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snapToGrid="0" snapToObjects="1">
      <p:cViewPr>
        <p:scale>
          <a:sx n="75" d="100"/>
          <a:sy n="75" d="100"/>
        </p:scale>
        <p:origin x="859"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31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3176111"/>
            <a:ext cx="5699760" cy="833199"/>
          </a:xfrm>
          <a:prstGeom prst="rect">
            <a:avLst/>
          </a:prstGeom>
          <a:noFill/>
          <a:ln/>
        </p:spPr>
        <p:txBody>
          <a:bodyPr wrap="non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PROJECT STATEMENT</a:t>
            </a:r>
            <a:endParaRPr lang="en-US" sz="5249" dirty="0"/>
          </a:p>
        </p:txBody>
      </p:sp>
      <p:sp>
        <p:nvSpPr>
          <p:cNvPr id="5" name="Text 2"/>
          <p:cNvSpPr/>
          <p:nvPr/>
        </p:nvSpPr>
        <p:spPr>
          <a:xfrm>
            <a:off x="2037993" y="4342567"/>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Use Azure Data Factory to move and organize data in Azure Data Lake Storage, and leverage Azure Databricks for data processing and analytics on the data stored in the Data Lake.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2842855"/>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LEVERAGING AZURE DATABRICKS NOTEBOOKS FOR DATA TRANSFORMATION</a:t>
            </a:r>
            <a:endParaRPr lang="en-US" sz="4374" dirty="0"/>
          </a:p>
        </p:txBody>
      </p:sp>
      <p:sp>
        <p:nvSpPr>
          <p:cNvPr id="5" name="Text 2"/>
          <p:cNvSpPr/>
          <p:nvPr/>
        </p:nvSpPr>
        <p:spPr>
          <a:xfrm>
            <a:off x="2037993" y="4675942"/>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Exploring the use of Azure Databricks notebooks for data transformation tasks, including cleaning, aggregating, and enriching data.</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689663"/>
          </a:xfrm>
          <a:prstGeom prst="rect">
            <a:avLst/>
          </a:prstGeom>
          <a:solidFill>
            <a:srgbClr val="241631"/>
          </a:solidFill>
          <a:ln/>
        </p:spPr>
      </p:sp>
      <p:sp>
        <p:nvSpPr>
          <p:cNvPr id="4" name="Text 1"/>
          <p:cNvSpPr/>
          <p:nvPr/>
        </p:nvSpPr>
        <p:spPr>
          <a:xfrm>
            <a:off x="3621167" y="427673"/>
            <a:ext cx="3110746"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OUTPUT</a:t>
            </a:r>
            <a:endParaRPr lang="en-US" sz="3062" dirty="0"/>
          </a:p>
        </p:txBody>
      </p:sp>
      <p:sp>
        <p:nvSpPr>
          <p:cNvPr id="5" name="Text 2"/>
          <p:cNvSpPr/>
          <p:nvPr/>
        </p:nvSpPr>
        <p:spPr>
          <a:xfrm>
            <a:off x="3621167" y="1224677"/>
            <a:ext cx="7388066" cy="248722"/>
          </a:xfrm>
          <a:prstGeom prst="rect">
            <a:avLst/>
          </a:prstGeom>
          <a:noFill/>
          <a:ln/>
        </p:spPr>
        <p:txBody>
          <a:bodyPr wrap="non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As a part of the execution these are the transformations which are performed for the data processing</a:t>
            </a:r>
            <a:endParaRPr lang="en-US" sz="1225" dirty="0"/>
          </a:p>
        </p:txBody>
      </p:sp>
      <p:pic>
        <p:nvPicPr>
          <p:cNvPr id="6" name="Image 1" descr="preencoded.png"/>
          <p:cNvPicPr>
            <a:picLocks noChangeAspect="1"/>
          </p:cNvPicPr>
          <p:nvPr/>
        </p:nvPicPr>
        <p:blipFill>
          <a:blip r:embed="rId4"/>
          <a:stretch>
            <a:fillRect/>
          </a:stretch>
        </p:blipFill>
        <p:spPr>
          <a:xfrm>
            <a:off x="3309895" y="1749146"/>
            <a:ext cx="3660261" cy="2058471"/>
          </a:xfrm>
          <a:prstGeom prst="rect">
            <a:avLst/>
          </a:prstGeom>
        </p:spPr>
      </p:pic>
      <p:pic>
        <p:nvPicPr>
          <p:cNvPr id="7" name="Image 2" descr="preencoded.png"/>
          <p:cNvPicPr>
            <a:picLocks noChangeAspect="1"/>
          </p:cNvPicPr>
          <p:nvPr/>
        </p:nvPicPr>
        <p:blipFill>
          <a:blip r:embed="rId5"/>
          <a:stretch>
            <a:fillRect/>
          </a:stretch>
        </p:blipFill>
        <p:spPr>
          <a:xfrm>
            <a:off x="7283887" y="1749147"/>
            <a:ext cx="4072894" cy="2058470"/>
          </a:xfrm>
          <a:prstGeom prst="rect">
            <a:avLst/>
          </a:prstGeom>
        </p:spPr>
      </p:pic>
      <p:pic>
        <p:nvPicPr>
          <p:cNvPr id="8" name="Image 3" descr="preencoded.png"/>
          <p:cNvPicPr>
            <a:picLocks noChangeAspect="1"/>
          </p:cNvPicPr>
          <p:nvPr/>
        </p:nvPicPr>
        <p:blipFill>
          <a:blip r:embed="rId6"/>
          <a:stretch>
            <a:fillRect/>
          </a:stretch>
        </p:blipFill>
        <p:spPr>
          <a:xfrm>
            <a:off x="3299283" y="3993236"/>
            <a:ext cx="3670874" cy="2058471"/>
          </a:xfrm>
          <a:prstGeom prst="rect">
            <a:avLst/>
          </a:prstGeom>
        </p:spPr>
      </p:pic>
      <p:pic>
        <p:nvPicPr>
          <p:cNvPr id="9" name="Image 4" descr="preencoded.png"/>
          <p:cNvPicPr>
            <a:picLocks noChangeAspect="1"/>
          </p:cNvPicPr>
          <p:nvPr/>
        </p:nvPicPr>
        <p:blipFill>
          <a:blip r:embed="rId7"/>
          <a:stretch>
            <a:fillRect/>
          </a:stretch>
        </p:blipFill>
        <p:spPr>
          <a:xfrm>
            <a:off x="7293473" y="3993237"/>
            <a:ext cx="4072893" cy="2058470"/>
          </a:xfrm>
          <a:prstGeom prst="rect">
            <a:avLst/>
          </a:prstGeom>
        </p:spPr>
      </p:pic>
      <p:sp>
        <p:nvSpPr>
          <p:cNvPr id="10" name="Text 3"/>
          <p:cNvSpPr/>
          <p:nvPr/>
        </p:nvSpPr>
        <p:spPr>
          <a:xfrm>
            <a:off x="3776662" y="6167914"/>
            <a:ext cx="3379232" cy="248722"/>
          </a:xfrm>
          <a:prstGeom prst="rect">
            <a:avLst/>
          </a:prstGeom>
          <a:noFill/>
          <a:ln/>
        </p:spPr>
        <p:txBody>
          <a:bodyPr wrap="none" rtlCol="0" anchor="t"/>
          <a:lstStyle/>
          <a:p>
            <a:pPr marL="0" indent="0">
              <a:lnSpc>
                <a:spcPts val="1960"/>
              </a:lnSpc>
              <a:buNone/>
            </a:pPr>
            <a:endParaRPr lang="en-US" sz="1225" dirty="0"/>
          </a:p>
        </p:txBody>
      </p:sp>
      <p:pic>
        <p:nvPicPr>
          <p:cNvPr id="11" name="Image 5" descr="preencoded.png"/>
          <p:cNvPicPr>
            <a:picLocks noChangeAspect="1"/>
          </p:cNvPicPr>
          <p:nvPr/>
        </p:nvPicPr>
        <p:blipFill>
          <a:blip r:embed="rId8"/>
          <a:stretch>
            <a:fillRect/>
          </a:stretch>
        </p:blipFill>
        <p:spPr>
          <a:xfrm>
            <a:off x="3267102" y="6479381"/>
            <a:ext cx="3756712" cy="2177892"/>
          </a:xfrm>
          <a:prstGeom prst="rect">
            <a:avLst/>
          </a:prstGeom>
        </p:spPr>
      </p:pic>
      <p:sp>
        <p:nvSpPr>
          <p:cNvPr id="12" name="Text 4"/>
          <p:cNvSpPr/>
          <p:nvPr/>
        </p:nvSpPr>
        <p:spPr>
          <a:xfrm>
            <a:off x="7315200" y="5976578"/>
            <a:ext cx="3379232" cy="497443"/>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The json file is stored in the destination container</a:t>
            </a:r>
            <a:endParaRPr lang="en-US" sz="1225" dirty="0"/>
          </a:p>
        </p:txBody>
      </p:sp>
      <p:pic>
        <p:nvPicPr>
          <p:cNvPr id="13" name="Image 6" descr="preencoded.png"/>
          <p:cNvPicPr>
            <a:picLocks noChangeAspect="1"/>
          </p:cNvPicPr>
          <p:nvPr/>
        </p:nvPicPr>
        <p:blipFill>
          <a:blip r:embed="rId9"/>
          <a:stretch>
            <a:fillRect/>
          </a:stretch>
        </p:blipFill>
        <p:spPr>
          <a:xfrm>
            <a:off x="7315199" y="6497181"/>
            <a:ext cx="4072893" cy="2352870"/>
          </a:xfrm>
          <a:prstGeom prst="rect">
            <a:avLst/>
          </a:prstGeom>
        </p:spPr>
      </p:pic>
      <p:sp>
        <p:nvSpPr>
          <p:cNvPr id="15" name="Text 6"/>
          <p:cNvSpPr/>
          <p:nvPr/>
        </p:nvSpPr>
        <p:spPr>
          <a:xfrm>
            <a:off x="3776662" y="8912423"/>
            <a:ext cx="3379232" cy="248722"/>
          </a:xfrm>
          <a:prstGeom prst="rect">
            <a:avLst/>
          </a:prstGeom>
          <a:noFill/>
          <a:ln/>
        </p:spPr>
        <p:txBody>
          <a:bodyPr wrap="none" rtlCol="0" anchor="t"/>
          <a:lstStyle/>
          <a:p>
            <a:pPr marL="0" indent="0">
              <a:lnSpc>
                <a:spcPts val="1960"/>
              </a:lnSpc>
              <a:buNone/>
            </a:pPr>
            <a:endParaRPr lang="en-US" sz="1225" dirty="0"/>
          </a:p>
        </p:txBody>
      </p:sp>
      <p:sp>
        <p:nvSpPr>
          <p:cNvPr id="16" name="Text 7"/>
          <p:cNvSpPr/>
          <p:nvPr/>
        </p:nvSpPr>
        <p:spPr>
          <a:xfrm>
            <a:off x="7474506" y="8912423"/>
            <a:ext cx="3379232"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611029"/>
            <a:ext cx="10554414" cy="355402"/>
          </a:xfrm>
          <a:prstGeom prst="rect">
            <a:avLst/>
          </a:prstGeom>
          <a:noFill/>
          <a:ln/>
        </p:spPr>
        <p:txBody>
          <a:bodyPr wrap="none" rtlCol="0" anchor="t"/>
          <a:lstStyle/>
          <a:p>
            <a:pPr marL="0" indent="0">
              <a:lnSpc>
                <a:spcPts val="2799"/>
              </a:lnSpc>
              <a:buNone/>
            </a:pPr>
            <a:endParaRPr lang="en-US" sz="1750" dirty="0"/>
          </a:p>
        </p:txBody>
      </p:sp>
      <p:sp>
        <p:nvSpPr>
          <p:cNvPr id="5" name="Text 2"/>
          <p:cNvSpPr/>
          <p:nvPr/>
        </p:nvSpPr>
        <p:spPr>
          <a:xfrm>
            <a:off x="2037993" y="1216343"/>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2037993" y="1821656"/>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037993" y="2426970"/>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037993" y="3032284"/>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4648795" y="3720941"/>
            <a:ext cx="5332690" cy="833199"/>
          </a:xfrm>
          <a:prstGeom prst="rect">
            <a:avLst/>
          </a:prstGeom>
          <a:noFill/>
          <a:ln/>
        </p:spPr>
        <p:txBody>
          <a:bodyPr wrap="none" rtlCol="0" anchor="t"/>
          <a:lstStyle/>
          <a:p>
            <a:pPr marL="0" indent="0" algn="ctr">
              <a:lnSpc>
                <a:spcPts val="6561"/>
              </a:lnSpc>
              <a:buNone/>
            </a:pPr>
            <a:r>
              <a:rPr lang="en-US" sz="5249" b="1" dirty="0">
                <a:solidFill>
                  <a:srgbClr val="FF726D"/>
                </a:solidFill>
                <a:latin typeface="Inconsolata" pitchFamily="34" charset="0"/>
                <a:ea typeface="Inconsolata" pitchFamily="34" charset="-122"/>
                <a:cs typeface="Inconsolata" pitchFamily="34" charset="-120"/>
              </a:rPr>
              <a:t>THANK YOU</a:t>
            </a:r>
            <a:endParaRPr lang="en-US" sz="524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2212657"/>
            <a:ext cx="47929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Project Overview </a:t>
            </a:r>
            <a:endParaRPr lang="en-US" sz="4374" dirty="0"/>
          </a:p>
        </p:txBody>
      </p:sp>
      <p:sp>
        <p:nvSpPr>
          <p:cNvPr id="5" name="Text 2"/>
          <p:cNvSpPr/>
          <p:nvPr/>
        </p:nvSpPr>
        <p:spPr>
          <a:xfrm>
            <a:off x="2393394" y="3351371"/>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The project aims to design and implement a comprehensive data solution using Azure Data Factory (ADF) for efficient movement and organization of data in Azure Data Lake Storage (ADLS). </a:t>
            </a:r>
            <a:endParaRPr lang="en-US" sz="1750" dirty="0"/>
          </a:p>
        </p:txBody>
      </p:sp>
      <p:sp>
        <p:nvSpPr>
          <p:cNvPr id="6" name="Text 3"/>
          <p:cNvSpPr/>
          <p:nvPr/>
        </p:nvSpPr>
        <p:spPr>
          <a:xfrm>
            <a:off x="2393394" y="4150995"/>
            <a:ext cx="10199013"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This creates a robust end-to-end solution for data integration, organization and advanced analytics, combining the strengths of Azure Data Factory and Azure Databricks to encounter efficient and scalable processing of data stored in Azure Data Lake Storage.</a:t>
            </a:r>
            <a:endParaRPr lang="en-US" sz="1750" dirty="0"/>
          </a:p>
        </p:txBody>
      </p:sp>
      <p:sp>
        <p:nvSpPr>
          <p:cNvPr id="7" name="Text 4"/>
          <p:cNvSpPr/>
          <p:nvPr/>
        </p:nvSpPr>
        <p:spPr>
          <a:xfrm>
            <a:off x="2393394" y="5306020"/>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 Azure Databricks will be utilized for advanced data processing and analytics on the stored data within the Data Lake.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1221224"/>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PREREQUISITES</a:t>
            </a:r>
            <a:endParaRPr lang="en-US" sz="4374" dirty="0"/>
          </a:p>
        </p:txBody>
      </p:sp>
      <p:sp>
        <p:nvSpPr>
          <p:cNvPr id="5" name="Shape 2"/>
          <p:cNvSpPr/>
          <p:nvPr/>
        </p:nvSpPr>
        <p:spPr>
          <a:xfrm>
            <a:off x="2357438" y="2359938"/>
            <a:ext cx="27742" cy="4648438"/>
          </a:xfrm>
          <a:prstGeom prst="rect">
            <a:avLst/>
          </a:prstGeom>
          <a:solidFill>
            <a:srgbClr val="FF6680"/>
          </a:solidFill>
          <a:ln/>
        </p:spPr>
      </p:sp>
      <p:sp>
        <p:nvSpPr>
          <p:cNvPr id="6" name="Shape 3"/>
          <p:cNvSpPr/>
          <p:nvPr/>
        </p:nvSpPr>
        <p:spPr>
          <a:xfrm>
            <a:off x="2621220" y="2773620"/>
            <a:ext cx="777597" cy="27742"/>
          </a:xfrm>
          <a:prstGeom prst="rect">
            <a:avLst/>
          </a:prstGeom>
          <a:solidFill>
            <a:srgbClr val="FF6680"/>
          </a:solidFill>
          <a:ln/>
        </p:spPr>
      </p:sp>
      <p:sp>
        <p:nvSpPr>
          <p:cNvPr id="7" name="Shape 4"/>
          <p:cNvSpPr/>
          <p:nvPr/>
        </p:nvSpPr>
        <p:spPr>
          <a:xfrm>
            <a:off x="2121277" y="2537579"/>
            <a:ext cx="499943" cy="499943"/>
          </a:xfrm>
          <a:prstGeom prst="roundRect">
            <a:avLst>
              <a:gd name="adj" fmla="val 13333"/>
            </a:avLst>
          </a:prstGeom>
          <a:solidFill>
            <a:srgbClr val="382748"/>
          </a:solidFill>
          <a:ln/>
        </p:spPr>
      </p:sp>
      <p:sp>
        <p:nvSpPr>
          <p:cNvPr id="8" name="Text 5"/>
          <p:cNvSpPr/>
          <p:nvPr/>
        </p:nvSpPr>
        <p:spPr>
          <a:xfrm>
            <a:off x="2287369" y="2579251"/>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6"/>
          <p:cNvSpPr/>
          <p:nvPr/>
        </p:nvSpPr>
        <p:spPr>
          <a:xfrm>
            <a:off x="3593306" y="2582108"/>
            <a:ext cx="8999101" cy="355402"/>
          </a:xfrm>
          <a:prstGeom prst="rect">
            <a:avLst/>
          </a:prstGeom>
          <a:noFill/>
          <a:ln/>
        </p:spPr>
        <p:txBody>
          <a:bodyPr wrap="non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Azure Subscription:</a:t>
            </a:r>
            <a:endParaRPr lang="en-US" sz="1750" dirty="0"/>
          </a:p>
        </p:txBody>
      </p:sp>
      <p:sp>
        <p:nvSpPr>
          <p:cNvPr id="10" name="Text 7"/>
          <p:cNvSpPr/>
          <p:nvPr/>
        </p:nvSpPr>
        <p:spPr>
          <a:xfrm>
            <a:off x="3593306" y="3070741"/>
            <a:ext cx="8999101" cy="355402"/>
          </a:xfrm>
          <a:prstGeom prst="rect">
            <a:avLst/>
          </a:prstGeom>
          <a:noFill/>
          <a:ln/>
        </p:spPr>
        <p:txBody>
          <a:bodyPr wrap="non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An active Azure subscription to deploy and manage resources.</a:t>
            </a:r>
            <a:endParaRPr lang="en-US" sz="1750" dirty="0"/>
          </a:p>
        </p:txBody>
      </p:sp>
      <p:sp>
        <p:nvSpPr>
          <p:cNvPr id="11" name="Shape 8"/>
          <p:cNvSpPr/>
          <p:nvPr/>
        </p:nvSpPr>
        <p:spPr>
          <a:xfrm>
            <a:off x="2621220" y="4280118"/>
            <a:ext cx="777597" cy="27742"/>
          </a:xfrm>
          <a:prstGeom prst="rect">
            <a:avLst/>
          </a:prstGeom>
          <a:solidFill>
            <a:srgbClr val="FF6680"/>
          </a:solidFill>
          <a:ln/>
        </p:spPr>
      </p:sp>
      <p:sp>
        <p:nvSpPr>
          <p:cNvPr id="12" name="Shape 9"/>
          <p:cNvSpPr/>
          <p:nvPr/>
        </p:nvSpPr>
        <p:spPr>
          <a:xfrm>
            <a:off x="2121277" y="4044077"/>
            <a:ext cx="499943" cy="499943"/>
          </a:xfrm>
          <a:prstGeom prst="roundRect">
            <a:avLst>
              <a:gd name="adj" fmla="val 13333"/>
            </a:avLst>
          </a:prstGeom>
          <a:solidFill>
            <a:srgbClr val="382748"/>
          </a:solidFill>
          <a:ln/>
        </p:spPr>
      </p:sp>
      <p:sp>
        <p:nvSpPr>
          <p:cNvPr id="13" name="Text 10"/>
          <p:cNvSpPr/>
          <p:nvPr/>
        </p:nvSpPr>
        <p:spPr>
          <a:xfrm>
            <a:off x="2287369" y="4085749"/>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1"/>
          <p:cNvSpPr/>
          <p:nvPr/>
        </p:nvSpPr>
        <p:spPr>
          <a:xfrm>
            <a:off x="3593306" y="4092654"/>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Access Rights:</a:t>
            </a:r>
            <a:endParaRPr lang="en-US" sz="2187" dirty="0"/>
          </a:p>
        </p:txBody>
      </p:sp>
      <p:sp>
        <p:nvSpPr>
          <p:cNvPr id="15" name="Text 12"/>
          <p:cNvSpPr/>
          <p:nvPr/>
        </p:nvSpPr>
        <p:spPr>
          <a:xfrm>
            <a:off x="3593306" y="4573072"/>
            <a:ext cx="8999101" cy="355402"/>
          </a:xfrm>
          <a:prstGeom prst="rect">
            <a:avLst/>
          </a:prstGeom>
          <a:noFill/>
          <a:ln/>
        </p:spPr>
        <p:txBody>
          <a:bodyPr wrap="non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Appropriate rights for Azure Data Factory, Data Lake Storage and Databricks.</a:t>
            </a:r>
            <a:endParaRPr lang="en-US" sz="1750" dirty="0"/>
          </a:p>
        </p:txBody>
      </p:sp>
      <p:sp>
        <p:nvSpPr>
          <p:cNvPr id="16" name="Shape 13"/>
          <p:cNvSpPr/>
          <p:nvPr/>
        </p:nvSpPr>
        <p:spPr>
          <a:xfrm>
            <a:off x="2621220" y="5782449"/>
            <a:ext cx="777597" cy="27742"/>
          </a:xfrm>
          <a:prstGeom prst="rect">
            <a:avLst/>
          </a:prstGeom>
          <a:solidFill>
            <a:srgbClr val="FF6680"/>
          </a:solidFill>
          <a:ln/>
        </p:spPr>
      </p:sp>
      <p:sp>
        <p:nvSpPr>
          <p:cNvPr id="17" name="Shape 14"/>
          <p:cNvSpPr/>
          <p:nvPr/>
        </p:nvSpPr>
        <p:spPr>
          <a:xfrm>
            <a:off x="2121277" y="5546408"/>
            <a:ext cx="499943" cy="499943"/>
          </a:xfrm>
          <a:prstGeom prst="roundRect">
            <a:avLst>
              <a:gd name="adj" fmla="val 13333"/>
            </a:avLst>
          </a:prstGeom>
          <a:solidFill>
            <a:srgbClr val="382748"/>
          </a:solidFill>
          <a:ln/>
        </p:spPr>
      </p:sp>
      <p:sp>
        <p:nvSpPr>
          <p:cNvPr id="18" name="Text 15"/>
          <p:cNvSpPr/>
          <p:nvPr/>
        </p:nvSpPr>
        <p:spPr>
          <a:xfrm>
            <a:off x="2287369" y="5588079"/>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6"/>
          <p:cNvSpPr/>
          <p:nvPr/>
        </p:nvSpPr>
        <p:spPr>
          <a:xfrm>
            <a:off x="3593306" y="5594985"/>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Data Sources:</a:t>
            </a:r>
            <a:endParaRPr lang="en-US" sz="2187" dirty="0"/>
          </a:p>
        </p:txBody>
      </p:sp>
      <p:sp>
        <p:nvSpPr>
          <p:cNvPr id="20" name="Text 17"/>
          <p:cNvSpPr/>
          <p:nvPr/>
        </p:nvSpPr>
        <p:spPr>
          <a:xfrm>
            <a:off x="3593306" y="6075402"/>
            <a:ext cx="8999101"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Implementing error handling mechanisms is crucial to manage exceptions and recover from data extraction failures, ensuring data integrity and reliability.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3012281"/>
            <a:ext cx="507492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Azure Data Factory</a:t>
            </a:r>
            <a:endParaRPr lang="en-US" sz="4374" dirty="0"/>
          </a:p>
        </p:txBody>
      </p:sp>
      <p:sp>
        <p:nvSpPr>
          <p:cNvPr id="5" name="Text 2"/>
          <p:cNvSpPr/>
          <p:nvPr/>
        </p:nvSpPr>
        <p:spPr>
          <a:xfrm>
            <a:off x="2037993" y="4150995"/>
            <a:ext cx="10554414" cy="1066205"/>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Azure Data Factory is Azure's cloud ETL service for scale-out serverless data integration and data transformation. It offers a code-free UI for intuitive authoring and single-pane-of-glass monitoring and management.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2834640"/>
            <a:ext cx="648462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AZURE DATA LAKE STORAGE</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Azure Data Lake Storage is a cloud-based, enterprise data lake solution. It's engineered to store massive amounts of data in any format, and to facilitate big data analytical workloads. You use it to capture data of any type and ingestion speed in a single location for easy access and analysis using various frameworks.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3190042"/>
            <a:ext cx="451104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AZURE DATABRICKS</a:t>
            </a:r>
            <a:endParaRPr lang="en-US" sz="4374" dirty="0"/>
          </a:p>
        </p:txBody>
      </p:sp>
      <p:sp>
        <p:nvSpPr>
          <p:cNvPr id="5" name="Text 2"/>
          <p:cNvSpPr/>
          <p:nvPr/>
        </p:nvSpPr>
        <p:spPr>
          <a:xfrm>
            <a:off x="2037993" y="4328755"/>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Azure Databricks is a unified, open analytics platform for building, deploying, sharing, and maintaining enterprise-grade data, analytics, and AI solutions at scale.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1775103"/>
            <a:ext cx="10554414" cy="2083118"/>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OVERVIEW OF DATA MOVEMENT AND ORGANIZATION capabilities in Azure Data Factory</a:t>
            </a:r>
            <a:endParaRPr lang="en-US" sz="4374" dirty="0"/>
          </a:p>
        </p:txBody>
      </p:sp>
      <p:sp>
        <p:nvSpPr>
          <p:cNvPr id="5" name="Shape 2"/>
          <p:cNvSpPr/>
          <p:nvPr/>
        </p:nvSpPr>
        <p:spPr>
          <a:xfrm>
            <a:off x="2037993" y="4476155"/>
            <a:ext cx="499943" cy="499943"/>
          </a:xfrm>
          <a:prstGeom prst="roundRect">
            <a:avLst>
              <a:gd name="adj" fmla="val 13333"/>
            </a:avLst>
          </a:prstGeom>
          <a:solidFill>
            <a:srgbClr val="382748"/>
          </a:solidFill>
          <a:ln/>
        </p:spPr>
      </p:sp>
      <p:sp>
        <p:nvSpPr>
          <p:cNvPr id="6" name="Text 3"/>
          <p:cNvSpPr/>
          <p:nvPr/>
        </p:nvSpPr>
        <p:spPr>
          <a:xfrm>
            <a:off x="2204085" y="4517827"/>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4"/>
          <p:cNvSpPr/>
          <p:nvPr/>
        </p:nvSpPr>
        <p:spPr>
          <a:xfrm>
            <a:off x="2760107" y="4552474"/>
            <a:ext cx="31546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Efficient Data Movement</a:t>
            </a:r>
            <a:endParaRPr lang="en-US" sz="2187" dirty="0"/>
          </a:p>
        </p:txBody>
      </p:sp>
      <p:sp>
        <p:nvSpPr>
          <p:cNvPr id="8" name="Text 5"/>
          <p:cNvSpPr/>
          <p:nvPr/>
        </p:nvSpPr>
        <p:spPr>
          <a:xfrm>
            <a:off x="2760107" y="5032891"/>
            <a:ext cx="4444008"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Azure Data Factory provides efficient data movement across various sources and destinations, enabling seamless data transfer and organization.</a:t>
            </a:r>
            <a:endParaRPr lang="en-US" sz="1750" dirty="0"/>
          </a:p>
        </p:txBody>
      </p:sp>
      <p:sp>
        <p:nvSpPr>
          <p:cNvPr id="9" name="Shape 6"/>
          <p:cNvSpPr/>
          <p:nvPr/>
        </p:nvSpPr>
        <p:spPr>
          <a:xfrm>
            <a:off x="7426285" y="4476155"/>
            <a:ext cx="499943" cy="499943"/>
          </a:xfrm>
          <a:prstGeom prst="roundRect">
            <a:avLst>
              <a:gd name="adj" fmla="val 13333"/>
            </a:avLst>
          </a:prstGeom>
          <a:solidFill>
            <a:srgbClr val="382748"/>
          </a:solidFill>
          <a:ln/>
        </p:spPr>
      </p:sp>
      <p:sp>
        <p:nvSpPr>
          <p:cNvPr id="10" name="Text 7"/>
          <p:cNvSpPr/>
          <p:nvPr/>
        </p:nvSpPr>
        <p:spPr>
          <a:xfrm>
            <a:off x="7592378" y="4517827"/>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8"/>
          <p:cNvSpPr/>
          <p:nvPr/>
        </p:nvSpPr>
        <p:spPr>
          <a:xfrm>
            <a:off x="8148399" y="4552474"/>
            <a:ext cx="329184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Robust Data Organization</a:t>
            </a:r>
            <a:endParaRPr lang="en-US" sz="2187" dirty="0"/>
          </a:p>
        </p:txBody>
      </p:sp>
      <p:sp>
        <p:nvSpPr>
          <p:cNvPr id="12" name="Text 9"/>
          <p:cNvSpPr/>
          <p:nvPr/>
        </p:nvSpPr>
        <p:spPr>
          <a:xfrm>
            <a:off x="8148399" y="5032891"/>
            <a:ext cx="4444008"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It offers robust data organization capabilities, allowing you to structure and catalog data for easy access and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1855589"/>
            <a:ext cx="10554414" cy="2083118"/>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CONFIGURE AND SET UP AZURE DATA FACTORY TO MOVE AND ORGANIZE DATA IN AZURE DATA LAKE STORAGE</a:t>
            </a:r>
            <a:endParaRPr lang="en-US" sz="4374" dirty="0"/>
          </a:p>
        </p:txBody>
      </p:sp>
      <p:sp>
        <p:nvSpPr>
          <p:cNvPr id="5" name="Shape 2"/>
          <p:cNvSpPr/>
          <p:nvPr/>
        </p:nvSpPr>
        <p:spPr>
          <a:xfrm>
            <a:off x="2037993" y="4383048"/>
            <a:ext cx="5166122" cy="1990963"/>
          </a:xfrm>
          <a:prstGeom prst="roundRect">
            <a:avLst>
              <a:gd name="adj" fmla="val 3348"/>
            </a:avLst>
          </a:prstGeom>
          <a:solidFill>
            <a:srgbClr val="382748"/>
          </a:solidFill>
          <a:ln/>
        </p:spPr>
      </p:sp>
      <p:sp>
        <p:nvSpPr>
          <p:cNvPr id="6" name="Text 3"/>
          <p:cNvSpPr/>
          <p:nvPr/>
        </p:nvSpPr>
        <p:spPr>
          <a:xfrm>
            <a:off x="2260163" y="4605218"/>
            <a:ext cx="274320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Connectivity Options</a:t>
            </a:r>
            <a:endParaRPr lang="en-US" sz="2187" dirty="0"/>
          </a:p>
        </p:txBody>
      </p:sp>
      <p:sp>
        <p:nvSpPr>
          <p:cNvPr id="7" name="Text 4"/>
          <p:cNvSpPr/>
          <p:nvPr/>
        </p:nvSpPr>
        <p:spPr>
          <a:xfrm>
            <a:off x="2260163" y="5085636"/>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Azure Data Factory supports a wide range of connectivity options to access and integrate data from disparate sources.</a:t>
            </a:r>
            <a:endParaRPr lang="en-US" sz="1750" dirty="0"/>
          </a:p>
        </p:txBody>
      </p:sp>
      <p:sp>
        <p:nvSpPr>
          <p:cNvPr id="8" name="Shape 5"/>
          <p:cNvSpPr/>
          <p:nvPr/>
        </p:nvSpPr>
        <p:spPr>
          <a:xfrm>
            <a:off x="7426285" y="4383048"/>
            <a:ext cx="5166122" cy="1990963"/>
          </a:xfrm>
          <a:prstGeom prst="roundRect">
            <a:avLst>
              <a:gd name="adj" fmla="val 3348"/>
            </a:avLst>
          </a:prstGeom>
          <a:solidFill>
            <a:srgbClr val="382748"/>
          </a:solidFill>
          <a:ln/>
        </p:spPr>
      </p:sp>
      <p:sp>
        <p:nvSpPr>
          <p:cNvPr id="9" name="Text 6"/>
          <p:cNvSpPr/>
          <p:nvPr/>
        </p:nvSpPr>
        <p:spPr>
          <a:xfrm>
            <a:off x="7648456" y="4605218"/>
            <a:ext cx="31546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Flow Orchestration</a:t>
            </a:r>
            <a:endParaRPr lang="en-US" sz="2187" dirty="0"/>
          </a:p>
        </p:txBody>
      </p:sp>
      <p:sp>
        <p:nvSpPr>
          <p:cNvPr id="10" name="Text 7"/>
          <p:cNvSpPr/>
          <p:nvPr/>
        </p:nvSpPr>
        <p:spPr>
          <a:xfrm>
            <a:off x="7648456" y="5085636"/>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It facilitates the orchestration of data flows, allowing you to define and manage complex data processing and movement tasks.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41631"/>
          </a:solidFill>
          <a:ln/>
        </p:spPr>
      </p:sp>
      <p:sp>
        <p:nvSpPr>
          <p:cNvPr id="4" name="Text 1"/>
          <p:cNvSpPr/>
          <p:nvPr/>
        </p:nvSpPr>
        <p:spPr>
          <a:xfrm>
            <a:off x="2037993" y="1355646"/>
            <a:ext cx="10554414" cy="2083118"/>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INTRODUCTION TO AZURE DATABRICKS AND ITS CAPABILITIES FOR DATA PROCESSING AND ANALYTICS</a:t>
            </a:r>
            <a:endParaRPr lang="en-US" sz="4374" dirty="0"/>
          </a:p>
        </p:txBody>
      </p:sp>
      <p:pic>
        <p:nvPicPr>
          <p:cNvPr id="5" name="Image 1" descr="preencoded.png"/>
          <p:cNvPicPr>
            <a:picLocks noChangeAspect="1"/>
          </p:cNvPicPr>
          <p:nvPr/>
        </p:nvPicPr>
        <p:blipFill>
          <a:blip r:embed="rId4"/>
          <a:stretch>
            <a:fillRect/>
          </a:stretch>
        </p:blipFill>
        <p:spPr>
          <a:xfrm>
            <a:off x="2037993" y="3883104"/>
            <a:ext cx="5277207" cy="888682"/>
          </a:xfrm>
          <a:prstGeom prst="rect">
            <a:avLst/>
          </a:prstGeom>
        </p:spPr>
      </p:pic>
      <p:sp>
        <p:nvSpPr>
          <p:cNvPr id="6" name="Text 2"/>
          <p:cNvSpPr/>
          <p:nvPr/>
        </p:nvSpPr>
        <p:spPr>
          <a:xfrm>
            <a:off x="2260163" y="5105043"/>
            <a:ext cx="288036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Data Processing Power</a:t>
            </a:r>
            <a:endParaRPr lang="en-US" sz="2187" dirty="0"/>
          </a:p>
        </p:txBody>
      </p:sp>
      <p:sp>
        <p:nvSpPr>
          <p:cNvPr id="7" name="Text 3"/>
          <p:cNvSpPr/>
          <p:nvPr/>
        </p:nvSpPr>
        <p:spPr>
          <a:xfrm>
            <a:off x="2260163" y="5585460"/>
            <a:ext cx="4832866" cy="1066205"/>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Azure Databricks provides powerful data processing capabilities, including advanced analytics and machine learning.</a:t>
            </a:r>
            <a:endParaRPr lang="en-US" sz="1750" dirty="0"/>
          </a:p>
        </p:txBody>
      </p:sp>
      <p:pic>
        <p:nvPicPr>
          <p:cNvPr id="8" name="Image 2" descr="preencoded.png"/>
          <p:cNvPicPr>
            <a:picLocks noChangeAspect="1"/>
          </p:cNvPicPr>
          <p:nvPr/>
        </p:nvPicPr>
        <p:blipFill>
          <a:blip r:embed="rId5"/>
          <a:stretch>
            <a:fillRect/>
          </a:stretch>
        </p:blipFill>
        <p:spPr>
          <a:xfrm>
            <a:off x="7315200" y="3883104"/>
            <a:ext cx="5277207" cy="888682"/>
          </a:xfrm>
          <a:prstGeom prst="rect">
            <a:avLst/>
          </a:prstGeom>
        </p:spPr>
      </p:pic>
      <p:sp>
        <p:nvSpPr>
          <p:cNvPr id="9" name="Text 4"/>
          <p:cNvSpPr/>
          <p:nvPr/>
        </p:nvSpPr>
        <p:spPr>
          <a:xfrm>
            <a:off x="7537371" y="5105043"/>
            <a:ext cx="425196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Integration with Azure Services</a:t>
            </a:r>
            <a:endParaRPr lang="en-US" sz="2187" dirty="0"/>
          </a:p>
        </p:txBody>
      </p:sp>
      <p:sp>
        <p:nvSpPr>
          <p:cNvPr id="10" name="Text 5"/>
          <p:cNvSpPr/>
          <p:nvPr/>
        </p:nvSpPr>
        <p:spPr>
          <a:xfrm>
            <a:off x="7537371" y="5585460"/>
            <a:ext cx="4832866" cy="1066205"/>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It seamlessly integrates with various Azure services, enabling comprehensive data processing and analytics workflows.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556</Words>
  <Application>Microsoft Office PowerPoint</Application>
  <PresentationFormat>Custom</PresentationFormat>
  <Paragraphs>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kumar</cp:lastModifiedBy>
  <cp:revision>2</cp:revision>
  <dcterms:created xsi:type="dcterms:W3CDTF">2024-01-13T10:48:02Z</dcterms:created>
  <dcterms:modified xsi:type="dcterms:W3CDTF">2024-01-13T10:54:18Z</dcterms:modified>
</cp:coreProperties>
</file>