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2" r:id="rId3"/>
    <p:sldId id="275" r:id="rId4"/>
    <p:sldId id="273" r:id="rId5"/>
    <p:sldId id="276" r:id="rId6"/>
    <p:sldId id="277" r:id="rId7"/>
    <p:sldId id="278" r:id="rId8"/>
    <p:sldId id="280" r:id="rId9"/>
    <p:sldId id="282" r:id="rId10"/>
    <p:sldId id="283" r:id="rId11"/>
    <p:sldId id="281" r:id="rId12"/>
    <p:sldId id="27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4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15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0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9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1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73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9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7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FAD5-97A6-41BB-8BD2-F2B5DBF9B33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E670-04A1-4BF3-9CCF-0BA17E01B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3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.aiaa.org/doi/10.2514/6.2012-460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4229201_UAV_guidance_law_for_ground-based_target_trajectory_tracking_and_loitering" TargetMode="External"/><Relationship Id="rId2" Type="http://schemas.openxmlformats.org/officeDocument/2006/relationships/hyperlink" Target="https://arc.aiaa.org/doi/10.2514/6.2012-46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645" y="1414727"/>
            <a:ext cx="9266708" cy="2275883"/>
          </a:xfrm>
        </p:spPr>
        <p:txBody>
          <a:bodyPr>
            <a:noAutofit/>
          </a:bodyPr>
          <a:lstStyle/>
          <a:p>
            <a:br>
              <a:rPr lang="en-IN" b="1" i="1" dirty="0">
                <a:latin typeface="Rockwell" panose="02060603020205020403" pitchFamily="18" charset="0"/>
              </a:rPr>
            </a:b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Fixed-wing UAV guidance law for ground target </a:t>
            </a:r>
            <a:r>
              <a:rPr 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ockwell" panose="02060603020205020403" pitchFamily="18" charset="0"/>
              </a:rPr>
              <a:t>over-flight Tracking</a:t>
            </a:r>
            <a:endParaRPr lang="en-GB" sz="2000" b="1" i="1" dirty="0">
              <a:latin typeface="Rockwell" panose="02060603020205020403" pitchFamily="18" charset="0"/>
            </a:endParaRPr>
          </a:p>
        </p:txBody>
      </p:sp>
      <p:pic>
        <p:nvPicPr>
          <p:cNvPr id="3" name="Picture 4" descr="Indian Institute of Science">
            <a:extLst>
              <a:ext uri="{FF2B5EF4-FFF2-40B4-BE49-F238E27FC236}">
                <a16:creationId xmlns:a16="http://schemas.microsoft.com/office/drawing/2014/main" id="{A3CABF6E-4C49-849F-80A4-19292B0D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011" y="130230"/>
            <a:ext cx="1227211" cy="7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B1261-67E0-E69D-4DED-21686A2B4517}"/>
              </a:ext>
            </a:extLst>
          </p:cNvPr>
          <p:cNvSpPr txBox="1"/>
          <p:nvPr/>
        </p:nvSpPr>
        <p:spPr>
          <a:xfrm>
            <a:off x="1639076" y="290296"/>
            <a:ext cx="879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latin typeface="Rockwell" panose="02060603020205020403" pitchFamily="18" charset="0"/>
              </a:rPr>
              <a:t>AE271</a:t>
            </a:r>
          </a:p>
          <a:p>
            <a:pPr algn="ctr"/>
            <a:r>
              <a:rPr lang="en-IN" sz="2800" b="1" u="sng" dirty="0">
                <a:latin typeface="Rockwell" panose="02060603020205020403" pitchFamily="18" charset="0"/>
              </a:rPr>
              <a:t>GUIDANCE THEORY AND APPLICATIONS</a:t>
            </a:r>
            <a:endParaRPr lang="en-IN" sz="2800" u="sng" dirty="0"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0CDA0-FE7A-EC1A-92CA-8BAB091FC80C}"/>
              </a:ext>
            </a:extLst>
          </p:cNvPr>
          <p:cNvSpPr txBox="1"/>
          <p:nvPr/>
        </p:nvSpPr>
        <p:spPr>
          <a:xfrm>
            <a:off x="358448" y="4840717"/>
            <a:ext cx="2797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ckwell" panose="02060603020205020403" pitchFamily="18" charset="0"/>
              </a:rPr>
              <a:t>Submitted to:</a:t>
            </a:r>
            <a:br>
              <a:rPr lang="en-IN" sz="2000" dirty="0">
                <a:latin typeface="Rockwell" panose="02060603020205020403" pitchFamily="18" charset="0"/>
              </a:rPr>
            </a:br>
            <a:r>
              <a:rPr lang="en-IN" sz="2000" dirty="0">
                <a:latin typeface="Rockwell" panose="02060603020205020403" pitchFamily="18" charset="0"/>
              </a:rPr>
              <a:t>Prof. Ashwini Ratnoo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F384E-C4BA-48D5-4A86-D9E2EF80730D}"/>
              </a:ext>
            </a:extLst>
          </p:cNvPr>
          <p:cNvSpPr txBox="1"/>
          <p:nvPr/>
        </p:nvSpPr>
        <p:spPr>
          <a:xfrm>
            <a:off x="7056279" y="4483062"/>
            <a:ext cx="477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Rockwell" panose="02060603020205020403" pitchFamily="18" charset="0"/>
              </a:rPr>
              <a:t>Presented By:</a:t>
            </a:r>
            <a:br>
              <a:rPr lang="en-IN" sz="1800" dirty="0">
                <a:latin typeface="Rockwell" panose="02060603020205020403" pitchFamily="18" charset="0"/>
              </a:rPr>
            </a:br>
            <a:r>
              <a:rPr lang="en-IN" sz="1800" dirty="0">
                <a:latin typeface="Rockwell" panose="02060603020205020403" pitchFamily="18" charset="0"/>
              </a:rPr>
              <a:t>Praveen Kottari</a:t>
            </a:r>
            <a:br>
              <a:rPr lang="en-IN" sz="1800" dirty="0">
                <a:latin typeface="Rockwell" panose="02060603020205020403" pitchFamily="18" charset="0"/>
              </a:rPr>
            </a:br>
            <a:r>
              <a:rPr lang="en-IN" sz="1800" dirty="0">
                <a:latin typeface="Rockwell" panose="02060603020205020403" pitchFamily="18" charset="0"/>
              </a:rPr>
              <a:t>SR No: 22896</a:t>
            </a:r>
            <a:br>
              <a:rPr lang="en-IN" sz="1800" dirty="0">
                <a:latin typeface="Rockwell" panose="02060603020205020403" pitchFamily="18" charset="0"/>
              </a:rPr>
            </a:br>
            <a:r>
              <a:rPr lang="en-IN" sz="1800" dirty="0">
                <a:latin typeface="Rockwell" panose="02060603020205020403" pitchFamily="18" charset="0"/>
              </a:rPr>
              <a:t>Robert Bosch centre for Cyber Physical Systems</a:t>
            </a:r>
            <a:br>
              <a:rPr lang="en-IN" sz="1800" dirty="0">
                <a:latin typeface="Rockwell" panose="02060603020205020403" pitchFamily="18" charset="0"/>
              </a:rPr>
            </a:b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5D129-3342-4B32-E7D8-D15541D95958}"/>
              </a:ext>
            </a:extLst>
          </p:cNvPr>
          <p:cNvSpPr txBox="1"/>
          <p:nvPr/>
        </p:nvSpPr>
        <p:spPr>
          <a:xfrm>
            <a:off x="1698170" y="3690610"/>
            <a:ext cx="867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latin typeface="Rockwell" panose="02060603020205020403" pitchFamily="18" charset="0"/>
              </a:rPr>
              <a:t>Authors</a:t>
            </a:r>
            <a:r>
              <a:rPr lang="en-IN" sz="1400" dirty="0">
                <a:latin typeface="Rockwell" panose="02060603020205020403" pitchFamily="18" charset="0"/>
              </a:rPr>
              <a:t>: ZHANG Min, ZHENG Chenming, and HUANG Kun. </a:t>
            </a:r>
          </a:p>
          <a:p>
            <a:pPr algn="ctr"/>
            <a:r>
              <a:rPr lang="en-US" sz="1400" dirty="0">
                <a:latin typeface="Rockwell" panose="02060603020205020403" pitchFamily="18" charset="0"/>
              </a:rPr>
              <a:t>Nanjing University of Aeronautics and Astronautics, Nanjing China</a:t>
            </a:r>
            <a:endParaRPr lang="en-IN" sz="1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0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-64697"/>
            <a:ext cx="12344399" cy="1026983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Rockwell" panose="02060603020205020403" pitchFamily="18" charset="0"/>
              </a:rPr>
              <a:t>Simulation Results: Circular with constant speed</a:t>
            </a:r>
          </a:p>
        </p:txBody>
      </p:sp>
      <p:pic>
        <p:nvPicPr>
          <p:cNvPr id="4" name="Content Placeholder 3" descr="A graph of a circle with lines in it&#10;&#10;Description automatically generated">
            <a:extLst>
              <a:ext uri="{FF2B5EF4-FFF2-40B4-BE49-F238E27FC236}">
                <a16:creationId xmlns:a16="http://schemas.microsoft.com/office/drawing/2014/main" id="{3ADBA861-BF0F-C13E-2FAB-95EFF4B9E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877695"/>
            <a:ext cx="4338178" cy="2807898"/>
          </a:xfr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1C252E3B-8EE9-5BBD-14EA-E8BE82B20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3928187"/>
            <a:ext cx="4338178" cy="2807898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74F36AD-4217-AB69-A0EB-A505848B6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73" y="877695"/>
            <a:ext cx="4030545" cy="2807898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DBBAD315-3F76-68DF-BCC7-75DB741F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73" y="3928187"/>
            <a:ext cx="4030545" cy="26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7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9"/>
            <a:ext cx="10515600" cy="1026983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Rockwell" panose="02060603020205020403" pitchFamily="18" charset="0"/>
              </a:rPr>
              <a:t>Conclusion</a:t>
            </a:r>
          </a:p>
        </p:txBody>
      </p:sp>
      <p:pic>
        <p:nvPicPr>
          <p:cNvPr id="4" name="Content Placeholder 3" descr="A graph of a law&#10;&#10;Description automatically generated">
            <a:extLst>
              <a:ext uri="{FF2B5EF4-FFF2-40B4-BE49-F238E27FC236}">
                <a16:creationId xmlns:a16="http://schemas.microsoft.com/office/drawing/2014/main" id="{5007BC64-7503-4727-02F0-09F6B3610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48" y="1306902"/>
            <a:ext cx="5121084" cy="39779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801355-6723-859F-86CF-9EDF6B3BC1A7}"/>
              </a:ext>
            </a:extLst>
          </p:cNvPr>
          <p:cNvSpPr txBox="1"/>
          <p:nvPr/>
        </p:nvSpPr>
        <p:spPr>
          <a:xfrm>
            <a:off x="307910" y="1539551"/>
            <a:ext cx="6391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Rockwell" panose="02060603020205020403" pitchFamily="18" charset="0"/>
              </a:rPr>
              <a:t>Tracking Performance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Performance evaluation done by comparing with </a:t>
            </a:r>
            <a:r>
              <a:rPr lang="en-IN" dirty="0">
                <a:latin typeface="Rockwell" panose="02060603020205020403" pitchFamily="18" charset="0"/>
                <a:hlinkClick r:id="rId3"/>
              </a:rPr>
              <a:t>Ref[1]</a:t>
            </a:r>
            <a:endParaRPr lang="en-IN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Distance between UAV &amp; Target taken as criterion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 Average Distance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The new guidance law closer to approaching the target than existing 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028BA-B462-CB0A-6D31-E459AA514176}"/>
              </a:ext>
            </a:extLst>
          </p:cNvPr>
          <p:cNvSpPr txBox="1"/>
          <p:nvPr/>
        </p:nvSpPr>
        <p:spPr>
          <a:xfrm>
            <a:off x="485192" y="3694922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The Guidance law uses the LOS signal and satisfies UAV flight constrains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The proposed guidance law does not require piecewise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Rockwell" panose="02060603020205020403" pitchFamily="18" charset="0"/>
              </a:rPr>
              <a:t>Simulation results are presented to demonstrate the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9"/>
            <a:ext cx="10515600" cy="1026983"/>
          </a:xfrm>
        </p:spPr>
        <p:txBody>
          <a:bodyPr/>
          <a:lstStyle/>
          <a:p>
            <a:r>
              <a:rPr lang="en-IN" b="1" u="sng" dirty="0">
                <a:latin typeface="Rockwell" panose="020606030202050204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7512-8FC7-3AE6-F2D4-F080EDB0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10" y="2049560"/>
            <a:ext cx="10890380" cy="1794653"/>
          </a:xfrm>
        </p:spPr>
        <p:txBody>
          <a:bodyPr>
            <a:normAutofit/>
          </a:bodyPr>
          <a:lstStyle/>
          <a:p>
            <a:r>
              <a:rPr lang="en-IN" sz="1600" dirty="0"/>
              <a:t>[1]  </a:t>
            </a:r>
            <a:r>
              <a:rPr lang="en-US" sz="1600" dirty="0"/>
              <a:t>REGINA N, ZANZI M. A novel solution for overflight and surveying of a collaborative target with fixed wing UAV. Proc. of the AIAA Guidance, Navigation, and Control Conference, 2012: 1627 – 1652.</a:t>
            </a:r>
          </a:p>
          <a:p>
            <a:r>
              <a:rPr lang="en-US" sz="1600" dirty="0"/>
              <a:t>[2] NIKI R, MATTEO Z. UAV guidance law for ground-based target trajectory tracking and loitering. Proc. of the Aerospace Conference, 2011: 1 – 9.</a:t>
            </a:r>
          </a:p>
          <a:p>
            <a:r>
              <a:rPr lang="en-US" sz="1600" dirty="0"/>
              <a:t>[3] </a:t>
            </a:r>
            <a:r>
              <a:rPr lang="en-IN" sz="1600" dirty="0"/>
              <a:t>ZHANG Min*, ZHENG Chenming, and HUANG Kun.</a:t>
            </a:r>
            <a:r>
              <a:rPr lang="en-US" sz="1600" dirty="0"/>
              <a:t>  </a:t>
            </a:r>
            <a:r>
              <a:rPr lang="en-US" sz="16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Fixed-wing UAV guidance law for ground target over-flight tracking</a:t>
            </a:r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944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888" y="2588622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Thank You 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77439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9"/>
            <a:ext cx="10515600" cy="1026983"/>
          </a:xfrm>
        </p:spPr>
        <p:txBody>
          <a:bodyPr/>
          <a:lstStyle/>
          <a:p>
            <a:r>
              <a:rPr lang="en-IN" b="1" u="sng" dirty="0"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7512-8FC7-3AE6-F2D4-F080EDB0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69"/>
            <a:ext cx="7829939" cy="43605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IN" dirty="0">
                <a:latin typeface="Rockwell" panose="02060603020205020403" pitchFamily="18" charset="0"/>
              </a:rPr>
              <a:t>Introduction</a:t>
            </a:r>
          </a:p>
          <a:p>
            <a:pPr>
              <a:lnSpc>
                <a:spcPct val="170000"/>
              </a:lnSpc>
            </a:pPr>
            <a:r>
              <a:rPr lang="en-IN" dirty="0">
                <a:latin typeface="Rockwell" panose="02060603020205020403" pitchFamily="18" charset="0"/>
              </a:rPr>
              <a:t>Motivation and Background</a:t>
            </a:r>
          </a:p>
          <a:p>
            <a:pPr>
              <a:lnSpc>
                <a:spcPct val="170000"/>
              </a:lnSpc>
            </a:pPr>
            <a:r>
              <a:rPr lang="en-IN" dirty="0">
                <a:latin typeface="Rockwell" panose="02060603020205020403" pitchFamily="18" charset="0"/>
              </a:rPr>
              <a:t>Problem statement</a:t>
            </a:r>
          </a:p>
          <a:p>
            <a:pPr>
              <a:lnSpc>
                <a:spcPct val="170000"/>
              </a:lnSpc>
            </a:pPr>
            <a:r>
              <a:rPr lang="en-IN" dirty="0">
                <a:latin typeface="Rockwell" panose="02060603020205020403" pitchFamily="18" charset="0"/>
              </a:rPr>
              <a:t>Guidance Law design</a:t>
            </a:r>
          </a:p>
          <a:p>
            <a:pPr>
              <a:lnSpc>
                <a:spcPct val="170000"/>
              </a:lnSpc>
            </a:pPr>
            <a:r>
              <a:rPr lang="en-IN" dirty="0">
                <a:latin typeface="Rockwell" panose="02060603020205020403" pitchFamily="18" charset="0"/>
              </a:rPr>
              <a:t>Simulation Results</a:t>
            </a:r>
          </a:p>
          <a:p>
            <a:pPr>
              <a:lnSpc>
                <a:spcPct val="170000"/>
              </a:lnSpc>
            </a:pPr>
            <a:r>
              <a:rPr lang="en-IN" dirty="0">
                <a:latin typeface="Rockwell" panose="02060603020205020403" pitchFamily="18" charset="0"/>
              </a:rPr>
              <a:t>Conclusion</a:t>
            </a:r>
          </a:p>
          <a:p>
            <a:pPr>
              <a:lnSpc>
                <a:spcPct val="170000"/>
              </a:lnSpc>
            </a:pPr>
            <a:r>
              <a:rPr lang="en-IN" dirty="0">
                <a:latin typeface="Rockwell" panose="02060603020205020403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78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9"/>
            <a:ext cx="10515600" cy="1026983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7512-8FC7-3AE6-F2D4-F080EDB0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47" y="1441579"/>
            <a:ext cx="11066106" cy="500587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Rockwell" panose="02060603020205020403" pitchFamily="18" charset="0"/>
              </a:rPr>
              <a:t>UAV large potential applications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Rockwell" panose="02060603020205020403" pitchFamily="18" charset="0"/>
              </a:rPr>
              <a:t>Fixed wing UAV  enhanced our capabilities in surveillance, monitoring , etc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Rockwell" panose="02060603020205020403" pitchFamily="18" charset="0"/>
              </a:rPr>
              <a:t>UAVs are equipped with sophisticated guidance laws 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Rockwell" panose="02060603020205020403" pitchFamily="18" charset="0"/>
              </a:rPr>
              <a:t>Tracking ground target both stationary and in motion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Rockwell" panose="02060603020205020403" pitchFamily="18" charset="0"/>
              </a:rPr>
              <a:t>New Algorithm have been tested through numerical simulations</a:t>
            </a:r>
            <a:endParaRPr lang="en-IN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1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9"/>
            <a:ext cx="10515600" cy="1026983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Rockwell" panose="02060603020205020403" pitchFamily="18" charset="0"/>
              </a:rPr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7512-8FC7-3AE6-F2D4-F080EDB0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344"/>
            <a:ext cx="10853057" cy="325955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IN" sz="2400" dirty="0">
                <a:latin typeface="Rockwell" panose="02060603020205020403" pitchFamily="18" charset="0"/>
              </a:rPr>
              <a:t>Challenges in track a ground Target</a:t>
            </a:r>
          </a:p>
          <a:p>
            <a:pPr>
              <a:lnSpc>
                <a:spcPct val="170000"/>
              </a:lnSpc>
            </a:pPr>
            <a:r>
              <a:rPr lang="en-IN" sz="2400" dirty="0">
                <a:latin typeface="Rockwell" panose="02060603020205020403" pitchFamily="18" charset="0"/>
              </a:rPr>
              <a:t>In </a:t>
            </a:r>
            <a:r>
              <a:rPr lang="en-IN" sz="2400" dirty="0">
                <a:latin typeface="Rockwell" panose="02060603020205020403" pitchFamily="18" charset="0"/>
                <a:hlinkClick r:id="rId2"/>
              </a:rPr>
              <a:t>Ref[1]</a:t>
            </a:r>
            <a:r>
              <a:rPr lang="en-IN" sz="2400" dirty="0">
                <a:latin typeface="Rockwell" panose="02060603020205020403" pitchFamily="18" charset="0"/>
              </a:rPr>
              <a:t> proposed LOS based guidance law</a:t>
            </a:r>
          </a:p>
          <a:p>
            <a:pPr>
              <a:lnSpc>
                <a:spcPct val="170000"/>
              </a:lnSpc>
            </a:pPr>
            <a:r>
              <a:rPr lang="en-IN" sz="2400" dirty="0">
                <a:latin typeface="Rockwell" panose="02060603020205020403" pitchFamily="18" charset="0"/>
              </a:rPr>
              <a:t>In </a:t>
            </a:r>
            <a:r>
              <a:rPr lang="en-IN" sz="2400" dirty="0">
                <a:latin typeface="Rockwell" panose="02060603020205020403" pitchFamily="18" charset="0"/>
                <a:hlinkClick r:id="rId3"/>
              </a:rPr>
              <a:t>Ref[2]</a:t>
            </a:r>
            <a:r>
              <a:rPr lang="en-IN" sz="2400" dirty="0">
                <a:latin typeface="Rockwell" panose="02060603020205020403" pitchFamily="18" charset="0"/>
              </a:rPr>
              <a:t> Indirect overflight tracking method</a:t>
            </a:r>
          </a:p>
          <a:p>
            <a:pPr>
              <a:lnSpc>
                <a:spcPct val="170000"/>
              </a:lnSpc>
            </a:pPr>
            <a:r>
              <a:rPr lang="en-IN" sz="2400" dirty="0">
                <a:latin typeface="Rockwell" panose="02060603020205020403" pitchFamily="18" charset="0"/>
              </a:rPr>
              <a:t>Proposed Direct design method compared to existing</a:t>
            </a:r>
          </a:p>
          <a:p>
            <a:pPr marL="0" indent="0">
              <a:buNone/>
            </a:pPr>
            <a:endParaRPr lang="en-IN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1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9"/>
            <a:ext cx="10515600" cy="1026983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Rockwell" panose="02060603020205020403" pitchFamily="18" charset="0"/>
              </a:rPr>
              <a:t>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1734B-19DB-9E9B-3746-D83475E2E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6086" y="393378"/>
            <a:ext cx="5230600" cy="42021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9F95CD-C4FB-5993-BD78-EFFD6667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945" y="4982548"/>
            <a:ext cx="4160881" cy="1178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212153-41C2-3A4E-B14D-DB193AF5375D}"/>
              </a:ext>
            </a:extLst>
          </p:cNvPr>
          <p:cNvSpPr txBox="1"/>
          <p:nvPr/>
        </p:nvSpPr>
        <p:spPr>
          <a:xfrm>
            <a:off x="755780" y="1688841"/>
            <a:ext cx="53402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Rockwell" panose="02060603020205020403" pitchFamily="18" charset="0"/>
              </a:rPr>
              <a:t>Assumptions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Inner loop  already designed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Well response to the outer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UAV flying at the constant altitude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UAV considered as point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425956-1CAE-17EB-23FC-2CE2FA745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44" y="1420361"/>
            <a:ext cx="968827" cy="320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B91964-DC66-FDCE-DBA3-DD4E85820CB6}"/>
              </a:ext>
            </a:extLst>
          </p:cNvPr>
          <p:cNvSpPr txBox="1"/>
          <p:nvPr/>
        </p:nvSpPr>
        <p:spPr>
          <a:xfrm>
            <a:off x="600172" y="4103857"/>
            <a:ext cx="591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Rockwell" panose="02060603020205020403" pitchFamily="18" charset="0"/>
              </a:rPr>
              <a:t>ω is the control input to be designed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6A382A-1B97-E9B5-368E-2F905FC36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023" y="1082096"/>
            <a:ext cx="1280271" cy="3429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4FD4F4-981E-9927-A67A-2E9CE5E99A6A}"/>
              </a:ext>
            </a:extLst>
          </p:cNvPr>
          <p:cNvSpPr txBox="1"/>
          <p:nvPr/>
        </p:nvSpPr>
        <p:spPr>
          <a:xfrm>
            <a:off x="600172" y="4795325"/>
            <a:ext cx="443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ckwell" panose="02060603020205020403" pitchFamily="18" charset="0"/>
              </a:rPr>
              <a:t>When the ground targe is fixed then,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E6498-8665-64A9-6D7E-9A3D7ECF54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037"/>
          <a:stretch/>
        </p:blipFill>
        <p:spPr>
          <a:xfrm>
            <a:off x="1045027" y="5169159"/>
            <a:ext cx="2724539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5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9"/>
            <a:ext cx="10515600" cy="1026983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Rockwell" panose="02060603020205020403" pitchFamily="18" charset="0"/>
              </a:rPr>
              <a:t>Guidance Law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EB5F0-F7F7-926E-E4D7-5E06FE057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069" y="1654848"/>
            <a:ext cx="4562669" cy="2167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C0654-A3BB-BFA9-173E-617BDF8B21DD}"/>
              </a:ext>
            </a:extLst>
          </p:cNvPr>
          <p:cNvSpPr txBox="1"/>
          <p:nvPr/>
        </p:nvSpPr>
        <p:spPr>
          <a:xfrm>
            <a:off x="7949194" y="2343128"/>
            <a:ext cx="376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ckwell" panose="02060603020205020403" pitchFamily="18" charset="0"/>
              </a:rPr>
              <a:t>k1 and k2: Navigation gains</a:t>
            </a:r>
          </a:p>
          <a:p>
            <a:r>
              <a:rPr lang="en-IN" dirty="0">
                <a:latin typeface="Rockwell" panose="02060603020205020403" pitchFamily="18" charset="0"/>
              </a:rPr>
              <a:t>k1&gt;0 and k2 &gt;0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0C740-092D-D069-B452-AE1DD887C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44" y="5022657"/>
            <a:ext cx="3429297" cy="1386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D4E9C9-C3B5-6F98-0F21-7701E6120B3C}"/>
              </a:ext>
            </a:extLst>
          </p:cNvPr>
          <p:cNvSpPr txBox="1"/>
          <p:nvPr/>
        </p:nvSpPr>
        <p:spPr>
          <a:xfrm>
            <a:off x="2616991" y="4412235"/>
            <a:ext cx="60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Rockwell" panose="02060603020205020403" pitchFamily="18" charset="0"/>
              </a:rPr>
              <a:t>Dynamics of UAV in Closed loop system for static target</a:t>
            </a:r>
          </a:p>
        </p:txBody>
      </p:sp>
    </p:spTree>
    <p:extLst>
      <p:ext uri="{BB962C8B-B14F-4D97-AF65-F5344CB8AC3E}">
        <p14:creationId xmlns:p14="http://schemas.microsoft.com/office/powerpoint/2010/main" val="162450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9"/>
            <a:ext cx="10515600" cy="1026983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Rockwell" panose="02060603020205020403" pitchFamily="18" charset="0"/>
              </a:rPr>
              <a:t>Simulation Setup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2BC587-66F6-465E-CFE8-25638A00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649"/>
            <a:ext cx="10125269" cy="4351338"/>
          </a:xfrm>
        </p:spPr>
        <p:txBody>
          <a:bodyPr>
            <a:normAutofit/>
          </a:bodyPr>
          <a:lstStyle/>
          <a:p>
            <a:r>
              <a:rPr lang="en-IN" dirty="0">
                <a:latin typeface="Rockwell" panose="02060603020205020403" pitchFamily="18" charset="0"/>
              </a:rPr>
              <a:t>Motion of ground target</a:t>
            </a:r>
          </a:p>
          <a:p>
            <a:pPr lvl="1"/>
            <a:r>
              <a:rPr lang="en-IN" dirty="0">
                <a:latin typeface="Rockwell" panose="02060603020205020403" pitchFamily="18" charset="0"/>
              </a:rPr>
              <a:t>Stationary</a:t>
            </a:r>
          </a:p>
          <a:p>
            <a:pPr lvl="1"/>
            <a:r>
              <a:rPr lang="en-IN" dirty="0">
                <a:latin typeface="Rockwell" panose="02060603020205020403" pitchFamily="18" charset="0"/>
              </a:rPr>
              <a:t>Linear with variable speed</a:t>
            </a:r>
          </a:p>
          <a:p>
            <a:pPr lvl="1"/>
            <a:r>
              <a:rPr lang="en-IN" dirty="0">
                <a:latin typeface="Rockwell" panose="02060603020205020403" pitchFamily="18" charset="0"/>
              </a:rPr>
              <a:t>Circular with constant speed</a:t>
            </a:r>
          </a:p>
          <a:p>
            <a:r>
              <a:rPr lang="en-IN" dirty="0">
                <a:latin typeface="Rockwell" panose="02060603020205020403" pitchFamily="18" charset="0"/>
              </a:rPr>
              <a:t>The velocity of the UAV is set 10 m/s</a:t>
            </a:r>
          </a:p>
          <a:p>
            <a:r>
              <a:rPr lang="en-IN" dirty="0">
                <a:latin typeface="Rockwell" panose="02060603020205020403" pitchFamily="18" charset="0"/>
              </a:rPr>
              <a:t>The Gain adopted k1 =5.5, k2 =0.5</a:t>
            </a:r>
          </a:p>
          <a:p>
            <a:r>
              <a:rPr lang="en-IN" dirty="0">
                <a:latin typeface="Rockwell" panose="02060603020205020403" pitchFamily="18" charset="0"/>
              </a:rPr>
              <a:t>UAV initial position (-100,20)</a:t>
            </a:r>
          </a:p>
          <a:p>
            <a:r>
              <a:rPr lang="en-IN" dirty="0">
                <a:latin typeface="Rockwell" panose="02060603020205020403" pitchFamily="18" charset="0"/>
              </a:rPr>
              <a:t>UAV initial heading pointing of the south-east direction</a:t>
            </a:r>
          </a:p>
          <a:p>
            <a:r>
              <a:rPr lang="en-IN" dirty="0">
                <a:latin typeface="Rockwell" panose="02060603020205020403" pitchFamily="18" charset="0"/>
              </a:rPr>
              <a:t>Other initial conditions assumed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88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6983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latin typeface="Rockwell" panose="02060603020205020403" pitchFamily="18" charset="0"/>
              </a:rPr>
              <a:t>Simulation Results: Stationary Target</a:t>
            </a:r>
          </a:p>
        </p:txBody>
      </p:sp>
      <p:pic>
        <p:nvPicPr>
          <p:cNvPr id="4" name="Content Placeholder 3" descr="A graph with a flower shape&#10;&#10;Description automatically generated">
            <a:extLst>
              <a:ext uri="{FF2B5EF4-FFF2-40B4-BE49-F238E27FC236}">
                <a16:creationId xmlns:a16="http://schemas.microsoft.com/office/drawing/2014/main" id="{132EACA4-F882-5BD2-2AB2-FFB34EBF1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4" y="855906"/>
            <a:ext cx="4025137" cy="2924224"/>
          </a:xfr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9DDE14B9-41ED-943F-8552-53DD86864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4" y="3956179"/>
            <a:ext cx="4025137" cy="2753147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8E7E2AF0-8319-A397-FD95-87D947809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72" y="855906"/>
            <a:ext cx="4290528" cy="2924224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E63165E9-2195-A7CA-D9F4-30F7CED35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73" y="3956179"/>
            <a:ext cx="4290528" cy="27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6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8125-4C99-633D-33E5-A6D88BE6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" y="0"/>
            <a:ext cx="11952515" cy="1026983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Rockwell" panose="02060603020205020403" pitchFamily="18" charset="0"/>
              </a:rPr>
              <a:t>Simulation Results: Linear with variable speed </a:t>
            </a:r>
          </a:p>
        </p:txBody>
      </p:sp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79D053FB-B933-2F9E-F86A-4CAF44FD9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86" y="908945"/>
            <a:ext cx="3752289" cy="2785978"/>
          </a:xfrm>
        </p:spPr>
      </p:pic>
      <p:pic>
        <p:nvPicPr>
          <p:cNvPr id="6" name="Picture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2D8BC47-AD34-6D42-1133-E3904D597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38" y="908945"/>
            <a:ext cx="4158406" cy="2785978"/>
          </a:xfrm>
          <a:prstGeom prst="rect">
            <a:avLst/>
          </a:prstGeom>
        </p:spPr>
      </p:pic>
      <p:pic>
        <p:nvPicPr>
          <p:cNvPr id="8" name="Picture 7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A37105CE-2EA7-E612-E877-4D7857C93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85" y="3884793"/>
            <a:ext cx="3752289" cy="2777264"/>
          </a:xfrm>
          <a:prstGeom prst="rect">
            <a:avLst/>
          </a:prstGeom>
        </p:spPr>
      </p:pic>
      <p:pic>
        <p:nvPicPr>
          <p:cNvPr id="13" name="Picture 12" descr="A graph with a line graph&#10;&#10;Description automatically generated">
            <a:extLst>
              <a:ext uri="{FF2B5EF4-FFF2-40B4-BE49-F238E27FC236}">
                <a16:creationId xmlns:a16="http://schemas.microsoft.com/office/drawing/2014/main" id="{11115C57-C8A9-1903-3945-383BF0F14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38" y="3884793"/>
            <a:ext cx="4158406" cy="27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461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 Condensed</vt:lpstr>
      <vt:lpstr>Calibri</vt:lpstr>
      <vt:lpstr>Calibri Light</vt:lpstr>
      <vt:lpstr>Rockwell</vt:lpstr>
      <vt:lpstr>Wingdings</vt:lpstr>
      <vt:lpstr>Office Theme</vt:lpstr>
      <vt:lpstr> Fixed-wing UAV guidance law for ground target over-flight Tracking</vt:lpstr>
      <vt:lpstr>Contents</vt:lpstr>
      <vt:lpstr>Introduction</vt:lpstr>
      <vt:lpstr>Motivation and Background</vt:lpstr>
      <vt:lpstr>Problem statement</vt:lpstr>
      <vt:lpstr>Guidance Law design</vt:lpstr>
      <vt:lpstr>Simulation Setup</vt:lpstr>
      <vt:lpstr>Simulation Results: Stationary Target</vt:lpstr>
      <vt:lpstr>Simulation Results: Linear with variable speed </vt:lpstr>
      <vt:lpstr>Simulation Results: Circular with constant speed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VD</dc:creator>
  <cp:lastModifiedBy>Praveen Kottari</cp:lastModifiedBy>
  <cp:revision>259</cp:revision>
  <dcterms:created xsi:type="dcterms:W3CDTF">2023-09-12T01:14:17Z</dcterms:created>
  <dcterms:modified xsi:type="dcterms:W3CDTF">2024-04-22T01:24:51Z</dcterms:modified>
</cp:coreProperties>
</file>