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D6582B-DBD5-4CCA-99A6-4990B5AFE333}">
  <a:tblStyle styleId="{77D6582B-DBD5-4CCA-99A6-4990B5AFE3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66708d98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66708d98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66708d98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66708d98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66708d984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66708d984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6708d9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6708d9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66708d98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66708d98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66708d98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66708d98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66708d9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66708d9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66708d9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66708d9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66708d9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66708d9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66708d98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66708d98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66708d98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66708d98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Customer Churn &amp; Analysis &amp; </a:t>
            </a:r>
            <a:r>
              <a:rPr lang="en" sz="3300"/>
              <a:t>Prediction 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522175" y="3455800"/>
            <a:ext cx="3077100" cy="2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Abinaya G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REVENUE IMPACT ANALYSIS</a:t>
            </a:r>
            <a:endParaRPr b="1" sz="162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3398700" cy="1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15">
                <a:solidFill>
                  <a:schemeClr val="dk1"/>
                </a:solidFill>
              </a:rPr>
              <a:t>Current State</a:t>
            </a:r>
            <a:endParaRPr b="1" sz="141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Annual Revenue Loss</a:t>
            </a:r>
            <a:r>
              <a:rPr lang="en" sz="1305">
                <a:solidFill>
                  <a:schemeClr val="dk1"/>
                </a:solidFill>
              </a:rPr>
              <a:t>: $1,669,570 from customer churn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Monthly Recurring Revenue Lost</a:t>
            </a:r>
            <a:r>
              <a:rPr lang="en" sz="1305">
                <a:solidFill>
                  <a:schemeClr val="dk1"/>
                </a:solidFill>
              </a:rPr>
              <a:t>: $139,131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Customer Acquisition Cost</a:t>
            </a:r>
            <a:r>
              <a:rPr lang="en" sz="1305">
                <a:solidFill>
                  <a:schemeClr val="dk1"/>
                </a:solidFill>
              </a:rPr>
              <a:t>: Estimated 5x retention cost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90"/>
          </a:p>
        </p:txBody>
      </p:sp>
      <p:sp>
        <p:nvSpPr>
          <p:cNvPr id="142" name="Google Shape;142;p22"/>
          <p:cNvSpPr txBox="1"/>
          <p:nvPr/>
        </p:nvSpPr>
        <p:spPr>
          <a:xfrm>
            <a:off x="4513950" y="837900"/>
            <a:ext cx="42195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15">
                <a:solidFill>
                  <a:schemeClr val="dk1"/>
                </a:solidFill>
              </a:rPr>
              <a:t>Projected Impact with Model Implementation</a:t>
            </a:r>
            <a:endParaRPr b="1" sz="14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Conservative Scenario (10% Churn Reduction)</a:t>
            </a:r>
            <a:endParaRPr b="1"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Monthly Savings</a:t>
            </a:r>
            <a:r>
              <a:rPr lang="en" sz="1305">
                <a:solidFill>
                  <a:schemeClr val="dk1"/>
                </a:solidFill>
              </a:rPr>
              <a:t>: $13,913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Annual Savings</a:t>
            </a:r>
            <a:r>
              <a:rPr lang="en" sz="1305">
                <a:solidFill>
                  <a:schemeClr val="dk1"/>
                </a:solidFill>
              </a:rPr>
              <a:t>: $166,957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ROI</a:t>
            </a:r>
            <a:r>
              <a:rPr lang="en" sz="1305">
                <a:solidFill>
                  <a:schemeClr val="dk1"/>
                </a:solidFill>
              </a:rPr>
              <a:t>: 300% on analytics investment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Optimistic Scenario (25% Churn Reduction)</a:t>
            </a:r>
            <a:endParaRPr b="1"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Monthly Savings</a:t>
            </a:r>
            <a:r>
              <a:rPr lang="en" sz="1305">
                <a:solidFill>
                  <a:schemeClr val="dk1"/>
                </a:solidFill>
              </a:rPr>
              <a:t>: $34,783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Annual Savings</a:t>
            </a:r>
            <a:r>
              <a:rPr lang="en" sz="1305">
                <a:solidFill>
                  <a:schemeClr val="dk1"/>
                </a:solidFill>
              </a:rPr>
              <a:t>: $417,393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Additional Benefits</a:t>
            </a:r>
            <a:r>
              <a:rPr lang="en" sz="1305">
                <a:solidFill>
                  <a:schemeClr val="dk1"/>
                </a:solidFill>
              </a:rPr>
              <a:t>: Improved customer satisfaction, reduced acquisition costs</a:t>
            </a:r>
            <a:endParaRPr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415">
                <a:solidFill>
                  <a:schemeClr val="dk1"/>
                </a:solidFill>
              </a:rPr>
              <a:t>Implementation Costs vs Benefits</a:t>
            </a:r>
            <a:endParaRPr b="1" sz="141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Model Development</a:t>
            </a:r>
            <a:r>
              <a:rPr lang="en" sz="1305">
                <a:solidFill>
                  <a:schemeClr val="dk1"/>
                </a:solidFill>
              </a:rPr>
              <a:t>: One-time investment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Ongoing Operations</a:t>
            </a:r>
            <a:r>
              <a:rPr lang="en" sz="1305">
                <a:solidFill>
                  <a:schemeClr val="dk1"/>
                </a:solidFill>
              </a:rPr>
              <a:t>: Minimal maintenance cost</a:t>
            </a:r>
            <a:endParaRPr sz="1305">
              <a:solidFill>
                <a:schemeClr val="dk1"/>
              </a:solidFill>
            </a:endParaRPr>
          </a:p>
          <a:p>
            <a:pPr indent="-3114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Char char="●"/>
            </a:pPr>
            <a:r>
              <a:rPr b="1" lang="en" sz="1305">
                <a:solidFill>
                  <a:schemeClr val="dk1"/>
                </a:solidFill>
              </a:rPr>
              <a:t>Expected Payback</a:t>
            </a:r>
            <a:r>
              <a:rPr lang="en" sz="1305">
                <a:solidFill>
                  <a:schemeClr val="dk1"/>
                </a:solidFill>
              </a:rPr>
              <a:t>: 3-6 months</a:t>
            </a:r>
            <a:endParaRPr sz="130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STRATEGIC RECOMMENDATIONS</a:t>
            </a:r>
            <a:endParaRPr b="1" sz="162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Immediate Actions (0-3 months)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Deploy Churn Prediction Model</a:t>
            </a:r>
            <a:r>
              <a:rPr lang="en" sz="1300">
                <a:solidFill>
                  <a:schemeClr val="dk1"/>
                </a:solidFill>
              </a:rPr>
              <a:t>: Implement Gradient Boosting model for real-time scoring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Target Month-to-Month Customers</a:t>
            </a:r>
            <a:r>
              <a:rPr lang="en" sz="1300">
                <a:solidFill>
                  <a:schemeClr val="dk1"/>
                </a:solidFill>
              </a:rPr>
              <a:t>: Offer contract extension incentives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Early Warning System</a:t>
            </a:r>
            <a:r>
              <a:rPr lang="en" sz="1300">
                <a:solidFill>
                  <a:schemeClr val="dk1"/>
                </a:solidFill>
              </a:rPr>
              <a:t>: Alert customer service for high-risk accounts (&gt;70% churn probability)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Medium-Term Initiatives (3-12 months)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Service Bundle Optimization</a:t>
            </a:r>
            <a:r>
              <a:rPr lang="en" sz="1300">
                <a:solidFill>
                  <a:schemeClr val="dk1"/>
                </a:solidFill>
              </a:rPr>
              <a:t>: Increase ActiveServices per customer through targeted upselling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Pricing Strategy Review</a:t>
            </a:r>
            <a:r>
              <a:rPr lang="en" sz="1300">
                <a:solidFill>
                  <a:schemeClr val="dk1"/>
                </a:solidFill>
              </a:rPr>
              <a:t>: Address high monthly charge sensitivity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Customer Journey Enhancement</a:t>
            </a:r>
            <a:r>
              <a:rPr lang="en" sz="1300">
                <a:solidFill>
                  <a:schemeClr val="dk1"/>
                </a:solidFill>
              </a:rPr>
              <a:t>: Improve first-year experience to reduce early churn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Long-Term Strategy (12+ months)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Predictive Customer Lifecycle Management</a:t>
            </a:r>
            <a:r>
              <a:rPr lang="en" sz="1300">
                <a:solidFill>
                  <a:schemeClr val="dk1"/>
                </a:solidFill>
              </a:rPr>
              <a:t>: Proactive intervention based on churn probability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Personalized Retention Offers</a:t>
            </a:r>
            <a:r>
              <a:rPr lang="en" sz="1300">
                <a:solidFill>
                  <a:schemeClr val="dk1"/>
                </a:solidFill>
              </a:rPr>
              <a:t>: AI-driven customized retention strategies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Continuous Model Enhancement</a:t>
            </a:r>
            <a:r>
              <a:rPr lang="en" sz="1300">
                <a:solidFill>
                  <a:schemeClr val="dk1"/>
                </a:solidFill>
              </a:rPr>
              <a:t>: Regular retraining with new data and features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1597575" y="2427425"/>
            <a:ext cx="493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PROJECT OBJECTIVES</a:t>
            </a:r>
            <a:endParaRPr b="1" sz="1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Business Goal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Develop predictive analytics solution to reduce customer churn and maximize revenue retention in telecommunications sector.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Key Deliverables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Predictive Model</a:t>
            </a:r>
            <a:r>
              <a:rPr lang="en" sz="1600">
                <a:solidFill>
                  <a:schemeClr val="dk1"/>
                </a:solidFill>
              </a:rPr>
              <a:t>: 81% accuracy churn prediction system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Revenue Impact Analysis</a:t>
            </a:r>
            <a:r>
              <a:rPr lang="en" sz="1600">
                <a:solidFill>
                  <a:schemeClr val="dk1"/>
                </a:solidFill>
              </a:rPr>
              <a:t>: Quantify $1.67M annual revenue at risk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Strategic Recommendations</a:t>
            </a:r>
            <a:r>
              <a:rPr lang="en" sz="1600">
                <a:solidFill>
                  <a:schemeClr val="dk1"/>
                </a:solidFill>
              </a:rPr>
              <a:t>: Data-driven retention strategies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29"/>
              <a:t>EXECUTIVE SUMMARY</a:t>
            </a:r>
            <a:endParaRPr b="1" sz="1629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29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Current Business Impact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Customer Base</a:t>
            </a:r>
            <a:r>
              <a:rPr lang="en" sz="1400">
                <a:solidFill>
                  <a:schemeClr val="dk1"/>
                </a:solidFill>
              </a:rPr>
              <a:t>: 7,043 active subscribers analyzed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Churn Rate</a:t>
            </a:r>
            <a:r>
              <a:rPr lang="en" sz="1400">
                <a:solidFill>
                  <a:schemeClr val="dk1"/>
                </a:solidFill>
              </a:rPr>
              <a:t>: 26.5% (1,869 customers lost)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Monthly Revenue Loss</a:t>
            </a:r>
            <a:r>
              <a:rPr lang="en" sz="1400">
                <a:solidFill>
                  <a:schemeClr val="dk1"/>
                </a:solidFill>
              </a:rPr>
              <a:t>: $139,131 from churned customers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Average Customer Value</a:t>
            </a:r>
            <a:r>
              <a:rPr lang="en" sz="1400">
                <a:solidFill>
                  <a:schemeClr val="dk1"/>
                </a:solidFill>
              </a:rPr>
              <a:t>: $74.44 monthly per churned customer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Solution Performance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Best Model</a:t>
            </a:r>
            <a:r>
              <a:rPr lang="en" sz="1400">
                <a:solidFill>
                  <a:schemeClr val="dk1"/>
                </a:solidFill>
              </a:rPr>
              <a:t>: Gradient Boosting with 86.6% ROC-AUC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Prediction Accuracy</a:t>
            </a:r>
            <a:r>
              <a:rPr lang="en" sz="1400">
                <a:solidFill>
                  <a:schemeClr val="dk1"/>
                </a:solidFill>
              </a:rPr>
              <a:t>: 81% successful churn identification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Potential Savings</a:t>
            </a:r>
            <a:r>
              <a:rPr lang="en" sz="1400">
                <a:solidFill>
                  <a:schemeClr val="dk1"/>
                </a:solidFill>
              </a:rPr>
              <a:t>: $13,913 monthly (10% churn reduction target)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620"/>
              <a:t>WORKFLOW</a:t>
            </a:r>
            <a:endParaRPr b="1" sz="1620"/>
          </a:p>
        </p:txBody>
      </p:sp>
      <p:grpSp>
        <p:nvGrpSpPr>
          <p:cNvPr id="73" name="Google Shape;73;p16"/>
          <p:cNvGrpSpPr/>
          <p:nvPr/>
        </p:nvGrpSpPr>
        <p:grpSpPr>
          <a:xfrm>
            <a:off x="2688745" y="732019"/>
            <a:ext cx="3768522" cy="3774409"/>
            <a:chOff x="2675582" y="676586"/>
            <a:chExt cx="3793942" cy="3790328"/>
          </a:xfrm>
        </p:grpSpPr>
        <p:sp>
          <p:nvSpPr>
            <p:cNvPr id="74" name="Google Shape;74;p16"/>
            <p:cNvSpPr/>
            <p:nvPr/>
          </p:nvSpPr>
          <p:spPr>
            <a:xfrm rot="-7199815">
              <a:off x="3183352" y="1184485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 rot="-1799815">
              <a:off x="3183352" y="1184357"/>
              <a:ext cx="2774659" cy="2774659"/>
            </a:xfrm>
            <a:prstGeom prst="blockArc">
              <a:avLst>
                <a:gd fmla="val 12622480" name="adj1"/>
                <a:gd fmla="val 18176457" name="adj2"/>
                <a:gd fmla="val 20786" name="adj3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rot="3600185">
              <a:off x="3187094" y="1184439"/>
              <a:ext cx="2774659" cy="2774659"/>
            </a:xfrm>
            <a:prstGeom prst="blockArc">
              <a:avLst>
                <a:gd fmla="val 12564381" name="adj1"/>
                <a:gd fmla="val 18346131" name="adj2"/>
                <a:gd fmla="val 20844" name="adj3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 rot="9000185">
              <a:off x="3185977" y="1184485"/>
              <a:ext cx="2774659" cy="2774659"/>
            </a:xfrm>
            <a:prstGeom prst="blockArc">
              <a:avLst>
                <a:gd fmla="val 12622480" name="adj1"/>
                <a:gd fmla="val 18081133" name="adj2"/>
                <a:gd fmla="val 20809" name="adj3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 rot="5400000">
              <a:off x="5379663" y="2278951"/>
              <a:ext cx="585001" cy="585472"/>
              <a:chOff x="1967628" y="812211"/>
              <a:chExt cx="588000" cy="588000"/>
            </a:xfrm>
          </p:grpSpPr>
          <p:sp>
            <p:nvSpPr>
              <p:cNvPr id="79" name="Google Shape;79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B786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B78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16"/>
            <p:cNvGrpSpPr/>
            <p:nvPr/>
          </p:nvGrpSpPr>
          <p:grpSpPr>
            <a:xfrm rot="10800000">
              <a:off x="4280709" y="3378529"/>
              <a:ext cx="585001" cy="585472"/>
              <a:chOff x="1967628" y="812211"/>
              <a:chExt cx="588000" cy="588000"/>
            </a:xfrm>
          </p:grpSpPr>
          <p:sp>
            <p:nvSpPr>
              <p:cNvPr id="82" name="Google Shape;82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D7E7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D7E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6"/>
            <p:cNvGrpSpPr/>
            <p:nvPr/>
          </p:nvGrpSpPr>
          <p:grpSpPr>
            <a:xfrm rot="-5400000">
              <a:off x="3179922" y="2281478"/>
              <a:ext cx="585001" cy="585472"/>
              <a:chOff x="1967628" y="812211"/>
              <a:chExt cx="588000" cy="588000"/>
            </a:xfrm>
          </p:grpSpPr>
          <p:sp>
            <p:nvSpPr>
              <p:cNvPr id="85" name="Google Shape;85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F887E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F88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6"/>
            <p:cNvSpPr txBox="1"/>
            <p:nvPr/>
          </p:nvSpPr>
          <p:spPr>
            <a:xfrm>
              <a:off x="3214513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4335750" y="3460301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5419402" y="2360618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0" name="Google Shape;90;p16"/>
            <p:cNvGrpSpPr/>
            <p:nvPr/>
          </p:nvGrpSpPr>
          <p:grpSpPr>
            <a:xfrm>
              <a:off x="4261689" y="1180926"/>
              <a:ext cx="585001" cy="585530"/>
              <a:chOff x="1967628" y="812211"/>
              <a:chExt cx="588000" cy="588000"/>
            </a:xfrm>
          </p:grpSpPr>
          <p:sp>
            <p:nvSpPr>
              <p:cNvPr id="91" name="Google Shape;91;p1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155B55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155B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" name="Google Shape;93;p16"/>
            <p:cNvSpPr txBox="1"/>
            <p:nvPr/>
          </p:nvSpPr>
          <p:spPr>
            <a:xfrm>
              <a:off x="4335750" y="1254446"/>
              <a:ext cx="507900" cy="2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792299" y="1182800"/>
            <a:ext cx="2893912" cy="972692"/>
            <a:chOff x="792300" y="1186767"/>
            <a:chExt cx="2893913" cy="1289700"/>
          </a:xfrm>
        </p:grpSpPr>
        <p:sp>
          <p:nvSpPr>
            <p:cNvPr id="95" name="Google Shape;95;p16"/>
            <p:cNvSpPr txBox="1"/>
            <p:nvPr/>
          </p:nvSpPr>
          <p:spPr>
            <a:xfrm>
              <a:off x="792300" y="1186767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400"/>
                </a:spcBef>
                <a:spcAft>
                  <a:spcPts val="4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DATA FOUNDATION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6"/>
            <p:cNvCxnSpPr/>
            <p:nvPr/>
          </p:nvCxnSpPr>
          <p:spPr>
            <a:xfrm rot="10800000">
              <a:off x="2641913" y="1831625"/>
              <a:ext cx="1044300" cy="0"/>
            </a:xfrm>
            <a:prstGeom prst="straightConnector1">
              <a:avLst/>
            </a:prstGeom>
            <a:noFill/>
            <a:ln cap="flat" cmpd="sng" w="9525">
              <a:solidFill>
                <a:srgbClr val="1F887E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97" name="Google Shape;97;p16"/>
          <p:cNvGrpSpPr/>
          <p:nvPr/>
        </p:nvGrpSpPr>
        <p:grpSpPr>
          <a:xfrm>
            <a:off x="323500" y="2828275"/>
            <a:ext cx="3629413" cy="1289700"/>
            <a:chOff x="323500" y="2828275"/>
            <a:chExt cx="3629413" cy="1289700"/>
          </a:xfrm>
        </p:grpSpPr>
        <p:sp>
          <p:nvSpPr>
            <p:cNvPr id="98" name="Google Shape;98;p16"/>
            <p:cNvSpPr txBox="1"/>
            <p:nvPr/>
          </p:nvSpPr>
          <p:spPr>
            <a:xfrm>
              <a:off x="323500" y="28282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6"/>
            <p:cNvCxnSpPr/>
            <p:nvPr/>
          </p:nvCxnSpPr>
          <p:spPr>
            <a:xfrm rot="10800000">
              <a:off x="2641913" y="3489425"/>
              <a:ext cx="1311000" cy="0"/>
            </a:xfrm>
            <a:prstGeom prst="straightConnector1">
              <a:avLst/>
            </a:prstGeom>
            <a:noFill/>
            <a:ln cap="flat" cmpd="sng" w="9525">
              <a:solidFill>
                <a:srgbClr val="1D7E7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0" name="Google Shape;100;p16"/>
          <p:cNvGrpSpPr/>
          <p:nvPr/>
        </p:nvGrpSpPr>
        <p:grpSpPr>
          <a:xfrm>
            <a:off x="5209825" y="1282050"/>
            <a:ext cx="3622475" cy="1289700"/>
            <a:chOff x="5209825" y="1282050"/>
            <a:chExt cx="3622475" cy="1289700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6708300" y="12820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9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PREDICTIVE MODEL DEVELOPMENT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6"/>
            <p:cNvCxnSpPr/>
            <p:nvPr/>
          </p:nvCxnSpPr>
          <p:spPr>
            <a:xfrm>
              <a:off x="5209825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55B5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103" name="Google Shape;103;p16"/>
          <p:cNvGrpSpPr/>
          <p:nvPr/>
        </p:nvGrpSpPr>
        <p:grpSpPr>
          <a:xfrm>
            <a:off x="5209825" y="3341925"/>
            <a:ext cx="2907150" cy="837300"/>
            <a:chOff x="5209825" y="3341925"/>
            <a:chExt cx="2907150" cy="837300"/>
          </a:xfrm>
        </p:grpSpPr>
        <p:sp>
          <p:nvSpPr>
            <p:cNvPr id="104" name="Google Shape;104;p16"/>
            <p:cNvSpPr txBox="1"/>
            <p:nvPr/>
          </p:nvSpPr>
          <p:spPr>
            <a:xfrm>
              <a:off x="6696475" y="3341925"/>
              <a:ext cx="1420500" cy="83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300">
                  <a:solidFill>
                    <a:schemeClr val="dk1"/>
                  </a:solidFill>
                </a:rPr>
                <a:t>FEATURE ENGINEERING</a:t>
              </a:r>
              <a:endParaRPr b="1" sz="13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4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" name="Google Shape;105;p16"/>
            <p:cNvCxnSpPr/>
            <p:nvPr/>
          </p:nvCxnSpPr>
          <p:spPr>
            <a:xfrm>
              <a:off x="5209825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1B786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106" name="Google Shape;106;p16"/>
          <p:cNvSpPr txBox="1"/>
          <p:nvPr/>
        </p:nvSpPr>
        <p:spPr>
          <a:xfrm>
            <a:off x="200925" y="3363375"/>
            <a:ext cx="28263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EXPLORATORY DATA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ANALYSIS (EDA)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92700" y="822125"/>
            <a:ext cx="7390200" cy="29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1. DATA FOUNDATION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Objective</a:t>
            </a:r>
            <a:r>
              <a:rPr lang="en" sz="1500">
                <a:solidFill>
                  <a:schemeClr val="dk1"/>
                </a:solidFill>
              </a:rPr>
              <a:t>: Establish clean, analysis-ready dataset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Process: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Customer dataset: 7,043 records, 21 features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Data quality assessment and cleaning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Missing value treatment (TotalCharges: 11 cases)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Feature encoding and transformation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Outcome</a:t>
            </a:r>
            <a:r>
              <a:rPr lang="en" sz="1500">
                <a:solidFill>
                  <a:schemeClr val="dk1"/>
                </a:solidFill>
              </a:rPr>
              <a:t>: 100% complete dataset ready for analysis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465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2. EXPLORATORY DATA ANALYSIS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Objective</a:t>
            </a:r>
            <a:r>
              <a:rPr lang="en" sz="1400">
                <a:solidFill>
                  <a:schemeClr val="dk1"/>
                </a:solidFill>
              </a:rPr>
              <a:t>: Identify churn patterns and business drivers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Key Findings: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Contract Impact</a:t>
            </a:r>
            <a:r>
              <a:rPr lang="en" sz="1400">
                <a:solidFill>
                  <a:schemeClr val="dk1"/>
                </a:solidFill>
              </a:rPr>
              <a:t>: Month-to-month contracts show 43% churn vs 3% for two-year contracts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Service Utilization</a:t>
            </a:r>
            <a:r>
              <a:rPr lang="en" sz="1400">
                <a:solidFill>
                  <a:schemeClr val="dk1"/>
                </a:solidFill>
              </a:rPr>
              <a:t>: Customers with more active services have 32% lower churn probability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Tenure Effect</a:t>
            </a:r>
            <a:r>
              <a:rPr lang="en" sz="1400">
                <a:solidFill>
                  <a:schemeClr val="dk1"/>
                </a:solidFill>
              </a:rPr>
              <a:t>: Strong negative correlation (-0.35) between customer tenure and churn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Billing Sensitivity</a:t>
            </a:r>
            <a:r>
              <a:rPr lang="en" sz="1400">
                <a:solidFill>
                  <a:schemeClr val="dk1"/>
                </a:solidFill>
              </a:rPr>
              <a:t>: Higher monthly charges correlate with increased churn risk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Business Insight</a:t>
            </a:r>
            <a:r>
              <a:rPr lang="en" sz="1400">
                <a:solidFill>
                  <a:schemeClr val="dk1"/>
                </a:solidFill>
              </a:rPr>
              <a:t>: Contract length and service engagement are primary retention drivers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3. FEATURE ENGINEERING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Objective</a:t>
            </a:r>
            <a:r>
              <a:rPr lang="en" sz="1500">
                <a:solidFill>
                  <a:schemeClr val="dk1"/>
                </a:solidFill>
              </a:rPr>
              <a:t>: Create predictive features for enhanced model performance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Engineered Features: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Tenure Groups</a:t>
            </a:r>
            <a:r>
              <a:rPr lang="en" sz="1500">
                <a:solidFill>
                  <a:schemeClr val="dk1"/>
                </a:solidFill>
              </a:rPr>
              <a:t>: Customer lifecycle segmentation (0-12, 13-24, 25-48, 49-60, 61-72 months)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ActiveServices Count</a:t>
            </a:r>
            <a:r>
              <a:rPr lang="en" sz="1500">
                <a:solidFill>
                  <a:schemeClr val="dk1"/>
                </a:solidFill>
              </a:rPr>
              <a:t>: Service bundle size quantification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Average Monthly Charge</a:t>
            </a:r>
            <a:r>
              <a:rPr lang="en" sz="1500">
                <a:solidFill>
                  <a:schemeClr val="dk1"/>
                </a:solidFill>
              </a:rPr>
              <a:t>: Normalized billing metric per customer tenure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Categorical Encoding</a:t>
            </a:r>
            <a:r>
              <a:rPr lang="en" sz="1500">
                <a:solidFill>
                  <a:schemeClr val="dk1"/>
                </a:solidFill>
              </a:rPr>
              <a:t>: 7,076 features for comprehensive pattern recognition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Impact</a:t>
            </a:r>
            <a:r>
              <a:rPr lang="en" sz="1500">
                <a:solidFill>
                  <a:schemeClr val="dk1"/>
                </a:solidFill>
              </a:rPr>
              <a:t>: 15% improvement in model predictive power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4. PREDICTIVE MODEL DEVELOPMENT</a:t>
            </a:r>
            <a:endParaRPr sz="720"/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475725" y="173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{77D6582B-DBD5-4CCA-99A6-4990B5AFE333}</a:tableStyleId>
              </a:tblPr>
              <a:tblGrid>
                <a:gridCol w="1700325"/>
                <a:gridCol w="1054150"/>
                <a:gridCol w="938125"/>
                <a:gridCol w="815550"/>
                <a:gridCol w="649500"/>
                <a:gridCol w="2740325"/>
              </a:tblGrid>
              <a:tr h="72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Model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Accuracy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ROC-AUC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Precision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Recall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Business Application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Gradient Boosting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81%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0.866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Recommended for deployment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Baseline interpretable model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Feature importance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Complex pattern detection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20"/>
              <a:t>BUSINESS INTELLIGENCE INSIGHTS</a:t>
            </a:r>
            <a:endParaRPr b="1" sz="52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0" y="1206050"/>
            <a:ext cx="44739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Customer Segmentation Analysis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High-Risk Segments (Immediate Action Required)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New Customers</a:t>
            </a:r>
            <a:r>
              <a:rPr lang="en" sz="1200">
                <a:solidFill>
                  <a:schemeClr val="dk1"/>
                </a:solidFill>
              </a:rPr>
              <a:t>: 0-12 months tenure (highest churn probability)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Month-to-Month Contracts</a:t>
            </a:r>
            <a:r>
              <a:rPr lang="en" sz="1200">
                <a:solidFill>
                  <a:schemeClr val="dk1"/>
                </a:solidFill>
              </a:rPr>
              <a:t>: 43% churn rate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High-Bill, Low-Service</a:t>
            </a:r>
            <a:r>
              <a:rPr lang="en" sz="1200">
                <a:solidFill>
                  <a:schemeClr val="dk1"/>
                </a:solidFill>
              </a:rPr>
              <a:t>: Customers paying premium for basic services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Fiber Optic Users</a:t>
            </a:r>
            <a:r>
              <a:rPr lang="en" sz="1200">
                <a:solidFill>
                  <a:schemeClr val="dk1"/>
                </a:solidFill>
              </a:rPr>
              <a:t>: Higher churn rates despite premium service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Stable Segments (Loyalty Programs)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Long-Term Contracts</a:t>
            </a:r>
            <a:r>
              <a:rPr lang="en" sz="1200">
                <a:solidFill>
                  <a:schemeClr val="dk1"/>
                </a:solidFill>
              </a:rPr>
              <a:t>: 2-year customers show 3% churn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High Service Adoption</a:t>
            </a:r>
            <a:r>
              <a:rPr lang="en" sz="1200">
                <a:solidFill>
                  <a:schemeClr val="dk1"/>
                </a:solidFill>
              </a:rPr>
              <a:t>: 8+ active services customers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Established Customers</a:t>
            </a:r>
            <a:r>
              <a:rPr lang="en" sz="1200">
                <a:solidFill>
                  <a:schemeClr val="dk1"/>
                </a:solidFill>
              </a:rPr>
              <a:t>: 60+ months tenure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134" name="Google Shape;134;p21"/>
          <p:cNvGraphicFramePr/>
          <p:nvPr/>
        </p:nvGraphicFramePr>
        <p:xfrm>
          <a:off x="4473900" y="16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{77D6582B-DBD5-4CCA-99A6-4990B5AFE333}</a:tableStyleId>
              </a:tblPr>
              <a:tblGrid>
                <a:gridCol w="1343025"/>
                <a:gridCol w="952500"/>
                <a:gridCol w="1085850"/>
                <a:gridCol w="11620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Service Category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Churn Impact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Revenue Impact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Strategic Priority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Contract Extensions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-40% churn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retention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 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Service Bundles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-32% churn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growth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Priority 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Technical Support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-15% churn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 cost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Priority 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Premium Services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+19% churn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revenue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pricing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1"/>
          <p:cNvSpPr txBox="1"/>
          <p:nvPr/>
        </p:nvSpPr>
        <p:spPr>
          <a:xfrm>
            <a:off x="4982775" y="1179625"/>
            <a:ext cx="310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Service Profitability Matrix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