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8" r:id="rId9"/>
    <p:sldId id="262" r:id="rId10"/>
    <p:sldId id="269"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id4mh/gSCAP" TargetMode="External"/><Relationship Id="rId2" Type="http://schemas.openxmlformats.org/officeDocument/2006/relationships/hyperlink" Target="https://www.ncbi.nlm.nih.gov/pmc/articles/PMC9420101/"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62200" y="2133600"/>
            <a:ext cx="8534400" cy="567463"/>
          </a:xfrm>
          <a:prstGeom prst="rect">
            <a:avLst/>
          </a:prstGeom>
        </p:spPr>
        <p:txBody>
          <a:bodyPr vert="horz" wrap="square" lIns="0" tIns="13335" rIns="0" bIns="0" rtlCol="0">
            <a:spAutoFit/>
          </a:bodyPr>
          <a:lstStyle/>
          <a:p>
            <a:pPr marL="12700" algn="ctr">
              <a:lnSpc>
                <a:spcPct val="100000"/>
              </a:lnSpc>
              <a:spcBef>
                <a:spcPts val="105"/>
              </a:spcBef>
            </a:pPr>
            <a:r>
              <a:rPr lang="en-US" sz="3600" dirty="0">
                <a:solidFill>
                  <a:srgbClr val="00B0F0"/>
                </a:solidFill>
                <a:latin typeface="Arial"/>
                <a:cs typeface="Arial"/>
              </a:rPr>
              <a:t>Mental Health Screening and Support</a:t>
            </a:r>
            <a:endParaRPr sz="3600" dirty="0">
              <a:solidFill>
                <a:srgbClr val="00B0F0"/>
              </a:solidFill>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gn="ctr">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4" y="3086100"/>
            <a:ext cx="11515726" cy="2554545"/>
          </a:xfrm>
          <a:prstGeom prst="rect">
            <a:avLst/>
          </a:prstGeom>
          <a:solidFill>
            <a:srgbClr val="465258"/>
          </a:solidFill>
        </p:spPr>
        <p:txBody>
          <a:bodyPr vert="horz" wrap="square" lIns="0" tIns="0" rIns="0" bIns="0" rtlCol="0">
            <a:spAutoFit/>
          </a:bodyPr>
          <a:lstStyle/>
          <a:p>
            <a:pPr>
              <a:lnSpc>
                <a:spcPct val="100000"/>
              </a:lnSpc>
            </a:pPr>
            <a:endParaRPr lang="en-IN" sz="2200" dirty="0">
              <a:latin typeface="Times New Roman"/>
              <a:cs typeface="Times New Roman"/>
            </a:endParaRPr>
          </a:p>
          <a:p>
            <a:pPr>
              <a:lnSpc>
                <a:spcPct val="100000"/>
              </a:lnSpc>
            </a:pPr>
            <a:endParaRPr lang="en-IN" sz="2200" dirty="0">
              <a:latin typeface="Times New Roman"/>
              <a:cs typeface="Times New Roman"/>
            </a:endParaRPr>
          </a:p>
          <a:p>
            <a:pPr>
              <a:lnSpc>
                <a:spcPct val="100000"/>
              </a:lnSpc>
            </a:pPr>
            <a:endParaRPr lang="en-IN" sz="2200" dirty="0">
              <a:latin typeface="Times New Roman"/>
              <a:cs typeface="Times New Roman"/>
            </a:endParaRPr>
          </a:p>
          <a:p>
            <a:pPr marL="2763520" algn="just">
              <a:lnSpc>
                <a:spcPct val="100000"/>
              </a:lnSpc>
            </a:pPr>
            <a:r>
              <a:rPr lang="en-US" sz="2000" b="1" spc="15" dirty="0">
                <a:solidFill>
                  <a:schemeClr val="bg1"/>
                </a:solidFill>
                <a:latin typeface="Arial"/>
                <a:cs typeface="Arial"/>
              </a:rPr>
              <a:t>P</a:t>
            </a:r>
            <a:r>
              <a:rPr lang="en-US" sz="2000" b="1" spc="40" dirty="0">
                <a:solidFill>
                  <a:schemeClr val="bg1"/>
                </a:solidFill>
                <a:latin typeface="Arial"/>
                <a:cs typeface="Arial"/>
              </a:rPr>
              <a:t>r</a:t>
            </a:r>
            <a:r>
              <a:rPr lang="en-US" sz="2000" b="1" spc="15" dirty="0">
                <a:solidFill>
                  <a:schemeClr val="bg1"/>
                </a:solidFill>
                <a:latin typeface="Arial"/>
                <a:cs typeface="Arial"/>
              </a:rPr>
              <a:t>es</a:t>
            </a:r>
            <a:r>
              <a:rPr lang="en-US" sz="2000" b="1" spc="5" dirty="0">
                <a:solidFill>
                  <a:schemeClr val="bg1"/>
                </a:solidFill>
                <a:latin typeface="Arial"/>
                <a:cs typeface="Arial"/>
              </a:rPr>
              <a:t>e</a:t>
            </a:r>
            <a:r>
              <a:rPr lang="en-US" sz="2000" b="1" spc="45" dirty="0">
                <a:solidFill>
                  <a:schemeClr val="bg1"/>
                </a:solidFill>
                <a:latin typeface="Arial"/>
                <a:cs typeface="Arial"/>
              </a:rPr>
              <a:t>n</a:t>
            </a:r>
            <a:r>
              <a:rPr lang="en-US" sz="2000" b="1" spc="10" dirty="0">
                <a:solidFill>
                  <a:schemeClr val="bg1"/>
                </a:solidFill>
                <a:latin typeface="Arial"/>
                <a:cs typeface="Arial"/>
              </a:rPr>
              <a:t>ted</a:t>
            </a:r>
            <a:r>
              <a:rPr lang="en-US" sz="2000" b="1" spc="-150" dirty="0">
                <a:solidFill>
                  <a:schemeClr val="bg1"/>
                </a:solidFill>
                <a:latin typeface="Arial"/>
                <a:cs typeface="Arial"/>
              </a:rPr>
              <a:t> </a:t>
            </a:r>
            <a:r>
              <a:rPr lang="en-US" sz="2000" b="1" spc="45" dirty="0">
                <a:solidFill>
                  <a:schemeClr val="bg1"/>
                </a:solidFill>
                <a:latin typeface="Arial"/>
                <a:cs typeface="Arial"/>
              </a:rPr>
              <a:t>B</a:t>
            </a:r>
            <a:r>
              <a:rPr lang="en-US" sz="2000" b="1" spc="10" dirty="0">
                <a:solidFill>
                  <a:schemeClr val="bg1"/>
                </a:solidFill>
                <a:latin typeface="Arial"/>
                <a:cs typeface="Arial"/>
              </a:rPr>
              <a:t>y:</a:t>
            </a:r>
            <a:endParaRPr lang="en-US" sz="2000" dirty="0">
              <a:solidFill>
                <a:schemeClr val="bg1"/>
              </a:solidFill>
              <a:latin typeface="Arial"/>
              <a:cs typeface="Arial"/>
            </a:endParaRPr>
          </a:p>
          <a:p>
            <a:pPr marL="3106420" indent="-342900" algn="just">
              <a:lnSpc>
                <a:spcPct val="100000"/>
              </a:lnSpc>
              <a:buFont typeface="Arial" panose="020B0604020202020204" pitchFamily="34" charset="0"/>
              <a:buChar char="•"/>
            </a:pPr>
            <a:r>
              <a:rPr lang="en-US" sz="2000" b="1" spc="10" dirty="0">
                <a:solidFill>
                  <a:schemeClr val="bg1"/>
                </a:solidFill>
                <a:latin typeface="Arial"/>
                <a:cs typeface="Arial"/>
              </a:rPr>
              <a:t>St</a:t>
            </a:r>
            <a:r>
              <a:rPr lang="en-US" sz="2000" b="1" spc="45" dirty="0">
                <a:solidFill>
                  <a:schemeClr val="bg1"/>
                </a:solidFill>
                <a:latin typeface="Arial"/>
                <a:cs typeface="Arial"/>
              </a:rPr>
              <a:t>ud</a:t>
            </a:r>
            <a:r>
              <a:rPr lang="en-US" sz="2000" b="1" spc="15" dirty="0">
                <a:solidFill>
                  <a:schemeClr val="bg1"/>
                </a:solidFill>
                <a:latin typeface="Arial"/>
                <a:cs typeface="Arial"/>
              </a:rPr>
              <a:t>e</a:t>
            </a:r>
            <a:r>
              <a:rPr lang="en-US" sz="2000" b="1" spc="45" dirty="0">
                <a:solidFill>
                  <a:schemeClr val="bg1"/>
                </a:solidFill>
                <a:latin typeface="Arial"/>
                <a:cs typeface="Arial"/>
              </a:rPr>
              <a:t>n</a:t>
            </a:r>
            <a:r>
              <a:rPr lang="en-US" sz="2000" b="1" spc="5" dirty="0">
                <a:solidFill>
                  <a:schemeClr val="bg1"/>
                </a:solidFill>
                <a:latin typeface="Arial"/>
                <a:cs typeface="Arial"/>
              </a:rPr>
              <a:t>t</a:t>
            </a:r>
            <a:r>
              <a:rPr lang="en-US" sz="2000" b="1" spc="-185" dirty="0">
                <a:solidFill>
                  <a:schemeClr val="bg1"/>
                </a:solidFill>
                <a:latin typeface="Arial"/>
                <a:cs typeface="Arial"/>
              </a:rPr>
              <a:t> </a:t>
            </a:r>
            <a:r>
              <a:rPr lang="en-US" sz="2000" b="1" spc="45" dirty="0">
                <a:solidFill>
                  <a:schemeClr val="bg1"/>
                </a:solidFill>
                <a:latin typeface="Arial"/>
                <a:cs typeface="Arial"/>
              </a:rPr>
              <a:t>N</a:t>
            </a:r>
            <a:r>
              <a:rPr lang="en-US" sz="2000" b="1" spc="15" dirty="0">
                <a:solidFill>
                  <a:schemeClr val="bg1"/>
                </a:solidFill>
                <a:latin typeface="Arial"/>
                <a:cs typeface="Arial"/>
              </a:rPr>
              <a:t>a</a:t>
            </a:r>
            <a:r>
              <a:rPr lang="en-US" sz="2000" b="1" spc="160" dirty="0">
                <a:solidFill>
                  <a:schemeClr val="bg1"/>
                </a:solidFill>
                <a:latin typeface="Arial"/>
                <a:cs typeface="Arial"/>
              </a:rPr>
              <a:t>m</a:t>
            </a:r>
            <a:r>
              <a:rPr lang="en-US" sz="2000" b="1" spc="30" dirty="0">
                <a:solidFill>
                  <a:schemeClr val="bg1"/>
                </a:solidFill>
                <a:latin typeface="Arial"/>
                <a:cs typeface="Arial"/>
              </a:rPr>
              <a:t>e: </a:t>
            </a:r>
            <a:r>
              <a:rPr lang="en-US" sz="2000" b="1" spc="30" dirty="0" err="1">
                <a:solidFill>
                  <a:schemeClr val="bg1"/>
                </a:solidFill>
                <a:latin typeface="Arial"/>
                <a:cs typeface="Arial"/>
              </a:rPr>
              <a:t>Praveenkumar</a:t>
            </a:r>
            <a:r>
              <a:rPr lang="en-US" sz="2000" b="1" spc="30" dirty="0">
                <a:solidFill>
                  <a:schemeClr val="bg1"/>
                </a:solidFill>
                <a:latin typeface="Arial"/>
                <a:cs typeface="Arial"/>
              </a:rPr>
              <a:t> D(2021305518)</a:t>
            </a:r>
          </a:p>
          <a:p>
            <a:pPr marL="3106420" indent="-342900" algn="just">
              <a:lnSpc>
                <a:spcPct val="100000"/>
              </a:lnSpc>
              <a:buFont typeface="Arial" panose="020B0604020202020204" pitchFamily="34" charset="0"/>
              <a:buChar char="•"/>
            </a:pPr>
            <a:r>
              <a:rPr lang="en-US" sz="2000" b="1" spc="-25" dirty="0">
                <a:solidFill>
                  <a:schemeClr val="bg1"/>
                </a:solidFill>
                <a:latin typeface="Arial"/>
                <a:cs typeface="Arial"/>
              </a:rPr>
              <a:t>Co</a:t>
            </a:r>
            <a:r>
              <a:rPr lang="en-US" sz="2000" b="1" spc="35" dirty="0">
                <a:solidFill>
                  <a:schemeClr val="bg1"/>
                </a:solidFill>
                <a:latin typeface="Arial"/>
                <a:cs typeface="Arial"/>
              </a:rPr>
              <a:t>l</a:t>
            </a:r>
            <a:r>
              <a:rPr lang="en-US" sz="2000" b="1" spc="-35" dirty="0">
                <a:solidFill>
                  <a:schemeClr val="bg1"/>
                </a:solidFill>
                <a:latin typeface="Arial"/>
                <a:cs typeface="Arial"/>
              </a:rPr>
              <a:t>l</a:t>
            </a:r>
            <a:r>
              <a:rPr lang="en-US" sz="2000" b="1" spc="15" dirty="0">
                <a:solidFill>
                  <a:schemeClr val="bg1"/>
                </a:solidFill>
                <a:latin typeface="Arial"/>
                <a:cs typeface="Arial"/>
              </a:rPr>
              <a:t>e</a:t>
            </a:r>
            <a:r>
              <a:rPr lang="en-US" sz="2000" b="1" spc="-30" dirty="0">
                <a:solidFill>
                  <a:schemeClr val="bg1"/>
                </a:solidFill>
                <a:latin typeface="Arial"/>
                <a:cs typeface="Arial"/>
              </a:rPr>
              <a:t>g</a:t>
            </a:r>
            <a:r>
              <a:rPr lang="en-US" sz="2000" b="1" spc="15" dirty="0">
                <a:solidFill>
                  <a:schemeClr val="bg1"/>
                </a:solidFill>
                <a:latin typeface="Arial"/>
                <a:cs typeface="Arial"/>
              </a:rPr>
              <a:t>e</a:t>
            </a:r>
            <a:r>
              <a:rPr lang="en-US" sz="2000" b="1" spc="-185" dirty="0">
                <a:solidFill>
                  <a:schemeClr val="bg1"/>
                </a:solidFill>
                <a:latin typeface="Arial"/>
                <a:cs typeface="Arial"/>
              </a:rPr>
              <a:t> </a:t>
            </a:r>
            <a:r>
              <a:rPr lang="en-US" sz="2000" b="1" spc="45" dirty="0">
                <a:solidFill>
                  <a:schemeClr val="bg1"/>
                </a:solidFill>
                <a:latin typeface="Arial"/>
                <a:cs typeface="Arial"/>
              </a:rPr>
              <a:t>N</a:t>
            </a:r>
            <a:r>
              <a:rPr lang="en-US" sz="2000" b="1" spc="15" dirty="0">
                <a:solidFill>
                  <a:schemeClr val="bg1"/>
                </a:solidFill>
                <a:latin typeface="Arial"/>
                <a:cs typeface="Arial"/>
              </a:rPr>
              <a:t>a</a:t>
            </a:r>
            <a:r>
              <a:rPr lang="en-US" sz="2000" b="1" spc="85" dirty="0">
                <a:solidFill>
                  <a:schemeClr val="bg1"/>
                </a:solidFill>
                <a:latin typeface="Arial"/>
                <a:cs typeface="Arial"/>
              </a:rPr>
              <a:t>m</a:t>
            </a:r>
            <a:r>
              <a:rPr lang="en-US" sz="2000" b="1" spc="25" dirty="0">
                <a:solidFill>
                  <a:schemeClr val="bg1"/>
                </a:solidFill>
                <a:latin typeface="Arial"/>
                <a:cs typeface="Arial"/>
              </a:rPr>
              <a:t>e: Alagappa College of Technology, ANNA UNIVERSITY</a:t>
            </a:r>
          </a:p>
          <a:p>
            <a:pPr marL="3106420" indent="-342900" algn="just">
              <a:lnSpc>
                <a:spcPct val="100000"/>
              </a:lnSpc>
              <a:buFont typeface="Arial" panose="020B0604020202020204" pitchFamily="34" charset="0"/>
              <a:buChar char="•"/>
            </a:pPr>
            <a:r>
              <a:rPr lang="en-US" sz="2000" b="1" spc="-25" dirty="0">
                <a:solidFill>
                  <a:schemeClr val="bg1"/>
                </a:solidFill>
                <a:latin typeface="Arial"/>
                <a:cs typeface="Arial"/>
              </a:rPr>
              <a:t>D</a:t>
            </a:r>
            <a:r>
              <a:rPr lang="en-US" sz="2000" b="1" spc="15" dirty="0">
                <a:solidFill>
                  <a:schemeClr val="bg1"/>
                </a:solidFill>
                <a:latin typeface="Arial"/>
                <a:cs typeface="Arial"/>
              </a:rPr>
              <a:t>e</a:t>
            </a:r>
            <a:r>
              <a:rPr lang="en-US" sz="2000" b="1" spc="-25" dirty="0">
                <a:solidFill>
                  <a:schemeClr val="bg1"/>
                </a:solidFill>
                <a:latin typeface="Arial"/>
                <a:cs typeface="Arial"/>
              </a:rPr>
              <a:t>p</a:t>
            </a:r>
            <a:r>
              <a:rPr lang="en-US" sz="2000" b="1" spc="10" dirty="0">
                <a:solidFill>
                  <a:schemeClr val="bg1"/>
                </a:solidFill>
                <a:latin typeface="Arial"/>
                <a:cs typeface="Arial"/>
              </a:rPr>
              <a:t>a</a:t>
            </a:r>
            <a:r>
              <a:rPr lang="en-US" sz="2000" b="1" spc="-30" dirty="0">
                <a:solidFill>
                  <a:schemeClr val="bg1"/>
                </a:solidFill>
                <a:latin typeface="Arial"/>
                <a:cs typeface="Arial"/>
              </a:rPr>
              <a:t>r</a:t>
            </a:r>
            <a:r>
              <a:rPr lang="en-US" sz="2000" b="1" spc="-70" dirty="0">
                <a:solidFill>
                  <a:schemeClr val="bg1"/>
                </a:solidFill>
                <a:latin typeface="Arial"/>
                <a:cs typeface="Arial"/>
              </a:rPr>
              <a:t>t</a:t>
            </a:r>
            <a:r>
              <a:rPr lang="en-US" sz="2000" b="1" spc="90" dirty="0">
                <a:solidFill>
                  <a:schemeClr val="bg1"/>
                </a:solidFill>
                <a:latin typeface="Arial"/>
                <a:cs typeface="Arial"/>
              </a:rPr>
              <a:t>m</a:t>
            </a:r>
            <a:r>
              <a:rPr lang="en-US" sz="2000" b="1" spc="15" dirty="0">
                <a:solidFill>
                  <a:schemeClr val="bg1"/>
                </a:solidFill>
                <a:latin typeface="Arial"/>
                <a:cs typeface="Arial"/>
              </a:rPr>
              <a:t>e</a:t>
            </a:r>
            <a:r>
              <a:rPr lang="en-US" sz="2000" b="1" spc="-25" dirty="0">
                <a:solidFill>
                  <a:schemeClr val="bg1"/>
                </a:solidFill>
                <a:latin typeface="Arial"/>
                <a:cs typeface="Arial"/>
              </a:rPr>
              <a:t>n</a:t>
            </a:r>
            <a:r>
              <a:rPr lang="en-US" sz="2000" b="1" spc="5" dirty="0">
                <a:solidFill>
                  <a:schemeClr val="bg1"/>
                </a:solidFill>
                <a:latin typeface="Arial"/>
                <a:cs typeface="Arial"/>
              </a:rPr>
              <a:t>t: B.Tech INDUSTRIAL BIOTECHNOLOGY</a:t>
            </a:r>
          </a:p>
          <a:p>
            <a:pPr marL="2763520">
              <a:lnSpc>
                <a:spcPct val="100000"/>
              </a:lnSpc>
            </a:pP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E9755CA-3473-4D25-7701-0A600524EBC9}"/>
              </a:ext>
            </a:extLst>
          </p:cNvPr>
          <p:cNvSpPr txBox="1">
            <a:spLocks noGrp="1"/>
          </p:cNvSpPr>
          <p:nvPr>
            <p:ph type="title"/>
          </p:nvPr>
        </p:nvSpPr>
        <p:spPr>
          <a:xfrm>
            <a:off x="234950" y="533400"/>
            <a:ext cx="2165350" cy="449262"/>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dirty="0"/>
          </a:p>
        </p:txBody>
      </p:sp>
      <p:sp>
        <p:nvSpPr>
          <p:cNvPr id="12" name="TextBox 11">
            <a:extLst>
              <a:ext uri="{FF2B5EF4-FFF2-40B4-BE49-F238E27FC236}">
                <a16:creationId xmlns:a16="http://schemas.microsoft.com/office/drawing/2014/main" id="{AD36E040-5CBF-30F0-4246-260C2323E0DD}"/>
              </a:ext>
            </a:extLst>
          </p:cNvPr>
          <p:cNvSpPr txBox="1"/>
          <p:nvPr/>
        </p:nvSpPr>
        <p:spPr>
          <a:xfrm>
            <a:off x="1298575" y="6353173"/>
            <a:ext cx="457200" cy="369332"/>
          </a:xfrm>
          <a:prstGeom prst="rect">
            <a:avLst/>
          </a:prstGeom>
          <a:noFill/>
        </p:spPr>
        <p:txBody>
          <a:bodyPr wrap="square" rtlCol="0">
            <a:spAutoFit/>
          </a:bodyPr>
          <a:lstStyle/>
          <a:p>
            <a:r>
              <a:rPr lang="en-US" dirty="0"/>
              <a:t>4</a:t>
            </a:r>
            <a:endParaRPr lang="en-IN" dirty="0"/>
          </a:p>
        </p:txBody>
      </p:sp>
      <p:sp>
        <p:nvSpPr>
          <p:cNvPr id="13" name="TextBox 12">
            <a:extLst>
              <a:ext uri="{FF2B5EF4-FFF2-40B4-BE49-F238E27FC236}">
                <a16:creationId xmlns:a16="http://schemas.microsoft.com/office/drawing/2014/main" id="{460988E8-F0AC-FB67-C29F-AEA048F9BCE9}"/>
              </a:ext>
            </a:extLst>
          </p:cNvPr>
          <p:cNvSpPr txBox="1"/>
          <p:nvPr/>
        </p:nvSpPr>
        <p:spPr>
          <a:xfrm>
            <a:off x="4498974" y="4900100"/>
            <a:ext cx="457200" cy="369332"/>
          </a:xfrm>
          <a:prstGeom prst="rect">
            <a:avLst/>
          </a:prstGeom>
          <a:noFill/>
        </p:spPr>
        <p:txBody>
          <a:bodyPr wrap="square" rtlCol="0">
            <a:spAutoFit/>
          </a:bodyPr>
          <a:lstStyle/>
          <a:p>
            <a:r>
              <a:rPr lang="en-US" dirty="0"/>
              <a:t>5</a:t>
            </a:r>
            <a:endParaRPr lang="en-IN" dirty="0"/>
          </a:p>
        </p:txBody>
      </p:sp>
      <p:sp>
        <p:nvSpPr>
          <p:cNvPr id="14" name="TextBox 13">
            <a:extLst>
              <a:ext uri="{FF2B5EF4-FFF2-40B4-BE49-F238E27FC236}">
                <a16:creationId xmlns:a16="http://schemas.microsoft.com/office/drawing/2014/main" id="{410CF910-29CD-6E14-D2A8-91BCECDFA7D7}"/>
              </a:ext>
            </a:extLst>
          </p:cNvPr>
          <p:cNvSpPr txBox="1"/>
          <p:nvPr/>
        </p:nvSpPr>
        <p:spPr>
          <a:xfrm>
            <a:off x="7775573" y="6511130"/>
            <a:ext cx="590550" cy="369332"/>
          </a:xfrm>
          <a:prstGeom prst="rect">
            <a:avLst/>
          </a:prstGeom>
          <a:noFill/>
        </p:spPr>
        <p:txBody>
          <a:bodyPr wrap="square" rtlCol="0">
            <a:spAutoFit/>
          </a:bodyPr>
          <a:lstStyle/>
          <a:p>
            <a:r>
              <a:rPr lang="en-US" dirty="0"/>
              <a:t>6</a:t>
            </a:r>
            <a:endParaRPr lang="en-IN" dirty="0"/>
          </a:p>
        </p:txBody>
      </p:sp>
      <p:sp>
        <p:nvSpPr>
          <p:cNvPr id="15" name="TextBox 14">
            <a:extLst>
              <a:ext uri="{FF2B5EF4-FFF2-40B4-BE49-F238E27FC236}">
                <a16:creationId xmlns:a16="http://schemas.microsoft.com/office/drawing/2014/main" id="{409E00E5-A48A-0CBC-3E75-937FD9C11740}"/>
              </a:ext>
            </a:extLst>
          </p:cNvPr>
          <p:cNvSpPr txBox="1"/>
          <p:nvPr/>
        </p:nvSpPr>
        <p:spPr>
          <a:xfrm>
            <a:off x="10629900" y="4715434"/>
            <a:ext cx="533400" cy="369332"/>
          </a:xfrm>
          <a:prstGeom prst="rect">
            <a:avLst/>
          </a:prstGeom>
          <a:noFill/>
        </p:spPr>
        <p:txBody>
          <a:bodyPr wrap="square" rtlCol="0">
            <a:spAutoFit/>
          </a:bodyPr>
          <a:lstStyle/>
          <a:p>
            <a:r>
              <a:rPr lang="en-US" dirty="0"/>
              <a:t>7</a:t>
            </a:r>
            <a:endParaRPr lang="en-IN" dirty="0"/>
          </a:p>
        </p:txBody>
      </p:sp>
      <p:pic>
        <p:nvPicPr>
          <p:cNvPr id="2050" name="Picture 2" descr="Mental Health App Development Guide: Depression, Anxiety, Stress">
            <a:extLst>
              <a:ext uri="{FF2B5EF4-FFF2-40B4-BE49-F238E27FC236}">
                <a16:creationId xmlns:a16="http://schemas.microsoft.com/office/drawing/2014/main" id="{B9478DDA-B66F-2781-A1A7-43657239D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774" y="1220741"/>
            <a:ext cx="9217025" cy="4689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95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A1428100-32A2-3376-1B89-7D25BE87DA36}"/>
              </a:ext>
            </a:extLst>
          </p:cNvPr>
          <p:cNvSpPr txBox="1"/>
          <p:nvPr/>
        </p:nvSpPr>
        <p:spPr>
          <a:xfrm>
            <a:off x="1143000" y="1371600"/>
            <a:ext cx="9906000" cy="3477875"/>
          </a:xfrm>
          <a:prstGeom prst="rect">
            <a:avLst/>
          </a:prstGeom>
          <a:noFill/>
        </p:spPr>
        <p:txBody>
          <a:bodyPr wrap="square" rtlCol="0">
            <a:spAutoFit/>
          </a:bodyPr>
          <a:lstStyle/>
          <a:p>
            <a:r>
              <a:rPr lang="en-US" sz="2000" b="0" i="0" dirty="0">
                <a:solidFill>
                  <a:srgbClr val="0D0D0D"/>
                </a:solidFill>
                <a:effectLst/>
                <a:highlight>
                  <a:srgbClr val="FFFFFF"/>
                </a:highlight>
                <a:latin typeface="Arial" panose="020B0604020202020204" pitchFamily="34" charset="0"/>
                <a:cs typeface="Arial" panose="020B0604020202020204" pitchFamily="34" charset="0"/>
              </a:rPr>
              <a:t>In conclusion, the development of a mental health screening and support system requires a systematic approach encompassing algorithm design and deployment strategies. Leveraging machine learning algorithms for screening and personalized support algorithms ensures accurate assessments and tailored interventions for individuals. For deployment, cloud platforms provide scalable infrastructure for hosting backend services, while containerization and orchestration technologies streamline deployment processes. Additionally, proper database setup and frontend deployment methods ensure data management and user accessibility. By adopting version control and collaboration tools like GitHub, teams can effectively manage project iterations and foster collaboration. Overall, integrating these components facilitates the creation of a robust and accessible system to address mental health needs within communities.</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a:extLst>
              <a:ext uri="{FF2B5EF4-FFF2-40B4-BE49-F238E27FC236}">
                <a16:creationId xmlns:a16="http://schemas.microsoft.com/office/drawing/2014/main" id="{9F167C64-EDB2-68B4-E678-B3A0E00ACBD5}"/>
              </a:ext>
            </a:extLst>
          </p:cNvPr>
          <p:cNvSpPr txBox="1"/>
          <p:nvPr/>
        </p:nvSpPr>
        <p:spPr>
          <a:xfrm>
            <a:off x="1284746" y="1240317"/>
            <a:ext cx="9581374" cy="400110"/>
          </a:xfrm>
          <a:prstGeom prst="rect">
            <a:avLst/>
          </a:prstGeom>
          <a:noFill/>
        </p:spPr>
        <p:txBody>
          <a:bodyPr wrap="square" rtlCol="0">
            <a:spAutoFit/>
          </a:bodyPr>
          <a:lstStyle/>
          <a:p>
            <a:r>
              <a:rPr lang="en-US" sz="2000" dirty="0"/>
              <a:t>              </a:t>
            </a:r>
            <a:endParaRPr lang="en-IN" sz="2000" dirty="0"/>
          </a:p>
        </p:txBody>
      </p:sp>
      <p:sp>
        <p:nvSpPr>
          <p:cNvPr id="4" name="Rectangle 1">
            <a:extLst>
              <a:ext uri="{FF2B5EF4-FFF2-40B4-BE49-F238E27FC236}">
                <a16:creationId xmlns:a16="http://schemas.microsoft.com/office/drawing/2014/main" id="{5551930D-E27A-7564-DA83-ABF01F490D11}"/>
              </a:ext>
            </a:extLst>
          </p:cNvPr>
          <p:cNvSpPr>
            <a:spLocks noChangeArrowheads="1"/>
          </p:cNvSpPr>
          <p:nvPr/>
        </p:nvSpPr>
        <p:spPr bwMode="auto">
          <a:xfrm>
            <a:off x="614996" y="1220868"/>
            <a:ext cx="11119803"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Improved Screening Algorithms</a:t>
            </a:r>
            <a:r>
              <a:rPr kumimoji="0" lang="en-US" altLang="en-US" sz="2000" b="0" i="0" u="none" strike="noStrike" cap="none" normalizeH="0" baseline="0" dirty="0">
                <a:ln>
                  <a:noFill/>
                </a:ln>
                <a:solidFill>
                  <a:schemeClr val="tx1"/>
                </a:solidFill>
                <a:effectLst/>
                <a:latin typeface="Arial" panose="020B0604020202020204" pitchFamily="34" charset="0"/>
              </a:rPr>
              <a:t>: Research will lead to better algorithms using more data sources for accurate screening.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Personalized Interventions</a:t>
            </a:r>
            <a:r>
              <a:rPr kumimoji="0" lang="en-US" altLang="en-US" sz="2000" b="0" i="0" u="none" strike="noStrike" cap="none" normalizeH="0" baseline="0" dirty="0">
                <a:ln>
                  <a:noFill/>
                </a:ln>
                <a:solidFill>
                  <a:schemeClr val="tx1"/>
                </a:solidFill>
                <a:effectLst/>
                <a:latin typeface="Arial" panose="020B0604020202020204" pitchFamily="34" charset="0"/>
              </a:rPr>
              <a:t>: Algorithms will create tailored interventions based on individual preferences and 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Telemedicine Integration</a:t>
            </a:r>
            <a:r>
              <a:rPr kumimoji="0" lang="en-US" altLang="en-US" sz="2000" b="0" i="0" u="none" strike="noStrike" cap="none" normalizeH="0" baseline="0" dirty="0">
                <a:ln>
                  <a:noFill/>
                </a:ln>
                <a:solidFill>
                  <a:schemeClr val="tx1"/>
                </a:solidFill>
                <a:effectLst/>
                <a:latin typeface="Arial" panose="020B0604020202020204" pitchFamily="34" charset="0"/>
              </a:rPr>
              <a:t>: Telemedicine will expand mental health services, especially in remote areas.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Wearable Devices</a:t>
            </a:r>
            <a:r>
              <a:rPr kumimoji="0" lang="en-US" altLang="en-US" sz="2000" b="0" i="0" u="none" strike="noStrike" cap="none" normalizeH="0" baseline="0" dirty="0">
                <a:ln>
                  <a:noFill/>
                </a:ln>
                <a:solidFill>
                  <a:schemeClr val="tx1"/>
                </a:solidFill>
                <a:effectLst/>
                <a:latin typeface="Arial" panose="020B0604020202020204" pitchFamily="34" charset="0"/>
              </a:rPr>
              <a:t>: Wearables will monitor mental health indicators for proactive interventions.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Blockchain Security</a:t>
            </a:r>
            <a:r>
              <a:rPr kumimoji="0" lang="en-US" altLang="en-US" sz="2000" b="0" i="0" u="none" strike="noStrike" cap="none" normalizeH="0" baseline="0" dirty="0">
                <a:ln>
                  <a:noFill/>
                </a:ln>
                <a:solidFill>
                  <a:schemeClr val="tx1"/>
                </a:solidFill>
                <a:effectLst/>
                <a:latin typeface="Arial" panose="020B0604020202020204" pitchFamily="34" charset="0"/>
              </a:rPr>
              <a:t>: Blockchain will ensure secure data sharing for confidentiality.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AR/VR Solutions</a:t>
            </a:r>
            <a:r>
              <a:rPr kumimoji="0" lang="en-US" altLang="en-US" sz="2000" b="0" i="0" u="none" strike="noStrike" cap="none" normalizeH="0" baseline="0" dirty="0">
                <a:ln>
                  <a:noFill/>
                </a:ln>
                <a:solidFill>
                  <a:schemeClr val="tx1"/>
                </a:solidFill>
                <a:effectLst/>
                <a:latin typeface="Arial" panose="020B0604020202020204" pitchFamily="34" charset="0"/>
              </a:rPr>
              <a:t>: AR and VR will provide immersive therapy experiences.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chemeClr val="tx1"/>
                </a:solidFill>
                <a:effectLst/>
                <a:latin typeface="Arial" panose="020B0604020202020204" pitchFamily="34" charset="0"/>
              </a:rPr>
              <a:t>Community Programs</a:t>
            </a:r>
            <a:r>
              <a:rPr kumimoji="0" lang="en-US" altLang="en-US" sz="2000" b="0" i="0" u="none" strike="noStrike" cap="none" normalizeH="0" baseline="0" dirty="0">
                <a:ln>
                  <a:noFill/>
                </a:ln>
                <a:solidFill>
                  <a:schemeClr val="tx1"/>
                </a:solidFill>
                <a:effectLst/>
                <a:latin typeface="Arial" panose="020B0604020202020204" pitchFamily="34" charset="0"/>
              </a:rPr>
              <a:t>: More community-based initiatives will reduce stigma and provide support.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000" b="1" i="0" u="none" strike="noStrike" cap="none" normalizeH="0" baseline="0" dirty="0">
                <a:ln>
                  <a:noFill/>
                </a:ln>
                <a:solidFill>
                  <a:schemeClr val="tx1"/>
                </a:solidFill>
                <a:effectLst/>
                <a:latin typeface="Arial" panose="020B0604020202020204" pitchFamily="34" charset="0"/>
              </a:rPr>
              <a:t>AI Analytics</a:t>
            </a:r>
            <a:r>
              <a:rPr kumimoji="0" lang="en-US" altLang="en-US" sz="2000" b="0" i="0" u="none" strike="noStrike" cap="none" normalizeH="0" baseline="0" dirty="0">
                <a:ln>
                  <a:noFill/>
                </a:ln>
                <a:solidFill>
                  <a:schemeClr val="tx1"/>
                </a:solidFill>
                <a:effectLst/>
                <a:latin typeface="Arial" panose="020B0604020202020204" pitchFamily="34" charset="0"/>
              </a:rPr>
              <a:t>: AI will offer insights and predictions for early intervention and resource allocation.</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000" b="1" i="0" u="none" strike="noStrike" cap="none" normalizeH="0" baseline="0" dirty="0">
                <a:ln>
                  <a:noFill/>
                </a:ln>
                <a:solidFill>
                  <a:schemeClr val="tx1"/>
                </a:solidFill>
                <a:effectLst/>
                <a:latin typeface="Arial" panose="020B0604020202020204" pitchFamily="34" charset="0"/>
              </a:rPr>
              <a:t>Global Collaboration</a:t>
            </a:r>
            <a:r>
              <a:rPr kumimoji="0" lang="en-US" altLang="en-US" sz="2000" b="0" i="0" u="none" strike="noStrike" cap="none" normalizeH="0" baseline="0" dirty="0">
                <a:ln>
                  <a:noFill/>
                </a:ln>
                <a:solidFill>
                  <a:schemeClr val="tx1"/>
                </a:solidFill>
                <a:effectLst/>
                <a:latin typeface="Arial" panose="020B0604020202020204" pitchFamily="34" charset="0"/>
              </a:rPr>
              <a:t>: Collaboration will share knowledge and adapt interventions to diverse contexts.</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2000" b="1" i="0" u="none" strike="noStrike" cap="none" normalizeH="0" baseline="0" dirty="0">
                <a:ln>
                  <a:noFill/>
                </a:ln>
                <a:solidFill>
                  <a:schemeClr val="tx1"/>
                </a:solidFill>
                <a:effectLst/>
                <a:latin typeface="Arial" panose="020B0604020202020204" pitchFamily="34" charset="0"/>
              </a:rPr>
              <a:t>Policy Advocacy</a:t>
            </a:r>
            <a:r>
              <a:rPr kumimoji="0" lang="en-US" altLang="en-US" sz="2000" b="0" i="0" u="none" strike="noStrike" cap="none" normalizeH="0" baseline="0" dirty="0">
                <a:ln>
                  <a:noFill/>
                </a:ln>
                <a:solidFill>
                  <a:schemeClr val="tx1"/>
                </a:solidFill>
                <a:effectLst/>
                <a:latin typeface="Arial" panose="020B0604020202020204" pitchFamily="34" charset="0"/>
              </a:rPr>
              <a:t>: Advocacy efforts will prioritize mental health funding and reduce stigma.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71CB2CB-D311-17D9-559F-B59F3294136A}"/>
              </a:ext>
            </a:extLst>
          </p:cNvPr>
          <p:cNvSpPr>
            <a:spLocks noChangeArrowheads="1"/>
          </p:cNvSpPr>
          <p:nvPr/>
        </p:nvSpPr>
        <p:spPr bwMode="auto">
          <a:xfrm>
            <a:off x="44123" y="-300307"/>
            <a:ext cx="8087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Box 2">
            <a:extLst>
              <a:ext uri="{FF2B5EF4-FFF2-40B4-BE49-F238E27FC236}">
                <a16:creationId xmlns:a16="http://schemas.microsoft.com/office/drawing/2014/main" id="{69123EF7-F65C-C4FD-C6DE-FB648876F301}"/>
              </a:ext>
            </a:extLst>
          </p:cNvPr>
          <p:cNvSpPr txBox="1"/>
          <p:nvPr/>
        </p:nvSpPr>
        <p:spPr>
          <a:xfrm>
            <a:off x="1752600" y="1524000"/>
            <a:ext cx="8001000" cy="2862322"/>
          </a:xfrm>
          <a:prstGeom prst="rect">
            <a:avLst/>
          </a:prstGeom>
          <a:noFill/>
        </p:spPr>
        <p:txBody>
          <a:bodyPr wrap="square" rtlCol="0">
            <a:spAutoFit/>
          </a:bodyPr>
          <a:lstStyle/>
          <a:p>
            <a:pPr marL="285750" indent="-285750">
              <a:buFont typeface="Arial" panose="020B0604020202020204" pitchFamily="34" charset="0"/>
              <a:buChar char="•"/>
            </a:pPr>
            <a:r>
              <a:rPr lang="en-IN" sz="2000" b="0" i="0" dirty="0" err="1">
                <a:solidFill>
                  <a:srgbClr val="212121"/>
                </a:solidFill>
                <a:effectLst/>
                <a:highlight>
                  <a:srgbClr val="FFFFFF"/>
                </a:highlight>
                <a:latin typeface="Cambria" panose="02040503050406030204" pitchFamily="18" charset="0"/>
              </a:rPr>
              <a:t>Alavi</a:t>
            </a:r>
            <a:r>
              <a:rPr lang="en-IN" sz="2000" b="0" i="0" dirty="0">
                <a:solidFill>
                  <a:srgbClr val="212121"/>
                </a:solidFill>
                <a:effectLst/>
                <a:highlight>
                  <a:srgbClr val="FFFFFF"/>
                </a:highlight>
                <a:latin typeface="Cambria" panose="02040503050406030204" pitchFamily="18" charset="0"/>
              </a:rPr>
              <a:t> N, et al. Feasibility and Efficacy of Delivering Cognitive </a:t>
            </a:r>
            <a:r>
              <a:rPr lang="en-IN" sz="2000" b="0" i="0" dirty="0" err="1">
                <a:solidFill>
                  <a:srgbClr val="212121"/>
                </a:solidFill>
                <a:effectLst/>
                <a:highlight>
                  <a:srgbClr val="FFFFFF"/>
                </a:highlight>
                <a:latin typeface="Cambria" panose="02040503050406030204" pitchFamily="18" charset="0"/>
              </a:rPr>
              <a:t>Behavioral</a:t>
            </a:r>
            <a:r>
              <a:rPr lang="en-IN" sz="2000" b="0" i="0" dirty="0">
                <a:solidFill>
                  <a:srgbClr val="212121"/>
                </a:solidFill>
                <a:effectLst/>
                <a:highlight>
                  <a:srgbClr val="FFFFFF"/>
                </a:highlight>
                <a:latin typeface="Cambria" panose="02040503050406030204" pitchFamily="18" charset="0"/>
              </a:rPr>
              <a:t> Therapy Through an Online Psychotherapy Tool for Depression: Protocol for a Randomized Controlled Trial. </a:t>
            </a:r>
            <a:r>
              <a:rPr lang="en-IN" sz="2000" b="0" i="1" dirty="0">
                <a:solidFill>
                  <a:srgbClr val="212121"/>
                </a:solidFill>
                <a:effectLst/>
                <a:highlight>
                  <a:srgbClr val="FFFFFF"/>
                </a:highlight>
                <a:latin typeface="Cambria" panose="02040503050406030204" pitchFamily="18" charset="0"/>
              </a:rPr>
              <a:t>JMIR Res. </a:t>
            </a:r>
            <a:r>
              <a:rPr lang="en-IN" sz="2000" b="0" i="1" dirty="0" err="1">
                <a:solidFill>
                  <a:srgbClr val="212121"/>
                </a:solidFill>
                <a:effectLst/>
                <a:highlight>
                  <a:srgbClr val="FFFFFF"/>
                </a:highlight>
                <a:latin typeface="Cambria" panose="02040503050406030204" pitchFamily="18" charset="0"/>
              </a:rPr>
              <a:t>Protoc</a:t>
            </a:r>
            <a:r>
              <a:rPr lang="en-IN" sz="2000" b="0" i="1" dirty="0">
                <a:solidFill>
                  <a:srgbClr val="212121"/>
                </a:solidFill>
                <a:effectLst/>
                <a:highlight>
                  <a:srgbClr val="FFFFFF"/>
                </a:highlight>
                <a:latin typeface="Cambria" panose="02040503050406030204" pitchFamily="18" charset="0"/>
              </a:rPr>
              <a:t>. </a:t>
            </a:r>
            <a:r>
              <a:rPr lang="en-IN" sz="2000" b="0" i="0" dirty="0">
                <a:solidFill>
                  <a:srgbClr val="212121"/>
                </a:solidFill>
                <a:effectLst/>
                <a:highlight>
                  <a:srgbClr val="FFFFFF"/>
                </a:highlight>
                <a:latin typeface="Cambria" panose="02040503050406030204" pitchFamily="18" charset="0"/>
              </a:rPr>
              <a:t>2021;10:e27489. </a:t>
            </a:r>
            <a:r>
              <a:rPr lang="en-IN" sz="2000" b="0" i="0" dirty="0" err="1">
                <a:solidFill>
                  <a:srgbClr val="212121"/>
                </a:solidFill>
                <a:effectLst/>
                <a:highlight>
                  <a:srgbClr val="FFFFFF"/>
                </a:highlight>
                <a:latin typeface="Cambria" panose="02040503050406030204" pitchFamily="18" charset="0"/>
              </a:rPr>
              <a:t>doi</a:t>
            </a:r>
            <a:r>
              <a:rPr lang="en-IN" sz="2000" b="0" i="0" dirty="0">
                <a:solidFill>
                  <a:srgbClr val="212121"/>
                </a:solidFill>
                <a:effectLst/>
                <a:highlight>
                  <a:srgbClr val="FFFFFF"/>
                </a:highlight>
                <a:latin typeface="Cambria" panose="02040503050406030204" pitchFamily="18" charset="0"/>
              </a:rPr>
              <a:t>: 10.2196/27489.</a:t>
            </a:r>
          </a:p>
          <a:p>
            <a:pPr marL="285750" indent="-285750">
              <a:buFont typeface="Arial" panose="020B0604020202020204" pitchFamily="34" charset="0"/>
              <a:buChar char="•"/>
            </a:pPr>
            <a:r>
              <a:rPr lang="en-US" sz="2000" b="0" i="1" dirty="0">
                <a:solidFill>
                  <a:srgbClr val="212121"/>
                </a:solidFill>
                <a:effectLst/>
                <a:highlight>
                  <a:srgbClr val="FFFFFF"/>
                </a:highlight>
                <a:latin typeface="Cambria" panose="02040503050406030204" pitchFamily="18" charset="0"/>
              </a:rPr>
              <a:t>Mental Health: Culture, Race, and Ethnicity: Executive Summary: a Supplement to Mental Health: a Report of the Surgeon General</a:t>
            </a:r>
            <a:r>
              <a:rPr lang="en-US" sz="2000" b="0" i="0" dirty="0">
                <a:solidFill>
                  <a:srgbClr val="212121"/>
                </a:solidFill>
                <a:effectLst/>
                <a:highlight>
                  <a:srgbClr val="FFFFFF"/>
                </a:highlight>
                <a:latin typeface="Cambria" panose="02040503050406030204" pitchFamily="18" charset="0"/>
              </a:rPr>
              <a:t>. (2001). </a:t>
            </a:r>
            <a:endParaRPr lang="en-IN" sz="2000" dirty="0">
              <a:solidFill>
                <a:srgbClr val="212121"/>
              </a:solidFill>
              <a:highlight>
                <a:srgbClr val="FFFFFF"/>
              </a:highlight>
              <a:latin typeface="Cambria" panose="02040503050406030204" pitchFamily="18" charset="0"/>
            </a:endParaRPr>
          </a:p>
          <a:p>
            <a:pPr marL="285750" indent="-285750">
              <a:buFont typeface="Arial" panose="020B0604020202020204" pitchFamily="34" charset="0"/>
              <a:buChar char="•"/>
            </a:pPr>
            <a:r>
              <a:rPr lang="en-IN" sz="2000" dirty="0">
                <a:latin typeface="Georgia" panose="02040502050405020303" pitchFamily="18" charset="0"/>
                <a:hlinkClick r:id="rId2"/>
              </a:rPr>
              <a:t>https://www.ncbi.nlm.nih.gov/pmc/articles/PMC9420101/</a:t>
            </a:r>
            <a:endParaRPr lang="en-IN" sz="2000" dirty="0">
              <a:solidFill>
                <a:srgbClr val="212121"/>
              </a:solidFill>
              <a:highlight>
                <a:srgbClr val="FFFFFF"/>
              </a:highlight>
              <a:latin typeface="Cambria" panose="02040503050406030204" pitchFamily="18" charset="0"/>
            </a:endParaRPr>
          </a:p>
          <a:p>
            <a:pPr marL="285750" indent="-285750">
              <a:buFont typeface="Arial" panose="020B0604020202020204" pitchFamily="34" charset="0"/>
              <a:buChar char="•"/>
            </a:pPr>
            <a:r>
              <a:rPr lang="en-IN" sz="2000" dirty="0">
                <a:latin typeface="Georgia" panose="02040502050405020303" pitchFamily="18" charset="0"/>
                <a:hlinkClick r:id="rId3"/>
              </a:rPr>
              <a:t>https://github.com/aid4mh/gSCAP</a:t>
            </a:r>
            <a:endParaRPr lang="en-IN" sz="2000" dirty="0">
              <a:latin typeface="Georgia" panose="02040502050405020303" pitchFamily="18" charset="0"/>
            </a:endParaRPr>
          </a:p>
          <a:p>
            <a:pPr marL="285750" indent="-285750">
              <a:buFont typeface="Arial" panose="020B0604020202020204" pitchFamily="34" charset="0"/>
              <a:buChar char="•"/>
            </a:pPr>
            <a:r>
              <a:rPr lang="en-IN" sz="2000" dirty="0">
                <a:solidFill>
                  <a:srgbClr val="212121"/>
                </a:solidFill>
                <a:highlight>
                  <a:srgbClr val="FFFFFF"/>
                </a:highlight>
                <a:latin typeface="Georgia" panose="02040502050405020303" pitchFamily="18" charset="0"/>
              </a:rPr>
              <a:t>Dataset: www.kaggle.com</a:t>
            </a:r>
            <a:endParaRPr lang="en-IN" sz="2000" dirty="0">
              <a:latin typeface="Georgia" panose="02040502050405020303"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5800" y="2971800"/>
            <a:ext cx="3673728" cy="631583"/>
          </a:xfrm>
          <a:prstGeom prst="rect">
            <a:avLst/>
          </a:prstGeom>
        </p:spPr>
        <p:txBody>
          <a:bodyPr vert="horz" wrap="square" lIns="0" tIns="15875" rIns="0" bIns="0" rtlCol="0">
            <a:spAutoFit/>
          </a:bodyPr>
          <a:lstStyle/>
          <a:p>
            <a:pPr marL="50165" algn="ctr">
              <a:lnSpc>
                <a:spcPct val="100000"/>
              </a:lnSpc>
              <a:spcBef>
                <a:spcPts val="125"/>
              </a:spcBef>
            </a:pPr>
            <a:r>
              <a:rPr sz="4000" spc="30" dirty="0"/>
              <a:t>THANK</a:t>
            </a:r>
            <a:r>
              <a:rPr sz="4000" spc="-145" dirty="0"/>
              <a:t> </a:t>
            </a:r>
            <a:r>
              <a:rPr sz="4000" spc="25" dirty="0"/>
              <a:t>YOU</a:t>
            </a:r>
            <a:r>
              <a:rPr lang="en-US" sz="4000" spc="25" dirty="0"/>
              <a:t>…</a:t>
            </a:r>
            <a:endParaRPr sz="4000"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4" y="1981200"/>
            <a:ext cx="5026025" cy="3838872"/>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lang="en-US" sz="2000" b="1" spc="5" dirty="0">
                <a:solidFill>
                  <a:srgbClr val="404040"/>
                </a:solidFill>
                <a:latin typeface="Arial"/>
                <a:cs typeface="Arial"/>
              </a:rPr>
              <a:t> </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D550EA9E-8E40-C88B-9CD0-02CE3FA6E000}"/>
              </a:ext>
            </a:extLst>
          </p:cNvPr>
          <p:cNvSpPr txBox="1"/>
          <p:nvPr/>
        </p:nvSpPr>
        <p:spPr>
          <a:xfrm>
            <a:off x="660400" y="1828800"/>
            <a:ext cx="10007600" cy="3477875"/>
          </a:xfrm>
          <a:prstGeom prst="rect">
            <a:avLst/>
          </a:prstGeom>
          <a:noFill/>
        </p:spPr>
        <p:txBody>
          <a:bodyPr wrap="square" rtlCol="0">
            <a:spAutoFit/>
          </a:bodyPr>
          <a:lstStyle/>
          <a:p>
            <a:r>
              <a:rPr lang="en-US" sz="2000" b="0" i="0" dirty="0">
                <a:solidFill>
                  <a:srgbClr val="0D0D0D"/>
                </a:solidFill>
                <a:effectLst/>
                <a:highlight>
                  <a:srgbClr val="FFFFFF"/>
                </a:highlight>
                <a:latin typeface="Arial" panose="020B0604020202020204" pitchFamily="34" charset="0"/>
                <a:cs typeface="Arial" panose="020B0604020202020204" pitchFamily="34" charset="0"/>
              </a:rPr>
              <a:t>Despite increasing awareness of mental health issues, many individuals still face barriers to accessing adequate screening and support services. Existing screening tools may lack accuracy or cultural sensitivity, leading to under identification of mental health concerns. Additionally, support programs may not be readily available or may not effectively address the diverse needs of individuals experiencing mental health challenges. This creates a significant gap in mental health care delivery, contributing to untreated conditions, decreased quality of life, and potential long-term consequences for individuals and communities. Therefore, there is a pressing need to develop and implement comprehensive mental health screening and support initiatives that are accessible, accurate, and tailored to the diverse needs of the population, to promote early intervention and improve mental health outcomes.</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dirty="0"/>
          </a:p>
        </p:txBody>
      </p:sp>
      <p:sp>
        <p:nvSpPr>
          <p:cNvPr id="3" name="TextBox 2">
            <a:extLst>
              <a:ext uri="{FF2B5EF4-FFF2-40B4-BE49-F238E27FC236}">
                <a16:creationId xmlns:a16="http://schemas.microsoft.com/office/drawing/2014/main" id="{862FFA38-04D7-DD9C-A2B0-C086BE6A8B52}"/>
              </a:ext>
            </a:extLst>
          </p:cNvPr>
          <p:cNvSpPr txBox="1"/>
          <p:nvPr/>
        </p:nvSpPr>
        <p:spPr>
          <a:xfrm>
            <a:off x="914400" y="1187767"/>
            <a:ext cx="10210800" cy="4093428"/>
          </a:xfrm>
          <a:prstGeom prst="rect">
            <a:avLst/>
          </a:prstGeom>
          <a:noFill/>
        </p:spPr>
        <p:txBody>
          <a:bodyPr wrap="square" rtlCol="0">
            <a:spAutoFit/>
          </a:bodyPr>
          <a:lstStyle/>
          <a:p>
            <a:pPr marL="342900" indent="-342900">
              <a:buFont typeface="Arial" panose="020B0604020202020204" pitchFamily="34" charset="0"/>
              <a:buChar char="•"/>
            </a:pPr>
            <a:endParaRPr lang="en-IN" sz="2000" dirty="0">
              <a:latin typeface="Georgia" panose="02040502050405020303" pitchFamily="18" charset="0"/>
            </a:endParaRPr>
          </a:p>
          <a:p>
            <a:r>
              <a:rPr lang="en-US" sz="2000" b="1" dirty="0">
                <a:latin typeface="Georgia" panose="02040502050405020303" pitchFamily="18" charset="0"/>
              </a:rPr>
              <a:t>The program should handle various scenarios such as:-</a:t>
            </a:r>
          </a:p>
          <a:p>
            <a:endParaRPr lang="en-US" sz="2000" b="1" dirty="0">
              <a:latin typeface="Georgia" panose="02040502050405020303" pitchFamily="18" charset="0"/>
            </a:endParaRPr>
          </a:p>
          <a:p>
            <a:pPr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Easy-to-use screening tools adaptable to different situations and cultures.</a:t>
            </a:r>
          </a:p>
          <a:p>
            <a:pPr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Accessible screening through online platforms, mobile apps, and community centers.</a:t>
            </a:r>
          </a:p>
          <a:p>
            <a:pPr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Personalized support plans based on individual needs.</a:t>
            </a:r>
          </a:p>
          <a:p>
            <a:pPr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Crisis intervention protocols for immediate assistance.</a:t>
            </a:r>
          </a:p>
          <a:p>
            <a:pPr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Cultural sensitivity training for staff.</a:t>
            </a:r>
          </a:p>
          <a:p>
            <a:pPr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Community engagement to reduce stigma.</a:t>
            </a:r>
          </a:p>
          <a:p>
            <a:pPr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Continuous evaluation and improvement</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b="1" dirty="0">
                <a:latin typeface="Georgia" panose="02040502050405020303" pitchFamily="18" charset="0"/>
              </a:rPr>
              <a:t>Key Features:</a:t>
            </a:r>
          </a:p>
          <a:p>
            <a:endParaRPr lang="en-US" sz="2000" b="1" dirty="0">
              <a:latin typeface="Georgia" panose="02040502050405020303" pitchFamily="18" charset="0"/>
            </a:endParaRPr>
          </a:p>
        </p:txBody>
      </p:sp>
      <p:sp>
        <p:nvSpPr>
          <p:cNvPr id="6" name="Rectangle 3">
            <a:extLst>
              <a:ext uri="{FF2B5EF4-FFF2-40B4-BE49-F238E27FC236}">
                <a16:creationId xmlns:a16="http://schemas.microsoft.com/office/drawing/2014/main" id="{36781694-DEFF-7B0F-3C99-DDA6581D0464}"/>
              </a:ext>
            </a:extLst>
          </p:cNvPr>
          <p:cNvSpPr>
            <a:spLocks noChangeArrowheads="1"/>
          </p:cNvSpPr>
          <p:nvPr/>
        </p:nvSpPr>
        <p:spPr bwMode="auto">
          <a:xfrm>
            <a:off x="1066800" y="4667072"/>
            <a:ext cx="5767605"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Easy access to screening tools.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Personalized support plans.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Crisis intervention protocols.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Cultural sensitivity training for staff.</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Arial" panose="020B0604020202020204" pitchFamily="34" charset="0"/>
              </a:rPr>
              <a:t>Community engagement initiatives.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chemeClr val="tx1"/>
                </a:solidFill>
                <a:effectLst/>
                <a:latin typeface="Arial" panose="020B0604020202020204" pitchFamily="34" charset="0"/>
              </a:rPr>
              <a:t>Continuous program evaluation for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0ADC1944-DCC8-F393-0249-307B2EBD88D1}"/>
              </a:ext>
            </a:extLst>
          </p:cNvPr>
          <p:cNvSpPr>
            <a:spLocks noChangeArrowheads="1"/>
          </p:cNvSpPr>
          <p:nvPr/>
        </p:nvSpPr>
        <p:spPr bwMode="auto">
          <a:xfrm>
            <a:off x="0" y="0"/>
            <a:ext cx="19637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E1E328F3-4BE3-3CCA-997D-484C7C7ABDDE}"/>
              </a:ext>
            </a:extLst>
          </p:cNvPr>
          <p:cNvSpPr txBox="1"/>
          <p:nvPr/>
        </p:nvSpPr>
        <p:spPr>
          <a:xfrm>
            <a:off x="1066800" y="1567444"/>
            <a:ext cx="9906000" cy="5940088"/>
          </a:xfrm>
          <a:prstGeom prst="rect">
            <a:avLst/>
          </a:prstGeom>
          <a:noFill/>
        </p:spPr>
        <p:txBody>
          <a:bodyPr wrap="square" rtlCol="0">
            <a:spAutoFit/>
          </a:bodyPr>
          <a:lstStyle/>
          <a:p>
            <a:r>
              <a:rPr lang="en-IN" sz="2000" b="1" dirty="0">
                <a:latin typeface="Georgia" panose="02040502050405020303" pitchFamily="18" charset="0"/>
              </a:rPr>
              <a:t>Technologies Used:</a:t>
            </a:r>
          </a:p>
          <a:p>
            <a:endParaRPr lang="en-IN" sz="2000" b="1" dirty="0">
              <a:latin typeface="Georgia" panose="02040502050405020303" pitchFamily="18" charset="0"/>
            </a:endParaRPr>
          </a:p>
          <a:p>
            <a:pPr algn="l">
              <a:buFont typeface="Arial" panose="020B0604020202020204" pitchFamily="34" charset="0"/>
              <a:buChar char="•"/>
            </a:pPr>
            <a:r>
              <a:rPr lang="en-IN" sz="2000" dirty="0">
                <a:latin typeface="Georgia" panose="02040502050405020303" pitchFamily="18" charset="0"/>
              </a:rPr>
              <a:t> </a:t>
            </a:r>
            <a:r>
              <a:rPr lang="en-US" sz="2000" b="0" i="0" dirty="0">
                <a:solidFill>
                  <a:srgbClr val="0D0D0D"/>
                </a:solidFill>
                <a:effectLst/>
                <a:highlight>
                  <a:srgbClr val="FFFFFF"/>
                </a:highlight>
                <a:latin typeface="Arial" panose="020B0604020202020204" pitchFamily="34" charset="0"/>
                <a:cs typeface="Arial" panose="020B0604020202020204" pitchFamily="34" charset="0"/>
              </a:rPr>
              <a:t>Backend Development: Python</a:t>
            </a:r>
          </a:p>
          <a:p>
            <a:pPr algn="l">
              <a:buFont typeface="Arial" panose="020B0604020202020204" pitchFamily="34" charset="0"/>
              <a:buChar char="•"/>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Frontend Interface: Tkinter or PyQt</a:t>
            </a:r>
          </a:p>
          <a:p>
            <a:pPr algn="l">
              <a:buFont typeface="Arial" panose="020B0604020202020204" pitchFamily="34" charset="0"/>
              <a:buChar char="•"/>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Database Management: SQLite or MySQL</a:t>
            </a:r>
          </a:p>
          <a:p>
            <a:pPr algn="l">
              <a:buFont typeface="Arial" panose="020B0604020202020204" pitchFamily="34" charset="0"/>
              <a:buChar char="•"/>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Version Control and Collaboration: GitHub</a:t>
            </a:r>
          </a:p>
          <a:p>
            <a:pPr algn="l">
              <a:buFont typeface="Arial" panose="020B0604020202020204" pitchFamily="34" charset="0"/>
              <a:buChar char="•"/>
            </a:pPr>
            <a:endParaRPr lang="en-US" sz="2000" dirty="0">
              <a:solidFill>
                <a:srgbClr val="0D0D0D"/>
              </a:solidFill>
              <a:highlight>
                <a:srgbClr val="FFFFFF"/>
              </a:highlight>
              <a:latin typeface="Arial" panose="020B0604020202020204" pitchFamily="34" charset="0"/>
              <a:cs typeface="Arial" panose="020B0604020202020204" pitchFamily="34" charset="0"/>
            </a:endParaRPr>
          </a:p>
          <a:p>
            <a:pPr algn="l">
              <a:buFont typeface="+mj-lt"/>
              <a:buAutoNum type="arabicPeriod"/>
            </a:pPr>
            <a:r>
              <a:rPr lang="en-IN" sz="2000" b="1" i="0" dirty="0">
                <a:solidFill>
                  <a:srgbClr val="0D0D0D"/>
                </a:solidFill>
                <a:effectLst/>
                <a:highlight>
                  <a:srgbClr val="FFFFFF"/>
                </a:highlight>
                <a:latin typeface="Arial" panose="020B0604020202020204" pitchFamily="34" charset="0"/>
                <a:cs typeface="Arial" panose="020B0604020202020204" pitchFamily="34" charset="0"/>
              </a:rPr>
              <a:t>Centralized Platform</a:t>
            </a:r>
            <a:r>
              <a:rPr lang="en-IN" sz="2000" b="0" i="0" dirty="0">
                <a:solidFill>
                  <a:srgbClr val="0D0D0D"/>
                </a:solidFill>
                <a:effectLst/>
                <a:highlight>
                  <a:srgbClr val="FFFFFF"/>
                </a:highlight>
                <a:latin typeface="Arial" panose="020B0604020202020204" pitchFamily="34" charset="0"/>
                <a:cs typeface="Arial" panose="020B0604020202020204" pitchFamily="34" charset="0"/>
              </a:rPr>
              <a:t>: A single platform manages screening, support, and data.</a:t>
            </a:r>
          </a:p>
          <a:p>
            <a:pPr algn="l">
              <a:buFont typeface="+mj-lt"/>
              <a:buAutoNum type="arabicPeriod"/>
            </a:pPr>
            <a:r>
              <a:rPr lang="en-IN" sz="2000" b="1" i="0" dirty="0">
                <a:solidFill>
                  <a:srgbClr val="0D0D0D"/>
                </a:solidFill>
                <a:effectLst/>
                <a:highlight>
                  <a:srgbClr val="FFFFFF"/>
                </a:highlight>
                <a:latin typeface="Arial" panose="020B0604020202020204" pitchFamily="34" charset="0"/>
                <a:cs typeface="Arial" panose="020B0604020202020204" pitchFamily="34" charset="0"/>
              </a:rPr>
              <a:t>Web and Mobile Apps</a:t>
            </a:r>
            <a:r>
              <a:rPr lang="en-IN" sz="2000" b="0" i="0" dirty="0">
                <a:solidFill>
                  <a:srgbClr val="0D0D0D"/>
                </a:solidFill>
                <a:effectLst/>
                <a:highlight>
                  <a:srgbClr val="FFFFFF"/>
                </a:highlight>
                <a:latin typeface="Arial" panose="020B0604020202020204" pitchFamily="34" charset="0"/>
                <a:cs typeface="Arial" panose="020B0604020202020204" pitchFamily="34" charset="0"/>
              </a:rPr>
              <a:t>: User-friendly apps for screening and support access.</a:t>
            </a:r>
          </a:p>
          <a:p>
            <a:pPr algn="l">
              <a:buFont typeface="+mj-lt"/>
              <a:buAutoNum type="arabicPeriod"/>
            </a:pPr>
            <a:r>
              <a:rPr lang="en-IN" sz="2000" b="1" i="0" dirty="0">
                <a:solidFill>
                  <a:srgbClr val="0D0D0D"/>
                </a:solidFill>
                <a:effectLst/>
                <a:highlight>
                  <a:srgbClr val="FFFFFF"/>
                </a:highlight>
                <a:latin typeface="Arial" panose="020B0604020202020204" pitchFamily="34" charset="0"/>
                <a:cs typeface="Arial" panose="020B0604020202020204" pitchFamily="34" charset="0"/>
              </a:rPr>
              <a:t>Cloud Infrastructure</a:t>
            </a:r>
            <a:r>
              <a:rPr lang="en-IN" sz="2000" b="0" i="0" dirty="0">
                <a:solidFill>
                  <a:srgbClr val="0D0D0D"/>
                </a:solidFill>
                <a:effectLst/>
                <a:highlight>
                  <a:srgbClr val="FFFFFF"/>
                </a:highlight>
                <a:latin typeface="Arial" panose="020B0604020202020204" pitchFamily="34" charset="0"/>
                <a:cs typeface="Arial" panose="020B0604020202020204" pitchFamily="34" charset="0"/>
              </a:rPr>
              <a:t>: Scalable, flexible, and accessible system.</a:t>
            </a:r>
          </a:p>
          <a:p>
            <a:pPr algn="l">
              <a:buFont typeface="+mj-lt"/>
              <a:buAutoNum type="arabicPeriod"/>
            </a:pPr>
            <a:r>
              <a:rPr lang="en-IN" sz="2000" b="1" i="0" dirty="0">
                <a:solidFill>
                  <a:srgbClr val="0D0D0D"/>
                </a:solidFill>
                <a:effectLst/>
                <a:highlight>
                  <a:srgbClr val="FFFFFF"/>
                </a:highlight>
                <a:latin typeface="Arial" panose="020B0604020202020204" pitchFamily="34" charset="0"/>
                <a:cs typeface="Arial" panose="020B0604020202020204" pitchFamily="34" charset="0"/>
              </a:rPr>
              <a:t>Data Analytics</a:t>
            </a:r>
            <a:r>
              <a:rPr lang="en-IN" sz="2000" b="0" i="0" dirty="0">
                <a:solidFill>
                  <a:srgbClr val="0D0D0D"/>
                </a:solidFill>
                <a:effectLst/>
                <a:highlight>
                  <a:srgbClr val="FFFFFF"/>
                </a:highlight>
                <a:latin typeface="Arial" panose="020B0604020202020204" pitchFamily="34" charset="0"/>
                <a:cs typeface="Arial" panose="020B0604020202020204" pitchFamily="34" charset="0"/>
              </a:rPr>
              <a:t>: Analyse results and track program effectiveness.</a:t>
            </a:r>
          </a:p>
          <a:p>
            <a:pPr algn="l">
              <a:buFont typeface="+mj-lt"/>
              <a:buAutoNum type="arabicPeriod"/>
            </a:pPr>
            <a:r>
              <a:rPr lang="en-IN" sz="2000" b="1" i="0" dirty="0">
                <a:solidFill>
                  <a:srgbClr val="0D0D0D"/>
                </a:solidFill>
                <a:effectLst/>
                <a:highlight>
                  <a:srgbClr val="FFFFFF"/>
                </a:highlight>
                <a:latin typeface="Arial" panose="020B0604020202020204" pitchFamily="34" charset="0"/>
                <a:cs typeface="Arial" panose="020B0604020202020204" pitchFamily="34" charset="0"/>
              </a:rPr>
              <a:t>Secure Communication</a:t>
            </a:r>
            <a:r>
              <a:rPr lang="en-IN" sz="2000" b="0" i="0" dirty="0">
                <a:solidFill>
                  <a:srgbClr val="0D0D0D"/>
                </a:solidFill>
                <a:effectLst/>
                <a:highlight>
                  <a:srgbClr val="FFFFFF"/>
                </a:highlight>
                <a:latin typeface="Arial" panose="020B0604020202020204" pitchFamily="34" charset="0"/>
                <a:cs typeface="Arial" panose="020B0604020202020204" pitchFamily="34" charset="0"/>
              </a:rPr>
              <a:t>: Encrypted channels for confidentiality.</a:t>
            </a:r>
          </a:p>
          <a:p>
            <a:pPr algn="l">
              <a:buFont typeface="+mj-lt"/>
              <a:buAutoNum type="arabicPeriod"/>
            </a:pPr>
            <a:r>
              <a:rPr lang="en-IN" sz="2000" b="1" i="0" dirty="0">
                <a:solidFill>
                  <a:srgbClr val="0D0D0D"/>
                </a:solidFill>
                <a:effectLst/>
                <a:highlight>
                  <a:srgbClr val="FFFFFF"/>
                </a:highlight>
                <a:latin typeface="Arial" panose="020B0604020202020204" pitchFamily="34" charset="0"/>
                <a:cs typeface="Arial" panose="020B0604020202020204" pitchFamily="34" charset="0"/>
              </a:rPr>
              <a:t>AI Integration</a:t>
            </a:r>
            <a:r>
              <a:rPr lang="en-IN" sz="2000" b="0" i="0" dirty="0">
                <a:solidFill>
                  <a:srgbClr val="0D0D0D"/>
                </a:solidFill>
                <a:effectLst/>
                <a:highlight>
                  <a:srgbClr val="FFFFFF"/>
                </a:highlight>
                <a:latin typeface="Arial" panose="020B0604020202020204" pitchFamily="34" charset="0"/>
                <a:cs typeface="Arial" panose="020B0604020202020204" pitchFamily="34" charset="0"/>
              </a:rPr>
              <a:t>: Personalized recommendations and risk assessment.</a:t>
            </a:r>
          </a:p>
          <a:p>
            <a:pPr algn="l">
              <a:buFont typeface="+mj-lt"/>
              <a:buAutoNum type="arabicPeriod"/>
            </a:pPr>
            <a:r>
              <a:rPr lang="en-IN" sz="2000" b="1" i="0" dirty="0">
                <a:solidFill>
                  <a:srgbClr val="0D0D0D"/>
                </a:solidFill>
                <a:effectLst/>
                <a:highlight>
                  <a:srgbClr val="FFFFFF"/>
                </a:highlight>
                <a:latin typeface="Arial" panose="020B0604020202020204" pitchFamily="34" charset="0"/>
                <a:cs typeface="Arial" panose="020B0604020202020204" pitchFamily="34" charset="0"/>
              </a:rPr>
              <a:t>Telehealth Solutions</a:t>
            </a:r>
            <a:r>
              <a:rPr lang="en-IN" sz="2000" b="0" i="0" dirty="0">
                <a:solidFill>
                  <a:srgbClr val="0D0D0D"/>
                </a:solidFill>
                <a:effectLst/>
                <a:highlight>
                  <a:srgbClr val="FFFFFF"/>
                </a:highlight>
                <a:latin typeface="Arial" panose="020B0604020202020204" pitchFamily="34" charset="0"/>
                <a:cs typeface="Arial" panose="020B0604020202020204" pitchFamily="34" charset="0"/>
              </a:rPr>
              <a:t>: Remote counselling and support sessions.</a:t>
            </a:r>
          </a:p>
          <a:p>
            <a:pPr algn="l">
              <a:buFont typeface="+mj-lt"/>
              <a:buAutoNum type="arabicPeriod"/>
            </a:pPr>
            <a:r>
              <a:rPr lang="en-IN" sz="2000" b="1" i="0" dirty="0">
                <a:solidFill>
                  <a:srgbClr val="0D0D0D"/>
                </a:solidFill>
                <a:effectLst/>
                <a:highlight>
                  <a:srgbClr val="FFFFFF"/>
                </a:highlight>
                <a:latin typeface="Arial" panose="020B0604020202020204" pitchFamily="34" charset="0"/>
                <a:cs typeface="Arial" panose="020B0604020202020204" pitchFamily="34" charset="0"/>
              </a:rPr>
              <a:t>Blockchain Technology</a:t>
            </a:r>
            <a:r>
              <a:rPr lang="en-IN" sz="2000" b="0" i="0" dirty="0">
                <a:solidFill>
                  <a:srgbClr val="0D0D0D"/>
                </a:solidFill>
                <a:effectLst/>
                <a:highlight>
                  <a:srgbClr val="FFFFFF"/>
                </a:highlight>
                <a:latin typeface="Arial" panose="020B0604020202020204" pitchFamily="34" charset="0"/>
                <a:cs typeface="Arial" panose="020B0604020202020204" pitchFamily="34" charset="0"/>
              </a:rPr>
              <a:t>: Secure data storage and sharing.</a:t>
            </a:r>
          </a:p>
          <a:p>
            <a:pPr algn="l">
              <a:buFont typeface="+mj-lt"/>
              <a:buAutoNum type="arabicPeriod"/>
            </a:pPr>
            <a:r>
              <a:rPr lang="en-IN" sz="2000" b="1" i="0" dirty="0">
                <a:solidFill>
                  <a:srgbClr val="0D0D0D"/>
                </a:solidFill>
                <a:effectLst/>
                <a:highlight>
                  <a:srgbClr val="FFFFFF"/>
                </a:highlight>
                <a:latin typeface="Arial" panose="020B0604020202020204" pitchFamily="34" charset="0"/>
                <a:cs typeface="Arial" panose="020B0604020202020204" pitchFamily="34" charset="0"/>
              </a:rPr>
              <a:t>Geospatial Mapping</a:t>
            </a:r>
            <a:r>
              <a:rPr lang="en-IN" sz="2000" b="0" i="0" dirty="0">
                <a:solidFill>
                  <a:srgbClr val="0D0D0D"/>
                </a:solidFill>
                <a:effectLst/>
                <a:highlight>
                  <a:srgbClr val="FFFFFF"/>
                </a:highlight>
                <a:latin typeface="Arial" panose="020B0604020202020204" pitchFamily="34" charset="0"/>
                <a:cs typeface="Arial" panose="020B0604020202020204" pitchFamily="34" charset="0"/>
              </a:rPr>
              <a:t>: Targeted community engagement efforts.</a:t>
            </a:r>
          </a:p>
          <a:p>
            <a:pPr algn="l">
              <a:buFont typeface="+mj-lt"/>
              <a:buAutoNum type="arabicPeriod"/>
            </a:pPr>
            <a:r>
              <a:rPr lang="en-IN" sz="2000" b="1" i="0" dirty="0">
                <a:solidFill>
                  <a:srgbClr val="0D0D0D"/>
                </a:solidFill>
                <a:effectLst/>
                <a:highlight>
                  <a:srgbClr val="FFFFFF"/>
                </a:highlight>
                <a:latin typeface="Arial" panose="020B0604020202020204" pitchFamily="34" charset="0"/>
                <a:cs typeface="Arial" panose="020B0604020202020204" pitchFamily="34" charset="0"/>
              </a:rPr>
              <a:t>User Feedback</a:t>
            </a:r>
            <a:r>
              <a:rPr lang="en-IN" sz="2000" b="0" i="0" dirty="0">
                <a:solidFill>
                  <a:srgbClr val="0D0D0D"/>
                </a:solidFill>
                <a:effectLst/>
                <a:highlight>
                  <a:srgbClr val="FFFFFF"/>
                </a:highlight>
                <a:latin typeface="Arial" panose="020B0604020202020204" pitchFamily="34" charset="0"/>
                <a:cs typeface="Arial" panose="020B0604020202020204" pitchFamily="34" charset="0"/>
              </a:rPr>
              <a:t>: Continuous improvement based on user input.</a:t>
            </a:r>
          </a:p>
          <a:p>
            <a:pPr algn="l">
              <a:buFont typeface="Arial" panose="020B0604020202020204" pitchFamily="34" charset="0"/>
              <a:buChar char="•"/>
            </a:pPr>
            <a:endParaRPr lang="en-US" sz="20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3" name="TextBox 2">
            <a:extLst>
              <a:ext uri="{FF2B5EF4-FFF2-40B4-BE49-F238E27FC236}">
                <a16:creationId xmlns:a16="http://schemas.microsoft.com/office/drawing/2014/main" id="{6E64F1CB-4578-44D8-565F-3D3DC34B7C82}"/>
              </a:ext>
            </a:extLst>
          </p:cNvPr>
          <p:cNvSpPr txBox="1"/>
          <p:nvPr/>
        </p:nvSpPr>
        <p:spPr>
          <a:xfrm>
            <a:off x="1066800" y="1187767"/>
            <a:ext cx="10464800" cy="5632311"/>
          </a:xfrm>
          <a:prstGeom prst="rect">
            <a:avLst/>
          </a:prstGeom>
          <a:noFill/>
        </p:spPr>
        <p:txBody>
          <a:bodyPr wrap="square" rtlCol="0">
            <a:spAutoFit/>
          </a:bodyPr>
          <a:lstStyle/>
          <a:p>
            <a:pPr algn="l"/>
            <a:r>
              <a:rPr lang="en-US" sz="2000" b="0" i="0" dirty="0">
                <a:solidFill>
                  <a:srgbClr val="0D0D0D"/>
                </a:solidFill>
                <a:effectLst/>
                <a:highlight>
                  <a:srgbClr val="FFFFFF"/>
                </a:highlight>
                <a:latin typeface="Arial" panose="020B0604020202020204" pitchFamily="34" charset="0"/>
                <a:cs typeface="Arial" panose="020B0604020202020204" pitchFamily="34" charset="0"/>
              </a:rPr>
              <a:t>Algorithm:</a:t>
            </a:r>
          </a:p>
          <a:p>
            <a:pPr algn="l">
              <a:buFont typeface="+mj-lt"/>
              <a:buAutoNum type="arabicPeriod"/>
            </a:pPr>
            <a:r>
              <a:rPr lang="en-US" sz="2000" b="1" i="0" dirty="0">
                <a:solidFill>
                  <a:srgbClr val="0D0D0D"/>
                </a:solidFill>
                <a:effectLst/>
                <a:highlight>
                  <a:srgbClr val="FFFFFF"/>
                </a:highlight>
                <a:latin typeface="Arial" panose="020B0604020202020204" pitchFamily="34" charset="0"/>
                <a:cs typeface="Arial" panose="020B0604020202020204" pitchFamily="34" charset="0"/>
              </a:rPr>
              <a:t>Mental Health Screening Algorithm</a:t>
            </a:r>
            <a:r>
              <a:rPr lang="en-US" sz="2000" b="0" i="0" dirty="0">
                <a:solidFill>
                  <a:srgbClr val="0D0D0D"/>
                </a:solidFill>
                <a:effectLst/>
                <a:highlight>
                  <a:srgbClr val="FFFFFF"/>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Utilize machine learning algorithms such as logistic regression, decision trees, or support vector machines to analyze screening responses. These algorithms can classify individuals into different risk categories based on their responses to screening questions.</a:t>
            </a:r>
          </a:p>
          <a:p>
            <a:pPr marL="742950" lvl="1" indent="-285750"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Train the algorithm using labeled data, where each instance is associated with a known mental health outcome (e.g., presence or absence of a specific disorder).</a:t>
            </a:r>
          </a:p>
          <a:p>
            <a:pPr marL="742950" lvl="1" indent="-285750"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Validate the algorithm's performance using techniques such as cross-validation to ensure its accuracy and generalizability.</a:t>
            </a:r>
          </a:p>
          <a:p>
            <a:pPr algn="l">
              <a:buFont typeface="+mj-lt"/>
              <a:buAutoNum type="arabicPeriod"/>
            </a:pPr>
            <a:r>
              <a:rPr lang="en-US" sz="2000" b="1" i="0" dirty="0">
                <a:solidFill>
                  <a:srgbClr val="0D0D0D"/>
                </a:solidFill>
                <a:effectLst/>
                <a:highlight>
                  <a:srgbClr val="FFFFFF"/>
                </a:highlight>
                <a:latin typeface="Arial" panose="020B0604020202020204" pitchFamily="34" charset="0"/>
                <a:cs typeface="Arial" panose="020B0604020202020204" pitchFamily="34" charset="0"/>
              </a:rPr>
              <a:t>Personalized Support Algorithm</a:t>
            </a:r>
            <a:r>
              <a:rPr lang="en-US" sz="2000" b="0" i="0" dirty="0">
                <a:solidFill>
                  <a:srgbClr val="0D0D0D"/>
                </a:solidFill>
                <a:effectLst/>
                <a:highlight>
                  <a:srgbClr val="FFFFFF"/>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Develop algorithms to match individuals with appropriate support resources and interventions based on their screening results and preferences.</a:t>
            </a:r>
          </a:p>
          <a:p>
            <a:pPr marL="742950" lvl="1" indent="-285750"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Use techniques such as recommendation systems to suggest relevant resources, support groups, or treatment options tailored to everyone's needs and preferences.</a:t>
            </a:r>
          </a:p>
          <a:p>
            <a:pPr marL="742950" lvl="1" indent="-285750"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Consider factors such as demographic information, symptom severity, past treatment history, and cultural background when generating personalized support plans.</a:t>
            </a:r>
          </a:p>
          <a:p>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A2D3-489A-7FDB-0110-44EDFE589946}"/>
              </a:ext>
            </a:extLst>
          </p:cNvPr>
          <p:cNvSpPr>
            <a:spLocks noGrp="1"/>
          </p:cNvSpPr>
          <p:nvPr>
            <p:ph type="title"/>
          </p:nvPr>
        </p:nvSpPr>
        <p:spPr>
          <a:xfrm>
            <a:off x="609600" y="838200"/>
            <a:ext cx="5715000" cy="664782"/>
          </a:xfrm>
        </p:spPr>
        <p:txBody>
          <a:bodyPr/>
          <a:lstStyle/>
          <a:p>
            <a:r>
              <a:rPr lang="en-IN" sz="2800" spc="-10" dirty="0">
                <a:solidFill>
                  <a:srgbClr val="1CACE3"/>
                </a:solidFill>
              </a:rPr>
              <a:t>ALGORITHM</a:t>
            </a:r>
            <a:r>
              <a:rPr lang="en-IN" sz="2800" spc="350" dirty="0">
                <a:solidFill>
                  <a:srgbClr val="1CACE3"/>
                </a:solidFill>
              </a:rPr>
              <a:t> </a:t>
            </a:r>
            <a:r>
              <a:rPr lang="en-IN" sz="2800" spc="20" dirty="0">
                <a:solidFill>
                  <a:srgbClr val="1CACE3"/>
                </a:solidFill>
              </a:rPr>
              <a:t>&amp;</a:t>
            </a:r>
            <a:r>
              <a:rPr lang="en-IN" sz="2800" spc="-20" dirty="0">
                <a:solidFill>
                  <a:srgbClr val="1CACE3"/>
                </a:solidFill>
              </a:rPr>
              <a:t> </a:t>
            </a:r>
            <a:r>
              <a:rPr lang="en-IN" sz="2800" spc="5" dirty="0">
                <a:solidFill>
                  <a:srgbClr val="1CACE3"/>
                </a:solidFill>
              </a:rPr>
              <a:t>DEPLOYMENT</a:t>
            </a:r>
            <a:endParaRPr lang="en-IN" dirty="0"/>
          </a:p>
        </p:txBody>
      </p:sp>
      <p:sp>
        <p:nvSpPr>
          <p:cNvPr id="4" name="TextBox 3">
            <a:extLst>
              <a:ext uri="{FF2B5EF4-FFF2-40B4-BE49-F238E27FC236}">
                <a16:creationId xmlns:a16="http://schemas.microsoft.com/office/drawing/2014/main" id="{44A07E71-C7F0-0CC2-C2EE-EADACB2AF65B}"/>
              </a:ext>
            </a:extLst>
          </p:cNvPr>
          <p:cNvSpPr txBox="1"/>
          <p:nvPr/>
        </p:nvSpPr>
        <p:spPr>
          <a:xfrm>
            <a:off x="1066800" y="1508844"/>
            <a:ext cx="9220200" cy="5632311"/>
          </a:xfrm>
          <a:prstGeom prst="rect">
            <a:avLst/>
          </a:prstGeom>
          <a:noFill/>
        </p:spPr>
        <p:txBody>
          <a:bodyPr wrap="square" rtlCol="0">
            <a:spAutoFit/>
          </a:bodyPr>
          <a:lstStyle/>
          <a:p>
            <a:pPr algn="l"/>
            <a:r>
              <a:rPr lang="en-US" sz="2000" b="0" i="0" dirty="0">
                <a:solidFill>
                  <a:srgbClr val="0D0D0D"/>
                </a:solidFill>
                <a:effectLst/>
                <a:highlight>
                  <a:srgbClr val="FFFFFF"/>
                </a:highlight>
                <a:latin typeface="Arial" panose="020B0604020202020204" pitchFamily="34" charset="0"/>
                <a:cs typeface="Arial" panose="020B0604020202020204" pitchFamily="34" charset="0"/>
              </a:rPr>
              <a:t>Deployment:</a:t>
            </a:r>
          </a:p>
          <a:p>
            <a:pPr algn="l"/>
            <a:endParaRPr lang="en-US" sz="2000" b="0" i="0" dirty="0">
              <a:solidFill>
                <a:srgbClr val="0D0D0D"/>
              </a:solidFill>
              <a:effectLst/>
              <a:highlight>
                <a:srgbClr val="FFFFFF"/>
              </a:highlight>
              <a:latin typeface="Arial" panose="020B0604020202020204" pitchFamily="34" charset="0"/>
              <a:cs typeface="Arial" panose="020B0604020202020204" pitchFamily="34" charset="0"/>
            </a:endParaRPr>
          </a:p>
          <a:p>
            <a:pPr algn="l">
              <a:buFont typeface="+mj-lt"/>
              <a:buAutoNum type="arabicPeriod"/>
            </a:pPr>
            <a:r>
              <a:rPr lang="en-US" sz="2000" b="1" i="0" dirty="0">
                <a:solidFill>
                  <a:srgbClr val="0D0D0D"/>
                </a:solidFill>
                <a:effectLst/>
                <a:highlight>
                  <a:srgbClr val="FFFFFF"/>
                </a:highlight>
                <a:latin typeface="Arial" panose="020B0604020202020204" pitchFamily="34" charset="0"/>
                <a:cs typeface="Arial" panose="020B0604020202020204" pitchFamily="34" charset="0"/>
              </a:rPr>
              <a:t>Backend Deployment</a:t>
            </a:r>
            <a:r>
              <a:rPr lang="en-US" sz="2000" b="0" i="0" dirty="0">
                <a:solidFill>
                  <a:srgbClr val="0D0D0D"/>
                </a:solidFill>
                <a:effectLst/>
                <a:highlight>
                  <a:srgbClr val="FFFFFF"/>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Choose a cloud platform such as Heroku, AWS (Amazon Web Services), or Google Cloud Platform for deploying your Python backend application. These platforms provide scalable and managed environments for hosting web applications.</a:t>
            </a:r>
          </a:p>
          <a:p>
            <a:pPr marL="742950" lvl="1" indent="-285750"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Containerize your backend application using Docker to ensure consistency and portability across different environments.</a:t>
            </a:r>
          </a:p>
          <a:p>
            <a:pPr marL="742950" lvl="1" indent="-285750"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Use container orchestration tools like Kubernetes to automate deployment, scaling, and management of your backend services.</a:t>
            </a:r>
          </a:p>
          <a:p>
            <a:pPr algn="l">
              <a:buFont typeface="+mj-lt"/>
              <a:buAutoNum type="arabicPeriod"/>
            </a:pPr>
            <a:r>
              <a:rPr lang="en-US" sz="2000" b="1" i="0" dirty="0">
                <a:solidFill>
                  <a:srgbClr val="0D0D0D"/>
                </a:solidFill>
                <a:effectLst/>
                <a:highlight>
                  <a:srgbClr val="FFFFFF"/>
                </a:highlight>
                <a:latin typeface="Arial" panose="020B0604020202020204" pitchFamily="34" charset="0"/>
                <a:cs typeface="Arial" panose="020B0604020202020204" pitchFamily="34" charset="0"/>
              </a:rPr>
              <a:t>Database Deployment</a:t>
            </a:r>
            <a:r>
              <a:rPr lang="en-US" sz="2000" b="0" i="0" dirty="0">
                <a:solidFill>
                  <a:srgbClr val="0D0D0D"/>
                </a:solidFill>
                <a:effectLst/>
                <a:highlight>
                  <a:srgbClr val="FFFFFF"/>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Set up and configure your chosen database management system (e.g., SQLite or MySQL). Consider using managed database services offered by cloud providers for easier setup and maintenance.</a:t>
            </a:r>
          </a:p>
          <a:p>
            <a:pPr marL="742950" lvl="1" indent="-285750" algn="l">
              <a:buFont typeface="+mj-lt"/>
              <a:buAutoNum type="arabicPeriod"/>
            </a:pPr>
            <a:r>
              <a:rPr lang="en-US" sz="2000" b="0" i="0" dirty="0">
                <a:solidFill>
                  <a:srgbClr val="0D0D0D"/>
                </a:solidFill>
                <a:effectLst/>
                <a:highlight>
                  <a:srgbClr val="FFFFFF"/>
                </a:highlight>
                <a:latin typeface="Arial" panose="020B0604020202020204" pitchFamily="34" charset="0"/>
                <a:cs typeface="Arial" panose="020B0604020202020204" pitchFamily="34" charset="0"/>
              </a:rPr>
              <a:t>Ensure proper data backup and recovery mechanisms are in place to prevent data loss and ensure data integrity.</a:t>
            </a:r>
          </a:p>
          <a:p>
            <a:endParaRPr lang="en-IN" sz="2000" dirty="0"/>
          </a:p>
        </p:txBody>
      </p:sp>
    </p:spTree>
    <p:extLst>
      <p:ext uri="{BB962C8B-B14F-4D97-AF65-F5344CB8AC3E}">
        <p14:creationId xmlns:p14="http://schemas.microsoft.com/office/powerpoint/2010/main" val="271056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29CE-0878-CE93-C194-C64DB724E8AF}"/>
              </a:ext>
            </a:extLst>
          </p:cNvPr>
          <p:cNvSpPr>
            <a:spLocks noGrp="1"/>
          </p:cNvSpPr>
          <p:nvPr>
            <p:ph type="title"/>
          </p:nvPr>
        </p:nvSpPr>
        <p:spPr>
          <a:xfrm>
            <a:off x="457200" y="762000"/>
            <a:ext cx="6705600" cy="512382"/>
          </a:xfrm>
        </p:spPr>
        <p:txBody>
          <a:bodyPr/>
          <a:lstStyle/>
          <a:p>
            <a:r>
              <a:rPr lang="en-IN" sz="2400" spc="-10" dirty="0">
                <a:solidFill>
                  <a:srgbClr val="1CACE3"/>
                </a:solidFill>
              </a:rPr>
              <a:t>ALGORITHM</a:t>
            </a:r>
            <a:r>
              <a:rPr lang="en-IN" sz="2400" spc="350" dirty="0">
                <a:solidFill>
                  <a:srgbClr val="1CACE3"/>
                </a:solidFill>
              </a:rPr>
              <a:t> </a:t>
            </a:r>
            <a:r>
              <a:rPr lang="en-IN" sz="2400" spc="20" dirty="0">
                <a:solidFill>
                  <a:srgbClr val="1CACE3"/>
                </a:solidFill>
              </a:rPr>
              <a:t>&amp;</a:t>
            </a:r>
            <a:r>
              <a:rPr lang="en-IN" sz="2400" spc="-20" dirty="0">
                <a:solidFill>
                  <a:srgbClr val="1CACE3"/>
                </a:solidFill>
              </a:rPr>
              <a:t> </a:t>
            </a:r>
            <a:r>
              <a:rPr lang="en-IN" sz="2400" spc="5" dirty="0">
                <a:solidFill>
                  <a:srgbClr val="1CACE3"/>
                </a:solidFill>
              </a:rPr>
              <a:t>DEPLOYMENT</a:t>
            </a:r>
            <a:endParaRPr lang="en-IN" dirty="0"/>
          </a:p>
        </p:txBody>
      </p:sp>
      <p:sp>
        <p:nvSpPr>
          <p:cNvPr id="3" name="TextBox 2">
            <a:extLst>
              <a:ext uri="{FF2B5EF4-FFF2-40B4-BE49-F238E27FC236}">
                <a16:creationId xmlns:a16="http://schemas.microsoft.com/office/drawing/2014/main" id="{4F7BA488-59EB-0877-400F-15E0292B2930}"/>
              </a:ext>
            </a:extLst>
          </p:cNvPr>
          <p:cNvSpPr txBox="1"/>
          <p:nvPr/>
        </p:nvSpPr>
        <p:spPr>
          <a:xfrm>
            <a:off x="990600" y="1274382"/>
            <a:ext cx="9906000" cy="707886"/>
          </a:xfrm>
          <a:prstGeom prst="rect">
            <a:avLst/>
          </a:prstGeom>
          <a:noFill/>
        </p:spPr>
        <p:txBody>
          <a:bodyPr wrap="square" rtlCol="0">
            <a:spAutoFit/>
          </a:bodyPr>
          <a:lstStyle/>
          <a:p>
            <a:pPr marL="285750" indent="-285750">
              <a:buFont typeface="Arial" panose="020B0604020202020204" pitchFamily="34" charset="0"/>
              <a:buChar char="•"/>
            </a:pPr>
            <a:endParaRPr lang="en-IN" sz="2000" dirty="0">
              <a:latin typeface="Georgia" panose="02040502050405020303" pitchFamily="18" charset="0"/>
            </a:endParaRPr>
          </a:p>
          <a:p>
            <a:endParaRPr lang="en-IN" sz="2000" dirty="0"/>
          </a:p>
        </p:txBody>
      </p:sp>
      <p:sp>
        <p:nvSpPr>
          <p:cNvPr id="8" name="Rectangle 5">
            <a:extLst>
              <a:ext uri="{FF2B5EF4-FFF2-40B4-BE49-F238E27FC236}">
                <a16:creationId xmlns:a16="http://schemas.microsoft.com/office/drawing/2014/main" id="{CE831BFA-47D5-EBE1-49EE-9D9DD6186F04}"/>
              </a:ext>
            </a:extLst>
          </p:cNvPr>
          <p:cNvSpPr>
            <a:spLocks noChangeArrowheads="1"/>
          </p:cNvSpPr>
          <p:nvPr/>
        </p:nvSpPr>
        <p:spPr bwMode="auto">
          <a:xfrm>
            <a:off x="1143000" y="835224"/>
            <a:ext cx="9220200"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r>
              <a:rPr lang="en-US" altLang="en-US" b="1" dirty="0">
                <a:latin typeface="Arial" panose="020B0604020202020204" pitchFamily="34" charset="0"/>
              </a:rPr>
              <a:t>       </a:t>
            </a:r>
            <a:r>
              <a:rPr lang="en-US" altLang="en-US" sz="2000" b="1" dirty="0">
                <a:latin typeface="Arial" panose="020B0604020202020204" pitchFamily="34" charset="0"/>
              </a:rPr>
              <a:t>3.Frontend Deployment</a:t>
            </a:r>
            <a:r>
              <a:rPr lang="en-US" altLang="en-US" sz="2000" dirty="0">
                <a:latin typeface="Arial" panose="020B0604020202020204" pitchFamily="34" charset="0"/>
              </a:rPr>
              <a:t>:</a:t>
            </a:r>
          </a:p>
          <a:p>
            <a:pPr marL="914400" lvl="1" indent="-457200" eaLnBrk="0" fontAlgn="base" hangingPunct="0">
              <a:spcBef>
                <a:spcPct val="0"/>
              </a:spcBef>
              <a:spcAft>
                <a:spcPct val="0"/>
              </a:spcAft>
              <a:buFont typeface="+mj-lt"/>
              <a:buAutoNum type="arabicPeriod"/>
            </a:pPr>
            <a:r>
              <a:rPr lang="en-US" altLang="en-US" sz="2000" dirty="0">
                <a:latin typeface="Arial" panose="020B0604020202020204" pitchFamily="34" charset="0"/>
              </a:rPr>
              <a:t>For desktop applications built with Tkinter, package your application using tools like </a:t>
            </a:r>
            <a:r>
              <a:rPr lang="en-US" altLang="en-US" sz="2000" dirty="0" err="1">
                <a:latin typeface="Arial" panose="020B0604020202020204" pitchFamily="34" charset="0"/>
              </a:rPr>
              <a:t>PyInstaller</a:t>
            </a:r>
            <a:r>
              <a:rPr lang="en-US" altLang="en-US" sz="2000" dirty="0">
                <a:latin typeface="Arial" panose="020B0604020202020204" pitchFamily="34" charset="0"/>
              </a:rPr>
              <a:t> or </a:t>
            </a:r>
            <a:r>
              <a:rPr lang="en-US" altLang="en-US" sz="2000" dirty="0" err="1">
                <a:latin typeface="Arial" panose="020B0604020202020204" pitchFamily="34" charset="0"/>
              </a:rPr>
              <a:t>cx_Freeze</a:t>
            </a:r>
            <a:r>
              <a:rPr lang="en-US" altLang="en-US" sz="2000" dirty="0">
                <a:latin typeface="Arial" panose="020B0604020202020204" pitchFamily="34" charset="0"/>
              </a:rPr>
              <a:t> to create standalone executables. Distribute these executables to users for installation on their local machines.</a:t>
            </a:r>
          </a:p>
          <a:p>
            <a:pPr marL="914400" lvl="1" indent="-457200" eaLnBrk="0" fontAlgn="base" hangingPunct="0">
              <a:spcBef>
                <a:spcPct val="0"/>
              </a:spcBef>
              <a:spcAft>
                <a:spcPct val="0"/>
              </a:spcAft>
              <a:buFont typeface="+mj-lt"/>
              <a:buAutoNum type="arabicPeriod"/>
            </a:pPr>
            <a:r>
              <a:rPr lang="en-US" altLang="en-US" sz="2000" dirty="0">
                <a:latin typeface="Arial" panose="020B0604020202020204" pitchFamily="34" charset="0"/>
              </a:rPr>
              <a:t>For web-based frontends built with PyQt, deploy your frontend alongside your backend on the chosen hosting platform. Utilize static file hosting services or content delivery networks (CDNs) for serving static assets such as HTML, CSS, and JavaScript files.</a:t>
            </a:r>
          </a:p>
          <a:p>
            <a:pPr lvl="1" eaLnBrk="0" fontAlgn="base" hangingPunct="0">
              <a:spcBef>
                <a:spcPct val="0"/>
              </a:spcBef>
              <a:spcAft>
                <a:spcPct val="0"/>
              </a:spcAft>
            </a:pPr>
            <a:r>
              <a:rPr lang="en-US" altLang="en-US" sz="2000" b="1" dirty="0">
                <a:latin typeface="Arial" panose="020B0604020202020204" pitchFamily="34" charset="0"/>
              </a:rPr>
              <a:t>4.Version Control and Collaboration</a:t>
            </a:r>
            <a:r>
              <a:rPr lang="en-US" altLang="en-US" sz="2000" dirty="0">
                <a:latin typeface="Arial" panose="020B0604020202020204" pitchFamily="34" charset="0"/>
              </a:rPr>
              <a:t>:</a:t>
            </a:r>
          </a:p>
          <a:p>
            <a:pPr marL="914400" lvl="1" indent="-457200" eaLnBrk="0" fontAlgn="base" hangingPunct="0">
              <a:spcBef>
                <a:spcPct val="0"/>
              </a:spcBef>
              <a:spcAft>
                <a:spcPct val="0"/>
              </a:spcAft>
              <a:buFont typeface="+mj-lt"/>
              <a:buAutoNum type="arabicPeriod"/>
            </a:pPr>
            <a:r>
              <a:rPr lang="en-US" altLang="en-US" sz="2000" dirty="0">
                <a:latin typeface="Arial" panose="020B0604020202020204" pitchFamily="34" charset="0"/>
              </a:rPr>
              <a:t>Utilize Git for version control and host our project repository on GitHub. This allows for efficient collaboration among team members, version tracking, and code review.</a:t>
            </a:r>
          </a:p>
          <a:p>
            <a:pPr marL="914400" lvl="1" indent="-457200" eaLnBrk="0" fontAlgn="base" hangingPunct="0">
              <a:spcBef>
                <a:spcPct val="0"/>
              </a:spcBef>
              <a:spcAft>
                <a:spcPct val="0"/>
              </a:spcAft>
              <a:buFont typeface="+mj-lt"/>
              <a:buAutoNum type="arabicPeriod"/>
            </a:pPr>
            <a:r>
              <a:rPr lang="en-US" altLang="en-US" sz="2000" dirty="0">
                <a:latin typeface="Arial" panose="020B0604020202020204" pitchFamily="34" charset="0"/>
              </a:rPr>
              <a:t>Implement CI/CD (Continuous Integration/Continuous Deployment) pipelines using tools like GitHub Actions or Jenkins to automate testing, building, and deployment processes, ensuring smooth and reliable software delivery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dirty="0">
              <a:latin typeface="Arial" panose="020B0604020202020204" pitchFamily="34" charset="0"/>
            </a:endParaRPr>
          </a:p>
        </p:txBody>
      </p:sp>
      <p:sp>
        <p:nvSpPr>
          <p:cNvPr id="9" name="Rectangle 6">
            <a:extLst>
              <a:ext uri="{FF2B5EF4-FFF2-40B4-BE49-F238E27FC236}">
                <a16:creationId xmlns:a16="http://schemas.microsoft.com/office/drawing/2014/main" id="{EF1B4C40-3C29-C9D7-229B-B888A1D52380}"/>
              </a:ext>
            </a:extLst>
          </p:cNvPr>
          <p:cNvSpPr>
            <a:spLocks noChangeArrowheads="1"/>
          </p:cNvSpPr>
          <p:nvPr/>
        </p:nvSpPr>
        <p:spPr bwMode="auto">
          <a:xfrm>
            <a:off x="0" y="0"/>
            <a:ext cx="1409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748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dirty="0"/>
          </a:p>
        </p:txBody>
      </p:sp>
      <p:sp>
        <p:nvSpPr>
          <p:cNvPr id="11" name="TextBox 10">
            <a:extLst>
              <a:ext uri="{FF2B5EF4-FFF2-40B4-BE49-F238E27FC236}">
                <a16:creationId xmlns:a16="http://schemas.microsoft.com/office/drawing/2014/main" id="{6ADD7A81-9F72-8F99-6A68-5BE5766F2768}"/>
              </a:ext>
            </a:extLst>
          </p:cNvPr>
          <p:cNvSpPr txBox="1"/>
          <p:nvPr/>
        </p:nvSpPr>
        <p:spPr>
          <a:xfrm>
            <a:off x="2133600" y="3244334"/>
            <a:ext cx="628650" cy="369332"/>
          </a:xfrm>
          <a:prstGeom prst="rect">
            <a:avLst/>
          </a:prstGeom>
          <a:noFill/>
        </p:spPr>
        <p:txBody>
          <a:bodyPr wrap="square" rtlCol="0">
            <a:spAutoFit/>
          </a:bodyPr>
          <a:lstStyle/>
          <a:p>
            <a:r>
              <a:rPr lang="en-US" dirty="0"/>
              <a:t>1</a:t>
            </a:r>
            <a:endParaRPr lang="en-IN" dirty="0"/>
          </a:p>
        </p:txBody>
      </p:sp>
      <p:sp>
        <p:nvSpPr>
          <p:cNvPr id="12" name="TextBox 11">
            <a:extLst>
              <a:ext uri="{FF2B5EF4-FFF2-40B4-BE49-F238E27FC236}">
                <a16:creationId xmlns:a16="http://schemas.microsoft.com/office/drawing/2014/main" id="{1FA57757-ED59-727B-3431-1D166B09302E}"/>
              </a:ext>
            </a:extLst>
          </p:cNvPr>
          <p:cNvSpPr txBox="1"/>
          <p:nvPr/>
        </p:nvSpPr>
        <p:spPr>
          <a:xfrm>
            <a:off x="5543550" y="5310187"/>
            <a:ext cx="609600" cy="381000"/>
          </a:xfrm>
          <a:prstGeom prst="rect">
            <a:avLst/>
          </a:prstGeom>
          <a:noFill/>
        </p:spPr>
        <p:txBody>
          <a:bodyPr wrap="square" rtlCol="0">
            <a:spAutoFit/>
          </a:bodyPr>
          <a:lstStyle/>
          <a:p>
            <a:r>
              <a:rPr lang="en-US" dirty="0"/>
              <a:t>2</a:t>
            </a:r>
            <a:endParaRPr lang="en-IN" dirty="0"/>
          </a:p>
        </p:txBody>
      </p:sp>
      <p:sp>
        <p:nvSpPr>
          <p:cNvPr id="13" name="TextBox 12">
            <a:extLst>
              <a:ext uri="{FF2B5EF4-FFF2-40B4-BE49-F238E27FC236}">
                <a16:creationId xmlns:a16="http://schemas.microsoft.com/office/drawing/2014/main" id="{54E14BEE-4A1D-2132-BFD0-85397F38D3F6}"/>
              </a:ext>
            </a:extLst>
          </p:cNvPr>
          <p:cNvSpPr txBox="1"/>
          <p:nvPr/>
        </p:nvSpPr>
        <p:spPr>
          <a:xfrm>
            <a:off x="9539287" y="5905502"/>
            <a:ext cx="381000" cy="381000"/>
          </a:xfrm>
          <a:prstGeom prst="rect">
            <a:avLst/>
          </a:prstGeom>
          <a:noFill/>
        </p:spPr>
        <p:txBody>
          <a:bodyPr wrap="square" rtlCol="0">
            <a:spAutoFit/>
          </a:bodyPr>
          <a:lstStyle/>
          <a:p>
            <a:r>
              <a:rPr lang="en-US" dirty="0"/>
              <a:t>3</a:t>
            </a:r>
            <a:endParaRPr lang="en-IN" dirty="0"/>
          </a:p>
        </p:txBody>
      </p:sp>
      <p:pic>
        <p:nvPicPr>
          <p:cNvPr id="1026" name="Picture 2" descr="Mental Health App Onboarding Screens | Figma">
            <a:extLst>
              <a:ext uri="{FF2B5EF4-FFF2-40B4-BE49-F238E27FC236}">
                <a16:creationId xmlns:a16="http://schemas.microsoft.com/office/drawing/2014/main" id="{0BD379DF-9950-C40F-B98C-4CAEA035A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11134531" cy="454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TotalTime>
  <Words>1274</Words>
  <Application>Microsoft Office PowerPoint</Application>
  <PresentationFormat>Widescreen</PresentationFormat>
  <Paragraphs>120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vt:lpstr>
      <vt:lpstr>Georgia</vt:lpstr>
      <vt:lpstr>Söhne</vt:lpstr>
      <vt:lpstr>Times New Roman</vt:lpstr>
      <vt:lpstr>Office Theme</vt:lpstr>
      <vt:lpstr>CAPSTONE PROJECT</vt:lpstr>
      <vt:lpstr>OUTLINE</vt:lpstr>
      <vt:lpstr>PROBLEM STATEMENT</vt:lpstr>
      <vt:lpstr>PROPOSED SOLUTION</vt:lpstr>
      <vt:lpstr>SYSTEM APPROACH</vt:lpstr>
      <vt:lpstr>ALGORITHM &amp; DEPLOYMENT</vt:lpstr>
      <vt:lpstr>ALGORITHM &amp; DEPLOYMENT</vt:lpstr>
      <vt:lpstr>ALGORITHM &amp; DEPLOYMENT</vt:lpstr>
      <vt:lpstr>RESULT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Venmadhi</dc:creator>
  <cp:lastModifiedBy>Gopal samy</cp:lastModifiedBy>
  <cp:revision>22</cp:revision>
  <dcterms:created xsi:type="dcterms:W3CDTF">2024-04-04T19:22:38Z</dcterms:created>
  <dcterms:modified xsi:type="dcterms:W3CDTF">2024-04-07T17:35:44Z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