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p:scale>
          <a:sx n="122" d="100"/>
          <a:sy n="122"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FFFFFF"/>
                </a:solidFill>
                <a:latin typeface="Calibri"/>
                <a:ea typeface="Droid Sans"/>
                <a:cs typeface="Lucida Sans"/>
              </a:defRPr>
            </a:pPr>
            <a:r>
              <a:rPr lang="zh-CN"/>
              <a:t>Chart Title</a:t>
            </a:r>
          </a:p>
        </c:rich>
      </c:tx>
      <c:layout/>
      <c:overlay val="0"/>
      <c:spPr>
        <a:noFill/>
        <a:ln>
          <a:noFill/>
        </a:ln>
      </c:spPr>
    </c:title>
    <c:autoTitleDeleted val="1"/>
    <c:plotArea>
      <c:layout/>
      <c:barChart>
        <c:barDir val="col"/>
        <c:grouping val="clustered"/>
        <c:varyColors val="0"/>
        <c:ser>
          <c:idx val="0"/>
          <c:order val="0"/>
          <c:tx>
            <c:v>number of employees from banglore</c:v>
          </c:tx>
          <c:spPr>
            <a:solidFill>
              <a:srgbClr val="AC3EC1"/>
            </a:solidFill>
            <a:ln>
              <a:noFill/>
            </a:ln>
          </c:spPr>
          <c:invertIfNegative val="0"/>
          <c:dLbls>
            <c:showLegendKey val="0"/>
            <c:showVal val="0"/>
            <c:showCatName val="0"/>
            <c:showSerName val="0"/>
            <c:showPercent val="0"/>
            <c:showBubbleSize val="0"/>
            <c:showLeaderLines val="1"/>
          </c:dLbls>
          <c:cat>
            <c:strLit>
              <c:ptCount val="3"/>
              <c:pt idx="0">
                <c:v>1</c:v>
              </c:pt>
              <c:pt idx="1">
                <c:v>2</c:v>
              </c:pt>
              <c:pt idx="2">
                <c:v>3</c:v>
              </c:pt>
            </c:strLit>
          </c:cat>
          <c:val>
            <c:numRef>
              <c:f/>
              <c:numCache>
                <c:formatCode>General</c:formatCode>
                <c:ptCount val="3"/>
                <c:pt idx="0">
                  <c:v>0.0</c:v>
                </c:pt>
                <c:pt idx="1">
                  <c:v>0.0</c:v>
                </c:pt>
                <c:pt idx="2">
                  <c:v>24.0</c:v>
                </c:pt>
              </c:numCache>
            </c:numRef>
          </c:val>
        </c:ser>
        <c:ser>
          <c:idx val="1"/>
          <c:order val="1"/>
          <c:tx>
            <c:v>number of employees from new delhi</c:v>
          </c:tx>
          <c:spPr>
            <a:solidFill>
              <a:srgbClr val="477BD1"/>
            </a:solidFill>
            <a:ln>
              <a:noFill/>
            </a:ln>
          </c:spPr>
          <c:invertIfNegative val="0"/>
          <c:dLbls>
            <c:showLegendKey val="0"/>
            <c:showVal val="0"/>
            <c:showCatName val="0"/>
            <c:showSerName val="0"/>
            <c:showPercent val="0"/>
            <c:showBubbleSize val="0"/>
            <c:showLeaderLines val="1"/>
          </c:dLbls>
          <c:cat>
            <c:strLit>
              <c:ptCount val="3"/>
              <c:pt idx="0">
                <c:v>1</c:v>
              </c:pt>
              <c:pt idx="1">
                <c:v>2</c:v>
              </c:pt>
              <c:pt idx="2">
                <c:v>3</c:v>
              </c:pt>
            </c:strLit>
          </c:cat>
          <c:val>
            <c:numRef>
              <c:f/>
              <c:numCache>
                <c:formatCode>General</c:formatCode>
                <c:ptCount val="3"/>
                <c:pt idx="0">
                  <c:v>0.0</c:v>
                </c:pt>
                <c:pt idx="1">
                  <c:v>0.0</c:v>
                </c:pt>
                <c:pt idx="2">
                  <c:v>15.0</c:v>
                </c:pt>
              </c:numCache>
            </c:numRef>
          </c:val>
        </c:ser>
        <c:ser>
          <c:idx val="2"/>
          <c:order val="2"/>
          <c:tx>
            <c:v>number of emplpyees from pune</c:v>
          </c:tx>
          <c:spPr>
            <a:solidFill>
              <a:srgbClr val="46B298"/>
            </a:solidFill>
            <a:ln>
              <a:noFill/>
            </a:ln>
          </c:spPr>
          <c:invertIfNegative val="0"/>
          <c:dLbls>
            <c:showLegendKey val="0"/>
            <c:showVal val="0"/>
            <c:showCatName val="0"/>
            <c:showSerName val="0"/>
            <c:showPercent val="0"/>
            <c:showBubbleSize val="0"/>
            <c:showLeaderLines val="1"/>
          </c:dLbls>
          <c:cat>
            <c:strLit>
              <c:ptCount val="3"/>
              <c:pt idx="0">
                <c:v>1</c:v>
              </c:pt>
              <c:pt idx="1">
                <c:v>2</c:v>
              </c:pt>
              <c:pt idx="2">
                <c:v>3</c:v>
              </c:pt>
            </c:strLit>
          </c:cat>
          <c:val>
            <c:numRef>
              <c:f/>
              <c:numCache>
                <c:formatCode>General</c:formatCode>
                <c:ptCount val="3"/>
                <c:pt idx="0">
                  <c:v>0.0</c:v>
                </c:pt>
                <c:pt idx="1">
                  <c:v>0.0</c:v>
                </c:pt>
                <c:pt idx="2">
                  <c:v>12.0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FFFFFF"/>
            </a:solidFill>
            <a:prstDash val="solid"/>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FFFFF"/>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FFFFFF"/>
              </a:solidFill>
              <a:latin typeface="Calibri"/>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FFFFFF"/>
          </a:solidFill>
          <a:latin typeface="Calibri"/>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FFFFFF"/>
                </a:solidFill>
                <a:latin typeface="Calibri"/>
                <a:ea typeface="Droid Sans"/>
                <a:cs typeface="Lucida Sans"/>
              </a:defRPr>
            </a:pPr>
            <a:r>
              <a:rPr lang="zh-CN"/>
              <a:t>Chart Title</a:t>
            </a:r>
          </a:p>
        </c:rich>
      </c:tx>
      <c:layout/>
      <c:overlay val="0"/>
      <c:spPr>
        <a:noFill/>
        <a:ln>
          <a:noFill/>
        </a:ln>
      </c:spPr>
    </c:title>
    <c:autoTitleDeleted val="1"/>
    <c:plotArea>
      <c:layout>
        <c:manualLayout>
          <c:layoutTarget val="inner"/>
          <c:xMode val="edge"/>
          <c:yMode val="edge"/>
          <c:x val="0.008554692"/>
          <c:y val="0.27623758"/>
          <c:w val="0.9470008"/>
          <c:h val="0.72077477"/>
        </c:manualLayout>
      </c:layout>
      <c:barChart>
        <c:barDir val="col"/>
        <c:grouping val="clustered"/>
        <c:varyColors val="0"/>
        <c:ser>
          <c:idx val="0"/>
          <c:order val="0"/>
          <c:tx>
            <c:v>number of employees without leaveout</c:v>
          </c:tx>
          <c:spPr>
            <a:solidFill>
              <a:srgbClr val="AC3EC1"/>
            </a:solidFill>
            <a:ln>
              <a:noFill/>
            </a:ln>
          </c:spPr>
          <c:invertIfNegative val="0"/>
          <c:dLbls>
            <c:showLegendKey val="0"/>
            <c:showVal val="0"/>
            <c:showCatName val="0"/>
            <c:showSerName val="0"/>
            <c:showPercent val="0"/>
            <c:showBubbleSize val="0"/>
            <c:showLeaderLines val="1"/>
          </c:dLbls>
          <c:cat>
            <c:strLit>
              <c:ptCount val="8"/>
              <c:pt idx="0">
                <c:v>1</c:v>
              </c:pt>
              <c:pt idx="1">
                <c:v>2</c:v>
              </c:pt>
              <c:pt idx="2">
                <c:v>3</c:v>
              </c:pt>
              <c:pt idx="3">
                <c:v>4</c:v>
              </c:pt>
              <c:pt idx="4">
                <c:v>5</c:v>
              </c:pt>
              <c:pt idx="5">
                <c:v>6</c:v>
              </c:pt>
              <c:pt idx="6">
                <c:v>7</c:v>
              </c:pt>
              <c:pt idx="7">
                <c:v>8</c:v>
              </c:pt>
            </c:strLit>
          </c:cat>
          <c:val>
            <c:numRef>
              <c:f/>
              <c:numCache>
                <c:formatCode>General</c:formatCode>
                <c:ptCount val="8"/>
                <c:pt idx="0">
                  <c:v>0.0</c:v>
                </c:pt>
                <c:pt idx="1">
                  <c:v>0.0</c:v>
                </c:pt>
                <c:pt idx="2">
                  <c:v>0.0</c:v>
                </c:pt>
                <c:pt idx="3">
                  <c:v>0.0</c:v>
                </c:pt>
                <c:pt idx="4">
                  <c:v>0.0</c:v>
                </c:pt>
                <c:pt idx="5">
                  <c:v>0.0</c:v>
                </c:pt>
                <c:pt idx="6">
                  <c:v>0.0</c:v>
                </c:pt>
                <c:pt idx="7">
                  <c:v>46.0</c:v>
                </c:pt>
              </c:numCache>
            </c:numRef>
          </c:val>
        </c:ser>
        <c:ser>
          <c:idx val="1"/>
          <c:order val="1"/>
          <c:tx>
            <c:v>number of employees with leave out</c:v>
          </c:tx>
          <c:spPr>
            <a:solidFill>
              <a:srgbClr val="477BD1"/>
            </a:solidFill>
            <a:ln>
              <a:noFill/>
            </a:ln>
          </c:spPr>
          <c:invertIfNegative val="0"/>
          <c:dLbls>
            <c:showLegendKey val="0"/>
            <c:showVal val="0"/>
            <c:showCatName val="0"/>
            <c:showSerName val="0"/>
            <c:showPercent val="0"/>
            <c:showBubbleSize val="0"/>
            <c:showLeaderLines val="1"/>
          </c:dLbls>
          <c:cat>
            <c:strLit>
              <c:ptCount val="8"/>
              <c:pt idx="0">
                <c:v>1</c:v>
              </c:pt>
              <c:pt idx="1">
                <c:v>2</c:v>
              </c:pt>
              <c:pt idx="2">
                <c:v>3</c:v>
              </c:pt>
              <c:pt idx="3">
                <c:v>4</c:v>
              </c:pt>
              <c:pt idx="4">
                <c:v>5</c:v>
              </c:pt>
              <c:pt idx="5">
                <c:v>6</c:v>
              </c:pt>
              <c:pt idx="6">
                <c:v>7</c:v>
              </c:pt>
              <c:pt idx="7">
                <c:v>8</c:v>
              </c:pt>
            </c:strLit>
          </c:cat>
          <c:val>
            <c:numRef>
              <c:f/>
              <c:numCache>
                <c:formatCode>General</c:formatCode>
                <c:ptCount val="8"/>
                <c:pt idx="0">
                  <c:v>0.0</c:v>
                </c:pt>
                <c:pt idx="1">
                  <c:v>0.0</c:v>
                </c:pt>
                <c:pt idx="2">
                  <c:v>0.0</c:v>
                </c:pt>
                <c:pt idx="3">
                  <c:v>0.0</c:v>
                </c:pt>
                <c:pt idx="4">
                  <c:v>0.0</c:v>
                </c:pt>
                <c:pt idx="5">
                  <c:v>0.0</c:v>
                </c:pt>
                <c:pt idx="6">
                  <c:v>0.0</c:v>
                </c:pt>
                <c:pt idx="7">
                  <c:v>5.0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FFFFFF"/>
            </a:solidFill>
            <a:prstDash val="solid"/>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FFFFF"/>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FFFFFF"/>
              </a:solidFill>
              <a:latin typeface="Calibri"/>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FFFFFF"/>
          </a:solidFill>
          <a:latin typeface="Calibri"/>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FFFFFF"/>
                </a:solidFill>
                <a:latin typeface="Calibri"/>
                <a:ea typeface="Droid Sans"/>
                <a:cs typeface="Lucida Sans"/>
              </a:defRPr>
            </a:pPr>
            <a:r>
              <a:rPr lang="zh-CN"/>
              <a:t>Chart Title</a:t>
            </a:r>
          </a:p>
        </c:rich>
      </c:tx>
      <c:layout/>
      <c:overlay val="0"/>
      <c:spPr>
        <a:noFill/>
        <a:ln>
          <a:noFill/>
        </a:ln>
      </c:spPr>
    </c:title>
    <c:autoTitleDeleted val="1"/>
    <c:plotArea>
      <c:layout/>
      <c:barChart>
        <c:barDir val="col"/>
        <c:grouping val="clustered"/>
        <c:varyColors val="0"/>
        <c:ser>
          <c:idx val="0"/>
          <c:order val="0"/>
          <c:tx>
            <c:v>number of male employees</c:v>
          </c:tx>
          <c:spPr>
            <a:solidFill>
              <a:srgbClr val="AC3EC1"/>
            </a:solidFill>
            <a:ln>
              <a:noFill/>
            </a:ln>
          </c:spPr>
          <c:invertIfNegative val="0"/>
          <c:dLbls>
            <c:showLegendKey val="0"/>
            <c:showVal val="0"/>
            <c:showCatName val="0"/>
            <c:showSerName val="0"/>
            <c:showPercent val="0"/>
            <c:showBubbleSize val="0"/>
            <c:showLeaderLines val="1"/>
          </c:dLbls>
          <c:cat>
            <c:strLit>
              <c:ptCount val="5"/>
              <c:pt idx="0">
                <c:v>1</c:v>
              </c:pt>
              <c:pt idx="1">
                <c:v>2</c:v>
              </c:pt>
              <c:pt idx="2">
                <c:v>3</c:v>
              </c:pt>
              <c:pt idx="3">
                <c:v>4</c:v>
              </c:pt>
              <c:pt idx="4">
                <c:v>5</c:v>
              </c:pt>
            </c:strLit>
          </c:cat>
          <c:val>
            <c:numRef>
              <c:f/>
              <c:numCache>
                <c:formatCode>General</c:formatCode>
                <c:ptCount val="5"/>
                <c:pt idx="0">
                  <c:v>0.0</c:v>
                </c:pt>
                <c:pt idx="1">
                  <c:v>0.0</c:v>
                </c:pt>
                <c:pt idx="2">
                  <c:v>0.0</c:v>
                </c:pt>
                <c:pt idx="3">
                  <c:v>0.0</c:v>
                </c:pt>
                <c:pt idx="4">
                  <c:v>36.0</c:v>
                </c:pt>
              </c:numCache>
            </c:numRef>
          </c:val>
        </c:ser>
        <c:ser>
          <c:idx val="1"/>
          <c:order val="1"/>
          <c:tx>
            <c:v>number of female employees</c:v>
          </c:tx>
          <c:spPr>
            <a:solidFill>
              <a:srgbClr val="477BD1"/>
            </a:solidFill>
            <a:ln>
              <a:noFill/>
            </a:ln>
          </c:spPr>
          <c:invertIfNegative val="0"/>
          <c:dLbls>
            <c:showLegendKey val="0"/>
            <c:showVal val="0"/>
            <c:showCatName val="0"/>
            <c:showSerName val="0"/>
            <c:showPercent val="0"/>
            <c:showBubbleSize val="0"/>
            <c:showLeaderLines val="1"/>
          </c:dLbls>
          <c:cat>
            <c:strLit>
              <c:ptCount val="5"/>
              <c:pt idx="0">
                <c:v>1</c:v>
              </c:pt>
              <c:pt idx="1">
                <c:v>2</c:v>
              </c:pt>
              <c:pt idx="2">
                <c:v>3</c:v>
              </c:pt>
              <c:pt idx="3">
                <c:v>4</c:v>
              </c:pt>
              <c:pt idx="4">
                <c:v>5</c:v>
              </c:pt>
            </c:strLit>
          </c:cat>
          <c:val>
            <c:numRef>
              <c:f/>
              <c:numCache>
                <c:formatCode>General</c:formatCode>
                <c:ptCount val="5"/>
                <c:pt idx="0">
                  <c:v>0.0</c:v>
                </c:pt>
                <c:pt idx="1">
                  <c:v>0.0</c:v>
                </c:pt>
                <c:pt idx="2">
                  <c:v>0.0</c:v>
                </c:pt>
                <c:pt idx="3">
                  <c:v>0.0</c:v>
                </c:pt>
                <c:pt idx="4">
                  <c:v>15.0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FFFFFF"/>
            </a:solidFill>
            <a:prstDash val="solid"/>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FFFFF"/>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FFFFFF"/>
              </a:solidFill>
              <a:latin typeface="Calibri"/>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FFFFFF"/>
          </a:solidFill>
          <a:latin typeface="Calibri"/>
          <a:ea typeface="Droid Sans"/>
          <a:cs typeface="Lucida Sans"/>
        </a:defRPr>
      </a:pPr>
      <a:endParaRPr lang="zh-CN"/>
    </a:p>
  </c:txPr>
  <c:printSettings>
    <c:headerFooter/>
    <c:pageMargins b="0.75" l="0.7" r="0.7" t="0.75" header="0.3" footer="0.3"/>
    <c:pageSetup/>
  </c:printSettings>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stretch/>
        </a:blipFill>
      </p:bgPr>
    </p:bg>
    <p:spTree>
      <p:nvGrpSpPr>
        <p:cNvPr id="1" name=""/>
        <p:cNvGrpSpPr/>
        <p:nvPr/>
      </p:nvGrpSpPr>
      <p:grpSpPr>
        <a:xfrm>
          <a:off x="0" y="0"/>
          <a:ext cx="0" cy="0"/>
          <a:chOff x="0" y="0"/>
          <a:chExt cx="0" cy="0"/>
        </a:xfrm>
      </p:grpSpPr>
      <p:pic>
        <p:nvPicPr>
          <p:cNvPr id="7" name="图片" descr="Celestia-R1---OverlayTitleHD.png"/>
          <p:cNvPicPr>
            <a:picLocks noChangeAspect="1"/>
          </p:cNvPicPr>
          <p:nvPr/>
        </p:nvPicPr>
        <p:blipFill>
          <a:blip r:embed="rId3" cstate="print"/>
          <a:stretch>
            <a:fillRect/>
          </a:stretch>
        </p:blipFill>
        <p:spPr>
          <a:xfrm rot="0">
            <a:off x="0" y="0"/>
            <a:ext cx="12188823" cy="6856216"/>
          </a:xfrm>
          <a:prstGeom prst="rect"/>
          <a:noFill/>
          <a:ln w="12700" cmpd="sng" cap="rnd">
            <a:noFill/>
            <a:prstDash val="solid"/>
            <a:round/>
          </a:ln>
        </p:spPr>
      </p:pic>
      <p:sp>
        <p:nvSpPr>
          <p:cNvPr id="8" name="文本框"/>
          <p:cNvSpPr>
            <a:spLocks noGrp="1"/>
          </p:cNvSpPr>
          <p:nvPr>
            <p:ph type="ctrTitle"/>
          </p:nvPr>
        </p:nvSpPr>
        <p:spPr>
          <a:xfrm rot="0">
            <a:off x="3962396" y="1964268"/>
            <a:ext cx="7197727" cy="2421468"/>
          </a:xfrm>
          <a:prstGeom prst="rect"/>
          <a:noFill/>
          <a:ln w="12700" cmpd="sng" cap="flat">
            <a:noFill/>
            <a:prstDash val="solid"/>
            <a:round/>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800" b="0" i="0" u="none" strike="noStrike" kern="1200" cap="all" spc="0" baseline="0">
                <a:solidFill>
                  <a:srgbClr val="FFFFFF"/>
                </a:solidFill>
                <a:latin typeface="Calibri Light" pitchFamily="0" charset="0"/>
                <a:ea typeface="Droid Sans" pitchFamily="0" charset="0"/>
                <a:cs typeface="Lucida Sans"/>
              </a:rPr>
              <a:t>Click to edit Master title style</a:t>
            </a:r>
            <a:endParaRPr lang="zh-CN" altLang="en-US" sz="4800" b="0" i="0" u="none" strike="noStrike" kern="1200" cap="all" spc="0" baseline="0">
              <a:solidFill>
                <a:srgbClr val="FFFFFF"/>
              </a:solidFill>
              <a:latin typeface="Calibri Light" pitchFamily="0" charset="0"/>
              <a:ea typeface="Droid Sans" pitchFamily="0" charset="0"/>
              <a:cs typeface="Lucida Sans"/>
            </a:endParaRPr>
          </a:p>
        </p:txBody>
      </p:sp>
      <p:sp>
        <p:nvSpPr>
          <p:cNvPr id="9" name="文本框"/>
          <p:cNvSpPr>
            <a:spLocks noGrp="1"/>
          </p:cNvSpPr>
          <p:nvPr>
            <p:ph type="subTitle" idx="1"/>
          </p:nvPr>
        </p:nvSpPr>
        <p:spPr>
          <a:xfrm rot="0">
            <a:off x="3962396" y="4385727"/>
            <a:ext cx="7197727" cy="1405468"/>
          </a:xfrm>
          <a:prstGeom prst="rect"/>
          <a:noFill/>
          <a:ln w="12700" cmpd="sng" cap="flat">
            <a:noFill/>
            <a:prstDash val="solid"/>
            <a:round/>
          </a:ln>
        </p:spPr>
        <p:txBody>
          <a:bodyPr vert="horz" wrap="square" lIns="91440" tIns="45720" rIns="91440" bIns="45720" anchor="t" anchorCtr="0">
            <a:prstTxWarp prst="textNoShape"/>
          </a:bodyPr>
          <a:lstStyle/>
          <a:p>
            <a:pPr marL="0" indent="0" algn="r">
              <a:lnSpc>
                <a:spcPct val="100000"/>
              </a:lnSpc>
              <a:spcBef>
                <a:spcPts val="0"/>
              </a:spcBef>
              <a:spcAft>
                <a:spcPts val="1000"/>
              </a:spcAft>
              <a:buNone/>
            </a:pPr>
            <a:r>
              <a:rPr lang="en-US" altLang="zh-CN" sz="1800" b="0" i="0" u="none" strike="noStrike" kern="1200" cap="all" spc="0" baseline="0">
                <a:solidFill>
                  <a:srgbClr val="FFFFFF"/>
                </a:solidFill>
                <a:latin typeface="Calibri" pitchFamily="0" charset="0"/>
                <a:ea typeface="Droid Sans" pitchFamily="0" charset="0"/>
                <a:cs typeface="Lucida Sans"/>
              </a:rPr>
              <a:t>Click to edit Master subtitle style</a:t>
            </a:r>
            <a:endParaRPr lang="zh-CN" altLang="en-US" sz="1800" b="0" i="0" u="none" strike="noStrike" kern="1200" cap="all" spc="0" baseline="0">
              <a:solidFill>
                <a:srgbClr val="FFFFFF"/>
              </a:solidFill>
              <a:latin typeface="Calibri" pitchFamily="0" charset="0"/>
              <a:ea typeface="Droid Sans" pitchFamily="0" charset="0"/>
              <a:cs typeface="Lucida Sans"/>
            </a:endParaRPr>
          </a:p>
        </p:txBody>
      </p:sp>
      <p:sp>
        <p:nvSpPr>
          <p:cNvPr id="10" name="文本框"/>
          <p:cNvSpPr>
            <a:spLocks noGrp="1"/>
          </p:cNvSpPr>
          <p:nvPr>
            <p:ph type="dt" idx="7"/>
          </p:nvPr>
        </p:nvSpPr>
        <p:spPr>
          <a:xfrm rot="0">
            <a:off x="8932554" y="5870576"/>
            <a:ext cx="1600200"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r" defTabSz="457200" eaLnBrk="1" fontAlgn="auto" latinLnBrk="0" hangingPunct="1">
              <a:lnSpc>
                <a:spcPct val="100000"/>
              </a:lnSpc>
              <a:spcBef>
                <a:spcPts val="0"/>
              </a:spcBef>
              <a:spcAft>
                <a:spcPts val="0"/>
              </a:spcAft>
              <a:buNone/>
            </a:pPr>
            <a:fld id="{CAD2D6BD-DE1B-4B5F-8B41-2702339687B9}" type="datetime1">
              <a:rPr lang="en-US" altLang="zh-CN" sz="1000" b="0" i="0" u="none" strike="noStrike" kern="1200" cap="none" spc="0" baseline="0">
                <a:solidFill>
                  <a:srgbClr val="FFFFFF"/>
                </a:solidFill>
                <a:latin typeface="Calibri" pitchFamily="0" charset="0"/>
                <a:ea typeface="等线" pitchFamily="0" charset="0"/>
                <a:cs typeface="Calibri" pitchFamily="0" charset="0"/>
              </a:rPr>
              <a:t>9/9/2024</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11" name="文本框"/>
          <p:cNvSpPr>
            <a:spLocks noGrp="1"/>
          </p:cNvSpPr>
          <p:nvPr>
            <p:ph type="ftr" idx="9"/>
          </p:nvPr>
        </p:nvSpPr>
        <p:spPr>
          <a:xfrm rot="0">
            <a:off x="3962396" y="5870576"/>
            <a:ext cx="4893959"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l" defTabSz="457200" eaLnBrk="1" fontAlgn="auto" latinLnBrk="0" hangingPunct="1">
              <a:lnSpc>
                <a:spcPct val="100000"/>
              </a:lnSpc>
              <a:spcBef>
                <a:spcPts val="0"/>
              </a:spcBef>
              <a:spcAft>
                <a:spcPts val="0"/>
              </a:spcAft>
              <a:buNone/>
            </a:pPr>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12" name="文本框"/>
          <p:cNvSpPr>
            <a:spLocks noGrp="1"/>
          </p:cNvSpPr>
          <p:nvPr>
            <p:ph type="sldNum" idx="8"/>
          </p:nvPr>
        </p:nvSpPr>
        <p:spPr>
          <a:xfrm rot="0">
            <a:off x="10608960" y="5870576"/>
            <a:ext cx="551162"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r" defTabSz="457200" eaLnBrk="1" fontAlgn="auto"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rgbClr val="FFFFFF"/>
                </a:solidFill>
                <a:latin typeface="Calibri" pitchFamily="0" charset="0"/>
                <a:ea typeface="等线" pitchFamily="0" charset="0"/>
                <a:cs typeface="Calibri" pitchFamily="0" charset="0"/>
              </a:rPr>
              <a:t>&lt;#&gt;</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274167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059773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239179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pic>
        <p:nvPicPr>
          <p:cNvPr id="15" name="图片" descr="Celestia-R1---OverlayContentHD.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3" cy="6856216"/>
          </a:xfrm>
          <a:prstGeom xmlns:a="http://schemas.openxmlformats.org/drawingml/2006/main" prst="rect"/>
          <a:noFill xmlns:a="http://schemas.openxmlformats.org/drawingml/2006/main"/>
          <a:ln xmlns:a="http://schemas.openxmlformats.org/drawingml/2006/main" w="12700" cmpd="sng" cap="rnd">
            <a:noFill/>
            <a:prstDash val="solid"/>
            <a:round/>
          </a:ln>
        </p:spPr>
      </p:pic>
      <p:sp>
        <p:nvSpPr>
          <p:cNvPr id="16" name="文本框"/>
          <p:cNvSpPr>
            <a:spLocks xmlns:a="http://schemas.openxmlformats.org/drawingml/2006/main" noGrp="1"/>
          </p:cNvSpPr>
          <p:nvPr>
            <p:ph type="title"/>
          </p:nvPr>
        </p:nvSpPr>
        <p:spPr>
          <a:xfrm xmlns:a="http://schemas.openxmlformats.org/drawingml/2006/main" rot="0">
            <a:off x="685800" y="609603"/>
            <a:ext cx="10131422" cy="1456264"/>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7" name="文本框"/>
          <p:cNvSpPr>
            <a:spLocks xmlns:a="http://schemas.openxmlformats.org/drawingml/2006/main" noGrp="1"/>
          </p:cNvSpPr>
          <p:nvPr>
            <p:ph type="body" idx="1"/>
          </p:nvPr>
        </p:nvSpPr>
        <p:spPr>
          <a:xfrm xmlns:a="http://schemas.openxmlformats.org/drawingml/2006/main" rot="0">
            <a:off x="685800" y="2142064"/>
            <a:ext cx="10131422" cy="3649132"/>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8" name="文本框"/>
          <p:cNvSpPr>
            <a:spLocks xmlns:a="http://schemas.openxmlformats.org/drawingml/2006/main" noGrp="1"/>
          </p:cNvSpPr>
          <p:nvPr>
            <p:ph type="dt" idx="7"/>
          </p:nvPr>
        </p:nvSpPr>
        <p:spPr>
          <a:xfrm xmlns:a="http://schemas.openxmlformats.org/drawingml/2006/main" rot="0">
            <a:off x="8589663" y="5870576"/>
            <a:ext cx="1600199" cy="37782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defTabSz="457200" eaLnBrk="1" fontAlgn="auto" latinLnBrk="0" hangingPunct="1">
              <a:lnSpc>
                <a:spcPct val="100000"/>
              </a:lnSpc>
              <a:spcBef>
                <a:spcPts val="0"/>
              </a:spcBef>
              <a:spcAft>
                <a:spcPts val="0"/>
              </a:spcAft>
            </a:pPr>
            <a:fld id="{CAD2D6BD-DE1B-4B5F-8B41-2702339687B9}" type="datetime1">
              <a:rPr lang="en-US" altLang="zh-CN" sz="1000" b="0" i="0" u="none" strike="noStrike" kern="1200" cap="none" spc="0" baseline="0">
                <a:solidFill>
                  <a:srgbClr val="FFFFFF"/>
                </a:solidFill>
                <a:latin typeface="Calibri" pitchFamily="0" charset="0"/>
                <a:ea typeface="等线" pitchFamily="0" charset="0"/>
                <a:cs typeface="Calibri" pitchFamily="0" charset="0"/>
              </a:rPr>
              <a:t>9/9/2024</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19" name="文本框"/>
          <p:cNvSpPr>
            <a:spLocks xmlns:a="http://schemas.openxmlformats.org/drawingml/2006/main" noGrp="1"/>
          </p:cNvSpPr>
          <p:nvPr>
            <p:ph type="ftr" idx="9"/>
          </p:nvPr>
        </p:nvSpPr>
        <p:spPr>
          <a:xfrm xmlns:a="http://schemas.openxmlformats.org/drawingml/2006/main" rot="0">
            <a:off x="685800" y="5870576"/>
            <a:ext cx="7827657" cy="37782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defTabSz="457200" eaLnBrk="1" fontAlgn="auto" latinLnBrk="0" hangingPunct="1">
              <a:lnSpc>
                <a:spcPct val="100000"/>
              </a:lnSpc>
              <a:spcBef>
                <a:spcPts val="0"/>
              </a:spcBef>
              <a:spcAft>
                <a:spcPts val="0"/>
              </a:spcAft>
            </a:pPr>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20" name="文本框"/>
          <p:cNvSpPr>
            <a:spLocks xmlns:a="http://schemas.openxmlformats.org/drawingml/2006/main" noGrp="1"/>
          </p:cNvSpPr>
          <p:nvPr>
            <p:ph type="sldNum" idx="8"/>
          </p:nvPr>
        </p:nvSpPr>
        <p:spPr>
          <a:xfrm xmlns:a="http://schemas.openxmlformats.org/drawingml/2006/main" rot="0">
            <a:off x="10266060" y="5870576"/>
            <a:ext cx="551162" cy="37782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defTabSz="457200" eaLnBrk="1" fontAlgn="auto" latinLnBrk="0" hangingPunct="1">
              <a:lnSpc>
                <a:spcPct val="100000"/>
              </a:lnSpc>
              <a:spcBef>
                <a:spcPts val="0"/>
              </a:spcBef>
              <a:spcAft>
                <a:spcPts val="0"/>
              </a:spcAft>
            </a:pPr>
            <a:fld id="{CAD2D6BD-DE1B-4B5F-8B41-2702339687B9}" type="slidenum">
              <a:rPr lang="en-US" altLang="zh-CN" sz="1000" b="0" i="0" u="none" strike="noStrike" kern="1200" cap="none" spc="0" baseline="0">
                <a:solidFill>
                  <a:srgbClr val="FFFFFF"/>
                </a:solidFill>
                <a:latin typeface="Calibri" pitchFamily="0" charset="0"/>
                <a:ea typeface="等线" pitchFamily="0" charset="0"/>
                <a:cs typeface="Calibri" pitchFamily="0" charset="0"/>
              </a:rPr>
              <a:t>&lt;#&gt;</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693986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025835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016803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055105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108026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424143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457280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706221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041352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685800" y="609603"/>
            <a:ext cx="10131422" cy="1456264"/>
          </a:xfrm>
          <a:prstGeom prst="rect"/>
          <a:noFill/>
          <a:ln w="12700"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685800" y="2142064"/>
            <a:ext cx="10131422" cy="3649132"/>
          </a:xfrm>
          <a:prstGeom prst="rect"/>
          <a:noFill/>
          <a:ln w="12700" cmpd="sng" cap="flat">
            <a:noFill/>
            <a:prstDash val="solid"/>
            <a:round/>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589663" y="5870576"/>
            <a:ext cx="1600199"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r" defTabSz="457200" eaLnBrk="1" fontAlgn="auto" latinLnBrk="0" hangingPunct="1">
              <a:lnSpc>
                <a:spcPct val="100000"/>
              </a:lnSpc>
              <a:spcBef>
                <a:spcPts val="0"/>
              </a:spcBef>
              <a:spcAft>
                <a:spcPts val="0"/>
              </a:spcAft>
            </a:pPr>
            <a:fld id="{CAD2D6BD-DE1B-4B5F-8B41-2702339687B9}" type="datetime1">
              <a:rPr lang="en-US" altLang="zh-CN" sz="1000" b="0" i="0" u="none" strike="noStrike" kern="1200" cap="none" spc="0" baseline="0">
                <a:solidFill>
                  <a:srgbClr val="FFFFFF"/>
                </a:solidFill>
                <a:latin typeface="Calibri" pitchFamily="0" charset="0"/>
                <a:ea typeface="等线" pitchFamily="0" charset="0"/>
                <a:cs typeface="Calibri" pitchFamily="0" charset="0"/>
              </a:rPr>
              <a:t>9/9/2024</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685800" y="5870576"/>
            <a:ext cx="7827657"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l" defTabSz="457200" eaLnBrk="1" fontAlgn="auto" latinLnBrk="0" hangingPunct="1">
              <a:lnSpc>
                <a:spcPct val="100000"/>
              </a:lnSpc>
              <a:spcBef>
                <a:spcPts val="0"/>
              </a:spcBef>
              <a:spcAft>
                <a:spcPts val="0"/>
              </a:spcAft>
            </a:pPr>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10266060" y="5870576"/>
            <a:ext cx="551162"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r" defTabSz="457200" eaLnBrk="1" fontAlgn="auto" latinLnBrk="0" hangingPunct="1">
              <a:lnSpc>
                <a:spcPct val="100000"/>
              </a:lnSpc>
              <a:spcBef>
                <a:spcPts val="0"/>
              </a:spcBef>
              <a:spcAft>
                <a:spcPts val="0"/>
              </a:spcAft>
            </a:pPr>
            <a:fld id="{CAD2D6BD-DE1B-4B5F-8B41-2702339687B9}" type="slidenum">
              <a:rPr lang="en-US" altLang="zh-CN" sz="1000" b="0" i="0" u="none" strike="noStrike" kern="1200" cap="none" spc="0" baseline="0">
                <a:solidFill>
                  <a:srgbClr val="FFFFFF"/>
                </a:solidFill>
                <a:latin typeface="Calibri" pitchFamily="0" charset="0"/>
                <a:ea typeface="等线" pitchFamily="0" charset="0"/>
                <a:cs typeface="Calibri" pitchFamily="0" charset="0"/>
              </a:rPr>
              <a:t>&lt;#&gt;</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896935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marL="0" indent="0" algn="l" defTabSz="914400" fontAlgn="auto" hangingPunct="1">
        <a:lnSpc>
          <a:spcPct val="100000"/>
        </a:lnSpc>
        <a:spcBef>
          <a:spcPts val="0"/>
        </a:spcBef>
        <a:spcAft>
          <a:spcPts val="0"/>
        </a:spcAft>
        <a:buNone/>
        <a:defRPr sz="3600" b="0" i="0" u="none" strike="noStrike" kern="1200" cap="all" spc="0" baseline="0">
          <a:solidFill>
            <a:srgbClr val="FFFFFF"/>
          </a:solidFill>
          <a:latin typeface="Calibri Light" pitchFamily="0" charset="0"/>
        </a:defRPr>
      </a:lvl1pPr>
    </p:titleStyle>
    <p:bodyStyle>
      <a:lvl1pPr marL="285750" indent="-285750" algn="l" defTabSz="914400" fontAlgn="auto" hangingPunct="1">
        <a:lnSpc>
          <a:spcPct val="100000"/>
        </a:lnSpc>
        <a:spcBef>
          <a:spcPts val="0"/>
        </a:spcBef>
        <a:spcAft>
          <a:spcPts val="1000"/>
        </a:spcAft>
        <a:buClr>
          <a:srgbClr val="FFFFFF"/>
        </a:buClr>
        <a:buSzPct val="100000"/>
        <a:buFont typeface="Arial" pitchFamily="0" charset="0"/>
        <a:buChar char="•"/>
        <a:defRPr sz="1800" b="0" i="0" u="none" strike="noStrike" kern="1200" cap="none" spc="0" baseline="0">
          <a:solidFill>
            <a:srgbClr val="FFFFFF"/>
          </a:solidFill>
          <a:latin typeface="Calibri" pitchFamily="0" charset="0"/>
        </a:defRPr>
      </a:lvl1pPr>
      <a:lvl2pPr marL="742950" indent="-285750" algn="l" defTabSz="914400" fontAlgn="auto" hangingPunct="1">
        <a:lnSpc>
          <a:spcPct val="100000"/>
        </a:lnSpc>
        <a:spcBef>
          <a:spcPts val="0"/>
        </a:spcBef>
        <a:spcAft>
          <a:spcPts val="1000"/>
        </a:spcAft>
        <a:buClr>
          <a:srgbClr val="FFFFFF"/>
        </a:buClr>
        <a:buSzPct val="100000"/>
        <a:buFont typeface="Arial" pitchFamily="0" charset="0"/>
        <a:buChar char="•"/>
        <a:defRPr sz="1600" b="0" i="0" u="none" strike="noStrike" kern="1200" cap="none" spc="0" baseline="0">
          <a:solidFill>
            <a:srgbClr val="FFFFFF"/>
          </a:solidFill>
          <a:latin typeface="Calibri" pitchFamily="0" charset="0"/>
        </a:defRPr>
      </a:lvl2pPr>
      <a:lvl3pPr marL="1200150" indent="-285750" algn="l" defTabSz="914400" fontAlgn="auto" hangingPunct="1">
        <a:lnSpc>
          <a:spcPct val="100000"/>
        </a:lnSpc>
        <a:spcBef>
          <a:spcPts val="0"/>
        </a:spcBef>
        <a:spcAft>
          <a:spcPts val="1000"/>
        </a:spcAft>
        <a:buClr>
          <a:srgbClr val="FFFFFF"/>
        </a:buClr>
        <a:buSzPct val="100000"/>
        <a:buFont typeface="Arial" pitchFamily="0" charset="0"/>
        <a:buChar char="•"/>
        <a:defRPr sz="1400" b="0" i="0" u="none" strike="noStrike" kern="1200" cap="none" spc="0" baseline="0">
          <a:solidFill>
            <a:srgbClr val="FFFFFF"/>
          </a:solidFill>
          <a:latin typeface="Calibri" pitchFamily="0" charset="0"/>
        </a:defRPr>
      </a:lvl3pPr>
      <a:lvl4pPr marL="1543050" indent="-171450" algn="l" defTabSz="914400" fontAlgn="auto" hangingPunct="1">
        <a:lnSpc>
          <a:spcPct val="100000"/>
        </a:lnSpc>
        <a:spcBef>
          <a:spcPts val="0"/>
        </a:spcBef>
        <a:spcAft>
          <a:spcPts val="1000"/>
        </a:spcAft>
        <a:buClr>
          <a:srgbClr val="FFFFFF"/>
        </a:buClr>
        <a:buSzPct val="100000"/>
        <a:buFont typeface="Arial" pitchFamily="0" charset="0"/>
        <a:buChar char="•"/>
        <a:defRPr sz="1200" b="0" i="0" u="none" strike="noStrike" kern="1200" cap="none" spc="0" baseline="0">
          <a:solidFill>
            <a:srgbClr val="FFFFFF"/>
          </a:solidFill>
          <a:latin typeface="Calibri" pitchFamily="0" charset="0"/>
        </a:defRPr>
      </a:lvl4pPr>
      <a:lvl5pPr marL="2000250" indent="-171450" algn="l" defTabSz="914400" fontAlgn="auto" hangingPunct="1">
        <a:lnSpc>
          <a:spcPct val="100000"/>
        </a:lnSpc>
        <a:spcBef>
          <a:spcPts val="0"/>
        </a:spcBef>
        <a:spcAft>
          <a:spcPts val="1000"/>
        </a:spcAft>
        <a:buClr>
          <a:srgbClr val="FFFFFF"/>
        </a:buClr>
        <a:buSzPct val="100000"/>
        <a:buFont typeface="Arial" pitchFamily="0" charset="0"/>
        <a:buChar char="•"/>
        <a:defRPr sz="1200" b="0" i="0" u="none" strike="noStrike" kern="1200" cap="none" spc="0" baseline="0">
          <a:solidFill>
            <a:srgbClr val="FFFFFF"/>
          </a:solidFill>
          <a:latin typeface="Calibri" pitchFamily="0" charset="0"/>
        </a:defRPr>
      </a:lvl5pPr>
      <a:lvl6pPr marL="25146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jpeg"/><Relationship Id="rId3"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3" name="文本框"/>
          <p:cNvSpPr>
            <a:spLocks noGrp="1"/>
          </p:cNvSpPr>
          <p:nvPr>
            <p:ph type="ctrTitle"/>
          </p:nvPr>
        </p:nvSpPr>
        <p:spPr>
          <a:xfrm rot="0">
            <a:off x="3962396" y="2311310"/>
            <a:ext cx="7197727" cy="1284337"/>
          </a:xfrm>
          <a:prstGeom prst="rect"/>
          <a:noFill/>
          <a:ln w="12700" cmpd="sng" cap="flat">
            <a:noFill/>
            <a:prstDash val="solid"/>
            <a:round/>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800" b="1" i="0" u="none" strike="noStrike" kern="1200" cap="all" spc="0" baseline="0">
                <a:solidFill>
                  <a:srgbClr val="FFFFFF"/>
                </a:solidFill>
                <a:latin typeface="Calibri Light" pitchFamily="0" charset="0"/>
                <a:ea typeface="Droid Sans" pitchFamily="0" charset="0"/>
                <a:cs typeface="Lucida Sans"/>
              </a:rPr>
              <a:t>NAN MUDHALVAN PROJECT </a:t>
            </a:r>
            <a:endParaRPr lang="zh-CN" altLang="en-US" sz="4800" b="1" i="0" u="none" strike="noStrike" kern="1200" cap="all" spc="0" baseline="0">
              <a:solidFill>
                <a:srgbClr val="FFFFFF"/>
              </a:solidFill>
              <a:latin typeface="Calibri Light" pitchFamily="0" charset="0"/>
              <a:ea typeface="Droid Sans" pitchFamily="0" charset="0"/>
              <a:cs typeface="Lucida Sans"/>
            </a:endParaRPr>
          </a:p>
        </p:txBody>
      </p:sp>
      <p:sp>
        <p:nvSpPr>
          <p:cNvPr id="14" name="文本框"/>
          <p:cNvSpPr>
            <a:spLocks noGrp="1"/>
          </p:cNvSpPr>
          <p:nvPr>
            <p:ph type="subTitle" idx="1"/>
          </p:nvPr>
        </p:nvSpPr>
        <p:spPr>
          <a:xfrm rot="0">
            <a:off x="5734019" y="4461926"/>
            <a:ext cx="7197727" cy="1405468"/>
          </a:xfrm>
          <a:prstGeom prst="rect"/>
          <a:noFill/>
          <a:ln w="12700" cmpd="sng" cap="flat">
            <a:noFill/>
            <a:prstDash val="solid"/>
            <a:round/>
          </a:ln>
        </p:spPr>
        <p:txBody>
          <a:bodyPr vert="horz" wrap="square" lIns="91440" tIns="45720" rIns="91440" bIns="45720" anchor="t" anchorCtr="0">
            <a:prstTxWarp prst="textNoShape"/>
          </a:bodyPr>
          <a:lstStyle/>
          <a:p>
            <a:pPr lvl="1" marL="457200" indent="0" algn="ctr">
              <a:lnSpc>
                <a:spcPct val="80000"/>
              </a:lnSpc>
              <a:spcBef>
                <a:spcPts val="0"/>
              </a:spcBef>
              <a:spcAft>
                <a:spcPts val="1000"/>
              </a:spcAft>
              <a:buNone/>
            </a:pPr>
            <a:r>
              <a:rPr lang="en-US" altLang="zh-CN" sz="1500" b="0" i="0" u="none" strike="noStrike" kern="1200" cap="none" spc="0" baseline="0">
                <a:solidFill>
                  <a:srgbClr val="FFFFFF"/>
                </a:solidFill>
                <a:latin typeface="Calibri" pitchFamily="0" charset="0"/>
                <a:ea typeface="Droid Sans" pitchFamily="0" charset="0"/>
                <a:cs typeface="Lucida Sans"/>
              </a:rPr>
              <a:t>STUDENT NAME : </a:t>
            </a:r>
            <a:r>
              <a:rPr lang="en-US" altLang="zh-CN" sz="1500" b="0" i="0" u="none" strike="noStrike" kern="1200" cap="none" spc="0" baseline="0">
                <a:solidFill>
                  <a:srgbClr val="FFFFFF"/>
                </a:solidFill>
                <a:latin typeface="Calibri" pitchFamily="0" charset="0"/>
                <a:ea typeface="Droid Sans" pitchFamily="0" charset="0"/>
                <a:cs typeface="Lucida Sans"/>
              </a:rPr>
              <a:t>E Praveen kumar</a:t>
            </a:r>
            <a:endParaRPr lang="en-US" altLang="zh-CN" sz="1500" b="0" i="0" u="none" strike="noStrike" kern="1200" cap="none" spc="0" baseline="0">
              <a:solidFill>
                <a:srgbClr val="FFFFFF"/>
              </a:solidFill>
              <a:latin typeface="Calibri" pitchFamily="0" charset="0"/>
              <a:ea typeface="Droid Sans" pitchFamily="0" charset="0"/>
              <a:cs typeface="Lucida Sans"/>
            </a:endParaRPr>
          </a:p>
          <a:p>
            <a:pPr lvl="1" marL="457200" indent="0" algn="ctr">
              <a:lnSpc>
                <a:spcPct val="80000"/>
              </a:lnSpc>
              <a:spcBef>
                <a:spcPts val="0"/>
              </a:spcBef>
              <a:spcAft>
                <a:spcPts val="1000"/>
              </a:spcAft>
              <a:buNone/>
            </a:pPr>
            <a:r>
              <a:rPr lang="en-US" altLang="zh-CN" sz="1500" b="0" i="0" u="none" strike="noStrike" kern="1200" cap="none" spc="0" baseline="0">
                <a:solidFill>
                  <a:srgbClr val="FFFFFF"/>
                </a:solidFill>
                <a:latin typeface="Calibri" pitchFamily="0" charset="0"/>
                <a:ea typeface="Droid Sans" pitchFamily="0" charset="0"/>
                <a:cs typeface="Lucida Sans"/>
              </a:rPr>
              <a:t>REGISTER NO : </a:t>
            </a:r>
            <a:r>
              <a:rPr lang="en-US" altLang="zh-CN" sz="1500" b="0" i="0" u="none" strike="noStrike" kern="1200" cap="none" spc="0" baseline="0">
                <a:solidFill>
                  <a:srgbClr val="FFFFFF"/>
                </a:solidFill>
                <a:latin typeface="Calibri" pitchFamily="0" charset="0"/>
                <a:ea typeface="Droid Sans" pitchFamily="0" charset="0"/>
                <a:cs typeface="Lucida Sans"/>
              </a:rPr>
              <a:t>312215387</a:t>
            </a:r>
            <a:endParaRPr lang="en-US" altLang="zh-CN" sz="1500" b="0" i="0" u="none" strike="noStrike" kern="1200" cap="none" spc="0" baseline="0">
              <a:solidFill>
                <a:srgbClr val="FFFFFF"/>
              </a:solidFill>
              <a:latin typeface="Calibri" pitchFamily="0" charset="0"/>
              <a:ea typeface="Droid Sans" pitchFamily="0" charset="0"/>
              <a:cs typeface="Lucida Sans"/>
            </a:endParaRPr>
          </a:p>
          <a:p>
            <a:pPr lvl="1" marL="457200" indent="0" algn="ctr">
              <a:lnSpc>
                <a:spcPct val="80000"/>
              </a:lnSpc>
              <a:spcBef>
                <a:spcPts val="0"/>
              </a:spcBef>
              <a:spcAft>
                <a:spcPts val="1000"/>
              </a:spcAft>
              <a:buNone/>
            </a:pPr>
            <a:r>
              <a:rPr lang="en-US" altLang="zh-CN" sz="1500" b="0" i="0" u="none" strike="noStrike" kern="1200" cap="none" spc="0" baseline="0">
                <a:solidFill>
                  <a:srgbClr val="FFFFFF"/>
                </a:solidFill>
                <a:latin typeface="Calibri" pitchFamily="0" charset="0"/>
                <a:ea typeface="Droid Sans" pitchFamily="0" charset="0"/>
                <a:cs typeface="Lucida Sans"/>
              </a:rPr>
              <a:t>DEPARTMENT: B.COM ( ACCOUNTING AND FINANCE)</a:t>
            </a:r>
            <a:endParaRPr lang="en-US" altLang="zh-CN" sz="1500" b="0" i="0" u="none" strike="noStrike" kern="1200" cap="none" spc="0" baseline="0">
              <a:solidFill>
                <a:srgbClr val="FFFFFF"/>
              </a:solidFill>
              <a:latin typeface="Calibri" pitchFamily="0" charset="0"/>
              <a:ea typeface="Droid Sans" pitchFamily="0" charset="0"/>
              <a:cs typeface="Lucida Sans"/>
            </a:endParaRPr>
          </a:p>
          <a:p>
            <a:pPr lvl="1" marL="457200" indent="0" algn="ctr">
              <a:lnSpc>
                <a:spcPct val="80000"/>
              </a:lnSpc>
              <a:spcBef>
                <a:spcPts val="0"/>
              </a:spcBef>
              <a:spcAft>
                <a:spcPts val="1000"/>
              </a:spcAft>
              <a:buNone/>
            </a:pPr>
            <a:r>
              <a:rPr lang="en-US" altLang="zh-CN" sz="1500" b="0" i="0" u="none" strike="noStrike" kern="1200" cap="none" spc="0" baseline="0">
                <a:solidFill>
                  <a:srgbClr val="FFFFFF"/>
                </a:solidFill>
                <a:latin typeface="Calibri" pitchFamily="0" charset="0"/>
                <a:ea typeface="Droid Sans" pitchFamily="0" charset="0"/>
                <a:cs typeface="Lucida Sans"/>
              </a:rPr>
              <a:t>COLLEGE NAME : PATRICIAN COLLEGE OF ARTS AND SCIENCE</a:t>
            </a:r>
            <a:r>
              <a:rPr lang="en-US" altLang="zh-CN" sz="1500" b="0" i="0" u="none" strike="noStrike" kern="1200" cap="none" spc="0" baseline="0">
                <a:solidFill>
                  <a:srgbClr val="FFFFFF"/>
                </a:solidFill>
                <a:latin typeface="Calibri" pitchFamily="0" charset="0"/>
                <a:ea typeface="Droid Sans" pitchFamily="0" charset="0"/>
                <a:cs typeface="Lucida Sans"/>
              </a:rPr>
              <a:t> </a:t>
            </a:r>
            <a:endParaRPr lang="zh-CN" altLang="en-US" sz="15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35107991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3493776" y="484805"/>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all" spc="0" baseline="0">
                <a:solidFill>
                  <a:srgbClr val="FFFFFF"/>
                </a:solidFill>
                <a:latin typeface="Calibri Light" pitchFamily="0" charset="0"/>
                <a:ea typeface="Droid Sans" pitchFamily="0" charset="0"/>
                <a:cs typeface="Lucida Sans"/>
              </a:rPr>
              <a:t>MODELLING </a:t>
            </a:r>
            <a:endParaRPr lang="zh-CN" altLang="en-US" sz="4000" b="0" i="0" u="none" strike="noStrike" kern="1200" cap="all" spc="0" baseline="0">
              <a:solidFill>
                <a:srgbClr val="FFFFFF"/>
              </a:solidFill>
              <a:latin typeface="Calibri Light" pitchFamily="0" charset="0"/>
              <a:ea typeface="Droid Sans" pitchFamily="0" charset="0"/>
              <a:cs typeface="Lucida Sans"/>
            </a:endParaRPr>
          </a:p>
        </p:txBody>
      </p:sp>
      <p:sp>
        <p:nvSpPr>
          <p:cNvPr id="40" name="文本框"/>
          <p:cNvSpPr>
            <a:spLocks noGrp="1"/>
          </p:cNvSpPr>
          <p:nvPr>
            <p:ph type="body" idx="1"/>
          </p:nvPr>
        </p:nvSpPr>
        <p:spPr>
          <a:xfrm rot="0">
            <a:off x="685800" y="2142064"/>
            <a:ext cx="10131422" cy="364913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1800" b="0" i="0" u="none" strike="noStrike" kern="1200" cap="none" spc="0" baseline="0">
                <a:solidFill>
                  <a:srgbClr val="FFFFFF"/>
                </a:solidFill>
                <a:latin typeface="Calibri" pitchFamily="0" charset="0"/>
                <a:ea typeface="Droid Sans" pitchFamily="0" charset="0"/>
                <a:cs typeface="Lucida Sans"/>
              </a:rPr>
              <a:t>A)MS EXCEL: MICROSFT EXCEL ENABLES USERS TO FORMAT, ORGANIZE AND CALCULATE DATA IN SPREADSHEET. B)SORTING FUNCTION: SORTING HELPS TO ORGANIZE DATA. YOU CAN SORT A TEXT COLUMN IN ALPHABETICAL ORDER (A – ZOR Z-A). WE CAN SORT A NUMERICAL FORM LARGEST TO SMALLEST OR SMALLEST TO LARGEST. C)FILTER FUNCTION: FILTER IS AN ESSENTIAL TOOL HELPS TO DISPLAY RELEVANT DATA. IT ELIMINATES THE IRRELEVANT ENTRIES TEMPORARILY FROM THE VIEW.</a:t>
            </a: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77572698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685800" y="609603"/>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3600" b="0" i="0" u="none" strike="noStrike" kern="1200" cap="all" spc="0" baseline="0">
              <a:solidFill>
                <a:srgbClr val="FFFFFF"/>
              </a:solidFill>
              <a:latin typeface="Calibri Light" pitchFamily="0" charset="0"/>
              <a:ea typeface="Droid Sans" pitchFamily="0" charset="0"/>
              <a:cs typeface="Lucida Sans"/>
            </a:endParaRPr>
          </a:p>
        </p:txBody>
      </p:sp>
      <p:sp>
        <p:nvSpPr>
          <p:cNvPr id="42" name="文本框"/>
          <p:cNvSpPr>
            <a:spLocks noGrp="1"/>
          </p:cNvSpPr>
          <p:nvPr>
            <p:ph type="body" idx="1"/>
          </p:nvPr>
        </p:nvSpPr>
        <p:spPr>
          <a:xfrm rot="0">
            <a:off x="523566" y="-636477"/>
            <a:ext cx="10833117" cy="555354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1800" b="0" i="0" u="none" strike="noStrike" kern="1200" cap="none" spc="0" baseline="0">
                <a:solidFill>
                  <a:srgbClr val="FFFFFF"/>
                </a:solidFill>
                <a:latin typeface="Calibri" pitchFamily="0" charset="0"/>
                <a:ea typeface="Droid Sans" pitchFamily="0" charset="0"/>
                <a:cs typeface="Lucida Sans"/>
              </a:rPr>
              <a:t>D)KAGGLE: 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62603766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4866555" y="-225326"/>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5400" b="0" i="0" u="none" strike="noStrike" kern="1200" cap="all" spc="0" baseline="0">
                <a:solidFill>
                  <a:srgbClr val="FFFFFF"/>
                </a:solidFill>
                <a:latin typeface="Calibri Light" pitchFamily="0" charset="0"/>
                <a:ea typeface="Droid Sans" pitchFamily="0" charset="0"/>
                <a:cs typeface="Lucida Sans"/>
              </a:rPr>
              <a:t>RESULT </a:t>
            </a:r>
            <a:endParaRPr lang="zh-CN" altLang="en-US" sz="5400" b="0" i="0" u="none" strike="noStrike" kern="1200" cap="all" spc="0" baseline="0">
              <a:solidFill>
                <a:srgbClr val="FFFFFF"/>
              </a:solidFill>
              <a:latin typeface="Calibri Light" pitchFamily="0" charset="0"/>
              <a:ea typeface="Droid Sans" pitchFamily="0" charset="0"/>
              <a:cs typeface="Lucida Sans"/>
            </a:endParaRPr>
          </a:p>
        </p:txBody>
      </p:sp>
      <p:graphicFrame>
        <p:nvGraphicFramePr>
          <p:cNvPr id="44" name="图表"/>
          <p:cNvGraphicFramePr/>
          <p:nvPr/>
        </p:nvGraphicFramePr>
        <p:xfrm>
          <a:off x="188841" y="987460"/>
          <a:ext cx="5458172" cy="3087525"/>
        </p:xfrm>
        <a:graphic>
          <a:graphicData uri="http://schemas.openxmlformats.org/drawingml/2006/chart">
            <c:chart xmlns:c="http://schemas.openxmlformats.org/drawingml/2006/chart" r:id="rId2"/>
          </a:graphicData>
        </a:graphic>
      </p:graphicFrame>
      <p:graphicFrame>
        <p:nvGraphicFramePr>
          <p:cNvPr id="45" name="图表"/>
          <p:cNvGraphicFramePr/>
          <p:nvPr/>
        </p:nvGraphicFramePr>
        <p:xfrm>
          <a:off x="3366912" y="3818799"/>
          <a:ext cx="5458172" cy="2844048"/>
        </p:xfrm>
        <a:graphic>
          <a:graphicData uri="http://schemas.openxmlformats.org/drawingml/2006/chart">
            <c:chart xmlns:c="http://schemas.openxmlformats.org/drawingml/2006/chart" r:id="rId3"/>
          </a:graphicData>
        </a:graphic>
      </p:graphicFrame>
      <p:graphicFrame>
        <p:nvGraphicFramePr>
          <p:cNvPr id="46" name="图表"/>
          <p:cNvGraphicFramePr/>
          <p:nvPr/>
        </p:nvGraphicFramePr>
        <p:xfrm>
          <a:off x="5982196" y="987460"/>
          <a:ext cx="5286968" cy="2836129"/>
        </p:xfrm>
        <a:graphic>
          <a:graphicData uri="http://schemas.openxmlformats.org/drawingml/2006/chart">
            <c:chart xmlns:c="http://schemas.openxmlformats.org/drawingml/2006/chart" r:id="rId4"/>
          </a:graphicData>
        </a:graphic>
      </p:graphicFrame>
    </p:spTree>
    <p:extLst>
      <p:ext uri="{BB962C8B-B14F-4D97-AF65-F5344CB8AC3E}">
        <p14:creationId xmlns:p14="http://schemas.microsoft.com/office/powerpoint/2010/main" val="6123717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3981744" y="415713"/>
            <a:ext cx="10820396" cy="1996775"/>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all" spc="0" baseline="0">
                <a:solidFill>
                  <a:srgbClr val="FFFFFF"/>
                </a:solidFill>
                <a:latin typeface="Calibri Light" pitchFamily="0" charset="0"/>
                <a:ea typeface="Droid Sans" pitchFamily="0" charset="0"/>
                <a:cs typeface="Lucida Sans"/>
              </a:rPr>
              <a:t>CONCLUSION</a:t>
            </a:r>
            <a:endParaRPr lang="zh-CN" altLang="en-US" sz="4000" b="0" i="0" u="none" strike="noStrike" kern="1200" cap="all" spc="0" baseline="0">
              <a:solidFill>
                <a:srgbClr val="FFFFFF"/>
              </a:solidFill>
              <a:latin typeface="Calibri Light" pitchFamily="0" charset="0"/>
              <a:ea typeface="Droid Sans" pitchFamily="0" charset="0"/>
              <a:cs typeface="Lucida Sans"/>
            </a:endParaRPr>
          </a:p>
        </p:txBody>
      </p:sp>
      <p:sp>
        <p:nvSpPr>
          <p:cNvPr id="48" name="文本框"/>
          <p:cNvSpPr>
            <a:spLocks noGrp="1"/>
          </p:cNvSpPr>
          <p:nvPr>
            <p:ph type="body" idx="1"/>
          </p:nvPr>
        </p:nvSpPr>
        <p:spPr>
          <a:xfrm rot="0">
            <a:off x="386287" y="2071655"/>
            <a:ext cx="10820396" cy="1705858"/>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2400" b="0" i="0" u="none" strike="noStrike" kern="1200" cap="none" spc="0" baseline="0">
                <a:solidFill>
                  <a:srgbClr val="FFFFFF"/>
                </a:solidFill>
                <a:latin typeface="Calibri" pitchFamily="0" charset="0"/>
                <a:ea typeface="Droid Sans" pitchFamily="0" charset="0"/>
                <a:cs typeface="Lucida Sans"/>
              </a:rPr>
              <a:t>I HAVE FOUND OUT THAT THERE MORE MEN EMPLOYEES THAN FEMALE EMPLOYEES, ONLY LESS EMPLOYEES WERE BENCHED OUT AND LEAVE OUT. EMPLOYEES ARE BELONGING TO THREE DIFFERENT CITIES.</a:t>
            </a:r>
            <a:endParaRPr lang="zh-CN" altLang="en-US" sz="24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21209911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1" name="文本框"/>
          <p:cNvSpPr>
            <a:spLocks noGrp="1"/>
          </p:cNvSpPr>
          <p:nvPr>
            <p:ph type="title"/>
          </p:nvPr>
        </p:nvSpPr>
        <p:spPr>
          <a:xfrm rot="0">
            <a:off x="3244766" y="948469"/>
            <a:ext cx="10799995" cy="1896940"/>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6000" b="1" i="0" u="none" strike="noStrike" kern="1200" cap="all" spc="0" baseline="0">
                <a:solidFill>
                  <a:srgbClr val="FFFFFF"/>
                </a:solidFill>
                <a:latin typeface="Calibri Light" pitchFamily="0" charset="0"/>
                <a:ea typeface="Droid Sans" pitchFamily="0" charset="0"/>
                <a:cs typeface="Lucida Sans"/>
              </a:rPr>
              <a:t>PROJECT TITLE </a:t>
            </a:r>
            <a:endParaRPr lang="zh-CN" altLang="en-US" sz="6000" b="1" i="0" u="none" strike="noStrike" kern="1200" cap="all" spc="0" baseline="0">
              <a:solidFill>
                <a:srgbClr val="FFFFFF"/>
              </a:solidFill>
              <a:latin typeface="Calibri Light" pitchFamily="0" charset="0"/>
              <a:ea typeface="Droid Sans" pitchFamily="0" charset="0"/>
              <a:cs typeface="Lucida Sans"/>
            </a:endParaRPr>
          </a:p>
        </p:txBody>
      </p:sp>
      <p:sp>
        <p:nvSpPr>
          <p:cNvPr id="22" name="文本框"/>
          <p:cNvSpPr>
            <a:spLocks noGrp="1"/>
          </p:cNvSpPr>
          <p:nvPr>
            <p:ph type="body" idx="1"/>
          </p:nvPr>
        </p:nvSpPr>
        <p:spPr>
          <a:xfrm rot="0">
            <a:off x="707196" y="1530998"/>
            <a:ext cx="11009467" cy="364913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3600" b="0" i="0" u="none" strike="noStrike" kern="1200" cap="none" spc="0" baseline="0">
                <a:solidFill>
                  <a:srgbClr val="FFFFFF"/>
                </a:solidFill>
                <a:latin typeface="Calibri" pitchFamily="0" charset="0"/>
                <a:ea typeface="Droid Sans" pitchFamily="0" charset="0"/>
                <a:cs typeface="Lucida Sans"/>
              </a:rPr>
              <a:t>  EMPLOYEE DATA ANALYSIS USING EXCEL</a:t>
            </a:r>
            <a:endParaRPr lang="zh-CN" altLang="en-US" sz="36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06295603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1708821" y="478798"/>
            <a:ext cx="11617982" cy="1316131"/>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6000" b="0" i="0" u="none" strike="noStrike" kern="1200" cap="all" spc="0" baseline="0">
                <a:solidFill>
                  <a:srgbClr val="FFFFFF"/>
                </a:solidFill>
                <a:latin typeface="Calibri Light" pitchFamily="0" charset="0"/>
                <a:ea typeface="Droid Sans" pitchFamily="0" charset="0"/>
                <a:cs typeface="Lucida Sans"/>
              </a:rPr>
              <a:t>AGENDA</a:t>
            </a:r>
            <a:endParaRPr lang="zh-CN" altLang="en-US" sz="6000" b="0" i="0" u="none" strike="noStrike" kern="1200" cap="all" spc="0" baseline="0">
              <a:solidFill>
                <a:srgbClr val="FFFFFF"/>
              </a:solidFill>
              <a:latin typeface="Calibri Light" pitchFamily="0" charset="0"/>
              <a:ea typeface="Droid Sans" pitchFamily="0" charset="0"/>
              <a:cs typeface="Lucida Sans"/>
            </a:endParaRPr>
          </a:p>
        </p:txBody>
      </p:sp>
      <p:sp>
        <p:nvSpPr>
          <p:cNvPr id="24" name="文本框"/>
          <p:cNvSpPr>
            <a:spLocks noGrp="1"/>
          </p:cNvSpPr>
          <p:nvPr>
            <p:ph type="body" idx="1"/>
          </p:nvPr>
        </p:nvSpPr>
        <p:spPr>
          <a:xfrm rot="0">
            <a:off x="685800" y="2142064"/>
            <a:ext cx="10131422" cy="3649132"/>
          </a:xfrm>
          <a:prstGeom prst="rect"/>
          <a:noFill/>
          <a:ln w="12700" cmpd="sng" cap="flat">
            <a:noFill/>
            <a:prstDash val="solid"/>
            <a:round/>
          </a:ln>
        </p:spPr>
        <p:txBody>
          <a:bodyPr vert="horz" wrap="square" lIns="91440" tIns="45720" rIns="91440" bIns="45720" anchor="ctr" anchorCtr="0">
            <a:prstTxWarp prst="textNoShape"/>
          </a:bodyPr>
          <a:lstStyle/>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PROBLEM STATEMENT </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PROJECT OVERVIEW </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END USERS</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OUR SOLUTION AND PROPOSITION</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DATASET DESCRIPTION </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WOW IN OUR SOLUTION </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MODELLING </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RESULT</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285750" indent="-285750" algn="l">
              <a:lnSpc>
                <a:spcPct val="100000"/>
              </a:lnSpc>
              <a:spcBef>
                <a:spcPts val="0"/>
              </a:spcBef>
              <a:spcAft>
                <a:spcPts val="1000"/>
              </a:spcAft>
              <a:buClr>
                <a:srgbClr val="FFFFFF"/>
              </a:buClr>
              <a:buSzPct val="100000"/>
              <a:buFont typeface="Arial" pitchFamily="0" charset="0"/>
              <a:buChar char="•"/>
            </a:pP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52332844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5" name="文本框"/>
          <p:cNvSpPr>
            <a:spLocks noGrp="1"/>
          </p:cNvSpPr>
          <p:nvPr>
            <p:ph type="title"/>
          </p:nvPr>
        </p:nvSpPr>
        <p:spPr>
          <a:xfrm rot="0">
            <a:off x="2477329" y="814218"/>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5400" b="0" i="0" u="none" strike="noStrike" kern="1200" cap="all" spc="0" baseline="0">
                <a:solidFill>
                  <a:srgbClr val="FFFFFF"/>
                </a:solidFill>
                <a:latin typeface="Calibri Light" pitchFamily="0" charset="0"/>
                <a:ea typeface="Droid Sans" pitchFamily="0" charset="0"/>
                <a:cs typeface="Lucida Sans"/>
              </a:rPr>
              <a:t>PROBLEM STATEMENT </a:t>
            </a:r>
            <a:endParaRPr lang="zh-CN" altLang="en-US" sz="5400" b="0" i="0" u="none" strike="noStrike" kern="1200" cap="all" spc="0" baseline="0">
              <a:solidFill>
                <a:srgbClr val="FFFFFF"/>
              </a:solidFill>
              <a:latin typeface="Calibri Light" pitchFamily="0" charset="0"/>
              <a:ea typeface="Droid Sans" pitchFamily="0" charset="0"/>
              <a:cs typeface="Lucida Sans"/>
            </a:endParaRPr>
          </a:p>
        </p:txBody>
      </p:sp>
      <p:sp>
        <p:nvSpPr>
          <p:cNvPr id="26" name="文本框"/>
          <p:cNvSpPr>
            <a:spLocks noGrp="1"/>
          </p:cNvSpPr>
          <p:nvPr>
            <p:ph type="body" idx="1"/>
          </p:nvPr>
        </p:nvSpPr>
        <p:spPr>
          <a:xfrm rot="0">
            <a:off x="726061" y="693718"/>
            <a:ext cx="9840764" cy="5055077"/>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1800" b="0" i="0" u="none" strike="noStrike" kern="1200" cap="none" spc="0" baseline="0">
                <a:solidFill>
                  <a:srgbClr val="FFFFFF"/>
                </a:solidFill>
                <a:latin typeface="Calibri" pitchFamily="0" charset="0"/>
                <a:ea typeface="Droid Sans" pitchFamily="0" charset="0"/>
                <a:cs typeface="Lucida Sans"/>
              </a:rPr>
              <a:t>I WANT TO KNOW ABOUT THE DIFFERENCE BETWEEN MALE EMPLOYEES AND FEMALE EMPLOYEES IN AN ORGANISATION AND WANT TO KNOW ABOUT  WHICH DOES THE EMPLOYEES BELONGS . SO I AM DOING THIS PROJECT.</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0" indent="0" algn="l">
              <a:lnSpc>
                <a:spcPct val="100000"/>
              </a:lnSpc>
              <a:spcBef>
                <a:spcPts val="0"/>
              </a:spcBef>
              <a:spcAft>
                <a:spcPts val="1000"/>
              </a:spcAft>
              <a:buNone/>
            </a:pP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84551451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7" name="文本框"/>
          <p:cNvSpPr>
            <a:spLocks noGrp="1"/>
          </p:cNvSpPr>
          <p:nvPr>
            <p:ph type="title"/>
          </p:nvPr>
        </p:nvSpPr>
        <p:spPr>
          <a:xfrm rot="0">
            <a:off x="1897005" y="479858"/>
            <a:ext cx="10131422" cy="140287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rgbClr val="FFFFFF"/>
                </a:solidFill>
                <a:latin typeface="Calibri Light" pitchFamily="0" charset="0"/>
                <a:ea typeface="Droid Sans" pitchFamily="0" charset="0"/>
                <a:cs typeface="Lucida Sans"/>
              </a:rPr>
              <a:t>WHO ARE THE END USERS?</a:t>
            </a:r>
            <a:endParaRPr lang="zh-CN" altLang="en-US" sz="4000" b="1" i="0" u="none" strike="noStrike" kern="1200" cap="all" spc="0" baseline="0">
              <a:solidFill>
                <a:srgbClr val="FFFFFF"/>
              </a:solidFill>
              <a:latin typeface="Calibri Light" pitchFamily="0" charset="0"/>
              <a:ea typeface="Droid Sans" pitchFamily="0" charset="0"/>
              <a:cs typeface="Lucida Sans"/>
            </a:endParaRPr>
          </a:p>
        </p:txBody>
      </p:sp>
      <p:pic>
        <p:nvPicPr>
          <p:cNvPr id="28" name="图片"/>
          <p:cNvPicPr>
            <a:picLocks noChangeAspect="1"/>
          </p:cNvPicPr>
          <p:nvPr/>
        </p:nvPicPr>
        <p:blipFill>
          <a:blip r:embed="rId2" cstate="print"/>
          <a:stretch>
            <a:fillRect/>
          </a:stretch>
        </p:blipFill>
        <p:spPr>
          <a:xfrm rot="0">
            <a:off x="2394804" y="1898989"/>
            <a:ext cx="5492005" cy="3649663"/>
          </a:xfrm>
          <a:prstGeom prst="rect"/>
          <a:noFill/>
          <a:ln w="12700" cmpd="sng" cap="flat">
            <a:noFill/>
            <a:prstDash val="solid"/>
            <a:round/>
          </a:ln>
        </p:spPr>
      </p:pic>
      <p:sp>
        <p:nvSpPr>
          <p:cNvPr id="29" name="矩形"/>
          <p:cNvSpPr>
            <a:spLocks/>
          </p:cNvSpPr>
          <p:nvPr/>
        </p:nvSpPr>
        <p:spPr>
          <a:xfrm rot="0">
            <a:off x="9200537" y="1336660"/>
            <a:ext cx="2218543" cy="71515"/>
          </a:xfrm>
          <a:prstGeom prst="rect"/>
          <a:noFill/>
          <a:ln w="12700" cmpd="sng" cap="rnd">
            <a:noFill/>
            <a:prstDash val="solid"/>
            <a:round/>
          </a:ln>
        </p:spPr>
      </p:sp>
      <p:sp>
        <p:nvSpPr>
          <p:cNvPr id="30" name="矩形"/>
          <p:cNvSpPr>
            <a:spLocks/>
          </p:cNvSpPr>
          <p:nvPr/>
        </p:nvSpPr>
        <p:spPr>
          <a:xfrm rot="10799991">
            <a:off x="1355634" y="5753998"/>
            <a:ext cx="8636810" cy="948689"/>
          </a:xfrm>
          <a:prstGeom prst="rect"/>
          <a:noFill/>
          <a:ln w="12700" cmpd="sng" cap="rnd">
            <a:noFill/>
            <a:prstDash val="solid"/>
            <a:round/>
          </a:ln>
        </p:spPr>
        <p:txBody>
          <a:bodyPr vert="horz" wrap="square" lIns="91440" tIns="45720" rIns="91440" bIns="45720" anchor="t" anchorCtr="0">
            <a:prstTxWarp prst="textNoShape"/>
            <a:spAutoFit/>
          </a:bodyPr>
          <a:lstStyle/>
          <a:p>
            <a:pPr marL="0" indent="0" algn="l" defTabSz="457200" eaLnBrk="1" fontAlgn="auto" latinLnBrk="0" hangingPunct="1">
              <a:lnSpc>
                <a:spcPct val="100000"/>
              </a:lnSpc>
              <a:spcBef>
                <a:spcPts val="0"/>
              </a:spcBef>
              <a:spcAft>
                <a:spcPts val="0"/>
              </a:spcAft>
              <a:buNone/>
            </a:pPr>
            <a:r>
              <a:rPr lang="en-US" altLang="zh-CN" sz="2800" b="1" i="0" u="none" strike="noStrike" kern="1200" cap="none" spc="0" baseline="0">
                <a:solidFill>
                  <a:srgbClr val="000000"/>
                </a:solidFill>
                <a:latin typeface="Calibri" pitchFamily="0" charset="0"/>
                <a:ea typeface="等线" pitchFamily="0" charset="0"/>
                <a:cs typeface="Calibri" pitchFamily="0" charset="0"/>
              </a:rPr>
              <a:t>THE END USERS OF THE PROJECT IS EMPLOYER AND EMPLOYEE </a:t>
            </a:r>
            <a:endParaRPr lang="zh-CN" altLang="en-US" sz="2800" b="1" i="0" u="none" strike="noStrike" kern="1200" cap="none" spc="0" baseline="0">
              <a:solidFill>
                <a:srgbClr val="000000"/>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613559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2998564" y="1006507"/>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5400" b="0" i="0" u="none" strike="noStrike" kern="1200" cap="all" spc="0" baseline="0">
                <a:solidFill>
                  <a:srgbClr val="FFFFFF"/>
                </a:solidFill>
                <a:latin typeface="Calibri Light" pitchFamily="0" charset="0"/>
                <a:ea typeface="Droid Sans" pitchFamily="0" charset="0"/>
                <a:cs typeface="Lucida Sans"/>
              </a:rPr>
              <a:t>PROJECT OVERVIEW </a:t>
            </a:r>
            <a:endParaRPr lang="zh-CN" altLang="en-US" sz="5400" b="0" i="0" u="none" strike="noStrike" kern="1200" cap="all" spc="0" baseline="0">
              <a:solidFill>
                <a:srgbClr val="FFFFFF"/>
              </a:solidFill>
              <a:latin typeface="Calibri Light" pitchFamily="0" charset="0"/>
              <a:ea typeface="Droid Sans" pitchFamily="0" charset="0"/>
              <a:cs typeface="Lucida Sans"/>
            </a:endParaRPr>
          </a:p>
        </p:txBody>
      </p:sp>
      <p:sp>
        <p:nvSpPr>
          <p:cNvPr id="32" name="文本框"/>
          <p:cNvSpPr>
            <a:spLocks noGrp="1"/>
          </p:cNvSpPr>
          <p:nvPr>
            <p:ph type="body" idx="1"/>
          </p:nvPr>
        </p:nvSpPr>
        <p:spPr>
          <a:xfrm rot="0">
            <a:off x="149111" y="1292623"/>
            <a:ext cx="11656844" cy="339980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2000" b="0" i="0" u="none" strike="noStrike" kern="1200" cap="none" spc="0" baseline="0">
                <a:solidFill>
                  <a:srgbClr val="FFFFFF"/>
                </a:solidFill>
                <a:latin typeface="Calibri" pitchFamily="0" charset="0"/>
                <a:ea typeface="Droid Sans" pitchFamily="0" charset="0"/>
                <a:cs typeface="Lucida Sans"/>
              </a:rPr>
              <a:t>IN THIS PROJECT I AM GOING TO FIND OUT THE DIFFERENCE BETWEEN THE NUMBER OF MALE AND FEMALE EMPLOYEES AND FROM WHICH CITY THEY ARE COMING WITH THE HELP OF MS EXCEL AND ITS VARIOUS FUNCTIONS</a:t>
            </a:r>
            <a:endParaRPr lang="zh-CN" altLang="en-US" sz="20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91271575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1079376" y="1021439"/>
            <a:ext cx="11000305" cy="1736619"/>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all" spc="0" baseline="0">
                <a:solidFill>
                  <a:srgbClr val="FFFFFF"/>
                </a:solidFill>
                <a:latin typeface="Calibri Light" pitchFamily="0" charset="0"/>
                <a:ea typeface="Droid Sans" pitchFamily="0" charset="0"/>
                <a:cs typeface="Lucida Sans"/>
              </a:rPr>
              <a:t>Our SOLUTION AND ITS VALUABLE PROPOSITION </a:t>
            </a:r>
            <a:endParaRPr lang="zh-CN" altLang="en-US" sz="4000" b="0" i="0" u="none" strike="noStrike" kern="1200" cap="all" spc="0" baseline="0">
              <a:solidFill>
                <a:srgbClr val="FFFFFF"/>
              </a:solidFill>
              <a:latin typeface="Calibri Light" pitchFamily="0" charset="0"/>
              <a:ea typeface="Droid Sans" pitchFamily="0" charset="0"/>
              <a:cs typeface="Lucida Sans"/>
            </a:endParaRPr>
          </a:p>
        </p:txBody>
      </p:sp>
      <p:sp>
        <p:nvSpPr>
          <p:cNvPr id="34" name="文本框"/>
          <p:cNvSpPr>
            <a:spLocks noGrp="1"/>
          </p:cNvSpPr>
          <p:nvPr>
            <p:ph type="body" idx="1"/>
          </p:nvPr>
        </p:nvSpPr>
        <p:spPr>
          <a:xfrm rot="0">
            <a:off x="362422" y="1604433"/>
            <a:ext cx="10131422" cy="364913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2000" b="0" i="0" u="none" strike="noStrike" kern="1200" cap="none" spc="0" baseline="0">
                <a:solidFill>
                  <a:srgbClr val="FFFFFF"/>
                </a:solidFill>
                <a:latin typeface="Calibri" pitchFamily="0" charset="0"/>
                <a:ea typeface="Droid Sans" pitchFamily="0" charset="0"/>
                <a:cs typeface="Lucida Sans"/>
              </a:rPr>
              <a:t>TO SOLVE MY PROBLEM, I HAVE COLLECTED DATA SET OF EMPLOYEES WITH INFORMATION REGARDING GENDER, LEAVE OUT, BENCHED OUT,CITY, I WILL BE USING VARIOUS FUNCTIONS OF MS EXCEL TO FIND OUT SOLUTION</a:t>
            </a:r>
            <a:endParaRPr lang="zh-CN" altLang="en-US" sz="20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32405666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685800" y="609603"/>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FFFFFF"/>
                </a:solidFill>
                <a:latin typeface="Calibri Light" pitchFamily="0" charset="0"/>
                <a:ea typeface="Droid Sans" pitchFamily="0" charset="0"/>
                <a:cs typeface="Lucida Sans"/>
              </a:rPr>
              <a:t>DATASET DESCRIPTION </a:t>
            </a:r>
            <a:endParaRPr lang="zh-CN" altLang="en-US" sz="3600" b="0" i="0" u="none" strike="noStrike" kern="1200" cap="all" spc="0" baseline="0">
              <a:solidFill>
                <a:srgbClr val="FFFFFF"/>
              </a:solidFill>
              <a:latin typeface="Calibri Light" pitchFamily="0" charset="0"/>
              <a:ea typeface="Droid Sans" pitchFamily="0" charset="0"/>
              <a:cs typeface="Lucida Sans"/>
            </a:endParaRPr>
          </a:p>
        </p:txBody>
      </p:sp>
      <p:sp>
        <p:nvSpPr>
          <p:cNvPr id="36" name="文本框"/>
          <p:cNvSpPr>
            <a:spLocks noGrp="1"/>
          </p:cNvSpPr>
          <p:nvPr>
            <p:ph type="body" idx="1"/>
          </p:nvPr>
        </p:nvSpPr>
        <p:spPr>
          <a:xfrm rot="0">
            <a:off x="1559984" y="2142064"/>
            <a:ext cx="9257239" cy="451554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1800" b="0" i="0" u="none" strike="noStrike" kern="1200" cap="none" spc="0" baseline="0">
                <a:solidFill>
                  <a:srgbClr val="FFFFFF"/>
                </a:solidFill>
                <a:latin typeface="Calibri" pitchFamily="0" charset="0"/>
                <a:ea typeface="Droid Sans" pitchFamily="0" charset="0"/>
                <a:cs typeface="Lucida Sans"/>
              </a:rPr>
              <a:t>FEATURES OF DATA SET: 1. ID 2. GENDER 3. CITY 4. BENCHED OUT 5. LEAVE OUT 6. EXPERIENCE THE DATA SET HAS BEEN EXTRACTED FROM KAGGLE</a:t>
            </a: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87091510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1684782" y="424455"/>
            <a:ext cx="11066827" cy="1437097"/>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all" spc="0" baseline="0">
                <a:solidFill>
                  <a:srgbClr val="FFFFFF"/>
                </a:solidFill>
                <a:latin typeface="Calibri Light" pitchFamily="0" charset="0"/>
                <a:ea typeface="Droid Sans" pitchFamily="0" charset="0"/>
                <a:cs typeface="Lucida Sans"/>
              </a:rPr>
              <a:t>THE “WOW” IN OUR SOLUTION </a:t>
            </a:r>
            <a:endParaRPr lang="zh-CN" altLang="en-US" sz="4000" b="0" i="0" u="none" strike="noStrike" kern="1200" cap="all" spc="0" baseline="0">
              <a:solidFill>
                <a:srgbClr val="FFFFFF"/>
              </a:solidFill>
              <a:latin typeface="Calibri Light" pitchFamily="0" charset="0"/>
              <a:ea typeface="Droid Sans" pitchFamily="0" charset="0"/>
              <a:cs typeface="Lucida Sans"/>
            </a:endParaRPr>
          </a:p>
        </p:txBody>
      </p:sp>
      <p:sp>
        <p:nvSpPr>
          <p:cNvPr id="38" name="文本框"/>
          <p:cNvSpPr>
            <a:spLocks noGrp="1"/>
          </p:cNvSpPr>
          <p:nvPr>
            <p:ph type="body" idx="1"/>
          </p:nvPr>
        </p:nvSpPr>
        <p:spPr>
          <a:xfrm rot="0">
            <a:off x="685800" y="2065867"/>
            <a:ext cx="10131422" cy="364913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1800" b="0" i="0" u="none" strike="noStrike" kern="1200" cap="none" spc="0" baseline="0">
                <a:solidFill>
                  <a:srgbClr val="FFFFFF"/>
                </a:solidFill>
                <a:latin typeface="Calibri" pitchFamily="0" charset="0"/>
                <a:ea typeface="Droid Sans" pitchFamily="0" charset="0"/>
                <a:cs typeface="Lucida Sans"/>
              </a:rPr>
              <a:t>• FUNCTIONS AND FORMULAS • DATA ANALYZING AND VISUALIZATION • ORGANIZING AND FORMATTING WORKSHEETS • SHORTCUT AND PRODUCTIVITY TIPS • SOLVING PROBLEMS AND CHALLENGES</a:t>
            </a: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687998592"/>
      </p:ext>
    </p:extLst>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lestial">
      <a:majorFont>
        <a:latin typeface=""/>
        <a:ea typeface=""/>
        <a:cs typeface=""/>
      </a:majorFont>
      <a:minorFont>
        <a:latin typeface=""/>
        <a:ea typeface=""/>
        <a:cs typeface=""/>
      </a:minorFont>
    </a:fontScheme>
    <a:fmtScheme name="Celestia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NITHESH .u</dc:creator>
  <cp:lastModifiedBy>root</cp:lastModifiedBy>
  <cp:revision>9</cp:revision>
  <dcterms:created xsi:type="dcterms:W3CDTF">2024-08-31T07:55:07Z</dcterms:created>
  <dcterms:modified xsi:type="dcterms:W3CDTF">2024-09-09T01:03:14Z</dcterms:modified>
</cp:coreProperties>
</file>