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s://drive.google.com/file/d/1g9jH_BTJ2yxR7-VPGt90vtfPEnujgf2K/view?usp=sharin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www.kaggle.com/competitions/google-research-identify-contrails-reduce-global-warming"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1543754"/>
            <a:ext cx="8305800"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Praveen Kumar R– 715521104030– </a:t>
            </a:r>
            <a:br>
              <a:rPr lang="en-US" spc="15" dirty="0"/>
            </a:br>
            <a:r>
              <a:rPr lang="en-US" spc="15" dirty="0"/>
              <a:t>PSG </a:t>
            </a:r>
            <a:r>
              <a:rPr lang="en-US" spc="15" dirty="0" err="1"/>
              <a:t>iTech</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3646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3745D438-3693-C140-E2B8-21F2C0F5E5D1}"/>
              </a:ext>
            </a:extLst>
          </p:cNvPr>
          <p:cNvPicPr>
            <a:picLocks noChangeAspect="1"/>
          </p:cNvPicPr>
          <p:nvPr/>
        </p:nvPicPr>
        <p:blipFill>
          <a:blip r:embed="rId2"/>
          <a:stretch>
            <a:fillRect/>
          </a:stretch>
        </p:blipFill>
        <p:spPr>
          <a:xfrm>
            <a:off x="533400" y="1795190"/>
            <a:ext cx="9982200" cy="35370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5114157"/>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showcases the effectiveness of CNN (</a:t>
            </a:r>
            <a:r>
              <a:rPr lang="en-US" sz="2000" dirty="0" err="1">
                <a:latin typeface="Trebuchet MS" panose="020B0603020202020204" pitchFamily="34" charset="0"/>
              </a:rPr>
              <a:t>Unet</a:t>
            </a:r>
            <a:r>
              <a:rPr lang="en-US" sz="2000" dirty="0">
                <a:latin typeface="Trebuchet MS" panose="020B0603020202020204" pitchFamily="34" charset="0"/>
              </a:rPr>
              <a:t>) models in accurately detecting contrails from satellite imagery, highlighting the potential of deep learning for image analysis tasks. Future efforts will focus on refining these models, exploring novel architectures, and integrating advanced technologies to enhance contrail detection accuracy. By leveraging CNNs and </a:t>
            </a:r>
            <a:r>
              <a:rPr lang="en-US" sz="2000" dirty="0" err="1">
                <a:latin typeface="Trebuchet MS" panose="020B0603020202020204" pitchFamily="34" charset="0"/>
              </a:rPr>
              <a:t>UNet</a:t>
            </a:r>
            <a:r>
              <a:rPr lang="en-US" sz="2000" dirty="0">
                <a:latin typeface="Trebuchet MS" panose="020B0603020202020204" pitchFamily="34" charset="0"/>
              </a:rPr>
              <a:t> architectures, ongoing research aims to advance our understanding of contrail dynamics and their environmental impact, paving the way for broader applications in aviation sustainability and climate research. This project represents a significant step towards harnessing artificial intelligence to address complex environmental challenges and foster a more sustainable future.</a:t>
            </a:r>
            <a:endParaRPr lang="en-IN" sz="20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u="sng"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https://www.kaggle.com/competitions/google-research-identify-contrails-reduce-global-warming</a:t>
            </a:r>
            <a:endParaRPr lang="en-IN" sz="2000" u="sng" kern="0" dirty="0">
              <a:solidFill>
                <a:srgbClr val="42AF51"/>
              </a:solidFill>
              <a:latin typeface="Trebuchet MS" panose="020B0603020202020204" pitchFamily="34" charset="0"/>
              <a:cs typeface="Arial" panose="020B0604020202020204" pitchFamily="34" charset="0"/>
            </a:endParaRPr>
          </a:p>
          <a:p>
            <a:pPr>
              <a:buFont typeface="Wingdings" panose="05000000000000000000" pitchFamily="2" charset="2"/>
              <a:buChar char="§"/>
            </a:pPr>
            <a:r>
              <a:rPr kumimoji="0" lang="en-US" altLang="en-US" sz="2000" b="0" i="0" u="none" strike="noStrike" cap="none" normalizeH="0" baseline="0" dirty="0">
                <a:ln>
                  <a:noFill/>
                </a:ln>
                <a:solidFill>
                  <a:srgbClr val="42AF51"/>
                </a:solidFill>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https://drive.google.com/file/d/1g9jH_BTJ2yxR7-VPGt90vtfPEnujgf2K/view?usp=sharing</a:t>
            </a:r>
            <a:r>
              <a:rPr kumimoji="0" lang="en-US" altLang="en-US" sz="2000" b="0" i="0" u="none" strike="noStrike" cap="none" normalizeH="0" baseline="0" dirty="0">
                <a:ln>
                  <a:noFill/>
                </a:ln>
                <a:solidFill>
                  <a:srgbClr val="42AF51"/>
                </a:solidFill>
                <a:effectLst/>
              </a:rPr>
              <a:t> </a:t>
            </a:r>
            <a:endParaRPr kumimoji="0" lang="en-US" altLang="en-US" sz="2000" b="0" i="0" u="none" strike="noStrike" cap="none" normalizeH="0" baseline="0" dirty="0">
              <a:ln>
                <a:noFill/>
              </a:ln>
              <a:solidFill>
                <a:srgbClr val="42AF51"/>
              </a:solidFill>
              <a:effectLst/>
              <a:latin typeface="Arial" panose="020B0604020202020204" pitchFamily="34" charset="0"/>
            </a:endParaRPr>
          </a:p>
          <a:p>
            <a:pPr algn="l">
              <a:buFont typeface="Wingdings" panose="05000000000000000000" pitchFamily="2" charset="2"/>
              <a:buChar char="§"/>
            </a:pPr>
            <a:endParaRPr lang="en-IN" sz="2000" u="sng"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u="sng"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Contrail Detection using Convolutional Neural Networks (CNN)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5" name="TextBox 24">
            <a:extLst>
              <a:ext uri="{FF2B5EF4-FFF2-40B4-BE49-F238E27FC236}">
                <a16:creationId xmlns:a16="http://schemas.microsoft.com/office/drawing/2014/main" id="{BC261B1A-2423-8A39-FE99-51F99ABEB6F4}"/>
              </a:ext>
            </a:extLst>
          </p:cNvPr>
          <p:cNvSpPr txBox="1"/>
          <p:nvPr/>
        </p:nvSpPr>
        <p:spPr>
          <a:xfrm>
            <a:off x="739775" y="2667000"/>
            <a:ext cx="9484741" cy="830997"/>
          </a:xfrm>
          <a:prstGeom prst="rect">
            <a:avLst/>
          </a:prstGeom>
          <a:noFill/>
        </p:spPr>
        <p:txBody>
          <a:bodyPr wrap="square" rtlCol="0">
            <a:spAutoFit/>
          </a:bodyPr>
          <a:lstStyle/>
          <a:p>
            <a:pPr algn="just"/>
            <a:r>
              <a:rPr lang="en-US" sz="2400" b="0" i="0" u="none" strike="noStrike" dirty="0">
                <a:solidFill>
                  <a:srgbClr val="1A1A1A"/>
                </a:solidFill>
                <a:effectLst/>
                <a:latin typeface="Trebuchet MS" panose="020B0603020202020204" pitchFamily="34" charset="0"/>
                <a:ea typeface="SimSun" panose="02010600030101010101" pitchFamily="2" charset="-122"/>
              </a:rPr>
              <a:t>Training deep learning models to identify contrails in satellite imageries and to prevent their formation </a:t>
            </a:r>
            <a:r>
              <a:rPr lang="en-US" sz="1800" b="0" i="0" u="none" strike="noStrike" dirty="0">
                <a:solidFill>
                  <a:srgbClr val="1A1A1A"/>
                </a:solidFill>
                <a:effectLst/>
                <a:latin typeface="SimSun" panose="02010600030101010101" pitchFamily="2" charset="-122"/>
                <a:ea typeface="SimSun" panose="02010600030101010101" pitchFamily="2" charset="-122"/>
              </a:rPr>
              <a:t>.</a:t>
            </a:r>
            <a:endParaRPr lang="en-IN" sz="2400" dirty="0">
              <a:latin typeface="SimSun" panose="02010600030101010101" pitchFamily="2" charset="-122"/>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283906" y="1228212"/>
            <a:ext cx="9166225" cy="3267498"/>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rebuchet MS" panose="020B0603020202020204" pitchFamily="34" charset="0"/>
              </a:rPr>
              <a:t>Problem Statement</a:t>
            </a:r>
          </a:p>
          <a:p>
            <a:pPr marL="342900" indent="-342900">
              <a:lnSpc>
                <a:spcPct val="150000"/>
              </a:lnSpc>
              <a:buFont typeface="+mj-lt"/>
              <a:buAutoNum type="arabicPeriod"/>
            </a:pPr>
            <a:r>
              <a:rPr lang="en-US" sz="2000" dirty="0">
                <a:latin typeface="Trebuchet MS" panose="020B0603020202020204" pitchFamily="34" charset="0"/>
              </a:rPr>
              <a:t>Project Overview</a:t>
            </a:r>
          </a:p>
          <a:p>
            <a:pPr marL="342900" indent="-342900">
              <a:lnSpc>
                <a:spcPct val="150000"/>
              </a:lnSpc>
              <a:buFont typeface="+mj-lt"/>
              <a:buAutoNum type="arabicPeriod"/>
            </a:pPr>
            <a:r>
              <a:rPr lang="en-US" sz="2000" dirty="0">
                <a:latin typeface="Trebuchet MS" panose="020B0603020202020204" pitchFamily="34" charset="0"/>
              </a:rPr>
              <a:t>End Users</a:t>
            </a:r>
          </a:p>
          <a:p>
            <a:pPr marL="342900" indent="-342900">
              <a:lnSpc>
                <a:spcPct val="150000"/>
              </a:lnSpc>
              <a:buFont typeface="+mj-lt"/>
              <a:buAutoNum type="arabicPeriod"/>
            </a:pPr>
            <a:r>
              <a:rPr lang="en-US" sz="2000" dirty="0">
                <a:latin typeface="Trebuchet MS" panose="020B0603020202020204" pitchFamily="34" charset="0"/>
              </a:rPr>
              <a:t>Solution and Value Proposition</a:t>
            </a:r>
          </a:p>
          <a:p>
            <a:pPr marL="342900" indent="-342900">
              <a:lnSpc>
                <a:spcPct val="150000"/>
              </a:lnSpc>
              <a:buFont typeface="+mj-lt"/>
              <a:buAutoNum type="arabicPeriod"/>
            </a:pPr>
            <a:r>
              <a:rPr lang="en-US" sz="2000" dirty="0">
                <a:latin typeface="Trebuchet MS" panose="020B0603020202020204" pitchFamily="34" charset="0"/>
              </a:rPr>
              <a:t>Unique Aspects of the Solution</a:t>
            </a:r>
          </a:p>
          <a:p>
            <a:pPr marL="342900" indent="-342900">
              <a:lnSpc>
                <a:spcPct val="150000"/>
              </a:lnSpc>
              <a:buFont typeface="+mj-lt"/>
              <a:buAutoNum type="arabicPeriod"/>
            </a:pPr>
            <a:r>
              <a:rPr lang="en-US" sz="2000" dirty="0">
                <a:latin typeface="Trebuchet MS" panose="020B0603020202020204" pitchFamily="34" charset="0"/>
              </a:rPr>
              <a:t>Modelling</a:t>
            </a:r>
          </a:p>
          <a:p>
            <a:pPr marL="342900" indent="-342900">
              <a:lnSpc>
                <a:spcPct val="150000"/>
              </a:lnSpc>
              <a:buFont typeface="+mj-lt"/>
              <a:buAutoNum type="arabicPeriod"/>
            </a:pPr>
            <a:r>
              <a:rPr lang="en-US" sz="2000" dirty="0">
                <a:latin typeface="Trebuchet MS" panose="020B0603020202020204" pitchFamily="34" charset="0"/>
              </a:rPr>
              <a:t>Results</a:t>
            </a: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533400" y="1226648"/>
            <a:ext cx="8509953" cy="5587107"/>
          </a:xfrm>
          <a:prstGeom prst="rect">
            <a:avLst/>
          </a:prstGeom>
          <a:noFill/>
        </p:spPr>
        <p:txBody>
          <a:bodyPr wrap="square" rtlCol="0">
            <a:spAutoFit/>
          </a:bodyPr>
          <a:lstStyle/>
          <a:p>
            <a:pPr algn="just">
              <a:lnSpc>
                <a:spcPct val="150000"/>
              </a:lnSpc>
            </a:pPr>
            <a:r>
              <a:rPr lang="en-US" sz="1600" b="0" i="0" dirty="0">
                <a:solidFill>
                  <a:srgbClr val="3C4043"/>
                </a:solidFill>
                <a:effectLst/>
                <a:latin typeface="Trebuchet MS" panose="020B0603020202020204" pitchFamily="34" charset="0"/>
              </a:rPr>
              <a:t>Contrail avoidance is potentially one of the most scalable, cost-effective sustainability solutions available to airlines today. Contrails, short for ‘condensation trails’, are line-shaped clouds of ice crystals that form in aircraft engine exhaust, and are created by airplanes flying through super humid regions in the atmosphere. Persistent contrails contribute as much to global warming as the fuel they burn for flights. This phenomenon was first figured out 75 years ago by military airplanes with the goal to avoid leaving a visible trail. About 30 years ago, climate scientists in Europe began to understand that the contrails blocked heat that normally is released from the earth overnight. They have built powerful models, based on weather data, to identify when contrails will form and how warming they will be. Their research has been validated by other labs as well and it is now well accepted that contrails contribute approximately 1% of all human caused global warming. The motivation behind the use of satellite imagery is to empirically confirm the predictions from these models. With reliable verification, pilots can have confidence in the models and the airline industry can have a trusted way to measure successful contrail avoidance.</a:t>
            </a:r>
            <a:endParaRPr lang="en-IN" sz="16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3635B9B3-4522-E79E-32E1-D0DCDD4F7692}"/>
              </a:ext>
            </a:extLst>
          </p:cNvPr>
          <p:cNvSpPr txBox="1"/>
          <p:nvPr/>
        </p:nvSpPr>
        <p:spPr>
          <a:xfrm>
            <a:off x="676275" y="1795251"/>
            <a:ext cx="8620125" cy="234416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involves several key steps, including data acquisition, conversion of brightness temperature to Ash RGB format, preprocessing data, design of UNET architecture and detecting Contrails in the pixels. By adhering to best practices in Neural Networks, the project ensures the development of a reliable and effective solution.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23912" y="1711625"/>
            <a:ext cx="8620125" cy="2805833"/>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Potential end users include </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Airlines</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Air-Traffic Controllers</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Regulatory Agencies</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Pilots.</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Air Quality Monitoring Agencies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676275" y="1781278"/>
            <a:ext cx="8620125" cy="3729162"/>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solution involves detecting each pixel in the satellite images whether it is contrail or not by deploying Neural Networks(using CNN) .</a:t>
            </a:r>
            <a:r>
              <a:rPr lang="en-US" sz="2000" b="0" i="0" dirty="0">
                <a:solidFill>
                  <a:srgbClr val="3C4043"/>
                </a:solidFill>
                <a:effectLst/>
                <a:latin typeface="Inter"/>
              </a:rPr>
              <a:t> </a:t>
            </a:r>
            <a:r>
              <a:rPr lang="en-US" sz="2000" b="0" i="0" dirty="0">
                <a:solidFill>
                  <a:srgbClr val="3C4043"/>
                </a:solidFill>
                <a:effectLst/>
                <a:latin typeface="Trebuchet MS" panose="020B0603020202020204" pitchFamily="34" charset="0"/>
              </a:rPr>
              <a:t>With reliable verification, pilots can have confidence in the models and the airline industry can have a trusted way to measure successful contrail avoidance</a:t>
            </a:r>
            <a:r>
              <a:rPr lang="en-US" sz="2000" dirty="0">
                <a:solidFill>
                  <a:srgbClr val="3C4043"/>
                </a:solidFill>
                <a:latin typeface="Inter"/>
              </a:rPr>
              <a:t>. </a:t>
            </a:r>
          </a:p>
          <a:p>
            <a:pPr algn="just">
              <a:lnSpc>
                <a:spcPct val="150000"/>
              </a:lnSpc>
            </a:pPr>
            <a:r>
              <a:rPr lang="en-US" sz="2000" b="1" dirty="0">
                <a:latin typeface="Trebuchet MS" panose="020B0603020202020204" pitchFamily="34" charset="0"/>
              </a:rPr>
              <a:t>Value Proposition</a:t>
            </a:r>
            <a:r>
              <a:rPr lang="en-US" sz="2000" dirty="0">
                <a:latin typeface="Trebuchet MS" panose="020B0603020202020204" pitchFamily="34" charset="0"/>
              </a:rPr>
              <a:t>: By avoiding contrail formation, airlines can reduce their environmental footprint and operational costs while potentially enhancing their reputation as environmentally conscious organizations.</a:t>
            </a:r>
            <a:endParaRPr lang="en-IN" sz="20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5" y="1524000"/>
            <a:ext cx="10067925" cy="46524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Advanced Architecture Design: </a:t>
            </a:r>
            <a:r>
              <a:rPr lang="en-US" sz="2000" dirty="0">
                <a:latin typeface="Trebuchet MS" panose="020B0603020202020204" pitchFamily="34" charset="0"/>
              </a:rPr>
              <a:t>The project utilizes advanced architecture - U-net architecture for deciding each pixel as contrail or not</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Accuracy</a:t>
            </a:r>
            <a:r>
              <a:rPr lang="en-US" sz="2000" dirty="0">
                <a:latin typeface="Trebuchet MS" panose="020B0603020202020204" pitchFamily="34" charset="0"/>
              </a:rPr>
              <a:t>: CNNs are well-known for their ability to learn intricate patterns and features from large datasets. By employing CNNs, the contrail detection system can achieve high levels of accuracy in distinguishing between contrail pixels and other features in satellite imagery. </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Sustainability Impact</a:t>
            </a:r>
            <a:r>
              <a:rPr lang="en-US" sz="2000" dirty="0">
                <a:latin typeface="Trebuchet MS" panose="020B0603020202020204" pitchFamily="34" charset="0"/>
              </a:rPr>
              <a:t>: Ultimately, the project's use of CNNs for contrail detection contributes to the sustainability of the aviation industry by facilitating the implementation of contrail avoidance strategies, reducing greenhouse gas emissions, and mitigating the environmental impact of air travel.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0799" y="1104436"/>
            <a:ext cx="8709026" cy="5396349"/>
          </a:xfrm>
          <a:prstGeom prst="rect">
            <a:avLst/>
          </a:prstGeom>
        </p:spPr>
        <p:txBody>
          <a:bodyPr vert="horz" wrap="square" lIns="0" tIns="12700" rIns="0" bIns="0" rtlCol="0">
            <a:spAutoFit/>
          </a:bodyPr>
          <a:lstStyle/>
          <a:p>
            <a:pPr marL="12700" algn="just">
              <a:lnSpc>
                <a:spcPct val="100000"/>
              </a:lnSpc>
              <a:spcBef>
                <a:spcPts val="100"/>
              </a:spcBef>
            </a:pPr>
            <a:r>
              <a:rPr lang="en-US" spc="-45" dirty="0" err="1">
                <a:latin typeface="Trebuchet MS" panose="020B0603020202020204" pitchFamily="34" charset="0"/>
                <a:cs typeface="Trebuchet MS"/>
              </a:rPr>
              <a:t>Unet</a:t>
            </a:r>
            <a:r>
              <a:rPr lang="en-US" spc="-45" dirty="0">
                <a:latin typeface="Trebuchet MS" panose="020B0603020202020204" pitchFamily="34" charset="0"/>
                <a:cs typeface="Trebuchet MS"/>
              </a:rPr>
              <a:t> Architecture Design:</a:t>
            </a:r>
          </a:p>
          <a:p>
            <a:pPr marL="298450" indent="-285750" algn="just">
              <a:lnSpc>
                <a:spcPct val="100000"/>
              </a:lnSpc>
              <a:spcBef>
                <a:spcPts val="100"/>
              </a:spcBef>
              <a:buFont typeface="Arial" panose="020B0604020202020204" pitchFamily="34" charset="0"/>
              <a:buChar char="•"/>
            </a:pPr>
            <a:r>
              <a:rPr lang="en-US" b="0" i="0" u="none" strike="noStrike" dirty="0">
                <a:solidFill>
                  <a:srgbClr val="000000"/>
                </a:solidFill>
                <a:effectLst/>
                <a:latin typeface="Trebuchet MS" panose="020B0603020202020204" pitchFamily="34" charset="0"/>
              </a:rPr>
              <a:t>U-Net is a convolutional neural network model  commonly used for image segmentation tasks in the field of computer vision. </a:t>
            </a:r>
          </a:p>
          <a:p>
            <a:pPr marL="298450" indent="-285750" algn="just">
              <a:lnSpc>
                <a:spcPct val="100000"/>
              </a:lnSpc>
              <a:spcBef>
                <a:spcPts val="100"/>
              </a:spcBef>
              <a:buFont typeface="Arial" panose="020B0604020202020204" pitchFamily="34" charset="0"/>
              <a:buChar char="•"/>
            </a:pPr>
            <a:r>
              <a:rPr lang="en-US" dirty="0">
                <a:solidFill>
                  <a:srgbClr val="000000"/>
                </a:solidFill>
                <a:latin typeface="Trebuchet MS" panose="020B0603020202020204" pitchFamily="34" charset="0"/>
              </a:rPr>
              <a:t>It has 2 parts ‘Contracting path’ (Encoder) and ‘Expansive path’(Decoder)</a:t>
            </a:r>
            <a:endParaRPr lang="en-US" b="0" i="0" u="none" strike="noStrike" dirty="0">
              <a:solidFill>
                <a:srgbClr val="000000"/>
              </a:solidFill>
              <a:effectLst/>
              <a:latin typeface="Trebuchet MS" panose="020B0603020202020204" pitchFamily="34" charset="0"/>
            </a:endParaRPr>
          </a:p>
          <a:p>
            <a:pPr rtl="0" fontAlgn="base">
              <a:spcBef>
                <a:spcPts val="0"/>
              </a:spcBef>
              <a:spcAft>
                <a:spcPts val="1200"/>
              </a:spcAft>
              <a:buFont typeface="Arial" panose="020B0604020202020204" pitchFamily="34" charset="0"/>
              <a:buChar char="•"/>
            </a:pPr>
            <a:r>
              <a:rPr lang="en-US" b="0" i="0" u="none" strike="noStrike" dirty="0">
                <a:solidFill>
                  <a:srgbClr val="3C4043"/>
                </a:solidFill>
                <a:effectLst/>
                <a:latin typeface="Trebuchet MS" panose="020B0603020202020204" pitchFamily="34" charset="0"/>
              </a:rPr>
              <a:t>  ‘Contracting path’  consists of the repeated application of two 3x3 convolutions (unpadded convolutions),each followed by a rectified linear unit (</a:t>
            </a:r>
            <a:r>
              <a:rPr lang="en-US" b="0" i="0" u="none" strike="noStrike" dirty="0" err="1">
                <a:solidFill>
                  <a:srgbClr val="3C4043"/>
                </a:solidFill>
                <a:effectLst/>
                <a:latin typeface="Trebuchet MS" panose="020B0603020202020204" pitchFamily="34" charset="0"/>
              </a:rPr>
              <a:t>ReLU</a:t>
            </a:r>
            <a:r>
              <a:rPr lang="en-US" b="0" i="0" u="none" strike="noStrike" dirty="0">
                <a:solidFill>
                  <a:srgbClr val="3C4043"/>
                </a:solidFill>
                <a:effectLst/>
                <a:latin typeface="Trebuchet MS" panose="020B0603020202020204" pitchFamily="34" charset="0"/>
              </a:rPr>
              <a:t>) and a 2x2 max pooling operation with stride 2 for </a:t>
            </a:r>
            <a:r>
              <a:rPr lang="en-US" b="0" i="0" u="none" strike="noStrike" dirty="0" err="1">
                <a:solidFill>
                  <a:srgbClr val="3C4043"/>
                </a:solidFill>
                <a:effectLst/>
                <a:latin typeface="Trebuchet MS" panose="020B0603020202020204" pitchFamily="34" charset="0"/>
              </a:rPr>
              <a:t>downsampling</a:t>
            </a:r>
            <a:r>
              <a:rPr lang="en-US" b="0" i="0" u="none" strike="noStrike" dirty="0">
                <a:solidFill>
                  <a:srgbClr val="3C4043"/>
                </a:solidFill>
                <a:effectLst/>
                <a:latin typeface="Trebuchet MS" panose="020B0603020202020204" pitchFamily="34" charset="0"/>
              </a:rPr>
              <a:t>. </a:t>
            </a: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Trebuchet MS" panose="020B0603020202020204" pitchFamily="34" charset="0"/>
              </a:rPr>
              <a:t>Every step in the ‘Expansive path’ consists of an </a:t>
            </a:r>
            <a:r>
              <a:rPr lang="en-US" b="0" i="0" u="none" strike="noStrike" dirty="0" err="1">
                <a:solidFill>
                  <a:srgbClr val="000000"/>
                </a:solidFill>
                <a:effectLst/>
                <a:latin typeface="Trebuchet MS" panose="020B0603020202020204" pitchFamily="34" charset="0"/>
              </a:rPr>
              <a:t>upsampling</a:t>
            </a:r>
            <a:r>
              <a:rPr lang="en-US" b="0" i="0" u="none" strike="noStrike" dirty="0">
                <a:solidFill>
                  <a:srgbClr val="000000"/>
                </a:solidFill>
                <a:effectLst/>
                <a:latin typeface="Trebuchet MS" panose="020B0603020202020204" pitchFamily="34" charset="0"/>
              </a:rPr>
              <a:t> of the feature map followed by a 2x2 convolution (“up-convolution”) that halves the number of feature channels, a concatenation with the correspondingly cropped feature map from the contracting path, and two 3x3 convolutions, each followed by a </a:t>
            </a:r>
            <a:r>
              <a:rPr lang="en-US" b="0" i="0" u="none" strike="noStrike" dirty="0" err="1">
                <a:solidFill>
                  <a:srgbClr val="000000"/>
                </a:solidFill>
                <a:effectLst/>
                <a:latin typeface="Trebuchet MS" panose="020B0603020202020204" pitchFamily="34" charset="0"/>
              </a:rPr>
              <a:t>ReLU</a:t>
            </a:r>
            <a:r>
              <a:rPr lang="en-US" b="0" i="0" u="none" strike="noStrike" dirty="0">
                <a:solidFill>
                  <a:srgbClr val="000000"/>
                </a:solidFill>
                <a:effectLst/>
                <a:latin typeface="Trebuchet MS" panose="020B0603020202020204" pitchFamily="34" charset="0"/>
              </a:rPr>
              <a:t>.</a:t>
            </a:r>
            <a:endParaRPr lang="en-US" spc="-45" dirty="0">
              <a:latin typeface="Trebuchet MS" panose="020B0603020202020204" pitchFamily="34" charset="0"/>
              <a:cs typeface="Trebuchet MS"/>
            </a:endParaRPr>
          </a:p>
          <a:p>
            <a:pPr marL="12700" algn="just">
              <a:lnSpc>
                <a:spcPct val="100000"/>
              </a:lnSpc>
              <a:spcBef>
                <a:spcPts val="100"/>
              </a:spcBef>
            </a:pPr>
            <a:r>
              <a:rPr lang="en-US" spc="-45" dirty="0">
                <a:latin typeface="Trebuchet MS" panose="020B0603020202020204" pitchFamily="34" charset="0"/>
                <a:cs typeface="Trebuchet MS"/>
              </a:rPr>
              <a:t>Data Preparation: </a:t>
            </a:r>
          </a:p>
          <a:p>
            <a:pPr marL="298450" indent="-285750" algn="just">
              <a:spcBef>
                <a:spcPts val="100"/>
              </a:spcBef>
              <a:buFont typeface="Arial" panose="020B0604020202020204" pitchFamily="34" charset="0"/>
              <a:buChar char="•"/>
            </a:pPr>
            <a:r>
              <a:rPr lang="en-US" b="0" i="0" u="none" strike="noStrike" dirty="0">
                <a:solidFill>
                  <a:srgbClr val="1A1A1A"/>
                </a:solidFill>
                <a:effectLst/>
                <a:latin typeface="Trebuchet MS" panose="020B0603020202020204" pitchFamily="34" charset="0"/>
              </a:rPr>
              <a:t>The data set used in this project is provided by Google Research at Kaggle.</a:t>
            </a:r>
          </a:p>
          <a:p>
            <a:pPr marL="298450" indent="-285750" algn="just">
              <a:spcBef>
                <a:spcPts val="100"/>
              </a:spcBef>
              <a:buFont typeface="Arial" panose="020B0604020202020204" pitchFamily="34" charset="0"/>
              <a:buChar char="•"/>
            </a:pPr>
            <a:r>
              <a:rPr lang="en-US" b="0" i="0" u="none" strike="noStrike" dirty="0">
                <a:solidFill>
                  <a:srgbClr val="1A1A1A"/>
                </a:solidFill>
                <a:effectLst/>
                <a:latin typeface="Trebuchet MS" panose="020B0603020202020204" pitchFamily="34" charset="0"/>
              </a:rPr>
              <a:t>The data is given initially in form of Brightness Temperature and is transformed into Ash RGB format.</a:t>
            </a:r>
          </a:p>
          <a:p>
            <a:pPr marL="12700" algn="just">
              <a:lnSpc>
                <a:spcPct val="100000"/>
              </a:lnSpc>
              <a:spcBef>
                <a:spcPts val="100"/>
              </a:spcBef>
            </a:pPr>
            <a:endParaRPr lang="en-US" spc="-45" dirty="0">
              <a:latin typeface="Trebuchet MS" panose="020B0603020202020204" pitchFamily="34" charset="0"/>
              <a:cs typeface="Trebuchet MS"/>
            </a:endParaRPr>
          </a:p>
          <a:p>
            <a:pPr marL="12700" algn="just">
              <a:lnSpc>
                <a:spcPct val="100000"/>
              </a:lnSpc>
              <a:spcBef>
                <a:spcPts val="100"/>
              </a:spcBef>
            </a:pPr>
            <a:r>
              <a:rPr lang="en-US" spc="-45" dirty="0">
                <a:latin typeface="Trebuchet MS" panose="020B0603020202020204" pitchFamily="34" charset="0"/>
                <a:cs typeface="Trebuchet MS"/>
              </a:rPr>
              <a:t>In addition to the above architecture design , evaluation  is done by ‘</a:t>
            </a:r>
            <a:r>
              <a:rPr lang="en-US" spc="-45" dirty="0" err="1">
                <a:latin typeface="Trebuchet MS" panose="020B0603020202020204" pitchFamily="34" charset="0"/>
                <a:cs typeface="Trebuchet MS"/>
              </a:rPr>
              <a:t>Iou</a:t>
            </a:r>
            <a:r>
              <a:rPr lang="en-US" spc="-45" dirty="0">
                <a:latin typeface="Trebuchet MS" panose="020B0603020202020204" pitchFamily="34" charset="0"/>
                <a:cs typeface="Trebuchet MS"/>
              </a:rPr>
              <a:t>’ (</a:t>
            </a:r>
            <a:r>
              <a:rPr lang="en-US" spc="-45" dirty="0" err="1">
                <a:latin typeface="Trebuchet MS" panose="020B0603020202020204" pitchFamily="34" charset="0"/>
                <a:cs typeface="Trebuchet MS"/>
              </a:rPr>
              <a:t>Intersectionn</a:t>
            </a:r>
            <a:r>
              <a:rPr lang="en-US" spc="-45" dirty="0">
                <a:latin typeface="Trebuchet MS" panose="020B0603020202020204" pitchFamily="34" charset="0"/>
                <a:cs typeface="Trebuchet MS"/>
              </a:rPr>
              <a:t> of Union’) 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1286</TotalTime>
  <Words>971</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SimSun</vt:lpstr>
      <vt:lpstr>Arial</vt:lpstr>
      <vt:lpstr>Calibri</vt:lpstr>
      <vt:lpstr>Inter</vt:lpstr>
      <vt:lpstr>Trebuchet MS</vt:lpstr>
      <vt:lpstr>Wingdings</vt:lpstr>
      <vt:lpstr>Office Theme</vt:lpstr>
      <vt:lpstr>Praveen Kumar R– 715521104030–  PSG iTech</vt:lpstr>
      <vt:lpstr>Contrail Detection using Convolutional Neural Networks (CNN)</vt:lpstr>
      <vt:lpstr>AGENDA</vt:lpstr>
      <vt:lpstr>PROBLEM STATEMENT</vt:lpstr>
      <vt:lpstr>PROJECT OVERVIEW</vt:lpstr>
      <vt:lpstr>WHO ARE THE END USERS?</vt:lpstr>
      <vt:lpstr>SOLUTION AND ITS VALUE PROPOSITION</vt:lpstr>
      <vt:lpstr>THE WOW IN SOLUTION</vt:lpstr>
      <vt:lpstr>PowerPoint Presentation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Praveen kumar</cp:lastModifiedBy>
  <cp:revision>6</cp:revision>
  <dcterms:created xsi:type="dcterms:W3CDTF">2024-04-01T13:02:38Z</dcterms:created>
  <dcterms:modified xsi:type="dcterms:W3CDTF">2024-04-04T00:30:11Z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