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0" r:id="rId6"/>
    <p:sldId id="261" r:id="rId7"/>
    <p:sldId id="262" r:id="rId8"/>
    <p:sldId id="263" r:id="rId9"/>
    <p:sldId id="264"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254-3846-45C8-B2D2-A2F2A59869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6F40FB-7021-4FE2-8EDE-46A3847B9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511FE2-3167-496C-A129-A03FADD64B7D}"/>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D4AE416B-97A6-415E-8254-6D6B389B9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74524-9237-4D5A-BB12-94C66DFCB6D5}"/>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232471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C7B0-EAD8-425D-80E1-D2B85703C1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CDA6C4-1060-447F-AF1B-15F2471F34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0EFE0-C564-4F32-B099-73FC56C150FC}"/>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8B3F537A-DFBF-4045-8EB7-9D1F7B834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C8CDE-7024-443A-A70D-B70E5E40A5AC}"/>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46632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5E0CEB-4825-42CF-8CC9-1C8916FA2D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9839CD-D5AB-4B65-B4D7-F7B05FACBE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6469C-24B4-417D-89C9-4C57AC168AB4}"/>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EBD3981D-1A6F-4C57-97F7-1A769905A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7152E-D6E8-49F9-81E3-CE5C7A74427F}"/>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04050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A181-691B-4BF4-A9DB-DBC2C5D45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2C4B0-3BA0-405F-B09B-8EF18B4872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A9563-74B2-4D7A-8BCF-173331148B95}"/>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CB34849F-DC9B-4E94-938D-69F10DB5B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49034-1213-40DF-8E61-2DE7E855D363}"/>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89732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4903-8579-4A46-A734-8772F38D4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5C8CFC-AFCD-4248-921B-906E832FC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E1E3BE-1E4B-43C3-AF6B-505714880F80}"/>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A6A48511-51BC-47F2-95F8-F3D46EB8B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41E57-225B-480E-8775-013A6BE6E527}"/>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252230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CE0A-7136-40C4-AA81-8EA45C889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4836A-FA36-4838-BFB6-2C51281CBD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1192D-CF02-4F69-88BA-B2710DB4D2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016D46-8181-4F9B-A321-F4CA3FF3C196}"/>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6" name="Footer Placeholder 5">
            <a:extLst>
              <a:ext uri="{FF2B5EF4-FFF2-40B4-BE49-F238E27FC236}">
                <a16:creationId xmlns:a16="http://schemas.microsoft.com/office/drawing/2014/main" id="{A2DB14BC-19BD-40B1-9735-C65DA589B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0C044-4D31-4D9C-A01C-3100B7DCA3FD}"/>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67924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DB68-474A-4212-890E-11BC11AA22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025260-067E-4E2B-926C-A37329A93C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B9A225-2CE4-49FA-9998-A9A0C492CE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A0C39E-2373-4B19-8B0D-B83B11093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349222-5535-4BC4-B1C5-09EC0D210D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A40BDD-DBC4-47FB-84C7-C04B83E02770}"/>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8" name="Footer Placeholder 7">
            <a:extLst>
              <a:ext uri="{FF2B5EF4-FFF2-40B4-BE49-F238E27FC236}">
                <a16:creationId xmlns:a16="http://schemas.microsoft.com/office/drawing/2014/main" id="{4D1BE2A6-1D24-4DE2-AFA4-EEB58908F6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C4EF0D-E3DC-4A73-BDD7-A6CF4CC3D8FC}"/>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02069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1223-7567-4F54-9AAD-47B676B36C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10B0C-6AC0-48FB-AE1B-EC0819522C93}"/>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4" name="Footer Placeholder 3">
            <a:extLst>
              <a:ext uri="{FF2B5EF4-FFF2-40B4-BE49-F238E27FC236}">
                <a16:creationId xmlns:a16="http://schemas.microsoft.com/office/drawing/2014/main" id="{50B8FD79-2328-448E-9C06-828BE7022D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60A306-48B1-4C08-B3E8-90C65D700C16}"/>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217812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2BDCF-B06B-487C-826C-45DFDCEF4C7C}"/>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3" name="Footer Placeholder 2">
            <a:extLst>
              <a:ext uri="{FF2B5EF4-FFF2-40B4-BE49-F238E27FC236}">
                <a16:creationId xmlns:a16="http://schemas.microsoft.com/office/drawing/2014/main" id="{500FC902-A1AE-4FCA-9351-AB8183B94A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830492-1803-4207-8CF2-6865B2BC087F}"/>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4539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8D94-D0D0-4E29-BE38-380C73A3C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A845E8-6389-420A-BF38-DD1706AB1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427AC-09E2-41CF-957F-7F27412C5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B4B299-D096-4899-81A5-6BFCF6855958}"/>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6" name="Footer Placeholder 5">
            <a:extLst>
              <a:ext uri="{FF2B5EF4-FFF2-40B4-BE49-F238E27FC236}">
                <a16:creationId xmlns:a16="http://schemas.microsoft.com/office/drawing/2014/main" id="{661CF8FB-215A-4621-942A-3A15E3BBB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98D37-C044-4148-922E-75C81380126C}"/>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175186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E68E-D1EC-431D-BECD-4DE50E874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43DD25-E19F-41DF-8A16-92065B4FCE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1BA331-2F9B-401C-9A9A-7697740C6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425CDE-1744-4044-A978-7C1E1CF3592C}"/>
              </a:ext>
            </a:extLst>
          </p:cNvPr>
          <p:cNvSpPr>
            <a:spLocks noGrp="1"/>
          </p:cNvSpPr>
          <p:nvPr>
            <p:ph type="dt" sz="half" idx="10"/>
          </p:nvPr>
        </p:nvSpPr>
        <p:spPr/>
        <p:txBody>
          <a:bodyPr/>
          <a:lstStyle/>
          <a:p>
            <a:fld id="{76B70B4B-AC43-49AE-AE7C-F88F4137D14E}" type="datetimeFigureOut">
              <a:rPr lang="en-US" smtClean="0"/>
              <a:t>11/20/2018</a:t>
            </a:fld>
            <a:endParaRPr lang="en-US"/>
          </a:p>
        </p:txBody>
      </p:sp>
      <p:sp>
        <p:nvSpPr>
          <p:cNvPr id="6" name="Footer Placeholder 5">
            <a:extLst>
              <a:ext uri="{FF2B5EF4-FFF2-40B4-BE49-F238E27FC236}">
                <a16:creationId xmlns:a16="http://schemas.microsoft.com/office/drawing/2014/main" id="{A4C44799-E91C-4385-8629-F3A63AB9C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9E818-2C22-45D6-A9D2-3162248CB94B}"/>
              </a:ext>
            </a:extLst>
          </p:cNvPr>
          <p:cNvSpPr>
            <a:spLocks noGrp="1"/>
          </p:cNvSpPr>
          <p:nvPr>
            <p:ph type="sldNum" sz="quarter" idx="12"/>
          </p:nvPr>
        </p:nvSpPr>
        <p:spPr/>
        <p:txBody>
          <a:bodyPr/>
          <a:lstStyle/>
          <a:p>
            <a:fld id="{8ED6389E-7D76-43A9-A42E-2A056572EC1F}" type="slidenum">
              <a:rPr lang="en-US" smtClean="0"/>
              <a:t>‹#›</a:t>
            </a:fld>
            <a:endParaRPr lang="en-US"/>
          </a:p>
        </p:txBody>
      </p:sp>
    </p:spTree>
    <p:extLst>
      <p:ext uri="{BB962C8B-B14F-4D97-AF65-F5344CB8AC3E}">
        <p14:creationId xmlns:p14="http://schemas.microsoft.com/office/powerpoint/2010/main" val="332892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908F9-66E4-48E5-B6AC-122F7A1C3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DE725-5145-4FBE-8164-D77A1A503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305B4-222F-4745-A98A-171084EFB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70B4B-AC43-49AE-AE7C-F88F4137D14E}" type="datetimeFigureOut">
              <a:rPr lang="en-US" smtClean="0"/>
              <a:t>11/20/2018</a:t>
            </a:fld>
            <a:endParaRPr lang="en-US"/>
          </a:p>
        </p:txBody>
      </p:sp>
      <p:sp>
        <p:nvSpPr>
          <p:cNvPr id="5" name="Footer Placeholder 4">
            <a:extLst>
              <a:ext uri="{FF2B5EF4-FFF2-40B4-BE49-F238E27FC236}">
                <a16:creationId xmlns:a16="http://schemas.microsoft.com/office/drawing/2014/main" id="{E448F634-051F-4F11-9C3B-3291D073B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ACC60-3C23-4215-B407-105D44F85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6389E-7D76-43A9-A42E-2A056572EC1F}" type="slidenum">
              <a:rPr lang="en-US" smtClean="0"/>
              <a:t>‹#›</a:t>
            </a:fld>
            <a:endParaRPr lang="en-US"/>
          </a:p>
        </p:txBody>
      </p:sp>
    </p:spTree>
    <p:extLst>
      <p:ext uri="{BB962C8B-B14F-4D97-AF65-F5344CB8AC3E}">
        <p14:creationId xmlns:p14="http://schemas.microsoft.com/office/powerpoint/2010/main" val="3816563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9A14-A14D-432C-894B-5F5F631F9FE8}"/>
              </a:ext>
            </a:extLst>
          </p:cNvPr>
          <p:cNvSpPr>
            <a:spLocks noGrp="1"/>
          </p:cNvSpPr>
          <p:nvPr>
            <p:ph type="title"/>
          </p:nvPr>
        </p:nvSpPr>
        <p:spPr/>
        <p:txBody>
          <a:bodyPr/>
          <a:lstStyle/>
          <a:p>
            <a:pPr algn="ctr"/>
            <a:r>
              <a:rPr lang="en-US" b="1" dirty="0"/>
              <a:t>Version Control System</a:t>
            </a:r>
          </a:p>
        </p:txBody>
      </p:sp>
      <p:sp>
        <p:nvSpPr>
          <p:cNvPr id="3" name="Content Placeholder 2">
            <a:extLst>
              <a:ext uri="{FF2B5EF4-FFF2-40B4-BE49-F238E27FC236}">
                <a16:creationId xmlns:a16="http://schemas.microsoft.com/office/drawing/2014/main" id="{8B02AC29-3101-480E-AAA3-F6D97ED75B84}"/>
              </a:ext>
            </a:extLst>
          </p:cNvPr>
          <p:cNvSpPr>
            <a:spLocks noGrp="1"/>
          </p:cNvSpPr>
          <p:nvPr>
            <p:ph idx="1"/>
          </p:nvPr>
        </p:nvSpPr>
        <p:spPr>
          <a:xfrm>
            <a:off x="838200" y="1473200"/>
            <a:ext cx="10515600" cy="4707467"/>
          </a:xfrm>
        </p:spPr>
        <p:txBody>
          <a:bodyPr>
            <a:noAutofit/>
          </a:bodyPr>
          <a:lstStyle/>
          <a:p>
            <a:pPr marL="0" indent="0">
              <a:buNone/>
            </a:pPr>
            <a:r>
              <a:rPr lang="en-US" b="1" dirty="0"/>
              <a:t>Version Control System (VCS)</a:t>
            </a:r>
            <a:r>
              <a:rPr lang="en-US" dirty="0"/>
              <a:t> is a software that helps software developers to work together and maintain a complete history of their work.</a:t>
            </a:r>
          </a:p>
          <a:p>
            <a:pPr marL="0" indent="0">
              <a:buNone/>
            </a:pPr>
            <a:endParaRPr lang="en-US" dirty="0"/>
          </a:p>
          <a:p>
            <a:pPr marL="0" indent="0">
              <a:buNone/>
            </a:pPr>
            <a:r>
              <a:rPr lang="en-US" b="1" dirty="0"/>
              <a:t>Listed below are the functions of a VCS:</a:t>
            </a:r>
          </a:p>
          <a:p>
            <a:pPr lvl="1"/>
            <a:r>
              <a:rPr lang="en-US" dirty="0"/>
              <a:t>Allows developers to work simultaneously.</a:t>
            </a:r>
          </a:p>
          <a:p>
            <a:pPr lvl="1"/>
            <a:r>
              <a:rPr lang="en-US" dirty="0"/>
              <a:t>Does not allow overwriting each other’s changes.</a:t>
            </a:r>
          </a:p>
          <a:p>
            <a:pPr lvl="1"/>
            <a:r>
              <a:rPr lang="en-US" dirty="0"/>
              <a:t>Maintains a history of every version.</a:t>
            </a:r>
          </a:p>
          <a:p>
            <a:pPr marL="0" indent="0">
              <a:buNone/>
            </a:pPr>
            <a:endParaRPr lang="en-US" sz="3600" dirty="0"/>
          </a:p>
        </p:txBody>
      </p:sp>
    </p:spTree>
    <p:extLst>
      <p:ext uri="{BB962C8B-B14F-4D97-AF65-F5344CB8AC3E}">
        <p14:creationId xmlns:p14="http://schemas.microsoft.com/office/powerpoint/2010/main" val="106277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Step 1. Create a Repository</a:t>
            </a:r>
          </a:p>
          <a:p>
            <a:pPr marL="0" indent="0">
              <a:buNone/>
            </a:pPr>
            <a:r>
              <a:rPr lang="en-US" dirty="0"/>
              <a:t>A </a:t>
            </a:r>
            <a:r>
              <a:rPr lang="en-US" b="1" dirty="0"/>
              <a:t>repository</a:t>
            </a:r>
            <a:r>
              <a:rPr lang="en-US" dirty="0"/>
              <a:t> is usually used to organize a single project. Repositories can contain folders and files, images, videos, spreadsheets, and data sets – anything your project needs.</a:t>
            </a:r>
          </a:p>
          <a:p>
            <a:pPr marL="0" indent="0">
              <a:buNone/>
            </a:pPr>
            <a:endParaRPr lang="en-US" dirty="0"/>
          </a:p>
          <a:p>
            <a:pPr marL="0" indent="0">
              <a:buNone/>
            </a:pPr>
            <a:r>
              <a:rPr lang="en-US" b="1" dirty="0"/>
              <a:t>To create a new repository</a:t>
            </a:r>
          </a:p>
          <a:p>
            <a:pPr marL="514350" indent="-514350">
              <a:buFont typeface="+mj-lt"/>
              <a:buAutoNum type="arabicPeriod"/>
            </a:pPr>
            <a:r>
              <a:rPr lang="en-US" dirty="0"/>
              <a:t>In the upper right corner, next to your avatar or </a:t>
            </a:r>
            <a:r>
              <a:rPr lang="en-US" dirty="0" err="1"/>
              <a:t>identicon</a:t>
            </a:r>
            <a:r>
              <a:rPr lang="en-US" dirty="0"/>
              <a:t>, click + and then select New repository.</a:t>
            </a:r>
          </a:p>
          <a:p>
            <a:pPr marL="514350" indent="-514350">
              <a:buFont typeface="+mj-lt"/>
              <a:buAutoNum type="arabicPeriod"/>
            </a:pPr>
            <a:r>
              <a:rPr lang="en-US" dirty="0"/>
              <a:t>Name your repository hello-world.</a:t>
            </a:r>
          </a:p>
          <a:p>
            <a:pPr marL="514350" indent="-514350">
              <a:buFont typeface="+mj-lt"/>
              <a:buAutoNum type="arabicPeriod"/>
            </a:pPr>
            <a:r>
              <a:rPr lang="en-US" dirty="0"/>
              <a:t>Write a short description.</a:t>
            </a:r>
          </a:p>
          <a:p>
            <a:pPr marL="514350" indent="-514350">
              <a:buFont typeface="+mj-lt"/>
              <a:buAutoNum type="arabicPeriod"/>
            </a:pPr>
            <a:r>
              <a:rPr lang="en-US" dirty="0"/>
              <a:t>Select Initialize this repository with a README.</a:t>
            </a:r>
          </a:p>
        </p:txBody>
      </p:sp>
    </p:spTree>
    <p:extLst>
      <p:ext uri="{BB962C8B-B14F-4D97-AF65-F5344CB8AC3E}">
        <p14:creationId xmlns:p14="http://schemas.microsoft.com/office/powerpoint/2010/main" val="383211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Step 2. Create a Branch</a:t>
            </a:r>
          </a:p>
          <a:p>
            <a:pPr marL="0" indent="0">
              <a:buNone/>
            </a:pPr>
            <a:r>
              <a:rPr lang="en-US" dirty="0"/>
              <a:t>Branching is the way to work on different versions of a repository at one time.</a:t>
            </a:r>
          </a:p>
          <a:p>
            <a:pPr marL="0" indent="0">
              <a:buNone/>
            </a:pPr>
            <a:endParaRPr lang="en-US" dirty="0"/>
          </a:p>
          <a:p>
            <a:pPr marL="0" indent="0">
              <a:buNone/>
            </a:pPr>
            <a:r>
              <a:rPr lang="en-US" dirty="0"/>
              <a:t>By default your repository has one branch named master which is considered to be the definitive branch. We use branches to experiment and make edits before committing them to master.</a:t>
            </a:r>
          </a:p>
          <a:p>
            <a:pPr marL="0" indent="0">
              <a:buNone/>
            </a:pPr>
            <a:endParaRPr lang="en-US" dirty="0"/>
          </a:p>
          <a:p>
            <a:pPr marL="0" indent="0">
              <a:buNone/>
            </a:pPr>
            <a:r>
              <a:rPr lang="en-US" dirty="0"/>
              <a:t>When you create a branch off the master branch, you’re making a copy, or snapshot, of master as it was at that point in time. If someone else made changes to the master branch while you were working on your branch, you could pull in those updates.</a:t>
            </a:r>
          </a:p>
          <a:p>
            <a:pPr marL="0" indent="0">
              <a:buNone/>
            </a:pPr>
            <a:endParaRPr lang="en-US" dirty="0"/>
          </a:p>
        </p:txBody>
      </p:sp>
    </p:spTree>
    <p:extLst>
      <p:ext uri="{BB962C8B-B14F-4D97-AF65-F5344CB8AC3E}">
        <p14:creationId xmlns:p14="http://schemas.microsoft.com/office/powerpoint/2010/main" val="190353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To create a new branch</a:t>
            </a:r>
          </a:p>
          <a:p>
            <a:pPr marL="514350" indent="-514350">
              <a:buFont typeface="+mj-lt"/>
              <a:buAutoNum type="arabicPeriod"/>
            </a:pPr>
            <a:r>
              <a:rPr lang="en-US" dirty="0"/>
              <a:t>Go to your new repository hello-world.</a:t>
            </a:r>
          </a:p>
          <a:p>
            <a:pPr marL="514350" indent="-514350">
              <a:buFont typeface="+mj-lt"/>
              <a:buAutoNum type="arabicPeriod"/>
            </a:pPr>
            <a:r>
              <a:rPr lang="en-US" dirty="0"/>
              <a:t>Click the drop down at the top of the file list that says branch: master.</a:t>
            </a:r>
          </a:p>
          <a:p>
            <a:pPr marL="514350" indent="-514350">
              <a:buFont typeface="+mj-lt"/>
              <a:buAutoNum type="arabicPeriod"/>
            </a:pPr>
            <a:r>
              <a:rPr lang="en-US" dirty="0"/>
              <a:t>Type a branch name, readme-edits, into the new branch text box.</a:t>
            </a:r>
          </a:p>
          <a:p>
            <a:pPr marL="514350" indent="-514350">
              <a:buFont typeface="+mj-lt"/>
              <a:buAutoNum type="arabicPeriod"/>
            </a:pPr>
            <a:r>
              <a:rPr lang="en-US" dirty="0"/>
              <a:t>Select the blue Create branch box or hit “Enter” on your keyboard.</a:t>
            </a:r>
          </a:p>
          <a:p>
            <a:pPr marL="514350" indent="-514350">
              <a:buFont typeface="+mj-lt"/>
              <a:buAutoNum type="arabicPeriod"/>
            </a:pPr>
            <a:endParaRPr lang="en-US" dirty="0"/>
          </a:p>
          <a:p>
            <a:pPr marL="0" indent="0">
              <a:buNone/>
            </a:pPr>
            <a:r>
              <a:rPr lang="en-US" b="1" dirty="0"/>
              <a:t>Step 3. Make and commit changes</a:t>
            </a:r>
          </a:p>
          <a:p>
            <a:pPr marL="0" indent="0">
              <a:buNone/>
            </a:pPr>
            <a:r>
              <a:rPr lang="en-US" dirty="0"/>
              <a:t>On GitHub, saved changes are called </a:t>
            </a:r>
            <a:r>
              <a:rPr lang="en-US" i="1" dirty="0"/>
              <a:t>commits</a:t>
            </a:r>
            <a:r>
              <a:rPr lang="en-US" dirty="0"/>
              <a:t>. Each commit has an associated </a:t>
            </a:r>
            <a:r>
              <a:rPr lang="en-US" i="1" dirty="0"/>
              <a:t>commit message</a:t>
            </a:r>
            <a:r>
              <a:rPr lang="en-US" dirty="0"/>
              <a:t>, which is a description explaining why a particular change was made. Commit messages capture the history of your changes, so other contributors can understand what you’ve done and why.</a:t>
            </a:r>
          </a:p>
        </p:txBody>
      </p:sp>
    </p:spTree>
    <p:extLst>
      <p:ext uri="{BB962C8B-B14F-4D97-AF65-F5344CB8AC3E}">
        <p14:creationId xmlns:p14="http://schemas.microsoft.com/office/powerpoint/2010/main" val="19484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Make and commit changes</a:t>
            </a:r>
          </a:p>
          <a:p>
            <a:pPr marL="514350" indent="-514350">
              <a:buFont typeface="+mj-lt"/>
              <a:buAutoNum type="arabicPeriod"/>
            </a:pPr>
            <a:r>
              <a:rPr lang="en-US" dirty="0"/>
              <a:t>Click the README.md file.</a:t>
            </a:r>
          </a:p>
          <a:p>
            <a:pPr marL="514350" indent="-514350">
              <a:buFont typeface="+mj-lt"/>
              <a:buAutoNum type="arabicPeriod"/>
            </a:pPr>
            <a:r>
              <a:rPr lang="en-US" dirty="0"/>
              <a:t>Click the  pencil icon in the upper right corner of the file view to edit.</a:t>
            </a:r>
          </a:p>
          <a:p>
            <a:pPr marL="514350" indent="-514350">
              <a:buFont typeface="+mj-lt"/>
              <a:buAutoNum type="arabicPeriod"/>
            </a:pPr>
            <a:r>
              <a:rPr lang="en-US" dirty="0"/>
              <a:t>In the editor, write a bit about yourself.</a:t>
            </a:r>
          </a:p>
          <a:p>
            <a:pPr marL="514350" indent="-514350">
              <a:buFont typeface="+mj-lt"/>
              <a:buAutoNum type="arabicPeriod"/>
            </a:pPr>
            <a:r>
              <a:rPr lang="en-US" dirty="0"/>
              <a:t>Write a commit message that describes your changes.</a:t>
            </a:r>
          </a:p>
          <a:p>
            <a:pPr marL="514350" indent="-514350">
              <a:buFont typeface="+mj-lt"/>
              <a:buAutoNum type="arabicPeriod"/>
            </a:pPr>
            <a:r>
              <a:rPr lang="en-US" dirty="0"/>
              <a:t>Click Commit changes button.	</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771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AAE55B-5C8F-42D1-A188-65457DDDE086}"/>
              </a:ext>
            </a:extLst>
          </p:cNvPr>
          <p:cNvSpPr>
            <a:spLocks noGrp="1"/>
          </p:cNvSpPr>
          <p:nvPr>
            <p:ph idx="1"/>
          </p:nvPr>
        </p:nvSpPr>
        <p:spPr>
          <a:xfrm>
            <a:off x="145774" y="304800"/>
            <a:ext cx="11926956" cy="6334539"/>
          </a:xfrm>
        </p:spPr>
        <p:txBody>
          <a:bodyPr/>
          <a:lstStyle/>
          <a:p>
            <a:pPr marL="0" indent="0">
              <a:buNone/>
            </a:pPr>
            <a:r>
              <a:rPr lang="en-US" b="1" dirty="0"/>
              <a:t>Step 4. Open a Pull Request</a:t>
            </a:r>
          </a:p>
          <a:p>
            <a:pPr marL="0" indent="0">
              <a:buNone/>
            </a:pPr>
            <a:r>
              <a:rPr lang="en-US" dirty="0"/>
              <a:t>Now that you have changes in a branch off of master, you can open a pull request.</a:t>
            </a:r>
          </a:p>
          <a:p>
            <a:pPr marL="0" indent="0">
              <a:buNone/>
            </a:pPr>
            <a:r>
              <a:rPr lang="en-US" dirty="0"/>
              <a:t>Pull Requests are the heart of collaboration on GitHub. When you open a pull request, you’re proposing your changes and requesting that someone review and pull in your contribution and merge them into their branch. Pull requests show diffs, or differences, of the content from both branches. The changes, additions, and subtractions are shown in green and red.</a:t>
            </a:r>
          </a:p>
          <a:p>
            <a:pPr marL="0" indent="0">
              <a:buNone/>
            </a:pPr>
            <a:r>
              <a:rPr lang="en-US" dirty="0"/>
              <a:t>As soon as you make a commit, you can open a pull request and start a discussion, even before the code is finished.</a:t>
            </a:r>
          </a:p>
          <a:p>
            <a:pPr marL="0" indent="0">
              <a:buNone/>
            </a:pPr>
            <a:endParaRPr lang="en-US" dirty="0"/>
          </a:p>
        </p:txBody>
      </p:sp>
    </p:spTree>
    <p:extLst>
      <p:ext uri="{BB962C8B-B14F-4D97-AF65-F5344CB8AC3E}">
        <p14:creationId xmlns:p14="http://schemas.microsoft.com/office/powerpoint/2010/main" val="258064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100E-EF16-4330-BA3E-3D347F4B2317}"/>
              </a:ext>
            </a:extLst>
          </p:cNvPr>
          <p:cNvSpPr>
            <a:spLocks noGrp="1"/>
          </p:cNvSpPr>
          <p:nvPr>
            <p:ph type="title"/>
          </p:nvPr>
        </p:nvSpPr>
        <p:spPr/>
        <p:txBody>
          <a:bodyPr/>
          <a:lstStyle/>
          <a:p>
            <a:pPr algn="ctr"/>
            <a:r>
              <a:rPr lang="en-US" b="1" dirty="0"/>
              <a:t>Types of VCS:</a:t>
            </a:r>
            <a:br>
              <a:rPr lang="en-US" b="1" dirty="0"/>
            </a:br>
            <a:endParaRPr lang="en-US" b="1" dirty="0"/>
          </a:p>
        </p:txBody>
      </p:sp>
      <p:sp>
        <p:nvSpPr>
          <p:cNvPr id="3" name="Content Placeholder 2">
            <a:extLst>
              <a:ext uri="{FF2B5EF4-FFF2-40B4-BE49-F238E27FC236}">
                <a16:creationId xmlns:a16="http://schemas.microsoft.com/office/drawing/2014/main" id="{456F43CC-6DEE-42CC-9E14-2EA43FDBFDBF}"/>
              </a:ext>
            </a:extLst>
          </p:cNvPr>
          <p:cNvSpPr>
            <a:spLocks noGrp="1"/>
          </p:cNvSpPr>
          <p:nvPr>
            <p:ph idx="1"/>
          </p:nvPr>
        </p:nvSpPr>
        <p:spPr>
          <a:xfrm>
            <a:off x="838200" y="1245704"/>
            <a:ext cx="10515600" cy="4931259"/>
          </a:xfrm>
        </p:spPr>
        <p:txBody>
          <a:bodyPr>
            <a:normAutofit lnSpcReduction="10000"/>
          </a:bodyPr>
          <a:lstStyle/>
          <a:p>
            <a:pPr marL="514350" indent="-514350">
              <a:buFont typeface="+mj-lt"/>
              <a:buAutoNum type="arabicPeriod"/>
            </a:pPr>
            <a:r>
              <a:rPr lang="en-US" dirty="0"/>
              <a:t>Centralized version control system (CVCS)</a:t>
            </a:r>
          </a:p>
          <a:p>
            <a:pPr marL="514350" indent="-514350">
              <a:buFont typeface="+mj-lt"/>
              <a:buAutoNum type="arabicPeriod"/>
            </a:pPr>
            <a:r>
              <a:rPr lang="en-US" dirty="0"/>
              <a:t>Distributed version control system (DVCS)</a:t>
            </a:r>
          </a:p>
          <a:p>
            <a:pPr marL="0" indent="0">
              <a:buNone/>
            </a:pPr>
            <a:endParaRPr lang="en-US" dirty="0"/>
          </a:p>
          <a:p>
            <a:pPr marL="0" indent="0">
              <a:buNone/>
            </a:pPr>
            <a:r>
              <a:rPr lang="en-US" b="1" dirty="0"/>
              <a:t>1. Centralized version control system (CVCS):</a:t>
            </a:r>
          </a:p>
          <a:p>
            <a:pPr marL="0" indent="0">
              <a:buNone/>
            </a:pPr>
            <a:r>
              <a:rPr lang="en-US" sz="2600" dirty="0"/>
              <a:t>Centralized version control system (CVCS) uses a central server to store all files and enables team collaboration. But the major drawback of CVCS is its single point of failure, i.e., failure of the central server. Unfortunately, if the central server goes down for an hour, then during that hour, no one can collaborate at all. And even in a worst case, if the disk of the central server gets corrupted and proper backup has not been taken, then you will lose the entire history of the project. Here, distributed version control system (DVCS) comes into picture.</a:t>
            </a:r>
          </a:p>
          <a:p>
            <a:endParaRPr lang="en-US" dirty="0"/>
          </a:p>
        </p:txBody>
      </p:sp>
    </p:spTree>
    <p:extLst>
      <p:ext uri="{BB962C8B-B14F-4D97-AF65-F5344CB8AC3E}">
        <p14:creationId xmlns:p14="http://schemas.microsoft.com/office/powerpoint/2010/main" val="246587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3588-8C9E-438F-9B22-915FC91BE65C}"/>
              </a:ext>
            </a:extLst>
          </p:cNvPr>
          <p:cNvSpPr>
            <a:spLocks noGrp="1"/>
          </p:cNvSpPr>
          <p:nvPr>
            <p:ph type="title"/>
          </p:nvPr>
        </p:nvSpPr>
        <p:spPr/>
        <p:txBody>
          <a:bodyPr/>
          <a:lstStyle/>
          <a:p>
            <a:r>
              <a:rPr lang="en-US" b="1" dirty="0"/>
              <a:t>2. Distributed version control system (DVCS)</a:t>
            </a:r>
            <a:br>
              <a:rPr lang="en-US" b="1" dirty="0"/>
            </a:br>
            <a:endParaRPr lang="en-US" b="1" dirty="0"/>
          </a:p>
        </p:txBody>
      </p:sp>
      <p:sp>
        <p:nvSpPr>
          <p:cNvPr id="3" name="Content Placeholder 2">
            <a:extLst>
              <a:ext uri="{FF2B5EF4-FFF2-40B4-BE49-F238E27FC236}">
                <a16:creationId xmlns:a16="http://schemas.microsoft.com/office/drawing/2014/main" id="{85BB9DE7-07B5-48F0-86A6-74C949D5EBD2}"/>
              </a:ext>
            </a:extLst>
          </p:cNvPr>
          <p:cNvSpPr>
            <a:spLocks noGrp="1"/>
          </p:cNvSpPr>
          <p:nvPr>
            <p:ph idx="1"/>
          </p:nvPr>
        </p:nvSpPr>
        <p:spPr/>
        <p:txBody>
          <a:bodyPr/>
          <a:lstStyle/>
          <a:p>
            <a:r>
              <a:rPr lang="en-US" dirty="0"/>
              <a:t>If the server goes down, then the repository from any client can be copied back to the server to restore it. Every checkout is a full backup of the repository. Git does not rely on the central server and that is why you can perform many operations when you are offline. You can commit changes, create branches, view logs, and perform other operations when you are offline. You require network connection only to publish your changes and take the latest changes.</a:t>
            </a:r>
          </a:p>
        </p:txBody>
      </p:sp>
    </p:spTree>
    <p:extLst>
      <p:ext uri="{BB962C8B-B14F-4D97-AF65-F5344CB8AC3E}">
        <p14:creationId xmlns:p14="http://schemas.microsoft.com/office/powerpoint/2010/main" val="294941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A2E2-155C-426A-BBE4-765479A4E98B}"/>
              </a:ext>
            </a:extLst>
          </p:cNvPr>
          <p:cNvSpPr>
            <a:spLocks noGrp="1"/>
          </p:cNvSpPr>
          <p:nvPr>
            <p:ph type="title"/>
          </p:nvPr>
        </p:nvSpPr>
        <p:spPr>
          <a:xfrm>
            <a:off x="838200" y="365125"/>
            <a:ext cx="10515600" cy="1039605"/>
          </a:xfrm>
        </p:spPr>
        <p:txBody>
          <a:bodyPr/>
          <a:lstStyle/>
          <a:p>
            <a:pPr algn="ctr"/>
            <a:r>
              <a:rPr lang="en-US" b="1" dirty="0"/>
              <a:t>GIT Introduction</a:t>
            </a:r>
          </a:p>
        </p:txBody>
      </p:sp>
      <p:sp>
        <p:nvSpPr>
          <p:cNvPr id="3" name="Content Placeholder 2">
            <a:extLst>
              <a:ext uri="{FF2B5EF4-FFF2-40B4-BE49-F238E27FC236}">
                <a16:creationId xmlns:a16="http://schemas.microsoft.com/office/drawing/2014/main" id="{11740442-47BC-46FB-ABE1-C7DEA2EC43B5}"/>
              </a:ext>
            </a:extLst>
          </p:cNvPr>
          <p:cNvSpPr>
            <a:spLocks noGrp="1"/>
          </p:cNvSpPr>
          <p:nvPr>
            <p:ph idx="1"/>
          </p:nvPr>
        </p:nvSpPr>
        <p:spPr/>
        <p:txBody>
          <a:bodyPr/>
          <a:lstStyle/>
          <a:p>
            <a:r>
              <a:rPr lang="en-US" dirty="0"/>
              <a:t>The creator of git, Linus Torvalds.</a:t>
            </a:r>
          </a:p>
          <a:p>
            <a:r>
              <a:rPr lang="en-US" dirty="0"/>
              <a:t>Here we don’t have any specific full form for git. GIT is an distributed version control system.</a:t>
            </a:r>
          </a:p>
          <a:p>
            <a:r>
              <a:rPr lang="en-US" dirty="0"/>
              <a:t>It was created by </a:t>
            </a:r>
            <a:r>
              <a:rPr lang="en-US" b="1" dirty="0"/>
              <a:t>Linus Torvalds </a:t>
            </a:r>
            <a:r>
              <a:rPr lang="en-US" dirty="0"/>
              <a:t>in 2005</a:t>
            </a:r>
          </a:p>
          <a:p>
            <a:r>
              <a:rPr lang="en-US" dirty="0"/>
              <a:t>Git is an example of a distributed version control system (DVCS) commonly used for open source and commercial software development.</a:t>
            </a:r>
          </a:p>
          <a:p>
            <a:endParaRPr lang="en-US" dirty="0"/>
          </a:p>
          <a:p>
            <a:endParaRPr lang="en-US" dirty="0"/>
          </a:p>
          <a:p>
            <a:endParaRPr lang="en-US" dirty="0"/>
          </a:p>
        </p:txBody>
      </p:sp>
    </p:spTree>
    <p:extLst>
      <p:ext uri="{BB962C8B-B14F-4D97-AF65-F5344CB8AC3E}">
        <p14:creationId xmlns:p14="http://schemas.microsoft.com/office/powerpoint/2010/main" val="79852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F50E-7C50-4FDF-95C5-987225D25407}"/>
              </a:ext>
            </a:extLst>
          </p:cNvPr>
          <p:cNvSpPr>
            <a:spLocks noGrp="1"/>
          </p:cNvSpPr>
          <p:nvPr>
            <p:ph type="title"/>
          </p:nvPr>
        </p:nvSpPr>
        <p:spPr/>
        <p:txBody>
          <a:bodyPr/>
          <a:lstStyle/>
          <a:p>
            <a:pPr algn="ctr"/>
            <a:r>
              <a:rPr lang="en-US" b="1" dirty="0"/>
              <a:t>Advantages of Git</a:t>
            </a:r>
          </a:p>
        </p:txBody>
      </p:sp>
      <p:sp>
        <p:nvSpPr>
          <p:cNvPr id="3" name="Content Placeholder 2">
            <a:extLst>
              <a:ext uri="{FF2B5EF4-FFF2-40B4-BE49-F238E27FC236}">
                <a16:creationId xmlns:a16="http://schemas.microsoft.com/office/drawing/2014/main" id="{6BDE2F77-7F57-45B8-B391-76A4750278C4}"/>
              </a:ext>
            </a:extLst>
          </p:cNvPr>
          <p:cNvSpPr>
            <a:spLocks noGrp="1"/>
          </p:cNvSpPr>
          <p:nvPr>
            <p:ph idx="1"/>
          </p:nvPr>
        </p:nvSpPr>
        <p:spPr/>
        <p:txBody>
          <a:bodyPr/>
          <a:lstStyle/>
          <a:p>
            <a:pPr marL="514350" indent="-514350">
              <a:buFont typeface="+mj-lt"/>
              <a:buAutoNum type="arabicPeriod"/>
            </a:pPr>
            <a:r>
              <a:rPr lang="en-US" dirty="0"/>
              <a:t>Free and open source</a:t>
            </a:r>
          </a:p>
          <a:p>
            <a:pPr marL="514350" indent="-514350">
              <a:buFont typeface="+mj-lt"/>
              <a:buAutoNum type="arabicPeriod"/>
            </a:pPr>
            <a:r>
              <a:rPr lang="en-US" dirty="0"/>
              <a:t>Fast and small</a:t>
            </a:r>
          </a:p>
          <a:p>
            <a:pPr marL="514350" indent="-514350">
              <a:buFont typeface="+mj-lt"/>
              <a:buAutoNum type="arabicPeriod"/>
            </a:pPr>
            <a:r>
              <a:rPr lang="en-US" dirty="0"/>
              <a:t>Implicit backup</a:t>
            </a:r>
          </a:p>
          <a:p>
            <a:pPr marL="514350" indent="-514350">
              <a:buFont typeface="+mj-lt"/>
              <a:buAutoNum type="arabicPeriod"/>
            </a:pPr>
            <a:r>
              <a:rPr lang="en-US" dirty="0"/>
              <a:t>Security</a:t>
            </a:r>
          </a:p>
          <a:p>
            <a:pPr marL="514350" indent="-514350">
              <a:buFont typeface="+mj-lt"/>
              <a:buAutoNum type="arabicPeriod"/>
            </a:pPr>
            <a:r>
              <a:rPr lang="en-US" dirty="0"/>
              <a:t>No need of powerful hardware</a:t>
            </a:r>
          </a:p>
          <a:p>
            <a:pPr marL="514350" indent="-514350">
              <a:buFont typeface="+mj-lt"/>
              <a:buAutoNum type="arabicPeriod"/>
            </a:pPr>
            <a:r>
              <a:rPr lang="en-US" dirty="0"/>
              <a:t>Easier branching</a:t>
            </a:r>
          </a:p>
        </p:txBody>
      </p:sp>
    </p:spTree>
    <p:extLst>
      <p:ext uri="{BB962C8B-B14F-4D97-AF65-F5344CB8AC3E}">
        <p14:creationId xmlns:p14="http://schemas.microsoft.com/office/powerpoint/2010/main" val="366724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6BD22-FF7E-4A0C-BFC0-3950BCE68442}"/>
              </a:ext>
            </a:extLst>
          </p:cNvPr>
          <p:cNvSpPr>
            <a:spLocks noGrp="1"/>
          </p:cNvSpPr>
          <p:nvPr>
            <p:ph idx="1"/>
          </p:nvPr>
        </p:nvSpPr>
        <p:spPr>
          <a:xfrm>
            <a:off x="838200" y="357809"/>
            <a:ext cx="10515600" cy="5819154"/>
          </a:xfrm>
        </p:spPr>
        <p:txBody>
          <a:bodyPr/>
          <a:lstStyle/>
          <a:p>
            <a:pPr marL="0" indent="0">
              <a:buNone/>
            </a:pPr>
            <a:r>
              <a:rPr lang="en-US" b="1" dirty="0"/>
              <a:t>1. Free and open source:</a:t>
            </a:r>
          </a:p>
          <a:p>
            <a:pPr marL="0" indent="0">
              <a:buNone/>
            </a:pPr>
            <a:r>
              <a:rPr lang="en-US" dirty="0"/>
              <a:t>It is available freely over the internet.</a:t>
            </a:r>
          </a:p>
          <a:p>
            <a:pPr marL="0" indent="0">
              <a:buNone/>
            </a:pPr>
            <a:r>
              <a:rPr lang="en-US" b="1" dirty="0"/>
              <a:t>2. Fast and small:</a:t>
            </a:r>
          </a:p>
          <a:p>
            <a:pPr marL="0" indent="0">
              <a:buNone/>
            </a:pPr>
            <a:r>
              <a:rPr lang="en-US" dirty="0"/>
              <a:t>As most of the operations are performed locally, it gives a huge benefit in terms of speed.</a:t>
            </a:r>
          </a:p>
          <a:p>
            <a:pPr marL="0" indent="0">
              <a:buNone/>
            </a:pPr>
            <a:r>
              <a:rPr lang="en-US" b="1" dirty="0"/>
              <a:t>3. Implicit backup:</a:t>
            </a:r>
          </a:p>
          <a:p>
            <a:pPr marL="0" indent="0">
              <a:buNone/>
            </a:pPr>
            <a:r>
              <a:rPr lang="en-US" dirty="0"/>
              <a:t>The chances of losing data are very rare when there are multiple copies of it.</a:t>
            </a:r>
          </a:p>
          <a:p>
            <a:pPr marL="0" indent="0">
              <a:buNone/>
            </a:pPr>
            <a:r>
              <a:rPr lang="en-US" b="1" dirty="0"/>
              <a:t>4. Security:</a:t>
            </a:r>
          </a:p>
          <a:p>
            <a:pPr marL="0" indent="0">
              <a:buNone/>
            </a:pPr>
            <a:r>
              <a:rPr lang="en-US" dirty="0"/>
              <a:t>Git uses a common cryptographic hash function called secure hash function (SHA1), to name and identify objects within its database.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659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6ED73-1BEB-4A67-BED5-9CB0FAF8D737}"/>
              </a:ext>
            </a:extLst>
          </p:cNvPr>
          <p:cNvSpPr>
            <a:spLocks noGrp="1"/>
          </p:cNvSpPr>
          <p:nvPr>
            <p:ph idx="1"/>
          </p:nvPr>
        </p:nvSpPr>
        <p:spPr>
          <a:xfrm>
            <a:off x="838200" y="649357"/>
            <a:ext cx="10515600" cy="5527606"/>
          </a:xfrm>
        </p:spPr>
        <p:txBody>
          <a:bodyPr/>
          <a:lstStyle/>
          <a:p>
            <a:pPr marL="0" indent="0">
              <a:buNone/>
            </a:pPr>
            <a:r>
              <a:rPr lang="en-US" b="1" dirty="0"/>
              <a:t>5. No need of powerful hardware:</a:t>
            </a:r>
          </a:p>
          <a:p>
            <a:pPr marL="0" indent="0">
              <a:buNone/>
            </a:pPr>
            <a:r>
              <a:rPr lang="en-US" dirty="0"/>
              <a:t>In case of DVCS, developers don’t interact with the server unless they need to push or pull changes. All the heavy lifting happens on the client side, so the server hardware can be very simple indeed.</a:t>
            </a:r>
          </a:p>
          <a:p>
            <a:pPr marL="0" indent="0">
              <a:buNone/>
            </a:pPr>
            <a:r>
              <a:rPr lang="en-US" b="1" dirty="0"/>
              <a:t>6. Easier branching:</a:t>
            </a:r>
          </a:p>
          <a:p>
            <a:pPr marL="0" indent="0">
              <a:buNone/>
            </a:pPr>
            <a:r>
              <a:rPr lang="en-US" dirty="0"/>
              <a:t>But branch management with Git is very simple. It takes only a few seconds to create, delete, and merge branches.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2641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5F0A-64F3-4415-B844-D74384EDE283}"/>
              </a:ext>
            </a:extLst>
          </p:cNvPr>
          <p:cNvSpPr>
            <a:spLocks noGrp="1"/>
          </p:cNvSpPr>
          <p:nvPr>
            <p:ph type="title"/>
          </p:nvPr>
        </p:nvSpPr>
        <p:spPr/>
        <p:txBody>
          <a:bodyPr/>
          <a:lstStyle/>
          <a:p>
            <a:pPr algn="ctr"/>
            <a:r>
              <a:rPr lang="en-US" b="1" dirty="0"/>
              <a:t>Basic Git commands</a:t>
            </a:r>
            <a:br>
              <a:rPr lang="en-US" b="1" dirty="0"/>
            </a:br>
            <a:endParaRPr lang="en-US" dirty="0"/>
          </a:p>
        </p:txBody>
      </p:sp>
      <p:sp>
        <p:nvSpPr>
          <p:cNvPr id="3" name="Content Placeholder 2">
            <a:extLst>
              <a:ext uri="{FF2B5EF4-FFF2-40B4-BE49-F238E27FC236}">
                <a16:creationId xmlns:a16="http://schemas.microsoft.com/office/drawing/2014/main" id="{94E44298-C9C6-44A4-974B-62FEAE45595F}"/>
              </a:ext>
            </a:extLst>
          </p:cNvPr>
          <p:cNvSpPr>
            <a:spLocks noGrp="1"/>
          </p:cNvSpPr>
          <p:nvPr>
            <p:ph idx="1"/>
          </p:nvPr>
        </p:nvSpPr>
        <p:spPr>
          <a:xfrm>
            <a:off x="838200" y="1298713"/>
            <a:ext cx="10515600" cy="4878250"/>
          </a:xfrm>
        </p:spPr>
        <p:txBody>
          <a:bodyPr/>
          <a:lstStyle/>
          <a:p>
            <a:r>
              <a:rPr lang="en-US" dirty="0"/>
              <a:t>To use Git, developers use specific commands to copy, create, change, and combine code. These commands can be executed directly from the command line or by using an application like GitHub Desktop or Git Kraken. </a:t>
            </a:r>
          </a:p>
          <a:p>
            <a:r>
              <a:rPr lang="en-US" b="1" dirty="0"/>
              <a:t> git </a:t>
            </a:r>
            <a:r>
              <a:rPr lang="en-US" b="1" dirty="0" err="1"/>
              <a:t>init</a:t>
            </a:r>
            <a:r>
              <a:rPr lang="en-US" b="1" dirty="0"/>
              <a:t> :</a:t>
            </a:r>
            <a:r>
              <a:rPr lang="en-US" dirty="0"/>
              <a:t> initializes a brand new Git repository and begins tracking an existing directory.</a:t>
            </a:r>
          </a:p>
          <a:p>
            <a:r>
              <a:rPr lang="en-US" b="1" dirty="0"/>
              <a:t>git clone :</a:t>
            </a:r>
            <a:r>
              <a:rPr lang="en-US" dirty="0"/>
              <a:t> creates a local copy of a project that already exists remotely.</a:t>
            </a:r>
          </a:p>
          <a:p>
            <a:r>
              <a:rPr lang="en-US" b="1" dirty="0"/>
              <a:t>git add :</a:t>
            </a:r>
            <a:r>
              <a:rPr lang="en-US" dirty="0"/>
              <a:t> stages a change. Git tracks changes to a developer’s codebase, but it’s necessary to stage and take a snapshot of the changes to include them in the project’s history.</a:t>
            </a:r>
          </a:p>
          <a:p>
            <a:endParaRPr lang="en-US" dirty="0"/>
          </a:p>
          <a:p>
            <a:endParaRPr lang="en-US" dirty="0"/>
          </a:p>
          <a:p>
            <a:endParaRPr lang="en-US" dirty="0"/>
          </a:p>
        </p:txBody>
      </p:sp>
    </p:spTree>
    <p:extLst>
      <p:ext uri="{BB962C8B-B14F-4D97-AF65-F5344CB8AC3E}">
        <p14:creationId xmlns:p14="http://schemas.microsoft.com/office/powerpoint/2010/main" val="389058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12DC7-64E6-46D2-A9EB-88EFD345DFCA}"/>
              </a:ext>
            </a:extLst>
          </p:cNvPr>
          <p:cNvSpPr>
            <a:spLocks noGrp="1"/>
          </p:cNvSpPr>
          <p:nvPr>
            <p:ph idx="1"/>
          </p:nvPr>
        </p:nvSpPr>
        <p:spPr>
          <a:xfrm>
            <a:off x="838200" y="490330"/>
            <a:ext cx="10515600" cy="5686633"/>
          </a:xfrm>
        </p:spPr>
        <p:txBody>
          <a:bodyPr/>
          <a:lstStyle/>
          <a:p>
            <a:r>
              <a:rPr lang="en-US" b="1" dirty="0"/>
              <a:t>git commit :</a:t>
            </a:r>
            <a:r>
              <a:rPr lang="en-US" dirty="0"/>
              <a:t>saves the snapshot to the project history and completes the change-tracking process.</a:t>
            </a:r>
          </a:p>
          <a:p>
            <a:r>
              <a:rPr lang="en-US" b="1" dirty="0"/>
              <a:t>git status :</a:t>
            </a:r>
            <a:r>
              <a:rPr lang="en-US" dirty="0"/>
              <a:t>shows the status of changes as untracked, modified, or staged.</a:t>
            </a:r>
          </a:p>
          <a:p>
            <a:r>
              <a:rPr lang="en-US" b="1" dirty="0"/>
              <a:t>git branch :</a:t>
            </a:r>
            <a:r>
              <a:rPr lang="en-US" dirty="0"/>
              <a:t>shows the branches being worked on locally.</a:t>
            </a:r>
          </a:p>
          <a:p>
            <a:r>
              <a:rPr lang="en-US" b="1" dirty="0"/>
              <a:t>git merge :</a:t>
            </a:r>
            <a:r>
              <a:rPr lang="en-US" dirty="0"/>
              <a:t>merges lines of development together. This command is typically used to combine changes made on two distinct branches.</a:t>
            </a:r>
          </a:p>
          <a:p>
            <a:r>
              <a:rPr lang="en-US" b="1" dirty="0"/>
              <a:t>git pull :</a:t>
            </a:r>
            <a:r>
              <a:rPr lang="en-US" dirty="0"/>
              <a:t>updates the local line of development with updates from its remote counterpart.</a:t>
            </a:r>
          </a:p>
          <a:p>
            <a:r>
              <a:rPr lang="en-US" b="1" dirty="0"/>
              <a:t>git push :</a:t>
            </a:r>
            <a:r>
              <a:rPr lang="en-US" dirty="0"/>
              <a:t>updates the remote repository with any commits made locally to a branch.</a:t>
            </a:r>
          </a:p>
        </p:txBody>
      </p:sp>
    </p:spTree>
    <p:extLst>
      <p:ext uri="{BB962C8B-B14F-4D97-AF65-F5344CB8AC3E}">
        <p14:creationId xmlns:p14="http://schemas.microsoft.com/office/powerpoint/2010/main" val="3200928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1227</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Version Control System</vt:lpstr>
      <vt:lpstr>Types of VCS: </vt:lpstr>
      <vt:lpstr>2. Distributed version control system (DVCS) </vt:lpstr>
      <vt:lpstr>GIT Introduction</vt:lpstr>
      <vt:lpstr>Advantages of Git</vt:lpstr>
      <vt:lpstr>PowerPoint Presentation</vt:lpstr>
      <vt:lpstr>PowerPoint Presentation</vt:lpstr>
      <vt:lpstr>Basic Git commands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Nayamtulla Khan</dc:creator>
  <cp:lastModifiedBy>Praveen Kumar G</cp:lastModifiedBy>
  <cp:revision>60</cp:revision>
  <dcterms:created xsi:type="dcterms:W3CDTF">2018-11-14T08:41:53Z</dcterms:created>
  <dcterms:modified xsi:type="dcterms:W3CDTF">2018-11-20T05:26:55Z</dcterms:modified>
</cp:coreProperties>
</file>