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WWW.KAGGLE.COM" TargetMode="External"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56222" y="3183404"/>
            <a:ext cx="10545178" cy="1938992"/>
          </a:xfrm>
          <a:prstGeom prst="rect">
            <a:avLst/>
          </a:prstGeom>
          <a:noFill/>
        </p:spPr>
        <p:txBody>
          <a:bodyPr wrap="square" rtlCol="0">
            <a:spAutoFit/>
          </a:bodyPr>
          <a:lstStyle/>
          <a:p>
            <a:r>
              <a:rPr lang="en-US" sz="2400" dirty="0"/>
              <a:t>STUDENT NAME:</a:t>
            </a:r>
            <a:r>
              <a:rPr lang="en-IN" sz="2400" dirty="0"/>
              <a:t> PRAVEEN KUMAR K</a:t>
            </a:r>
            <a:endParaRPr lang="en-US" sz="2400" dirty="0"/>
          </a:p>
          <a:p>
            <a:r>
              <a:rPr lang="en-US" sz="2400" dirty="0"/>
              <a:t>REGISTER NO:</a:t>
            </a:r>
            <a:r>
              <a:rPr lang="en-IN" sz="2400" dirty="0"/>
              <a:t>  312203705 ,NM ID: 32265A96464906CB1364AC35666673C2</a:t>
            </a:r>
            <a:endParaRPr lang="en-US" sz="2400" dirty="0"/>
          </a:p>
          <a:p>
            <a:r>
              <a:rPr lang="en-US" sz="2400" dirty="0"/>
              <a:t>DEPARTMENT:</a:t>
            </a:r>
            <a:r>
              <a:rPr lang="en-IN" sz="2400" dirty="0"/>
              <a:t> BCOM( COMPUTER APPLICATIONS)</a:t>
            </a:r>
            <a:endParaRPr lang="en-US" sz="2400" dirty="0"/>
          </a:p>
          <a:p>
            <a:r>
              <a:rPr lang="en-US" sz="2400" dirty="0"/>
              <a:t>COLLEGE</a:t>
            </a:r>
            <a:r>
              <a:rPr lang="en-IN" sz="2400" dirty="0"/>
              <a:t>: HINDUSTAN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0BC0A226-93B3-D612-0DCE-03B20DC8D30A}"/>
              </a:ext>
            </a:extLst>
          </p:cNvPr>
          <p:cNvSpPr txBox="1"/>
          <p:nvPr/>
        </p:nvSpPr>
        <p:spPr>
          <a:xfrm>
            <a:off x="872122" y="1263316"/>
            <a:ext cx="4365625" cy="4524315"/>
          </a:xfrm>
          <a:prstGeom prst="rect">
            <a:avLst/>
          </a:prstGeom>
          <a:noFill/>
        </p:spPr>
        <p:txBody>
          <a:bodyPr wrap="square">
            <a:spAutoFit/>
          </a:bodyPr>
          <a:lstStyle/>
          <a:p>
            <a:pPr rtl="0">
              <a:spcBef>
                <a:spcPts val="0"/>
              </a:spcBef>
              <a:spcAft>
                <a:spcPts val="0"/>
              </a:spcAft>
            </a:pPr>
            <a:endParaRPr lang="en-IN" dirty="0">
              <a:effectLst/>
            </a:endParaRPr>
          </a:p>
          <a:p>
            <a:pPr rtl="0">
              <a:spcBef>
                <a:spcPts val="0"/>
              </a:spcBef>
              <a:spcAft>
                <a:spcPts val="0"/>
              </a:spcAft>
            </a:pPr>
            <a:br>
              <a:rPr lang="en-IN" dirty="0"/>
            </a:br>
            <a:r>
              <a:rPr lang="en-IN" sz="1800" b="0" i="0" u="none" strike="noStrike" dirty="0">
                <a:solidFill>
                  <a:srgbClr val="000000"/>
                </a:solidFill>
                <a:effectLst/>
                <a:latin typeface="Arial" panose="020B0604020202020204" pitchFamily="34" charset="0"/>
              </a:rPr>
              <a:t> </a:t>
            </a:r>
            <a:r>
              <a:rPr lang="en-IN" sz="1800" b="1" i="1" u="none" strike="noStrike">
                <a:solidFill>
                  <a:srgbClr val="000000"/>
                </a:solidFill>
                <a:effectLst/>
                <a:latin typeface="Arial" panose="020B0604020202020204" pitchFamily="34" charset="0"/>
              </a:rPr>
              <a:t>1.DOWNLOADED A EMPLOYEE DATA SET FROM“ </a:t>
            </a:r>
            <a:r>
              <a:rPr lang="en-IN" sz="1800" b="1" i="1" u="none" strike="noStrike" dirty="0">
                <a:solidFill>
                  <a:srgbClr val="000000"/>
                </a:solidFill>
                <a:effectLst/>
                <a:latin typeface="Arial" panose="020B0604020202020204" pitchFamily="34" charset="0"/>
                <a:hlinkClick r:id="rId3"/>
              </a:rPr>
              <a:t>WWW.KAGGLE.COM</a:t>
            </a:r>
            <a:r>
              <a:rPr lang="en-IN" sz="1800" b="1" i="1" u="none" strike="noStrike" dirty="0">
                <a:solidFill>
                  <a:srgbClr val="000000"/>
                </a:solidFill>
                <a:effectLst/>
                <a:latin typeface="Arial" panose="020B0604020202020204" pitchFamily="34" charset="0"/>
              </a:rPr>
              <a:t>”.</a:t>
            </a:r>
          </a:p>
          <a:p>
            <a:pPr rtl="0">
              <a:spcBef>
                <a:spcPts val="0"/>
              </a:spcBef>
              <a:spcAft>
                <a:spcPts val="0"/>
              </a:spcAft>
            </a:pPr>
            <a:r>
              <a:rPr lang="en-IN" b="1" i="1" dirty="0">
                <a:solidFill>
                  <a:srgbClr val="000000"/>
                </a:solidFill>
                <a:latin typeface="Arial" panose="020B0604020202020204" pitchFamily="34" charset="0"/>
              </a:rPr>
              <a:t>2. DELETED EMPTY CELLS.</a:t>
            </a:r>
          </a:p>
          <a:p>
            <a:pPr rtl="0">
              <a:spcBef>
                <a:spcPts val="0"/>
              </a:spcBef>
              <a:spcAft>
                <a:spcPts val="0"/>
              </a:spcAft>
            </a:pPr>
            <a:r>
              <a:rPr lang="en-IN" b="1" i="1" dirty="0">
                <a:solidFill>
                  <a:srgbClr val="000000"/>
                </a:solidFill>
                <a:effectLst/>
                <a:latin typeface="Arial" panose="020B0604020202020204" pitchFamily="34" charset="0"/>
              </a:rPr>
              <a:t>3. REMOVED UNECESSARY ROWS AND COLUMNS.</a:t>
            </a:r>
          </a:p>
          <a:p>
            <a:pPr rtl="0">
              <a:spcBef>
                <a:spcPts val="0"/>
              </a:spcBef>
              <a:spcAft>
                <a:spcPts val="0"/>
              </a:spcAft>
            </a:pPr>
            <a:r>
              <a:rPr lang="en-IN" b="1" i="1" dirty="0">
                <a:solidFill>
                  <a:srgbClr val="000000"/>
                </a:solidFill>
                <a:latin typeface="Arial" panose="020B0604020202020204" pitchFamily="34" charset="0"/>
              </a:rPr>
              <a:t>4. USED FORMULA (=SWITCH) TO EVALUATE REVIEW IN ACCORDANCE WOTH RATING.</a:t>
            </a:r>
          </a:p>
          <a:p>
            <a:pPr rtl="0">
              <a:spcBef>
                <a:spcPts val="0"/>
              </a:spcBef>
              <a:spcAft>
                <a:spcPts val="0"/>
              </a:spcAft>
            </a:pPr>
            <a:r>
              <a:rPr lang="en-IN" b="1" i="1" dirty="0">
                <a:solidFill>
                  <a:srgbClr val="000000"/>
                </a:solidFill>
                <a:effectLst/>
                <a:latin typeface="Arial" panose="020B0604020202020204" pitchFamily="34" charset="0"/>
              </a:rPr>
              <a:t>5. USAGE OF GRAPHS AND CH</a:t>
            </a:r>
            <a:r>
              <a:rPr lang="en-IN" b="1" i="1" dirty="0">
                <a:solidFill>
                  <a:srgbClr val="000000"/>
                </a:solidFill>
                <a:latin typeface="Arial" panose="020B0604020202020204" pitchFamily="34" charset="0"/>
              </a:rPr>
              <a:t>ARTS FOR A BETTER UNDERSTANDING.</a:t>
            </a:r>
            <a:endParaRPr lang="en-IN" b="1" i="1" dirty="0">
              <a:effectLst/>
            </a:endParaRPr>
          </a:p>
          <a:p>
            <a:pPr rtl="0">
              <a:spcBef>
                <a:spcPts val="0"/>
              </a:spcBef>
              <a:spcAft>
                <a:spcPts val="0"/>
              </a:spcAft>
            </a:pPr>
            <a:br>
              <a:rPr lang="en-IN" b="1" i="1" dirty="0"/>
            </a:br>
            <a:r>
              <a:rPr lang="en-IN" sz="1800" b="1" i="1" u="none" strike="noStrike" dirty="0">
                <a:solidFill>
                  <a:srgbClr val="000000"/>
                </a:solidFill>
                <a:effectLst/>
                <a:latin typeface="Arial" panose="020B0604020202020204" pitchFamily="34" charset="0"/>
              </a:rPr>
              <a:t>   </a:t>
            </a:r>
            <a:endParaRPr lang="en-IN" b="1" i="1" dirty="0">
              <a:effectLst/>
            </a:endParaRPr>
          </a:p>
          <a:p>
            <a:pPr rtl="0">
              <a:spcBef>
                <a:spcPts val="0"/>
              </a:spcBef>
              <a:spcAft>
                <a:spcPts val="0"/>
              </a:spcAft>
            </a:pPr>
            <a:br>
              <a:rPr lang="en-IN" b="1" i="1" dirty="0"/>
            </a:br>
            <a:r>
              <a:rPr lang="en-IN" sz="1800" b="1" i="1" u="none" strike="noStrike" dirty="0">
                <a:solidFill>
                  <a:srgbClr val="000000"/>
                </a:solidFill>
                <a:effectLst/>
                <a:latin typeface="Arial" panose="020B0604020202020204" pitchFamily="34" charset="0"/>
              </a:rPr>
              <a:t>   </a:t>
            </a:r>
            <a:endParaRPr lang="en-IN" b="1" i="1"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F7D59275-FECF-537A-0865-25F5995D2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04" y="1048808"/>
            <a:ext cx="7285349" cy="54186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B771A5-35BA-A055-3DEF-089A14DC35EF}"/>
              </a:ext>
            </a:extLst>
          </p:cNvPr>
          <p:cNvSpPr txBox="1"/>
          <p:nvPr/>
        </p:nvSpPr>
        <p:spPr>
          <a:xfrm>
            <a:off x="755332" y="1997839"/>
            <a:ext cx="5616089" cy="2862322"/>
          </a:xfrm>
          <a:prstGeom prst="rect">
            <a:avLst/>
          </a:prstGeom>
          <a:noFill/>
        </p:spPr>
        <p:txBody>
          <a:bodyPr wrap="square">
            <a:spAutoFit/>
          </a:bodyPr>
          <a:lstStyle/>
          <a:p>
            <a:r>
              <a:rPr lang="en-US" b="1" i="1" dirty="0"/>
              <a:t>In summary, analyzing employee performance is essential for driving both individual and organizational growth. By regularly reviewing performance, we can better understand our team's strengths and areas where improvement is needed. This not only helps in aligning individual efforts with company goals but also boosts overall productivity and job satisfaction. Going forward, let's use these insights to make informed decisions, support our employees' development, and keep our organization moving in the right direction.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0A6BCEF-B013-00FF-CB52-663597251310}"/>
              </a:ext>
            </a:extLst>
          </p:cNvPr>
          <p:cNvSpPr txBox="1"/>
          <p:nvPr/>
        </p:nvSpPr>
        <p:spPr>
          <a:xfrm>
            <a:off x="676276" y="1695450"/>
            <a:ext cx="6783304" cy="3416320"/>
          </a:xfrm>
          <a:prstGeom prst="rect">
            <a:avLst/>
          </a:prstGeom>
          <a:noFill/>
        </p:spPr>
        <p:txBody>
          <a:bodyPr wrap="square">
            <a:spAutoFit/>
          </a:bodyPr>
          <a:lstStyle/>
          <a:p>
            <a:r>
              <a:rPr lang="en-US" b="1" i="1" dirty="0"/>
              <a:t>Organizations often face challenges in evaluating and managing employee performance due to fragmented or inconsistent data tracking methods. This project aims to design and implement an Excel-based performance analysis tool to streamline the evaluation process. The objective is to  a comprehensive Excel workbook that integrates multiple performance metrics, such as productivity, punctuality, and quality of work, into a cohesive system. This tool will enable users to input, track, and analyze performance data effectively, generate visual reports, and identify trends or areas for improvement. By leveraging Excel’s functionalities, including formulas, pivot tables, and charts, the project seeks to provide an accessible and actionable solution for performance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2" name="TextBox 21">
            <a:extLst>
              <a:ext uri="{FF2B5EF4-FFF2-40B4-BE49-F238E27FC236}">
                <a16:creationId xmlns:a16="http://schemas.microsoft.com/office/drawing/2014/main" id="{3ADD55BF-AC96-00AE-963D-76EB601D48F0}"/>
              </a:ext>
            </a:extLst>
          </p:cNvPr>
          <p:cNvSpPr txBox="1"/>
          <p:nvPr/>
        </p:nvSpPr>
        <p:spPr>
          <a:xfrm>
            <a:off x="824164" y="2417035"/>
            <a:ext cx="7140742" cy="2862322"/>
          </a:xfrm>
          <a:prstGeom prst="rect">
            <a:avLst/>
          </a:prstGeom>
          <a:noFill/>
        </p:spPr>
        <p:txBody>
          <a:bodyPr wrap="square">
            <a:spAutoFit/>
          </a:bodyPr>
          <a:lstStyle/>
          <a:p>
            <a:r>
              <a:rPr lang="en-US" dirty="0"/>
              <a:t> </a:t>
            </a:r>
            <a:r>
              <a:rPr lang="en-US" b="1" i="1" dirty="0"/>
              <a:t>Objective:</a:t>
            </a:r>
            <a:r>
              <a:rPr lang="en-IN" b="1" i="1" dirty="0"/>
              <a:t> </a:t>
            </a:r>
            <a:r>
              <a:rPr lang="en-US" b="1" i="1" dirty="0"/>
              <a:t>Evaluate employer performance to identify strengths, weaknesses, and improvement areas.</a:t>
            </a:r>
            <a:endParaRPr lang="en-IN" b="1" i="1" dirty="0"/>
          </a:p>
          <a:p>
            <a:r>
              <a:rPr lang="en-US" b="1" i="1" dirty="0"/>
              <a:t>Scope: Collect and input performance data.- Analyze data using Excel functions and tools.- Create visualizations and reports for insights.</a:t>
            </a:r>
            <a:endParaRPr lang="en-IN" b="1" i="1" dirty="0"/>
          </a:p>
          <a:p>
            <a:r>
              <a:rPr lang="en-IN" b="1" i="1" dirty="0"/>
              <a:t> </a:t>
            </a:r>
            <a:r>
              <a:rPr lang="en-US" b="1" i="1" dirty="0"/>
              <a:t>1. Data Collection: Gather and organize performance data.</a:t>
            </a:r>
            <a:endParaRPr lang="en-IN" b="1" i="1" dirty="0"/>
          </a:p>
          <a:p>
            <a:r>
              <a:rPr lang="en-US" b="1" i="1" dirty="0"/>
              <a:t>2. Data Input:</a:t>
            </a:r>
            <a:r>
              <a:rPr lang="en-IN" b="1" i="1" dirty="0"/>
              <a:t> </a:t>
            </a:r>
            <a:r>
              <a:rPr lang="en-US" b="1" i="1" dirty="0"/>
              <a:t>Enter data into Excel.</a:t>
            </a:r>
            <a:endParaRPr lang="en-IN" b="1" i="1" dirty="0"/>
          </a:p>
          <a:p>
            <a:r>
              <a:rPr lang="en-US" b="1" i="1" dirty="0"/>
              <a:t>3. Analysis:</a:t>
            </a:r>
            <a:r>
              <a:rPr lang="en-IN" b="1" i="1" dirty="0"/>
              <a:t> use</a:t>
            </a:r>
            <a:r>
              <a:rPr lang="en-US" b="1" i="1" dirty="0"/>
              <a:t> formulas and pivot tables to analyze performance metrics.</a:t>
            </a:r>
            <a:endParaRPr lang="en-IN" b="1" i="1" dirty="0"/>
          </a:p>
          <a:p>
            <a:r>
              <a:rPr lang="en-US" b="1" i="1" dirty="0"/>
              <a:t>4. Visualization:</a:t>
            </a:r>
            <a:r>
              <a:rPr lang="en-IN" b="1" i="1" dirty="0"/>
              <a:t> </a:t>
            </a:r>
            <a:r>
              <a:rPr lang="en-US" b="1" i="1" dirty="0"/>
              <a:t>Create charts and graphs for data interpretation.</a:t>
            </a:r>
            <a:endParaRPr lang="en-IN" b="1" i="1" dirty="0"/>
          </a:p>
          <a:p>
            <a:endParaRPr lang="en-IN"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7DB00B2D-CD5A-F1FC-6C4E-2787C543E178}"/>
              </a:ext>
            </a:extLst>
          </p:cNvPr>
          <p:cNvSpPr txBox="1"/>
          <p:nvPr/>
        </p:nvSpPr>
        <p:spPr>
          <a:xfrm>
            <a:off x="531897" y="1946255"/>
            <a:ext cx="6100010" cy="3970318"/>
          </a:xfrm>
          <a:prstGeom prst="rect">
            <a:avLst/>
          </a:prstGeom>
          <a:noFill/>
        </p:spPr>
        <p:txBody>
          <a:bodyPr wrap="square">
            <a:spAutoFit/>
          </a:bodyPr>
          <a:lstStyle/>
          <a:p>
            <a:r>
              <a:rPr lang="en-US" b="1" i="1" dirty="0"/>
              <a:t>The end users of the employer performance analysis project are typically:</a:t>
            </a:r>
            <a:endParaRPr lang="en-IN" b="1" i="1" dirty="0"/>
          </a:p>
          <a:p>
            <a:r>
              <a:rPr lang="en-US" b="1" i="1" dirty="0"/>
              <a:t>1.HR Managers: They use the analysis to assess overall employee performance, make decisions about promotions, terminations, and professional development.</a:t>
            </a:r>
            <a:endParaRPr lang="en-IN" b="1" i="1" dirty="0"/>
          </a:p>
          <a:p>
            <a:r>
              <a:rPr lang="en-US" b="1" i="1" dirty="0"/>
              <a:t>2.Executives and Senior Management: They use the insights to guide strategic decisions, allocate resources, and align performance with organizational goals.</a:t>
            </a:r>
            <a:endParaRPr lang="en-IN" b="1" i="1" dirty="0"/>
          </a:p>
          <a:p>
            <a:r>
              <a:rPr lang="en-US" b="1" i="1" dirty="0"/>
              <a:t>3.Performance Review Committees: They may use the data to support performance evaluations and ensure consistency in assessments.</a:t>
            </a:r>
            <a:endParaRPr lang="en-IN" b="1" i="1" dirty="0"/>
          </a:p>
          <a:p>
            <a:r>
              <a:rPr lang="en-US" b="1" i="1" dirty="0"/>
              <a:t>4.Employees: Indirectly, they may benefit from the analysis as it can lead to more tailored feedback, development opportunities, and fairer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5"/>
            <a:ext cx="1876926" cy="231357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95D63E9-C7B3-4001-8D66-DA542B92B10C}"/>
              </a:ext>
            </a:extLst>
          </p:cNvPr>
          <p:cNvSpPr txBox="1"/>
          <p:nvPr/>
        </p:nvSpPr>
        <p:spPr>
          <a:xfrm>
            <a:off x="2819400" y="2019300"/>
            <a:ext cx="4046487" cy="3416320"/>
          </a:xfrm>
          <a:prstGeom prst="rect">
            <a:avLst/>
          </a:prstGeom>
          <a:noFill/>
        </p:spPr>
        <p:txBody>
          <a:bodyPr wrap="square">
            <a:spAutoFit/>
          </a:bodyPr>
          <a:lstStyle/>
          <a:p>
            <a:pPr marL="342900" indent="-342900">
              <a:buAutoNum type="arabicPeriod"/>
            </a:pPr>
            <a:r>
              <a:rPr lang="en-IN" b="1" i="1" dirty="0"/>
              <a:t>FORMULAS- TO CALCULATE PERFORMANCE AUTOMATICALLY BASED ON RATINGS OF THE EMPLOYEES</a:t>
            </a:r>
          </a:p>
          <a:p>
            <a:pPr marL="342900" indent="-342900">
              <a:buAutoNum type="arabicPeriod"/>
            </a:pPr>
            <a:r>
              <a:rPr lang="en-IN" b="1" i="1" dirty="0"/>
              <a:t>CHARTS- USED CHARTS TO REPRESENT THE DATA VISUALLY FOR A BETTER UNDERSTANDING AND COMPARISON OF DATA.</a:t>
            </a:r>
          </a:p>
          <a:p>
            <a:pPr marL="342900" indent="-342900">
              <a:buAutoNum type="arabicPeriod"/>
            </a:pPr>
            <a:r>
              <a:rPr lang="en-IN" b="1" i="1" dirty="0"/>
              <a:t>FORMATTING- TO DELETE EMPLTY CELLS.</a:t>
            </a:r>
          </a:p>
          <a:p>
            <a:pPr marL="342900" indent="-342900">
              <a:buAutoNum type="arabicPeriod"/>
            </a:pPr>
            <a:r>
              <a:rPr lang="en-IN" b="1" i="1" dirty="0"/>
              <a:t>FILTERS- TO REMOVE UNNECESSARY DATA.</a:t>
            </a:r>
            <a:endParaRPr lang="en-US"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3D496D31-BF5B-073A-9C1E-26B525247997}"/>
              </a:ext>
            </a:extLst>
          </p:cNvPr>
          <p:cNvSpPr txBox="1"/>
          <p:nvPr/>
        </p:nvSpPr>
        <p:spPr>
          <a:xfrm>
            <a:off x="755332" y="1509743"/>
            <a:ext cx="6100010" cy="3693319"/>
          </a:xfrm>
          <a:prstGeom prst="rect">
            <a:avLst/>
          </a:prstGeom>
          <a:noFill/>
        </p:spPr>
        <p:txBody>
          <a:bodyPr wrap="square">
            <a:spAutoFit/>
          </a:bodyPr>
          <a:lstStyle/>
          <a:p>
            <a:r>
              <a:rPr lang="en-US" b="1" i="1" dirty="0"/>
              <a:t>Data Set Description for Employer Performance Analysis</a:t>
            </a:r>
            <a:endParaRPr lang="en-IN" b="1" i="1" dirty="0"/>
          </a:p>
          <a:p>
            <a:r>
              <a:rPr lang="en-IN" b="1" i="1" dirty="0"/>
              <a:t>1. </a:t>
            </a:r>
            <a:r>
              <a:rPr lang="en-US" b="1" i="1" dirty="0"/>
              <a:t>Employee ID: Unique identifier for each employee. </a:t>
            </a:r>
            <a:endParaRPr lang="en-IN" b="1" i="1" dirty="0"/>
          </a:p>
          <a:p>
            <a:r>
              <a:rPr lang="en-IN" b="1" i="1" dirty="0"/>
              <a:t>2. </a:t>
            </a:r>
            <a:r>
              <a:rPr lang="en-US" b="1" i="1" dirty="0"/>
              <a:t>Employee Name: Full name of the employee.</a:t>
            </a:r>
            <a:endParaRPr lang="en-IN" b="1" i="1" dirty="0"/>
          </a:p>
          <a:p>
            <a:r>
              <a:rPr lang="en-US" b="1" i="1" dirty="0"/>
              <a:t>3. Department: The department or team to which the employee belongs.</a:t>
            </a:r>
            <a:endParaRPr lang="en-IN" b="1" i="1" dirty="0"/>
          </a:p>
          <a:p>
            <a:r>
              <a:rPr lang="en-US" b="1" i="1" dirty="0"/>
              <a:t>4.</a:t>
            </a:r>
            <a:r>
              <a:rPr lang="en-IN" b="1" i="1" dirty="0"/>
              <a:t>  </a:t>
            </a:r>
            <a:r>
              <a:rPr lang="en-US" b="1" i="1" dirty="0"/>
              <a:t>Position/Role:  The job title or role of the employee within the organization.</a:t>
            </a:r>
            <a:endParaRPr lang="en-IN" b="1" i="1" dirty="0"/>
          </a:p>
          <a:p>
            <a:r>
              <a:rPr lang="en-US" b="1" i="1" dirty="0"/>
              <a:t>5.</a:t>
            </a:r>
            <a:r>
              <a:rPr lang="en-IN" b="1" i="1" dirty="0"/>
              <a:t> Performance rating: performance rating On scale of 0-5(0-bad,1-ok,2-average,3-good,4-verygood,5-excellent).</a:t>
            </a:r>
          </a:p>
          <a:p>
            <a:r>
              <a:rPr lang="en-IN" b="1" i="1" dirty="0"/>
              <a:t>6. Supervisor: supervising individual of an employee.</a:t>
            </a:r>
          </a:p>
          <a:p>
            <a:r>
              <a:rPr lang="en-IN" b="1" i="1" dirty="0"/>
              <a:t>7.payzone.</a:t>
            </a:r>
          </a:p>
          <a:p>
            <a:r>
              <a:rPr lang="en-IN" b="1" i="1" dirty="0"/>
              <a:t>8. gender.</a:t>
            </a:r>
          </a:p>
          <a:p>
            <a:r>
              <a:rPr lang="en-IN" b="1" i="1" dirty="0"/>
              <a:t>9. Marital status </a:t>
            </a:r>
            <a:endParaRPr lang="en-US" b="1" i="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B970AC1-5AB0-7168-1C62-2D44264D2B11}"/>
              </a:ext>
            </a:extLst>
          </p:cNvPr>
          <p:cNvSpPr txBox="1"/>
          <p:nvPr/>
        </p:nvSpPr>
        <p:spPr>
          <a:xfrm>
            <a:off x="1191125" y="2223254"/>
            <a:ext cx="6100010" cy="3139321"/>
          </a:xfrm>
          <a:prstGeom prst="rect">
            <a:avLst/>
          </a:prstGeom>
          <a:noFill/>
        </p:spPr>
        <p:txBody>
          <a:bodyPr wrap="square">
            <a:spAutoFit/>
          </a:bodyPr>
          <a:lstStyle/>
          <a:p>
            <a:r>
              <a:rPr lang="en-US" b="1" i="1" dirty="0"/>
              <a:t>WOW FACTOR IN THE PROJECT </a:t>
            </a:r>
            <a:endParaRPr lang="en-IN" b="1" i="1" dirty="0"/>
          </a:p>
          <a:p>
            <a:pPr marL="342900" indent="-342900">
              <a:buAutoNum type="arabicPeriod"/>
            </a:pPr>
            <a:r>
              <a:rPr lang="en-US" b="1" i="1" dirty="0"/>
              <a:t>Interactive Dashboards: Create dynamic dashboards with charts, graphs, and slicers that allow users to interact with the data and gain insights quickly. Advanced</a:t>
            </a:r>
            <a:endParaRPr lang="en-IN" b="1" i="1" dirty="0"/>
          </a:p>
          <a:p>
            <a:r>
              <a:rPr lang="en-IN" b="1" i="1" dirty="0"/>
              <a:t>2 </a:t>
            </a:r>
            <a:r>
              <a:rPr lang="en-US" b="1" i="1" dirty="0"/>
              <a:t>. Data Visualization:  Use sophisticated charts, such as heat maps, spark lines, and bullet graphs, to present performance metrics in a visually compelling way.</a:t>
            </a:r>
            <a:r>
              <a:rPr lang="en-IN" b="1" i="1" dirty="0"/>
              <a:t> </a:t>
            </a:r>
          </a:p>
          <a:p>
            <a:r>
              <a:rPr lang="en-IN" b="1" i="1" dirty="0"/>
              <a:t>3. </a:t>
            </a:r>
            <a:r>
              <a:rPr lang="en-US" b="1" i="1" dirty="0"/>
              <a:t>Automated Reports: Implement automation with Excel formulas and macros to generate performance reports at the click of a button.</a:t>
            </a:r>
            <a:endParaRPr lang="en-IN" b="1" i="1" dirty="0"/>
          </a:p>
          <a:p>
            <a:endParaRPr lang="en-US"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Sivakami K</cp:lastModifiedBy>
  <cp:revision>19</cp:revision>
  <dcterms:created xsi:type="dcterms:W3CDTF">2024-03-29T15:07:22Z</dcterms:created>
  <dcterms:modified xsi:type="dcterms:W3CDTF">2024-09-09T17:41:48Z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