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9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5" name="Text 2"/>
          <p:cNvSpPr/>
          <p:nvPr/>
        </p:nvSpPr>
        <p:spPr>
          <a:xfrm>
            <a:off x="6290576" y="1076921"/>
            <a:ext cx="7558326" cy="2735342"/>
          </a:xfrm>
          <a:prstGeom prst="rect">
            <a:avLst/>
          </a:prstGeom>
          <a:noFill/>
          <a:ln/>
        </p:spPr>
        <p:txBody>
          <a:bodyPr wrap="square" rtlCol="0" anchor="t"/>
          <a:lstStyle/>
          <a:p>
            <a:pPr marL="0" indent="0">
              <a:lnSpc>
                <a:spcPts val="7180"/>
              </a:lnSpc>
              <a:buNone/>
            </a:pPr>
            <a:r>
              <a:rPr lang="en-US" sz="5744" b="1" dirty="0">
                <a:solidFill>
                  <a:srgbClr val="1D1D1B"/>
                </a:solidFill>
                <a:latin typeface="Tomorrow" pitchFamily="34" charset="0"/>
                <a:ea typeface="Tomorrow" pitchFamily="34" charset="-122"/>
                <a:cs typeface="Tomorrow" pitchFamily="34" charset="-120"/>
              </a:rPr>
              <a:t>AdaBoost: The Powerful Ensemble Learning Algorithm</a:t>
            </a:r>
            <a:endParaRPr lang="en-US" sz="5744" dirty="0"/>
          </a:p>
        </p:txBody>
      </p:sp>
      <p:sp>
        <p:nvSpPr>
          <p:cNvPr id="6" name="Text 3"/>
          <p:cNvSpPr/>
          <p:nvPr/>
        </p:nvSpPr>
        <p:spPr>
          <a:xfrm>
            <a:off x="6271617" y="4145449"/>
            <a:ext cx="7558326" cy="1268730"/>
          </a:xfrm>
          <a:prstGeom prst="rect">
            <a:avLst/>
          </a:prstGeom>
          <a:noFill/>
          <a:ln/>
        </p:spPr>
        <p:txBody>
          <a:bodyPr wrap="square" rtlCol="0" anchor="t"/>
          <a:lstStyle/>
          <a:p>
            <a:pPr marL="0" indent="0" algn="just">
              <a:lnSpc>
                <a:spcPts val="2497"/>
              </a:lnSpc>
              <a:buNone/>
            </a:pPr>
            <a:r>
              <a:rPr lang="en-US" sz="1665" dirty="0">
                <a:solidFill>
                  <a:srgbClr val="61615C"/>
                </a:solidFill>
                <a:latin typeface="Tomorrow" pitchFamily="34" charset="0"/>
                <a:ea typeface="Tomorrow" pitchFamily="34" charset="-122"/>
                <a:cs typeface="Tomorrow" pitchFamily="34" charset="-120"/>
              </a:rPr>
              <a:t>AdaBoost, short for Adaptive Boosting, is a popular ensemble learning algorithm that combines multiple weak models to create a strong, accurate predictor. It is particularly effective for classification tasks, leveraging the power of weak learners to achieve high-performance results.</a:t>
            </a:r>
            <a:endParaRPr lang="en-US" sz="1665" dirty="0"/>
          </a:p>
        </p:txBody>
      </p:sp>
      <p:sp>
        <p:nvSpPr>
          <p:cNvPr id="7" name="Shape 4"/>
          <p:cNvSpPr/>
          <p:nvPr/>
        </p:nvSpPr>
        <p:spPr>
          <a:xfrm>
            <a:off x="6279237" y="6225064"/>
            <a:ext cx="338257" cy="338257"/>
          </a:xfrm>
          <a:prstGeom prst="roundRect">
            <a:avLst>
              <a:gd name="adj" fmla="val 27029997"/>
            </a:avLst>
          </a:prstGeom>
          <a:noFill/>
          <a:ln w="7620">
            <a:solidFill>
              <a:srgbClr val="FFFFFF"/>
            </a:solidFill>
            <a:prstDash val="solid"/>
          </a:ln>
        </p:spPr>
      </p:sp>
      <p:sp>
        <p:nvSpPr>
          <p:cNvPr id="9" name="Text 5"/>
          <p:cNvSpPr/>
          <p:nvPr/>
        </p:nvSpPr>
        <p:spPr>
          <a:xfrm>
            <a:off x="11176768" y="6394252"/>
            <a:ext cx="3029664" cy="370046"/>
          </a:xfrm>
          <a:prstGeom prst="rect">
            <a:avLst/>
          </a:prstGeom>
          <a:noFill/>
          <a:ln/>
        </p:spPr>
        <p:txBody>
          <a:bodyPr wrap="none" rtlCol="0" anchor="t"/>
          <a:lstStyle/>
          <a:p>
            <a:pPr marL="0" indent="0" algn="l">
              <a:lnSpc>
                <a:spcPts val="2913"/>
              </a:lnSpc>
              <a:buNone/>
            </a:pPr>
            <a:r>
              <a:rPr lang="en-US" sz="2081" b="1" dirty="0">
                <a:solidFill>
                  <a:srgbClr val="61615C"/>
                </a:solidFill>
                <a:latin typeface="Tomorrow" pitchFamily="34" charset="0"/>
                <a:ea typeface="Tomorrow" pitchFamily="34" charset="-122"/>
                <a:cs typeface="Tomorrow" pitchFamily="34" charset="-120"/>
              </a:rPr>
              <a:t>by Praveen kumar T G</a:t>
            </a:r>
            <a:endParaRPr lang="en-US" sz="2081" dirty="0"/>
          </a:p>
        </p:txBody>
      </p:sp>
      <p:pic>
        <p:nvPicPr>
          <p:cNvPr id="1026" name="Picture 2" descr="AdaBoost algorithm flow chart | Download Scientific Diagram">
            <a:extLst>
              <a:ext uri="{FF2B5EF4-FFF2-40B4-BE49-F238E27FC236}">
                <a16:creationId xmlns:a16="http://schemas.microsoft.com/office/drawing/2014/main" id="{0688D014-3353-3C9A-BE21-AEC5D08DA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33" y="1601916"/>
            <a:ext cx="6063484" cy="5557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1231940"/>
            <a:ext cx="6016466" cy="694373"/>
          </a:xfrm>
          <a:prstGeom prst="rect">
            <a:avLst/>
          </a:prstGeom>
          <a:noFill/>
          <a:ln/>
        </p:spPr>
        <p:txBody>
          <a:bodyPr wrap="none" rtlCol="0" anchor="t"/>
          <a:lstStyle/>
          <a:p>
            <a:pPr marL="0" indent="0">
              <a:lnSpc>
                <a:spcPts val="5468"/>
              </a:lnSpc>
              <a:buNone/>
            </a:pPr>
            <a:r>
              <a:rPr lang="en-US" sz="4374" b="1" dirty="0">
                <a:solidFill>
                  <a:srgbClr val="1D1D1B"/>
                </a:solidFill>
                <a:latin typeface="Tomorrow" pitchFamily="34" charset="0"/>
                <a:ea typeface="Tomorrow" pitchFamily="34" charset="-122"/>
                <a:cs typeface="Tomorrow" pitchFamily="34" charset="-120"/>
              </a:rPr>
              <a:t>How AdaBoost Works</a:t>
            </a:r>
            <a:endParaRPr lang="en-US" sz="4374" dirty="0"/>
          </a:p>
        </p:txBody>
      </p:sp>
      <p:sp>
        <p:nvSpPr>
          <p:cNvPr id="5" name="Shape 3"/>
          <p:cNvSpPr/>
          <p:nvPr/>
        </p:nvSpPr>
        <p:spPr>
          <a:xfrm>
            <a:off x="2037993" y="4517469"/>
            <a:ext cx="10554414" cy="44410"/>
          </a:xfrm>
          <a:prstGeom prst="rect">
            <a:avLst/>
          </a:prstGeom>
          <a:solidFill>
            <a:srgbClr val="CCCCCB"/>
          </a:solidFill>
          <a:ln/>
        </p:spPr>
      </p:sp>
      <p:sp>
        <p:nvSpPr>
          <p:cNvPr id="6" name="Shape 4"/>
          <p:cNvSpPr/>
          <p:nvPr/>
        </p:nvSpPr>
        <p:spPr>
          <a:xfrm>
            <a:off x="4598849" y="3739932"/>
            <a:ext cx="44410" cy="777597"/>
          </a:xfrm>
          <a:prstGeom prst="rect">
            <a:avLst/>
          </a:prstGeom>
          <a:solidFill>
            <a:srgbClr val="CCCCCB"/>
          </a:solidFill>
          <a:ln/>
        </p:spPr>
      </p:sp>
      <p:sp>
        <p:nvSpPr>
          <p:cNvPr id="7" name="Shape 5"/>
          <p:cNvSpPr/>
          <p:nvPr/>
        </p:nvSpPr>
        <p:spPr>
          <a:xfrm>
            <a:off x="4371142" y="4267498"/>
            <a:ext cx="499943" cy="499943"/>
          </a:xfrm>
          <a:prstGeom prst="roundRect">
            <a:avLst>
              <a:gd name="adj" fmla="val 26667"/>
            </a:avLst>
          </a:prstGeom>
          <a:solidFill>
            <a:srgbClr val="EAEAEA"/>
          </a:solidFill>
          <a:ln/>
        </p:spPr>
      </p:sp>
      <p:sp>
        <p:nvSpPr>
          <p:cNvPr id="8" name="Text 6"/>
          <p:cNvSpPr/>
          <p:nvPr/>
        </p:nvSpPr>
        <p:spPr>
          <a:xfrm>
            <a:off x="4545211" y="4309170"/>
            <a:ext cx="151686" cy="416481"/>
          </a:xfrm>
          <a:prstGeom prst="rect">
            <a:avLst/>
          </a:prstGeom>
          <a:noFill/>
          <a:ln/>
        </p:spPr>
        <p:txBody>
          <a:bodyPr wrap="none" rtlCol="0" anchor="t"/>
          <a:lstStyle/>
          <a:p>
            <a:pPr marL="0" indent="0" algn="ctr">
              <a:lnSpc>
                <a:spcPts val="3281"/>
              </a:lnSpc>
              <a:buNone/>
            </a:pPr>
            <a:r>
              <a:rPr lang="en-US" sz="2624" b="1" dirty="0">
                <a:solidFill>
                  <a:srgbClr val="1D1D1B"/>
                </a:solidFill>
                <a:latin typeface="Tomorrow" pitchFamily="34" charset="0"/>
                <a:ea typeface="Tomorrow" pitchFamily="34" charset="-122"/>
                <a:cs typeface="Tomorrow" pitchFamily="34" charset="-120"/>
              </a:rPr>
              <a:t>1</a:t>
            </a:r>
            <a:endParaRPr lang="en-US" sz="2624" dirty="0"/>
          </a:p>
        </p:txBody>
      </p:sp>
      <p:sp>
        <p:nvSpPr>
          <p:cNvPr id="9" name="Text 7"/>
          <p:cNvSpPr/>
          <p:nvPr/>
        </p:nvSpPr>
        <p:spPr>
          <a:xfrm>
            <a:off x="3232309" y="2370653"/>
            <a:ext cx="2777490" cy="347186"/>
          </a:xfrm>
          <a:prstGeom prst="rect">
            <a:avLst/>
          </a:prstGeom>
          <a:noFill/>
          <a:ln/>
        </p:spPr>
        <p:txBody>
          <a:bodyPr wrap="none" rtlCol="0" anchor="t"/>
          <a:lstStyle/>
          <a:p>
            <a:pPr marL="0" indent="0" algn="ctr">
              <a:lnSpc>
                <a:spcPts val="2734"/>
              </a:lnSpc>
              <a:buNone/>
            </a:pPr>
            <a:r>
              <a:rPr lang="en-US" sz="2187" b="1" dirty="0">
                <a:solidFill>
                  <a:srgbClr val="1D1D1B"/>
                </a:solidFill>
                <a:latin typeface="Tomorrow" pitchFamily="34" charset="0"/>
                <a:ea typeface="Tomorrow" pitchFamily="34" charset="-122"/>
                <a:cs typeface="Tomorrow" pitchFamily="34" charset="-120"/>
              </a:rPr>
              <a:t>Step 1</a:t>
            </a:r>
            <a:endParaRPr lang="en-US" sz="2187" dirty="0"/>
          </a:p>
        </p:txBody>
      </p:sp>
      <p:sp>
        <p:nvSpPr>
          <p:cNvPr id="10" name="Text 8"/>
          <p:cNvSpPr/>
          <p:nvPr/>
        </p:nvSpPr>
        <p:spPr>
          <a:xfrm>
            <a:off x="2260163" y="2851071"/>
            <a:ext cx="4721781" cy="666512"/>
          </a:xfrm>
          <a:prstGeom prst="rect">
            <a:avLst/>
          </a:prstGeom>
          <a:noFill/>
          <a:ln/>
        </p:spPr>
        <p:txBody>
          <a:bodyPr wrap="square" rtlCol="0" anchor="t"/>
          <a:lstStyle/>
          <a:p>
            <a:pPr marL="0" indent="0" algn="ctr">
              <a:lnSpc>
                <a:spcPts val="2624"/>
              </a:lnSpc>
              <a:buNone/>
            </a:pPr>
            <a:r>
              <a:rPr lang="en-US" sz="1750" dirty="0">
                <a:solidFill>
                  <a:srgbClr val="61615C"/>
                </a:solidFill>
                <a:latin typeface="Tomorrow" pitchFamily="34" charset="0"/>
                <a:ea typeface="Tomorrow" pitchFamily="34" charset="-122"/>
                <a:cs typeface="Tomorrow" pitchFamily="34" charset="-120"/>
              </a:rPr>
              <a:t>Train a weak learner (e.g., a simple decision tree) on the training data.</a:t>
            </a:r>
            <a:endParaRPr lang="en-US" sz="1750" dirty="0"/>
          </a:p>
        </p:txBody>
      </p:sp>
      <p:sp>
        <p:nvSpPr>
          <p:cNvPr id="11" name="Shape 9"/>
          <p:cNvSpPr/>
          <p:nvPr/>
        </p:nvSpPr>
        <p:spPr>
          <a:xfrm>
            <a:off x="7292995" y="4517410"/>
            <a:ext cx="44410" cy="777597"/>
          </a:xfrm>
          <a:prstGeom prst="rect">
            <a:avLst/>
          </a:prstGeom>
          <a:solidFill>
            <a:srgbClr val="CCCCCB"/>
          </a:solidFill>
          <a:ln/>
        </p:spPr>
      </p:sp>
      <p:sp>
        <p:nvSpPr>
          <p:cNvPr id="12" name="Shape 10"/>
          <p:cNvSpPr/>
          <p:nvPr/>
        </p:nvSpPr>
        <p:spPr>
          <a:xfrm>
            <a:off x="7065288" y="4267498"/>
            <a:ext cx="499943" cy="499943"/>
          </a:xfrm>
          <a:prstGeom prst="roundRect">
            <a:avLst>
              <a:gd name="adj" fmla="val 26667"/>
            </a:avLst>
          </a:prstGeom>
          <a:solidFill>
            <a:srgbClr val="EAEAEA"/>
          </a:solidFill>
          <a:ln/>
        </p:spPr>
      </p:sp>
      <p:sp>
        <p:nvSpPr>
          <p:cNvPr id="13" name="Text 11"/>
          <p:cNvSpPr/>
          <p:nvPr/>
        </p:nvSpPr>
        <p:spPr>
          <a:xfrm>
            <a:off x="7203281" y="4309170"/>
            <a:ext cx="223957" cy="416481"/>
          </a:xfrm>
          <a:prstGeom prst="rect">
            <a:avLst/>
          </a:prstGeom>
          <a:noFill/>
          <a:ln/>
        </p:spPr>
        <p:txBody>
          <a:bodyPr wrap="none" rtlCol="0" anchor="t"/>
          <a:lstStyle/>
          <a:p>
            <a:pPr marL="0" indent="0" algn="ctr">
              <a:lnSpc>
                <a:spcPts val="3281"/>
              </a:lnSpc>
              <a:buNone/>
            </a:pPr>
            <a:r>
              <a:rPr lang="en-US" sz="2624" b="1" dirty="0">
                <a:solidFill>
                  <a:srgbClr val="1D1D1B"/>
                </a:solidFill>
                <a:latin typeface="Tomorrow" pitchFamily="34" charset="0"/>
                <a:ea typeface="Tomorrow" pitchFamily="34" charset="-122"/>
                <a:cs typeface="Tomorrow" pitchFamily="34" charset="-120"/>
              </a:rPr>
              <a:t>2</a:t>
            </a:r>
            <a:endParaRPr lang="en-US" sz="2624" dirty="0"/>
          </a:p>
        </p:txBody>
      </p:sp>
      <p:sp>
        <p:nvSpPr>
          <p:cNvPr id="14" name="Text 12"/>
          <p:cNvSpPr/>
          <p:nvPr/>
        </p:nvSpPr>
        <p:spPr>
          <a:xfrm>
            <a:off x="5926455" y="5517356"/>
            <a:ext cx="2777490" cy="347186"/>
          </a:xfrm>
          <a:prstGeom prst="rect">
            <a:avLst/>
          </a:prstGeom>
          <a:noFill/>
          <a:ln/>
        </p:spPr>
        <p:txBody>
          <a:bodyPr wrap="none" rtlCol="0" anchor="t"/>
          <a:lstStyle/>
          <a:p>
            <a:pPr marL="0" indent="0" algn="ctr">
              <a:lnSpc>
                <a:spcPts val="2734"/>
              </a:lnSpc>
              <a:buNone/>
            </a:pPr>
            <a:r>
              <a:rPr lang="en-US" sz="2187" b="1" dirty="0">
                <a:solidFill>
                  <a:srgbClr val="1D1D1B"/>
                </a:solidFill>
                <a:latin typeface="Tomorrow" pitchFamily="34" charset="0"/>
                <a:ea typeface="Tomorrow" pitchFamily="34" charset="-122"/>
                <a:cs typeface="Tomorrow" pitchFamily="34" charset="-120"/>
              </a:rPr>
              <a:t>Step 2</a:t>
            </a:r>
            <a:endParaRPr lang="en-US" sz="2187" dirty="0"/>
          </a:p>
        </p:txBody>
      </p:sp>
      <p:sp>
        <p:nvSpPr>
          <p:cNvPr id="15" name="Text 13"/>
          <p:cNvSpPr/>
          <p:nvPr/>
        </p:nvSpPr>
        <p:spPr>
          <a:xfrm>
            <a:off x="4954310" y="5997773"/>
            <a:ext cx="4721781" cy="999768"/>
          </a:xfrm>
          <a:prstGeom prst="rect">
            <a:avLst/>
          </a:prstGeom>
          <a:noFill/>
          <a:ln/>
        </p:spPr>
        <p:txBody>
          <a:bodyPr wrap="square" rtlCol="0" anchor="t"/>
          <a:lstStyle/>
          <a:p>
            <a:pPr marL="0" indent="0" algn="ctr">
              <a:lnSpc>
                <a:spcPts val="2624"/>
              </a:lnSpc>
              <a:buNone/>
            </a:pPr>
            <a:r>
              <a:rPr lang="en-US" sz="1750" dirty="0">
                <a:solidFill>
                  <a:srgbClr val="61615C"/>
                </a:solidFill>
                <a:latin typeface="Tomorrow" pitchFamily="34" charset="0"/>
                <a:ea typeface="Tomorrow" pitchFamily="34" charset="-122"/>
                <a:cs typeface="Tomorrow" pitchFamily="34" charset="-120"/>
              </a:rPr>
              <a:t>Evaluate the performance of the weak learner and assign higher weights to misclassified instances.</a:t>
            </a:r>
            <a:endParaRPr lang="en-US" sz="1750" dirty="0"/>
          </a:p>
        </p:txBody>
      </p:sp>
      <p:sp>
        <p:nvSpPr>
          <p:cNvPr id="16" name="Shape 14"/>
          <p:cNvSpPr/>
          <p:nvPr/>
        </p:nvSpPr>
        <p:spPr>
          <a:xfrm>
            <a:off x="9987141" y="3739932"/>
            <a:ext cx="44410" cy="777597"/>
          </a:xfrm>
          <a:prstGeom prst="rect">
            <a:avLst/>
          </a:prstGeom>
          <a:solidFill>
            <a:srgbClr val="CCCCCB"/>
          </a:solidFill>
          <a:ln/>
        </p:spPr>
      </p:sp>
      <p:sp>
        <p:nvSpPr>
          <p:cNvPr id="17" name="Shape 15"/>
          <p:cNvSpPr/>
          <p:nvPr/>
        </p:nvSpPr>
        <p:spPr>
          <a:xfrm>
            <a:off x="9759434" y="4267498"/>
            <a:ext cx="499943" cy="499943"/>
          </a:xfrm>
          <a:prstGeom prst="roundRect">
            <a:avLst>
              <a:gd name="adj" fmla="val 26667"/>
            </a:avLst>
          </a:prstGeom>
          <a:solidFill>
            <a:srgbClr val="EAEAEA"/>
          </a:solidFill>
          <a:ln/>
        </p:spPr>
      </p:sp>
      <p:sp>
        <p:nvSpPr>
          <p:cNvPr id="18" name="Text 16"/>
          <p:cNvSpPr/>
          <p:nvPr/>
        </p:nvSpPr>
        <p:spPr>
          <a:xfrm>
            <a:off x="9898023" y="4309170"/>
            <a:ext cx="222647" cy="416481"/>
          </a:xfrm>
          <a:prstGeom prst="rect">
            <a:avLst/>
          </a:prstGeom>
          <a:noFill/>
          <a:ln/>
        </p:spPr>
        <p:txBody>
          <a:bodyPr wrap="none" rtlCol="0" anchor="t"/>
          <a:lstStyle/>
          <a:p>
            <a:pPr marL="0" indent="0" algn="ctr">
              <a:lnSpc>
                <a:spcPts val="3281"/>
              </a:lnSpc>
              <a:buNone/>
            </a:pPr>
            <a:r>
              <a:rPr lang="en-US" sz="2624" b="1" dirty="0">
                <a:solidFill>
                  <a:srgbClr val="1D1D1B"/>
                </a:solidFill>
                <a:latin typeface="Tomorrow" pitchFamily="34" charset="0"/>
                <a:ea typeface="Tomorrow" pitchFamily="34" charset="-122"/>
                <a:cs typeface="Tomorrow" pitchFamily="34" charset="-120"/>
              </a:rPr>
              <a:t>3</a:t>
            </a:r>
            <a:endParaRPr lang="en-US" sz="2624" dirty="0"/>
          </a:p>
        </p:txBody>
      </p:sp>
      <p:sp>
        <p:nvSpPr>
          <p:cNvPr id="19" name="Text 17"/>
          <p:cNvSpPr/>
          <p:nvPr/>
        </p:nvSpPr>
        <p:spPr>
          <a:xfrm>
            <a:off x="8620601" y="2370653"/>
            <a:ext cx="2777490" cy="347186"/>
          </a:xfrm>
          <a:prstGeom prst="rect">
            <a:avLst/>
          </a:prstGeom>
          <a:noFill/>
          <a:ln/>
        </p:spPr>
        <p:txBody>
          <a:bodyPr wrap="none" rtlCol="0" anchor="t"/>
          <a:lstStyle/>
          <a:p>
            <a:pPr marL="0" indent="0" algn="ctr">
              <a:lnSpc>
                <a:spcPts val="2734"/>
              </a:lnSpc>
              <a:buNone/>
            </a:pPr>
            <a:r>
              <a:rPr lang="en-US" sz="2187" b="1" dirty="0">
                <a:solidFill>
                  <a:srgbClr val="1D1D1B"/>
                </a:solidFill>
                <a:latin typeface="Tomorrow" pitchFamily="34" charset="0"/>
                <a:ea typeface="Tomorrow" pitchFamily="34" charset="-122"/>
                <a:cs typeface="Tomorrow" pitchFamily="34" charset="-120"/>
              </a:rPr>
              <a:t>Step 3</a:t>
            </a:r>
            <a:endParaRPr lang="en-US" sz="2187" dirty="0"/>
          </a:p>
        </p:txBody>
      </p:sp>
      <p:sp>
        <p:nvSpPr>
          <p:cNvPr id="20" name="Text 18"/>
          <p:cNvSpPr/>
          <p:nvPr/>
        </p:nvSpPr>
        <p:spPr>
          <a:xfrm>
            <a:off x="7648456" y="2851071"/>
            <a:ext cx="4721781" cy="666512"/>
          </a:xfrm>
          <a:prstGeom prst="rect">
            <a:avLst/>
          </a:prstGeom>
          <a:noFill/>
          <a:ln/>
        </p:spPr>
        <p:txBody>
          <a:bodyPr wrap="square" rtlCol="0" anchor="t"/>
          <a:lstStyle/>
          <a:p>
            <a:pPr marL="0" indent="0" algn="ctr">
              <a:lnSpc>
                <a:spcPts val="2624"/>
              </a:lnSpc>
              <a:buNone/>
            </a:pPr>
            <a:r>
              <a:rPr lang="en-US" sz="1750" dirty="0">
                <a:solidFill>
                  <a:srgbClr val="61615C"/>
                </a:solidFill>
                <a:latin typeface="Tomorrow" pitchFamily="34" charset="0"/>
                <a:ea typeface="Tomorrow" pitchFamily="34" charset="-122"/>
                <a:cs typeface="Tomorrow" pitchFamily="34" charset="-120"/>
              </a:rPr>
              <a:t>Train another weak learner, focusing more on the previously misclassified instances.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1704261"/>
            <a:ext cx="6900624" cy="694373"/>
          </a:xfrm>
          <a:prstGeom prst="rect">
            <a:avLst/>
          </a:prstGeom>
          <a:noFill/>
          <a:ln/>
        </p:spPr>
        <p:txBody>
          <a:bodyPr wrap="none" rtlCol="0" anchor="t"/>
          <a:lstStyle/>
          <a:p>
            <a:pPr marL="0" indent="0">
              <a:lnSpc>
                <a:spcPts val="5468"/>
              </a:lnSpc>
              <a:buNone/>
            </a:pPr>
            <a:r>
              <a:rPr lang="en-US" sz="4374" b="1" dirty="0">
                <a:solidFill>
                  <a:srgbClr val="1D1D1B"/>
                </a:solidFill>
                <a:latin typeface="Tomorrow" pitchFamily="34" charset="0"/>
                <a:ea typeface="Tomorrow" pitchFamily="34" charset="-122"/>
                <a:cs typeface="Tomorrow" pitchFamily="34" charset="-120"/>
              </a:rPr>
              <a:t>Advantages of AdaBoost</a:t>
            </a:r>
            <a:endParaRPr lang="en-US" sz="4374" dirty="0"/>
          </a:p>
        </p:txBody>
      </p:sp>
      <p:sp>
        <p:nvSpPr>
          <p:cNvPr id="5" name="Shape 3"/>
          <p:cNvSpPr/>
          <p:nvPr/>
        </p:nvSpPr>
        <p:spPr>
          <a:xfrm>
            <a:off x="2037993" y="3092887"/>
            <a:ext cx="499943" cy="499943"/>
          </a:xfrm>
          <a:prstGeom prst="roundRect">
            <a:avLst>
              <a:gd name="adj" fmla="val 26667"/>
            </a:avLst>
          </a:prstGeom>
          <a:solidFill>
            <a:srgbClr val="EAEAEA"/>
          </a:solidFill>
          <a:ln/>
        </p:spPr>
      </p:sp>
      <p:sp>
        <p:nvSpPr>
          <p:cNvPr id="6" name="Text 4"/>
          <p:cNvSpPr/>
          <p:nvPr/>
        </p:nvSpPr>
        <p:spPr>
          <a:xfrm>
            <a:off x="2212062" y="3134558"/>
            <a:ext cx="151686" cy="416481"/>
          </a:xfrm>
          <a:prstGeom prst="rect">
            <a:avLst/>
          </a:prstGeom>
          <a:noFill/>
          <a:ln/>
        </p:spPr>
        <p:txBody>
          <a:bodyPr wrap="none" rtlCol="0" anchor="t"/>
          <a:lstStyle/>
          <a:p>
            <a:pPr marL="0" indent="0" algn="ctr">
              <a:lnSpc>
                <a:spcPts val="3281"/>
              </a:lnSpc>
              <a:buNone/>
            </a:pPr>
            <a:r>
              <a:rPr lang="en-US" sz="2624" b="1" dirty="0">
                <a:solidFill>
                  <a:srgbClr val="1D1D1B"/>
                </a:solidFill>
                <a:latin typeface="Tomorrow" pitchFamily="34" charset="0"/>
                <a:ea typeface="Tomorrow" pitchFamily="34" charset="-122"/>
                <a:cs typeface="Tomorrow" pitchFamily="34" charset="-120"/>
              </a:rPr>
              <a:t>1</a:t>
            </a:r>
            <a:endParaRPr lang="en-US" sz="2624" dirty="0"/>
          </a:p>
        </p:txBody>
      </p:sp>
      <p:sp>
        <p:nvSpPr>
          <p:cNvPr id="7" name="Text 5"/>
          <p:cNvSpPr/>
          <p:nvPr/>
        </p:nvSpPr>
        <p:spPr>
          <a:xfrm>
            <a:off x="2760107" y="3092887"/>
            <a:ext cx="2777490"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Versatility</a:t>
            </a:r>
            <a:endParaRPr lang="en-US" sz="2187" dirty="0"/>
          </a:p>
        </p:txBody>
      </p:sp>
      <p:sp>
        <p:nvSpPr>
          <p:cNvPr id="8" name="Text 6"/>
          <p:cNvSpPr/>
          <p:nvPr/>
        </p:nvSpPr>
        <p:spPr>
          <a:xfrm>
            <a:off x="2760107" y="3573304"/>
            <a:ext cx="4444008" cy="999768"/>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AdaBoost can be used with a variety of weak learners, making it a flexible algorithm.</a:t>
            </a:r>
            <a:endParaRPr lang="en-US" sz="1750" dirty="0"/>
          </a:p>
        </p:txBody>
      </p:sp>
      <p:sp>
        <p:nvSpPr>
          <p:cNvPr id="9" name="Shape 7"/>
          <p:cNvSpPr/>
          <p:nvPr/>
        </p:nvSpPr>
        <p:spPr>
          <a:xfrm>
            <a:off x="7426285" y="3092887"/>
            <a:ext cx="499943" cy="499943"/>
          </a:xfrm>
          <a:prstGeom prst="roundRect">
            <a:avLst>
              <a:gd name="adj" fmla="val 26667"/>
            </a:avLst>
          </a:prstGeom>
          <a:solidFill>
            <a:srgbClr val="EAEAEA"/>
          </a:solidFill>
          <a:ln/>
        </p:spPr>
      </p:sp>
      <p:sp>
        <p:nvSpPr>
          <p:cNvPr id="10" name="Text 8"/>
          <p:cNvSpPr/>
          <p:nvPr/>
        </p:nvSpPr>
        <p:spPr>
          <a:xfrm>
            <a:off x="7564279" y="3134558"/>
            <a:ext cx="223957" cy="416481"/>
          </a:xfrm>
          <a:prstGeom prst="rect">
            <a:avLst/>
          </a:prstGeom>
          <a:noFill/>
          <a:ln/>
        </p:spPr>
        <p:txBody>
          <a:bodyPr wrap="none" rtlCol="0" anchor="t"/>
          <a:lstStyle/>
          <a:p>
            <a:pPr marL="0" indent="0" algn="ctr">
              <a:lnSpc>
                <a:spcPts val="3281"/>
              </a:lnSpc>
              <a:buNone/>
            </a:pPr>
            <a:r>
              <a:rPr lang="en-US" sz="2624" b="1" dirty="0">
                <a:solidFill>
                  <a:srgbClr val="1D1D1B"/>
                </a:solidFill>
                <a:latin typeface="Tomorrow" pitchFamily="34" charset="0"/>
                <a:ea typeface="Tomorrow" pitchFamily="34" charset="-122"/>
                <a:cs typeface="Tomorrow" pitchFamily="34" charset="-120"/>
              </a:rPr>
              <a:t>2</a:t>
            </a:r>
            <a:endParaRPr lang="en-US" sz="2624" dirty="0"/>
          </a:p>
        </p:txBody>
      </p:sp>
      <p:sp>
        <p:nvSpPr>
          <p:cNvPr id="11" name="Text 9"/>
          <p:cNvSpPr/>
          <p:nvPr/>
        </p:nvSpPr>
        <p:spPr>
          <a:xfrm>
            <a:off x="8148399" y="3092887"/>
            <a:ext cx="2777490"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Robustness</a:t>
            </a:r>
            <a:endParaRPr lang="en-US" sz="2187" dirty="0"/>
          </a:p>
        </p:txBody>
      </p:sp>
      <p:sp>
        <p:nvSpPr>
          <p:cNvPr id="12" name="Text 10"/>
          <p:cNvSpPr/>
          <p:nvPr/>
        </p:nvSpPr>
        <p:spPr>
          <a:xfrm>
            <a:off x="8148399" y="3573304"/>
            <a:ext cx="4444008" cy="999768"/>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AdaBoost is resistant to overfitting and can handle noisy or complex data effectively.</a:t>
            </a:r>
            <a:endParaRPr lang="en-US" sz="1750" dirty="0"/>
          </a:p>
        </p:txBody>
      </p:sp>
      <p:sp>
        <p:nvSpPr>
          <p:cNvPr id="13" name="Shape 11"/>
          <p:cNvSpPr/>
          <p:nvPr/>
        </p:nvSpPr>
        <p:spPr>
          <a:xfrm>
            <a:off x="2037993" y="5045154"/>
            <a:ext cx="499943" cy="499943"/>
          </a:xfrm>
          <a:prstGeom prst="roundRect">
            <a:avLst>
              <a:gd name="adj" fmla="val 26667"/>
            </a:avLst>
          </a:prstGeom>
          <a:solidFill>
            <a:srgbClr val="EAEAEA"/>
          </a:solidFill>
          <a:ln/>
        </p:spPr>
      </p:sp>
      <p:sp>
        <p:nvSpPr>
          <p:cNvPr id="14" name="Text 12"/>
          <p:cNvSpPr/>
          <p:nvPr/>
        </p:nvSpPr>
        <p:spPr>
          <a:xfrm>
            <a:off x="2176582" y="5086826"/>
            <a:ext cx="222647" cy="416481"/>
          </a:xfrm>
          <a:prstGeom prst="rect">
            <a:avLst/>
          </a:prstGeom>
          <a:noFill/>
          <a:ln/>
        </p:spPr>
        <p:txBody>
          <a:bodyPr wrap="none" rtlCol="0" anchor="t"/>
          <a:lstStyle/>
          <a:p>
            <a:pPr marL="0" indent="0" algn="ctr">
              <a:lnSpc>
                <a:spcPts val="3281"/>
              </a:lnSpc>
              <a:buNone/>
            </a:pPr>
            <a:r>
              <a:rPr lang="en-US" sz="2624" b="1" dirty="0">
                <a:solidFill>
                  <a:srgbClr val="1D1D1B"/>
                </a:solidFill>
                <a:latin typeface="Tomorrow" pitchFamily="34" charset="0"/>
                <a:ea typeface="Tomorrow" pitchFamily="34" charset="-122"/>
                <a:cs typeface="Tomorrow"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Simplicity</a:t>
            </a:r>
            <a:endParaRPr lang="en-US" sz="2187" dirty="0"/>
          </a:p>
        </p:txBody>
      </p:sp>
      <p:sp>
        <p:nvSpPr>
          <p:cNvPr id="16" name="Text 14"/>
          <p:cNvSpPr/>
          <p:nvPr/>
        </p:nvSpPr>
        <p:spPr>
          <a:xfrm>
            <a:off x="2760107" y="5525572"/>
            <a:ext cx="4444008" cy="999768"/>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The AdaBoost algorithm is relatively straightforward to implement and understand.</a:t>
            </a:r>
            <a:endParaRPr lang="en-US" sz="1750" dirty="0"/>
          </a:p>
        </p:txBody>
      </p:sp>
      <p:sp>
        <p:nvSpPr>
          <p:cNvPr id="17" name="Shape 15"/>
          <p:cNvSpPr/>
          <p:nvPr/>
        </p:nvSpPr>
        <p:spPr>
          <a:xfrm>
            <a:off x="7426285" y="5045154"/>
            <a:ext cx="499943" cy="499943"/>
          </a:xfrm>
          <a:prstGeom prst="roundRect">
            <a:avLst>
              <a:gd name="adj" fmla="val 26667"/>
            </a:avLst>
          </a:prstGeom>
          <a:solidFill>
            <a:srgbClr val="EAEAEA"/>
          </a:solidFill>
          <a:ln/>
        </p:spPr>
      </p:sp>
      <p:sp>
        <p:nvSpPr>
          <p:cNvPr id="18" name="Text 16"/>
          <p:cNvSpPr/>
          <p:nvPr/>
        </p:nvSpPr>
        <p:spPr>
          <a:xfrm>
            <a:off x="7564279" y="5086826"/>
            <a:ext cx="223957" cy="416481"/>
          </a:xfrm>
          <a:prstGeom prst="rect">
            <a:avLst/>
          </a:prstGeom>
          <a:noFill/>
          <a:ln/>
        </p:spPr>
        <p:txBody>
          <a:bodyPr wrap="none" rtlCol="0" anchor="t"/>
          <a:lstStyle/>
          <a:p>
            <a:pPr marL="0" indent="0" algn="ctr">
              <a:lnSpc>
                <a:spcPts val="3281"/>
              </a:lnSpc>
              <a:buNone/>
            </a:pPr>
            <a:r>
              <a:rPr lang="en-US" sz="2624" b="1" dirty="0">
                <a:solidFill>
                  <a:srgbClr val="1D1D1B"/>
                </a:solidFill>
                <a:latin typeface="Tomorrow" pitchFamily="34" charset="0"/>
                <a:ea typeface="Tomorrow" pitchFamily="34" charset="-122"/>
                <a:cs typeface="Tomorrow"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High Performance</a:t>
            </a:r>
            <a:endParaRPr lang="en-US" sz="2187" dirty="0"/>
          </a:p>
        </p:txBody>
      </p:sp>
      <p:sp>
        <p:nvSpPr>
          <p:cNvPr id="20" name="Text 18"/>
          <p:cNvSpPr/>
          <p:nvPr/>
        </p:nvSpPr>
        <p:spPr>
          <a:xfrm>
            <a:off x="8148399" y="5525572"/>
            <a:ext cx="4444008" cy="999768"/>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By combining multiple weak learners, AdaBoost can achieve state-of-the-art classification accuracy.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1931908"/>
            <a:ext cx="6720721" cy="694373"/>
          </a:xfrm>
          <a:prstGeom prst="rect">
            <a:avLst/>
          </a:prstGeom>
          <a:noFill/>
          <a:ln/>
        </p:spPr>
        <p:txBody>
          <a:bodyPr wrap="none" rtlCol="0" anchor="t"/>
          <a:lstStyle/>
          <a:p>
            <a:pPr marL="0" indent="0">
              <a:lnSpc>
                <a:spcPts val="5468"/>
              </a:lnSpc>
              <a:buNone/>
            </a:pPr>
            <a:r>
              <a:rPr lang="en-US" sz="4374" b="1" dirty="0">
                <a:solidFill>
                  <a:srgbClr val="1D1D1B"/>
                </a:solidFill>
                <a:latin typeface="Tomorrow" pitchFamily="34" charset="0"/>
                <a:ea typeface="Tomorrow" pitchFamily="34" charset="-122"/>
                <a:cs typeface="Tomorrow" pitchFamily="34" charset="-120"/>
              </a:rPr>
              <a:t>Limitations of AdaBoost</a:t>
            </a:r>
            <a:endParaRPr lang="en-US" sz="4374" dirty="0"/>
          </a:p>
        </p:txBody>
      </p:sp>
      <p:sp>
        <p:nvSpPr>
          <p:cNvPr id="5" name="Text 3"/>
          <p:cNvSpPr/>
          <p:nvPr/>
        </p:nvSpPr>
        <p:spPr>
          <a:xfrm>
            <a:off x="2037993" y="3181707"/>
            <a:ext cx="3008709" cy="347186"/>
          </a:xfrm>
          <a:prstGeom prst="rect">
            <a:avLst/>
          </a:prstGeom>
          <a:noFill/>
          <a:ln/>
        </p:spPr>
        <p:txBody>
          <a:bodyPr wrap="non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Sensitivity to Outliers</a:t>
            </a:r>
            <a:endParaRPr lang="en-US" sz="2187" dirty="0"/>
          </a:p>
        </p:txBody>
      </p:sp>
      <p:sp>
        <p:nvSpPr>
          <p:cNvPr id="6" name="Text 4"/>
          <p:cNvSpPr/>
          <p:nvPr/>
        </p:nvSpPr>
        <p:spPr>
          <a:xfrm>
            <a:off x="2037993" y="3751064"/>
            <a:ext cx="3156347" cy="1666280"/>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AdaBoost can be sensitive to outliers in the training data, which can negatively impact the performance of the ensemble.</a:t>
            </a:r>
            <a:endParaRPr lang="en-US" sz="1750" dirty="0"/>
          </a:p>
        </p:txBody>
      </p:sp>
      <p:sp>
        <p:nvSpPr>
          <p:cNvPr id="7" name="Text 5"/>
          <p:cNvSpPr/>
          <p:nvPr/>
        </p:nvSpPr>
        <p:spPr>
          <a:xfrm>
            <a:off x="5743932" y="3181707"/>
            <a:ext cx="3156347" cy="694373"/>
          </a:xfrm>
          <a:prstGeom prst="rect">
            <a:avLst/>
          </a:prstGeom>
          <a:noFill/>
          <a:ln/>
        </p:spPr>
        <p:txBody>
          <a:bodyPr wrap="squar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Computational Complexity</a:t>
            </a:r>
            <a:endParaRPr lang="en-US" sz="2187" dirty="0"/>
          </a:p>
        </p:txBody>
      </p:sp>
      <p:sp>
        <p:nvSpPr>
          <p:cNvPr id="8" name="Text 6"/>
          <p:cNvSpPr/>
          <p:nvPr/>
        </p:nvSpPr>
        <p:spPr>
          <a:xfrm>
            <a:off x="5743932" y="4098250"/>
            <a:ext cx="3156347" cy="1999536"/>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As the number of weak learners increases, the computational cost of training and evaluating the AdaBoost model can become high.</a:t>
            </a:r>
            <a:endParaRPr lang="en-US" sz="1750" dirty="0"/>
          </a:p>
        </p:txBody>
      </p:sp>
      <p:sp>
        <p:nvSpPr>
          <p:cNvPr id="9" name="Text 7"/>
          <p:cNvSpPr/>
          <p:nvPr/>
        </p:nvSpPr>
        <p:spPr>
          <a:xfrm>
            <a:off x="9449872" y="3181707"/>
            <a:ext cx="3156347" cy="694373"/>
          </a:xfrm>
          <a:prstGeom prst="rect">
            <a:avLst/>
          </a:prstGeom>
          <a:noFill/>
          <a:ln/>
        </p:spPr>
        <p:txBody>
          <a:bodyPr wrap="square" rtlCol="0" anchor="t"/>
          <a:lstStyle/>
          <a:p>
            <a:pPr marL="0" indent="0">
              <a:lnSpc>
                <a:spcPts val="2734"/>
              </a:lnSpc>
              <a:buNone/>
            </a:pPr>
            <a:r>
              <a:rPr lang="en-US" sz="2187" b="1" dirty="0">
                <a:solidFill>
                  <a:srgbClr val="1D1D1B"/>
                </a:solidFill>
                <a:latin typeface="Tomorrow" pitchFamily="34" charset="0"/>
                <a:ea typeface="Tomorrow" pitchFamily="34" charset="-122"/>
                <a:cs typeface="Tomorrow" pitchFamily="34" charset="-120"/>
              </a:rPr>
              <a:t>Bias Towards Majority Class</a:t>
            </a:r>
            <a:endParaRPr lang="en-US" sz="2187" dirty="0"/>
          </a:p>
        </p:txBody>
      </p:sp>
      <p:sp>
        <p:nvSpPr>
          <p:cNvPr id="10" name="Text 8"/>
          <p:cNvSpPr/>
          <p:nvPr/>
        </p:nvSpPr>
        <p:spPr>
          <a:xfrm>
            <a:off x="9449872" y="4098250"/>
            <a:ext cx="3156347" cy="1333024"/>
          </a:xfrm>
          <a:prstGeom prst="rect">
            <a:avLst/>
          </a:prstGeom>
          <a:noFill/>
          <a:ln/>
        </p:spPr>
        <p:txBody>
          <a:bodyPr wrap="square" rtlCol="0" anchor="t"/>
          <a:lstStyle/>
          <a:p>
            <a:pPr marL="0" indent="0">
              <a:lnSpc>
                <a:spcPts val="2624"/>
              </a:lnSpc>
              <a:buNone/>
            </a:pPr>
            <a:r>
              <a:rPr lang="en-US" sz="1750" dirty="0">
                <a:solidFill>
                  <a:srgbClr val="61615C"/>
                </a:solidFill>
                <a:latin typeface="Tomorrow" pitchFamily="34" charset="0"/>
                <a:ea typeface="Tomorrow" pitchFamily="34" charset="-122"/>
                <a:cs typeface="Tomorrow" pitchFamily="34" charset="-120"/>
              </a:rPr>
              <a:t>AdaBoost may struggle with imbalanced datasets, as it can be biased towards the majority class.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sp>
        <p:nvSpPr>
          <p:cNvPr id="4" name="Text 2"/>
          <p:cNvSpPr/>
          <p:nvPr/>
        </p:nvSpPr>
        <p:spPr>
          <a:xfrm>
            <a:off x="2037993" y="1909643"/>
            <a:ext cx="7045643" cy="694373"/>
          </a:xfrm>
          <a:prstGeom prst="rect">
            <a:avLst/>
          </a:prstGeom>
          <a:noFill/>
          <a:ln/>
        </p:spPr>
        <p:txBody>
          <a:bodyPr wrap="none" rtlCol="0" anchor="t"/>
          <a:lstStyle/>
          <a:p>
            <a:pPr marL="0" indent="0">
              <a:lnSpc>
                <a:spcPts val="5468"/>
              </a:lnSpc>
              <a:buNone/>
            </a:pPr>
            <a:r>
              <a:rPr lang="en-US" sz="4374" b="1" dirty="0">
                <a:solidFill>
                  <a:srgbClr val="1D1D1B"/>
                </a:solidFill>
                <a:latin typeface="Tomorrow" pitchFamily="34" charset="0"/>
                <a:ea typeface="Tomorrow" pitchFamily="34" charset="-122"/>
                <a:cs typeface="Tomorrow" pitchFamily="34" charset="-120"/>
              </a:rPr>
              <a:t>Applications of AdaBoost</a:t>
            </a:r>
            <a:endParaRPr lang="en-US" sz="4374" dirty="0"/>
          </a:p>
        </p:txBody>
      </p:sp>
      <p:pic>
        <p:nvPicPr>
          <p:cNvPr id="5" name="Image 0" descr="preencoded.png"/>
          <p:cNvPicPr>
            <a:picLocks noChangeAspect="1"/>
          </p:cNvPicPr>
          <p:nvPr/>
        </p:nvPicPr>
        <p:blipFill>
          <a:blip r:embed="rId3"/>
          <a:stretch>
            <a:fillRect/>
          </a:stretch>
        </p:blipFill>
        <p:spPr>
          <a:xfrm>
            <a:off x="2037993" y="3048357"/>
            <a:ext cx="555427" cy="555427"/>
          </a:xfrm>
          <a:prstGeom prst="rect">
            <a:avLst/>
          </a:prstGeom>
        </p:spPr>
      </p:pic>
      <p:sp>
        <p:nvSpPr>
          <p:cNvPr id="6" name="Text 3"/>
          <p:cNvSpPr/>
          <p:nvPr/>
        </p:nvSpPr>
        <p:spPr>
          <a:xfrm>
            <a:off x="2037993" y="3825954"/>
            <a:ext cx="2388632" cy="347186"/>
          </a:xfrm>
          <a:prstGeom prst="rect">
            <a:avLst/>
          </a:prstGeom>
          <a:noFill/>
          <a:ln/>
        </p:spPr>
        <p:txBody>
          <a:bodyPr wrap="none" rtlCol="0" anchor="t"/>
          <a:lstStyle/>
          <a:p>
            <a:pPr marL="0" indent="0" algn="l">
              <a:lnSpc>
                <a:spcPts val="2734"/>
              </a:lnSpc>
              <a:buNone/>
            </a:pPr>
            <a:r>
              <a:rPr lang="en-US" sz="2187" b="1" dirty="0">
                <a:solidFill>
                  <a:srgbClr val="1D1D1B"/>
                </a:solidFill>
                <a:latin typeface="Tomorrow" pitchFamily="34" charset="0"/>
                <a:ea typeface="Tomorrow" pitchFamily="34" charset="-122"/>
                <a:cs typeface="Tomorrow" pitchFamily="34" charset="-120"/>
              </a:rPr>
              <a:t>Face Detection</a:t>
            </a:r>
            <a:endParaRPr lang="en-US" sz="2187" dirty="0"/>
          </a:p>
        </p:txBody>
      </p:sp>
      <p:sp>
        <p:nvSpPr>
          <p:cNvPr id="7" name="Text 4"/>
          <p:cNvSpPr/>
          <p:nvPr/>
        </p:nvSpPr>
        <p:spPr>
          <a:xfrm>
            <a:off x="2037993" y="4306372"/>
            <a:ext cx="2388632" cy="1666280"/>
          </a:xfrm>
          <a:prstGeom prst="rect">
            <a:avLst/>
          </a:prstGeom>
          <a:noFill/>
          <a:ln/>
        </p:spPr>
        <p:txBody>
          <a:bodyPr wrap="square" rtlCol="0" anchor="t"/>
          <a:lstStyle/>
          <a:p>
            <a:pPr marL="0" indent="0" algn="l">
              <a:lnSpc>
                <a:spcPts val="2624"/>
              </a:lnSpc>
              <a:buNone/>
            </a:pPr>
            <a:r>
              <a:rPr lang="en-US" sz="1750" dirty="0">
                <a:solidFill>
                  <a:srgbClr val="61615C"/>
                </a:solidFill>
                <a:latin typeface="Tomorrow" pitchFamily="34" charset="0"/>
                <a:ea typeface="Tomorrow" pitchFamily="34" charset="-122"/>
                <a:cs typeface="Tomorrow" pitchFamily="34" charset="-120"/>
              </a:rPr>
              <a:t>AdaBoost has been successfully used for real-time face detection in images and video.</a:t>
            </a:r>
            <a:endParaRPr lang="en-US" sz="1750" dirty="0"/>
          </a:p>
        </p:txBody>
      </p:sp>
      <p:pic>
        <p:nvPicPr>
          <p:cNvPr id="8" name="Image 1" descr="preencoded.png"/>
          <p:cNvPicPr>
            <a:picLocks noChangeAspect="1"/>
          </p:cNvPicPr>
          <p:nvPr/>
        </p:nvPicPr>
        <p:blipFill>
          <a:blip r:embed="rId4"/>
          <a:stretch>
            <a:fillRect/>
          </a:stretch>
        </p:blipFill>
        <p:spPr>
          <a:xfrm>
            <a:off x="4759881" y="3048357"/>
            <a:ext cx="555427" cy="555427"/>
          </a:xfrm>
          <a:prstGeom prst="rect">
            <a:avLst/>
          </a:prstGeom>
        </p:spPr>
      </p:pic>
      <p:sp>
        <p:nvSpPr>
          <p:cNvPr id="9" name="Text 5"/>
          <p:cNvSpPr/>
          <p:nvPr/>
        </p:nvSpPr>
        <p:spPr>
          <a:xfrm>
            <a:off x="4759881" y="3825954"/>
            <a:ext cx="2388632" cy="347186"/>
          </a:xfrm>
          <a:prstGeom prst="rect">
            <a:avLst/>
          </a:prstGeom>
          <a:noFill/>
          <a:ln/>
        </p:spPr>
        <p:txBody>
          <a:bodyPr wrap="none" rtlCol="0" anchor="t"/>
          <a:lstStyle/>
          <a:p>
            <a:pPr marL="0" indent="0" algn="l">
              <a:lnSpc>
                <a:spcPts val="2734"/>
              </a:lnSpc>
              <a:buNone/>
            </a:pPr>
            <a:r>
              <a:rPr lang="en-US" sz="2187" b="1" dirty="0">
                <a:solidFill>
                  <a:srgbClr val="1D1D1B"/>
                </a:solidFill>
                <a:latin typeface="Tomorrow" pitchFamily="34" charset="0"/>
                <a:ea typeface="Tomorrow" pitchFamily="34" charset="-122"/>
                <a:cs typeface="Tomorrow" pitchFamily="34" charset="-120"/>
              </a:rPr>
              <a:t>Spam Filtering</a:t>
            </a:r>
            <a:endParaRPr lang="en-US" sz="2187" dirty="0"/>
          </a:p>
        </p:txBody>
      </p:sp>
      <p:sp>
        <p:nvSpPr>
          <p:cNvPr id="10" name="Text 6"/>
          <p:cNvSpPr/>
          <p:nvPr/>
        </p:nvSpPr>
        <p:spPr>
          <a:xfrm>
            <a:off x="4759881" y="4306372"/>
            <a:ext cx="2388632" cy="1666280"/>
          </a:xfrm>
          <a:prstGeom prst="rect">
            <a:avLst/>
          </a:prstGeom>
          <a:noFill/>
          <a:ln/>
        </p:spPr>
        <p:txBody>
          <a:bodyPr wrap="square" rtlCol="0" anchor="t"/>
          <a:lstStyle/>
          <a:p>
            <a:pPr marL="0" indent="0" algn="l">
              <a:lnSpc>
                <a:spcPts val="2624"/>
              </a:lnSpc>
              <a:buNone/>
            </a:pPr>
            <a:r>
              <a:rPr lang="en-US" sz="1750" dirty="0">
                <a:solidFill>
                  <a:srgbClr val="61615C"/>
                </a:solidFill>
                <a:latin typeface="Tomorrow" pitchFamily="34" charset="0"/>
                <a:ea typeface="Tomorrow" pitchFamily="34" charset="-122"/>
                <a:cs typeface="Tomorrow" pitchFamily="34" charset="-120"/>
              </a:rPr>
              <a:t>AdaBoost-based algorithms are commonly used in spam detection and email filtering.</a:t>
            </a:r>
            <a:endParaRPr lang="en-US" sz="1750" dirty="0"/>
          </a:p>
        </p:txBody>
      </p:sp>
      <p:pic>
        <p:nvPicPr>
          <p:cNvPr id="11" name="Image 2" descr="preencoded.png"/>
          <p:cNvPicPr>
            <a:picLocks noChangeAspect="1"/>
          </p:cNvPicPr>
          <p:nvPr/>
        </p:nvPicPr>
        <p:blipFill>
          <a:blip r:embed="rId5"/>
          <a:stretch>
            <a:fillRect/>
          </a:stretch>
        </p:blipFill>
        <p:spPr>
          <a:xfrm>
            <a:off x="7481768" y="3048357"/>
            <a:ext cx="555427" cy="555427"/>
          </a:xfrm>
          <a:prstGeom prst="rect">
            <a:avLst/>
          </a:prstGeom>
        </p:spPr>
      </p:pic>
      <p:sp>
        <p:nvSpPr>
          <p:cNvPr id="12" name="Text 7"/>
          <p:cNvSpPr/>
          <p:nvPr/>
        </p:nvSpPr>
        <p:spPr>
          <a:xfrm>
            <a:off x="7481768" y="3825954"/>
            <a:ext cx="2388632" cy="694373"/>
          </a:xfrm>
          <a:prstGeom prst="rect">
            <a:avLst/>
          </a:prstGeom>
          <a:noFill/>
          <a:ln/>
        </p:spPr>
        <p:txBody>
          <a:bodyPr wrap="square" rtlCol="0" anchor="t"/>
          <a:lstStyle/>
          <a:p>
            <a:pPr marL="0" indent="0" algn="l">
              <a:lnSpc>
                <a:spcPts val="2734"/>
              </a:lnSpc>
              <a:buNone/>
            </a:pPr>
            <a:r>
              <a:rPr lang="en-US" sz="2187" b="1" dirty="0">
                <a:solidFill>
                  <a:srgbClr val="1D1D1B"/>
                </a:solidFill>
                <a:latin typeface="Tomorrow" pitchFamily="34" charset="0"/>
                <a:ea typeface="Tomorrow" pitchFamily="34" charset="-122"/>
                <a:cs typeface="Tomorrow" pitchFamily="34" charset="-120"/>
              </a:rPr>
              <a:t>Medical Diagnosis</a:t>
            </a:r>
            <a:endParaRPr lang="en-US" sz="2187" dirty="0"/>
          </a:p>
        </p:txBody>
      </p:sp>
      <p:sp>
        <p:nvSpPr>
          <p:cNvPr id="13" name="Text 8"/>
          <p:cNvSpPr/>
          <p:nvPr/>
        </p:nvSpPr>
        <p:spPr>
          <a:xfrm>
            <a:off x="7481768" y="4653558"/>
            <a:ext cx="2388632" cy="1666280"/>
          </a:xfrm>
          <a:prstGeom prst="rect">
            <a:avLst/>
          </a:prstGeom>
          <a:noFill/>
          <a:ln/>
        </p:spPr>
        <p:txBody>
          <a:bodyPr wrap="square" rtlCol="0" anchor="t"/>
          <a:lstStyle/>
          <a:p>
            <a:pPr marL="0" indent="0" algn="l">
              <a:lnSpc>
                <a:spcPts val="2624"/>
              </a:lnSpc>
              <a:buNone/>
            </a:pPr>
            <a:r>
              <a:rPr lang="en-US" sz="1750" dirty="0">
                <a:solidFill>
                  <a:srgbClr val="61615C"/>
                </a:solidFill>
                <a:latin typeface="Tomorrow" pitchFamily="34" charset="0"/>
                <a:ea typeface="Tomorrow" pitchFamily="34" charset="-122"/>
                <a:cs typeface="Tomorrow" pitchFamily="34" charset="-120"/>
              </a:rPr>
              <a:t>AdaBoost has been applied to various medical diagnosis tasks, such as disease classification.</a:t>
            </a:r>
            <a:endParaRPr lang="en-US" sz="1750" dirty="0"/>
          </a:p>
        </p:txBody>
      </p:sp>
      <p:pic>
        <p:nvPicPr>
          <p:cNvPr id="14" name="Image 3" descr="preencoded.png"/>
          <p:cNvPicPr>
            <a:picLocks noChangeAspect="1"/>
          </p:cNvPicPr>
          <p:nvPr/>
        </p:nvPicPr>
        <p:blipFill>
          <a:blip r:embed="rId6"/>
          <a:stretch>
            <a:fillRect/>
          </a:stretch>
        </p:blipFill>
        <p:spPr>
          <a:xfrm>
            <a:off x="10203656" y="3048357"/>
            <a:ext cx="555427" cy="555427"/>
          </a:xfrm>
          <a:prstGeom prst="rect">
            <a:avLst/>
          </a:prstGeom>
        </p:spPr>
      </p:pic>
      <p:sp>
        <p:nvSpPr>
          <p:cNvPr id="15" name="Text 9"/>
          <p:cNvSpPr/>
          <p:nvPr/>
        </p:nvSpPr>
        <p:spPr>
          <a:xfrm>
            <a:off x="10203656" y="3825954"/>
            <a:ext cx="2388751" cy="347186"/>
          </a:xfrm>
          <a:prstGeom prst="rect">
            <a:avLst/>
          </a:prstGeom>
          <a:noFill/>
          <a:ln/>
        </p:spPr>
        <p:txBody>
          <a:bodyPr wrap="none" rtlCol="0" anchor="t"/>
          <a:lstStyle/>
          <a:p>
            <a:pPr marL="0" indent="0" algn="l">
              <a:lnSpc>
                <a:spcPts val="2734"/>
              </a:lnSpc>
              <a:buNone/>
            </a:pPr>
            <a:r>
              <a:rPr lang="en-US" sz="2187" b="1" dirty="0">
                <a:solidFill>
                  <a:srgbClr val="1D1D1B"/>
                </a:solidFill>
                <a:latin typeface="Tomorrow" pitchFamily="34" charset="0"/>
                <a:ea typeface="Tomorrow" pitchFamily="34" charset="-122"/>
                <a:cs typeface="Tomorrow" pitchFamily="34" charset="-120"/>
              </a:rPr>
              <a:t>Fraud Detection</a:t>
            </a:r>
            <a:endParaRPr lang="en-US" sz="2187" dirty="0"/>
          </a:p>
        </p:txBody>
      </p:sp>
      <p:sp>
        <p:nvSpPr>
          <p:cNvPr id="16" name="Text 10"/>
          <p:cNvSpPr/>
          <p:nvPr/>
        </p:nvSpPr>
        <p:spPr>
          <a:xfrm>
            <a:off x="10203656" y="4306372"/>
            <a:ext cx="2388751" cy="1666280"/>
          </a:xfrm>
          <a:prstGeom prst="rect">
            <a:avLst/>
          </a:prstGeom>
          <a:noFill/>
          <a:ln/>
        </p:spPr>
        <p:txBody>
          <a:bodyPr wrap="square" rtlCol="0" anchor="t"/>
          <a:lstStyle/>
          <a:p>
            <a:pPr marL="0" indent="0" algn="l">
              <a:lnSpc>
                <a:spcPts val="2624"/>
              </a:lnSpc>
              <a:buNone/>
            </a:pPr>
            <a:r>
              <a:rPr lang="en-US" sz="1750" dirty="0">
                <a:solidFill>
                  <a:srgbClr val="61615C"/>
                </a:solidFill>
                <a:latin typeface="Tomorrow" pitchFamily="34" charset="0"/>
                <a:ea typeface="Tomorrow" pitchFamily="34" charset="-122"/>
                <a:cs typeface="Tomorrow" pitchFamily="34" charset="-120"/>
              </a:rPr>
              <a:t>AdaBoost is effective in identifying fraudulent activities in financial transactions and applications.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A78D1D-0EB7-C91E-1989-03DC519E86C9}"/>
              </a:ext>
            </a:extLst>
          </p:cNvPr>
          <p:cNvSpPr txBox="1"/>
          <p:nvPr/>
        </p:nvSpPr>
        <p:spPr>
          <a:xfrm>
            <a:off x="1183340" y="1000560"/>
            <a:ext cx="7444292" cy="769378"/>
          </a:xfrm>
          <a:prstGeom prst="rect">
            <a:avLst/>
          </a:prstGeom>
          <a:noFill/>
        </p:spPr>
        <p:txBody>
          <a:bodyPr wrap="square">
            <a:spAutoFit/>
          </a:bodyPr>
          <a:lstStyle/>
          <a:p>
            <a:pPr marL="0" marR="0" lvl="0" indent="0" algn="l" defTabSz="914400" rtl="0" eaLnBrk="1" fontAlgn="auto" latinLnBrk="0" hangingPunct="1">
              <a:lnSpc>
                <a:spcPts val="5468"/>
              </a:lnSpc>
              <a:spcBef>
                <a:spcPts val="0"/>
              </a:spcBef>
              <a:spcAft>
                <a:spcPts val="0"/>
              </a:spcAft>
              <a:buClrTx/>
              <a:buSzTx/>
              <a:buFontTx/>
              <a:buNone/>
              <a:tabLst/>
              <a:defRPr/>
            </a:pPr>
            <a:r>
              <a:rPr kumimoji="0" lang="en-US" sz="4374" b="1" i="0" u="none" strike="noStrike" kern="1200" cap="none" spc="0" normalizeH="0" baseline="0" noProof="0" dirty="0">
                <a:ln>
                  <a:noFill/>
                </a:ln>
                <a:solidFill>
                  <a:srgbClr val="233939"/>
                </a:solidFill>
                <a:effectLst/>
                <a:uLnTx/>
                <a:uFillTx/>
                <a:latin typeface="Tomorrow"/>
                <a:ea typeface="Syne" pitchFamily="34" charset="-122"/>
                <a:cs typeface="Syne" pitchFamily="34" charset="-120"/>
              </a:rPr>
              <a:t>Conclusion and Key Takeaways</a:t>
            </a:r>
            <a:endParaRPr kumimoji="0" lang="en-US" sz="4374" b="0" i="0" u="none" strike="noStrike" kern="1200" cap="none" spc="0" normalizeH="0" baseline="0" noProof="0" dirty="0">
              <a:ln>
                <a:noFill/>
              </a:ln>
              <a:solidFill>
                <a:prstClr val="black"/>
              </a:solidFill>
              <a:effectLst/>
              <a:uLnTx/>
              <a:uFillTx/>
              <a:latin typeface="Tomorrow"/>
            </a:endParaRPr>
          </a:p>
        </p:txBody>
      </p:sp>
      <p:sp>
        <p:nvSpPr>
          <p:cNvPr id="7" name="TextBox 6">
            <a:extLst>
              <a:ext uri="{FF2B5EF4-FFF2-40B4-BE49-F238E27FC236}">
                <a16:creationId xmlns:a16="http://schemas.microsoft.com/office/drawing/2014/main" id="{C9B1CCD0-D719-7B34-0757-231D227799C7}"/>
              </a:ext>
            </a:extLst>
          </p:cNvPr>
          <p:cNvSpPr txBox="1"/>
          <p:nvPr/>
        </p:nvSpPr>
        <p:spPr>
          <a:xfrm>
            <a:off x="1183341" y="2061641"/>
            <a:ext cx="12145384" cy="1403589"/>
          </a:xfrm>
          <a:prstGeom prst="rect">
            <a:avLst/>
          </a:prstGeom>
          <a:noFill/>
        </p:spPr>
        <p:txBody>
          <a:bodyPr wrap="square">
            <a:spAutoFit/>
          </a:bodyPr>
          <a:lstStyle/>
          <a:p>
            <a:pPr marL="0" indent="0" algn="just">
              <a:lnSpc>
                <a:spcPts val="2624"/>
              </a:lnSpc>
              <a:buNone/>
            </a:pPr>
            <a:r>
              <a:rPr lang="en-US" sz="1800" dirty="0">
                <a:solidFill>
                  <a:srgbClr val="3B4E4E"/>
                </a:solidFill>
                <a:latin typeface="Tomorrow"/>
                <a:ea typeface="Overpass" pitchFamily="34" charset="-122"/>
                <a:cs typeface="Overpass" pitchFamily="34" charset="-120"/>
              </a:rPr>
              <a:t>In conclusion, AdaBoost is a powerful and versatile machine learning algorithm that has been widely adopted in various domains. By combining multiple weak learners into a strong classifier, AdaBoost can significantly improve the accuracy and robustness of predictions. Its adaptive nature, ability to handle diverse data types, and versatility in terms of the underlying weak learners make it a valuable tool in the machine learning practitioner's toolkit.</a:t>
            </a:r>
            <a:endParaRPr lang="en-US" sz="1800" dirty="0">
              <a:latin typeface="Tomorrow"/>
            </a:endParaRPr>
          </a:p>
        </p:txBody>
      </p:sp>
      <p:sp>
        <p:nvSpPr>
          <p:cNvPr id="10" name="Text 4">
            <a:extLst>
              <a:ext uri="{FF2B5EF4-FFF2-40B4-BE49-F238E27FC236}">
                <a16:creationId xmlns:a16="http://schemas.microsoft.com/office/drawing/2014/main" id="{BF0916F0-1A38-B642-61C6-E76CF75FC2AC}"/>
              </a:ext>
            </a:extLst>
          </p:cNvPr>
          <p:cNvSpPr/>
          <p:nvPr/>
        </p:nvSpPr>
        <p:spPr>
          <a:xfrm>
            <a:off x="1183340" y="3732625"/>
            <a:ext cx="10554414" cy="333256"/>
          </a:xfrm>
          <a:prstGeom prst="rect">
            <a:avLst/>
          </a:prstGeom>
          <a:noFill/>
          <a:ln/>
        </p:spPr>
        <p:txBody>
          <a:bodyPr wrap="none" rtlCol="0" anchor="t"/>
          <a:lstStyle/>
          <a:p>
            <a:pPr marL="0" indent="0">
              <a:lnSpc>
                <a:spcPts val="2624"/>
              </a:lnSpc>
              <a:buNone/>
            </a:pPr>
            <a:r>
              <a:rPr lang="en-US" sz="1750" dirty="0">
                <a:solidFill>
                  <a:srgbClr val="3B4E4E"/>
                </a:solidFill>
                <a:latin typeface="Tomorrow"/>
                <a:ea typeface="Overpass" pitchFamily="34" charset="-122"/>
                <a:cs typeface="Overpass" pitchFamily="34" charset="-120"/>
              </a:rPr>
              <a:t>The key takeaways from this introduction to AdaBoost are:</a:t>
            </a:r>
            <a:endParaRPr lang="en-US" sz="1750" dirty="0">
              <a:latin typeface="Tomorrow"/>
            </a:endParaRPr>
          </a:p>
        </p:txBody>
      </p:sp>
      <p:sp>
        <p:nvSpPr>
          <p:cNvPr id="12" name="TextBox 11">
            <a:extLst>
              <a:ext uri="{FF2B5EF4-FFF2-40B4-BE49-F238E27FC236}">
                <a16:creationId xmlns:a16="http://schemas.microsoft.com/office/drawing/2014/main" id="{46E21581-C9B0-83CF-496C-BB09FE459266}"/>
              </a:ext>
            </a:extLst>
          </p:cNvPr>
          <p:cNvSpPr txBox="1"/>
          <p:nvPr/>
        </p:nvSpPr>
        <p:spPr>
          <a:xfrm>
            <a:off x="1183341" y="4268168"/>
            <a:ext cx="11951746" cy="403316"/>
          </a:xfrm>
          <a:prstGeom prst="rect">
            <a:avLst/>
          </a:prstGeom>
          <a:noFill/>
        </p:spPr>
        <p:txBody>
          <a:bodyPr wrap="square">
            <a:spAutoFit/>
          </a:bodyPr>
          <a:lstStyle/>
          <a:p>
            <a:pPr marL="342900" indent="-342900" algn="just">
              <a:lnSpc>
                <a:spcPts val="2624"/>
              </a:lnSpc>
              <a:buSzPct val="100000"/>
              <a:buChar char="•"/>
            </a:pPr>
            <a:r>
              <a:rPr lang="en-US" sz="1800" dirty="0">
                <a:solidFill>
                  <a:srgbClr val="3B4E4E"/>
                </a:solidFill>
                <a:latin typeface="Tomorrow"/>
                <a:ea typeface="Overpass" pitchFamily="34" charset="-122"/>
                <a:cs typeface="Overpass" pitchFamily="34" charset="-120"/>
              </a:rPr>
              <a:t>AdaBoost is an ensemble method that combines multiple weak learners to create a strong, accurate classifier</a:t>
            </a:r>
            <a:endParaRPr lang="en-US" sz="1800" dirty="0">
              <a:latin typeface="Tomorrow"/>
            </a:endParaRPr>
          </a:p>
        </p:txBody>
      </p:sp>
      <p:sp>
        <p:nvSpPr>
          <p:cNvPr id="14" name="TextBox 13">
            <a:extLst>
              <a:ext uri="{FF2B5EF4-FFF2-40B4-BE49-F238E27FC236}">
                <a16:creationId xmlns:a16="http://schemas.microsoft.com/office/drawing/2014/main" id="{19D61297-520C-108F-9BE4-0984082601E9}"/>
              </a:ext>
            </a:extLst>
          </p:cNvPr>
          <p:cNvSpPr txBox="1"/>
          <p:nvPr/>
        </p:nvSpPr>
        <p:spPr>
          <a:xfrm>
            <a:off x="1183340" y="4695841"/>
            <a:ext cx="12263719" cy="403316"/>
          </a:xfrm>
          <a:prstGeom prst="rect">
            <a:avLst/>
          </a:prstGeom>
          <a:noFill/>
        </p:spPr>
        <p:txBody>
          <a:bodyPr wrap="square">
            <a:spAutoFit/>
          </a:bodyPr>
          <a:lstStyle/>
          <a:p>
            <a:pPr marL="342900" indent="-342900" algn="just">
              <a:lnSpc>
                <a:spcPts val="2624"/>
              </a:lnSpc>
              <a:buSzPct val="100000"/>
              <a:buChar char="•"/>
            </a:pPr>
            <a:r>
              <a:rPr lang="en-US" sz="1800" dirty="0">
                <a:solidFill>
                  <a:srgbClr val="3B4E4E"/>
                </a:solidFill>
                <a:latin typeface="Tomorrow"/>
                <a:ea typeface="Overpass" pitchFamily="34" charset="-122"/>
                <a:cs typeface="Overpass" pitchFamily="34" charset="-120"/>
              </a:rPr>
              <a:t>It focuses on the most challenging instances, adaptively adjusting the weights of the training data to improve performance</a:t>
            </a:r>
            <a:endParaRPr lang="en-US" sz="1800" dirty="0">
              <a:latin typeface="Tomorrow"/>
            </a:endParaRPr>
          </a:p>
        </p:txBody>
      </p:sp>
      <p:sp>
        <p:nvSpPr>
          <p:cNvPr id="16" name="TextBox 15">
            <a:extLst>
              <a:ext uri="{FF2B5EF4-FFF2-40B4-BE49-F238E27FC236}">
                <a16:creationId xmlns:a16="http://schemas.microsoft.com/office/drawing/2014/main" id="{561E1059-7906-FAB4-8556-DFB87D06D3A2}"/>
              </a:ext>
            </a:extLst>
          </p:cNvPr>
          <p:cNvSpPr txBox="1"/>
          <p:nvPr/>
        </p:nvSpPr>
        <p:spPr>
          <a:xfrm>
            <a:off x="1183341" y="5151071"/>
            <a:ext cx="11951746" cy="736740"/>
          </a:xfrm>
          <a:prstGeom prst="rect">
            <a:avLst/>
          </a:prstGeom>
          <a:noFill/>
        </p:spPr>
        <p:txBody>
          <a:bodyPr wrap="square">
            <a:spAutoFit/>
          </a:bodyPr>
          <a:lstStyle/>
          <a:p>
            <a:pPr marL="342900" indent="-342900" algn="l">
              <a:lnSpc>
                <a:spcPts val="2624"/>
              </a:lnSpc>
              <a:buSzPct val="100000"/>
              <a:buChar char="•"/>
            </a:pPr>
            <a:r>
              <a:rPr lang="en-US" sz="1800" dirty="0">
                <a:solidFill>
                  <a:srgbClr val="3B4E4E"/>
                </a:solidFill>
                <a:latin typeface="Tomorrow"/>
                <a:ea typeface="Overpass" pitchFamily="34" charset="-122"/>
                <a:cs typeface="Overpass" pitchFamily="34" charset="-120"/>
              </a:rPr>
              <a:t>AdaBoost offers advantages such as improved accuracy, robustness, and versatility, making it a popular choice for many real-world applications</a:t>
            </a:r>
            <a:endParaRPr lang="en-US" sz="1800" dirty="0">
              <a:latin typeface="Tomorrow"/>
            </a:endParaRPr>
          </a:p>
        </p:txBody>
      </p:sp>
      <p:sp>
        <p:nvSpPr>
          <p:cNvPr id="18" name="TextBox 17">
            <a:extLst>
              <a:ext uri="{FF2B5EF4-FFF2-40B4-BE49-F238E27FC236}">
                <a16:creationId xmlns:a16="http://schemas.microsoft.com/office/drawing/2014/main" id="{12E2E57A-D769-A4A8-BBF8-652DDE8B6B9C}"/>
              </a:ext>
            </a:extLst>
          </p:cNvPr>
          <p:cNvSpPr txBox="1"/>
          <p:nvPr/>
        </p:nvSpPr>
        <p:spPr>
          <a:xfrm>
            <a:off x="1183340" y="5844608"/>
            <a:ext cx="11854927" cy="736740"/>
          </a:xfrm>
          <a:prstGeom prst="rect">
            <a:avLst/>
          </a:prstGeom>
          <a:noFill/>
        </p:spPr>
        <p:txBody>
          <a:bodyPr wrap="square">
            <a:spAutoFit/>
          </a:bodyPr>
          <a:lstStyle/>
          <a:p>
            <a:pPr marL="342900" indent="-342900" algn="l">
              <a:lnSpc>
                <a:spcPts val="2624"/>
              </a:lnSpc>
              <a:buSzPct val="100000"/>
              <a:buChar char="•"/>
            </a:pPr>
            <a:r>
              <a:rPr lang="en-US" sz="1800" dirty="0">
                <a:solidFill>
                  <a:srgbClr val="3B4E4E"/>
                </a:solidFill>
                <a:latin typeface="Tomorrow"/>
                <a:ea typeface="Overpass" pitchFamily="34" charset="-122"/>
                <a:cs typeface="Overpass" pitchFamily="34" charset="-120"/>
              </a:rPr>
              <a:t>While AdaBoost has its limitations, such as sensitivity to outliers and difficulty with imbalanced data, it remains a powerful and widely-used algorithm in the field of machine learning</a:t>
            </a:r>
            <a:endParaRPr lang="en-US" sz="1800" dirty="0">
              <a:latin typeface="Tomorrow"/>
            </a:endParaRPr>
          </a:p>
        </p:txBody>
      </p:sp>
    </p:spTree>
    <p:extLst>
      <p:ext uri="{BB962C8B-B14F-4D97-AF65-F5344CB8AC3E}">
        <p14:creationId xmlns:p14="http://schemas.microsoft.com/office/powerpoint/2010/main" val="4192213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501</Words>
  <Application>Microsoft Office PowerPoint</Application>
  <PresentationFormat>Custom</PresentationFormat>
  <Paragraphs>54</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Praveen Kumar</cp:lastModifiedBy>
  <cp:revision>7</cp:revision>
  <dcterms:created xsi:type="dcterms:W3CDTF">2024-06-04T06:42:29Z</dcterms:created>
  <dcterms:modified xsi:type="dcterms:W3CDTF">2024-06-19T14:20:33Z</dcterms:modified>
</cp:coreProperties>
</file>