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43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9818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7273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127522"/>
            <a:ext cx="7477601" cy="1803797"/>
          </a:xfrm>
          <a:prstGeom prst="rect">
            <a:avLst/>
          </a:prstGeom>
          <a:noFill/>
          <a:ln/>
        </p:spPr>
        <p:txBody>
          <a:bodyPr wrap="square" rtlCol="0" anchor="t"/>
          <a:lstStyle/>
          <a:p>
            <a:pPr marL="0" indent="0">
              <a:lnSpc>
                <a:spcPts val="7101"/>
              </a:lnSpc>
              <a:buNone/>
            </a:pPr>
            <a:r>
              <a:rPr lang="en-US" sz="5681" dirty="0">
                <a:solidFill>
                  <a:srgbClr val="38512F"/>
                </a:solidFill>
                <a:latin typeface="Lora" pitchFamily="34" charset="0"/>
                <a:ea typeface="Lora" pitchFamily="34" charset="-122"/>
                <a:cs typeface="Lora" pitchFamily="34" charset="-120"/>
              </a:rPr>
              <a:t>Introduction to Boosting Algorithms</a:t>
            </a:r>
            <a:endParaRPr lang="en-US" sz="5681" dirty="0"/>
          </a:p>
        </p:txBody>
      </p:sp>
      <p:sp>
        <p:nvSpPr>
          <p:cNvPr id="6" name="Text 3"/>
          <p:cNvSpPr/>
          <p:nvPr/>
        </p:nvSpPr>
        <p:spPr>
          <a:xfrm>
            <a:off x="6319599" y="3264575"/>
            <a:ext cx="7477601" cy="3198614"/>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Boosting is a powerful machine learning technique that combines multiple weak models to create a strong, highly accurate predictive model. In this comprehensive guide, we will dive into the fundamentals of boosting, explore popular boosting algorithms like AdaBoost and Gradient Boosting, and learn how to implement and optimize boosting in practice. Boosting algorithms work by iteratively training weak learners, such as decision trees, and then combining them to create a robust, high-performing model. This approach has proven to be highly effective in a wide range of applications, from classification and regression to ranking and anomaly detection.</a:t>
            </a:r>
            <a:endParaRPr lang="en-US" sz="1750" dirty="0"/>
          </a:p>
        </p:txBody>
      </p:sp>
      <p:sp>
        <p:nvSpPr>
          <p:cNvPr id="7" name="Shape 4"/>
          <p:cNvSpPr/>
          <p:nvPr/>
        </p:nvSpPr>
        <p:spPr>
          <a:xfrm>
            <a:off x="6319599" y="6729770"/>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6327219" y="6737390"/>
            <a:ext cx="340162" cy="340162"/>
          </a:xfrm>
          <a:prstGeom prst="rect">
            <a:avLst/>
          </a:prstGeom>
        </p:spPr>
      </p:pic>
      <p:sp>
        <p:nvSpPr>
          <p:cNvPr id="9" name="Text 5"/>
          <p:cNvSpPr/>
          <p:nvPr/>
        </p:nvSpPr>
        <p:spPr>
          <a:xfrm>
            <a:off x="6786086" y="6713101"/>
            <a:ext cx="2658904" cy="388858"/>
          </a:xfrm>
          <a:prstGeom prst="rect">
            <a:avLst/>
          </a:prstGeom>
          <a:noFill/>
          <a:ln/>
        </p:spPr>
        <p:txBody>
          <a:bodyPr wrap="none" rtlCol="0" anchor="t"/>
          <a:lstStyle/>
          <a:p>
            <a:pPr marL="0" indent="0" algn="l">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by Praveen kumar T G</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21018"/>
            <a:ext cx="14630400" cy="8234482"/>
          </a:xfrm>
          <a:prstGeom prst="rect">
            <a:avLst/>
          </a:prstGeom>
          <a:solidFill>
            <a:srgbClr val="FEF5E7"/>
          </a:solidFill>
          <a:ln/>
        </p:spPr>
      </p:sp>
      <p:sp>
        <p:nvSpPr>
          <p:cNvPr id="4" name="Rectangle 3">
            <a:extLst>
              <a:ext uri="{FF2B5EF4-FFF2-40B4-BE49-F238E27FC236}">
                <a16:creationId xmlns:a16="http://schemas.microsoft.com/office/drawing/2014/main" id="{A7D01C34-33BC-AED7-3A74-30921D372046}"/>
              </a:ext>
            </a:extLst>
          </p:cNvPr>
          <p:cNvSpPr/>
          <p:nvPr/>
        </p:nvSpPr>
        <p:spPr>
          <a:xfrm>
            <a:off x="5740731" y="3653135"/>
            <a:ext cx="314893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68276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58860"/>
            <a:ext cx="6302454" cy="653415"/>
          </a:xfrm>
          <a:prstGeom prst="rect">
            <a:avLst/>
          </a:prstGeom>
          <a:noFill/>
          <a:ln/>
        </p:spPr>
        <p:txBody>
          <a:bodyPr wrap="none" rtlCol="0" anchor="t"/>
          <a:lstStyle/>
          <a:p>
            <a:pPr marL="0" indent="0">
              <a:lnSpc>
                <a:spcPts val="5146"/>
              </a:lnSpc>
              <a:buNone/>
            </a:pPr>
            <a:r>
              <a:rPr lang="en-US" sz="4117" dirty="0">
                <a:solidFill>
                  <a:srgbClr val="38512F"/>
                </a:solidFill>
                <a:latin typeface="Lora" pitchFamily="34" charset="0"/>
                <a:ea typeface="Lora" pitchFamily="34" charset="-122"/>
                <a:cs typeface="Lora" pitchFamily="34" charset="-120"/>
              </a:rPr>
              <a:t>Fundamentals of Boosting</a:t>
            </a:r>
            <a:endParaRPr lang="en-US" sz="4117" dirty="0"/>
          </a:p>
        </p:txBody>
      </p:sp>
      <p:sp>
        <p:nvSpPr>
          <p:cNvPr id="5" name="Text 3"/>
          <p:cNvSpPr/>
          <p:nvPr/>
        </p:nvSpPr>
        <p:spPr>
          <a:xfrm>
            <a:off x="2348389" y="2567702"/>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Weak Learners</a:t>
            </a:r>
            <a:endParaRPr lang="en-US" sz="2058" dirty="0"/>
          </a:p>
        </p:txBody>
      </p:sp>
      <p:sp>
        <p:nvSpPr>
          <p:cNvPr id="6" name="Text 4"/>
          <p:cNvSpPr/>
          <p:nvPr/>
        </p:nvSpPr>
        <p:spPr>
          <a:xfrm>
            <a:off x="2348389" y="3116699"/>
            <a:ext cx="2949416" cy="284321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Boosting algorithms start with a set of weak learners, which are models that perform slightly better than random guessing. These weak learners are then combined in an iterative fashion to create a strong, highly accurate model.</a:t>
            </a:r>
            <a:endParaRPr lang="en-US" sz="1750" dirty="0"/>
          </a:p>
        </p:txBody>
      </p:sp>
      <p:sp>
        <p:nvSpPr>
          <p:cNvPr id="7" name="Text 5"/>
          <p:cNvSpPr/>
          <p:nvPr/>
        </p:nvSpPr>
        <p:spPr>
          <a:xfrm>
            <a:off x="5847398" y="2567702"/>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Iterative Training</a:t>
            </a:r>
            <a:endParaRPr lang="en-US" sz="2058" dirty="0"/>
          </a:p>
        </p:txBody>
      </p:sp>
      <p:sp>
        <p:nvSpPr>
          <p:cNvPr id="8" name="Text 6"/>
          <p:cNvSpPr/>
          <p:nvPr/>
        </p:nvSpPr>
        <p:spPr>
          <a:xfrm>
            <a:off x="5847398" y="3116699"/>
            <a:ext cx="2949416" cy="355401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key to boosting is its iterative training process. In each iteration, a new weak learner is trained on the data, with a focus on the examples that were misclassified by the previous weak learners. This allows the boosting algorithm to gradually improve the overall performance of the model.</a:t>
            </a:r>
            <a:endParaRPr lang="en-US" sz="1750" dirty="0"/>
          </a:p>
        </p:txBody>
      </p:sp>
      <p:sp>
        <p:nvSpPr>
          <p:cNvPr id="9" name="Text 7"/>
          <p:cNvSpPr/>
          <p:nvPr/>
        </p:nvSpPr>
        <p:spPr>
          <a:xfrm>
            <a:off x="9346406" y="2567702"/>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Ensemble Learning</a:t>
            </a:r>
            <a:endParaRPr lang="en-US" sz="2058" dirty="0"/>
          </a:p>
        </p:txBody>
      </p:sp>
      <p:sp>
        <p:nvSpPr>
          <p:cNvPr id="10" name="Text 8"/>
          <p:cNvSpPr/>
          <p:nvPr/>
        </p:nvSpPr>
        <p:spPr>
          <a:xfrm>
            <a:off x="9346406" y="3116699"/>
            <a:ext cx="2949416" cy="355401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Boosting is a form of ensemble learning, where multiple models are combined to create a more powerful and accurate predictor. By leveraging the strengths of different weak learners, boosting can achieve significantly better performance than any single model alone.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2577"/>
          </a:xfrm>
          <a:prstGeom prst="rect">
            <a:avLst/>
          </a:prstGeom>
          <a:solidFill>
            <a:srgbClr val="FEF5E7"/>
          </a:solidFill>
          <a:ln/>
        </p:spPr>
      </p:sp>
      <p:sp>
        <p:nvSpPr>
          <p:cNvPr id="4" name="Text 2"/>
          <p:cNvSpPr/>
          <p:nvPr/>
        </p:nvSpPr>
        <p:spPr>
          <a:xfrm>
            <a:off x="2551271" y="586026"/>
            <a:ext cx="6672858" cy="626864"/>
          </a:xfrm>
          <a:prstGeom prst="rect">
            <a:avLst/>
          </a:prstGeom>
          <a:noFill/>
          <a:ln/>
        </p:spPr>
        <p:txBody>
          <a:bodyPr wrap="none" rtlCol="0" anchor="t"/>
          <a:lstStyle/>
          <a:p>
            <a:pPr marL="0" indent="0">
              <a:lnSpc>
                <a:spcPts val="4936"/>
              </a:lnSpc>
              <a:buNone/>
            </a:pPr>
            <a:r>
              <a:rPr lang="en-US" sz="3949" dirty="0">
                <a:solidFill>
                  <a:srgbClr val="38512F"/>
                </a:solidFill>
                <a:latin typeface="Lora" pitchFamily="34" charset="0"/>
                <a:ea typeface="Lora" pitchFamily="34" charset="-122"/>
                <a:cs typeface="Lora" pitchFamily="34" charset="-120"/>
              </a:rPr>
              <a:t>Popular Boosting Algorithms</a:t>
            </a:r>
            <a:endParaRPr lang="en-US" sz="3949" dirty="0"/>
          </a:p>
        </p:txBody>
      </p:sp>
      <p:sp>
        <p:nvSpPr>
          <p:cNvPr id="5" name="Shape 3"/>
          <p:cNvSpPr/>
          <p:nvPr/>
        </p:nvSpPr>
        <p:spPr>
          <a:xfrm>
            <a:off x="2551271" y="1878687"/>
            <a:ext cx="479465" cy="479465"/>
          </a:xfrm>
          <a:prstGeom prst="roundRect">
            <a:avLst>
              <a:gd name="adj" fmla="val 13335"/>
            </a:avLst>
          </a:prstGeom>
          <a:solidFill>
            <a:srgbClr val="F6E9D5"/>
          </a:solidFill>
          <a:ln/>
        </p:spPr>
      </p:sp>
      <p:sp>
        <p:nvSpPr>
          <p:cNvPr id="6" name="Text 4"/>
          <p:cNvSpPr/>
          <p:nvPr/>
        </p:nvSpPr>
        <p:spPr>
          <a:xfrm>
            <a:off x="2736175" y="1930360"/>
            <a:ext cx="109537" cy="375999"/>
          </a:xfrm>
          <a:prstGeom prst="rect">
            <a:avLst/>
          </a:prstGeom>
          <a:noFill/>
          <a:ln/>
        </p:spPr>
        <p:txBody>
          <a:bodyPr wrap="none" rtlCol="0" anchor="t"/>
          <a:lstStyle/>
          <a:p>
            <a:pPr marL="0" indent="0" algn="ctr">
              <a:lnSpc>
                <a:spcPts val="2961"/>
              </a:lnSpc>
              <a:buNone/>
            </a:pPr>
            <a:r>
              <a:rPr lang="en-US" sz="2369" dirty="0">
                <a:solidFill>
                  <a:srgbClr val="38512F"/>
                </a:solidFill>
                <a:latin typeface="Lora" pitchFamily="34" charset="0"/>
                <a:ea typeface="Lora" pitchFamily="34" charset="-122"/>
                <a:cs typeface="Lora" pitchFamily="34" charset="-120"/>
              </a:rPr>
              <a:t>1</a:t>
            </a:r>
            <a:endParaRPr lang="en-US" sz="2369" dirty="0"/>
          </a:p>
        </p:txBody>
      </p:sp>
      <p:sp>
        <p:nvSpPr>
          <p:cNvPr id="7" name="Text 5"/>
          <p:cNvSpPr/>
          <p:nvPr/>
        </p:nvSpPr>
        <p:spPr>
          <a:xfrm>
            <a:off x="3243739" y="1878687"/>
            <a:ext cx="2507218" cy="313373"/>
          </a:xfrm>
          <a:prstGeom prst="rect">
            <a:avLst/>
          </a:prstGeom>
          <a:noFill/>
          <a:ln/>
        </p:spPr>
        <p:txBody>
          <a:bodyPr wrap="none" rtlCol="0" anchor="t"/>
          <a:lstStyle/>
          <a:p>
            <a:pPr marL="0" indent="0">
              <a:lnSpc>
                <a:spcPts val="2468"/>
              </a:lnSpc>
              <a:buNone/>
            </a:pPr>
            <a:r>
              <a:rPr lang="en-US" sz="1974" dirty="0">
                <a:solidFill>
                  <a:srgbClr val="38512F"/>
                </a:solidFill>
                <a:latin typeface="Lora" pitchFamily="34" charset="0"/>
                <a:ea typeface="Lora" pitchFamily="34" charset="-122"/>
                <a:cs typeface="Lora" pitchFamily="34" charset="-120"/>
              </a:rPr>
              <a:t>AdaBoost</a:t>
            </a:r>
            <a:endParaRPr lang="en-US" sz="1974" dirty="0"/>
          </a:p>
        </p:txBody>
      </p:sp>
      <p:sp>
        <p:nvSpPr>
          <p:cNvPr id="8" name="Text 6"/>
          <p:cNvSpPr/>
          <p:nvPr/>
        </p:nvSpPr>
        <p:spPr>
          <a:xfrm>
            <a:off x="3243739" y="2319814"/>
            <a:ext cx="3964900" cy="2045970"/>
          </a:xfrm>
          <a:prstGeom prst="rect">
            <a:avLst/>
          </a:prstGeom>
          <a:noFill/>
          <a:ln/>
        </p:spPr>
        <p:txBody>
          <a:bodyPr wrap="square" rtlCol="0" anchor="t"/>
          <a:lstStyle/>
          <a:p>
            <a:pPr marL="0" indent="0" algn="just">
              <a:lnSpc>
                <a:spcPts val="2685"/>
              </a:lnSpc>
              <a:buNone/>
            </a:pPr>
            <a:r>
              <a:rPr lang="en-US" sz="1678" dirty="0">
                <a:solidFill>
                  <a:srgbClr val="3A3630"/>
                </a:solidFill>
                <a:latin typeface="Source Sans Pro" pitchFamily="34" charset="0"/>
                <a:ea typeface="Source Sans Pro" pitchFamily="34" charset="-122"/>
                <a:cs typeface="Source Sans Pro" pitchFamily="34" charset="-120"/>
              </a:rPr>
              <a:t>AdaBoost, or Adaptive Boosting, is one of the earliest and most widely used boosting algorithms. It works by iteratively training weak learners and adjusting the weights of the training examples to focus on the ones that were previously misclassified.</a:t>
            </a:r>
            <a:endParaRPr lang="en-US" sz="1678" dirty="0"/>
          </a:p>
        </p:txBody>
      </p:sp>
      <p:sp>
        <p:nvSpPr>
          <p:cNvPr id="9" name="Shape 7"/>
          <p:cNvSpPr/>
          <p:nvPr/>
        </p:nvSpPr>
        <p:spPr>
          <a:xfrm>
            <a:off x="7421642" y="1878687"/>
            <a:ext cx="479465" cy="479465"/>
          </a:xfrm>
          <a:prstGeom prst="roundRect">
            <a:avLst>
              <a:gd name="adj" fmla="val 13335"/>
            </a:avLst>
          </a:prstGeom>
          <a:solidFill>
            <a:srgbClr val="F6E9D5"/>
          </a:solidFill>
          <a:ln/>
        </p:spPr>
      </p:sp>
      <p:sp>
        <p:nvSpPr>
          <p:cNvPr id="10" name="Text 8"/>
          <p:cNvSpPr/>
          <p:nvPr/>
        </p:nvSpPr>
        <p:spPr>
          <a:xfrm>
            <a:off x="7580590" y="1930360"/>
            <a:ext cx="161568" cy="375999"/>
          </a:xfrm>
          <a:prstGeom prst="rect">
            <a:avLst/>
          </a:prstGeom>
          <a:noFill/>
          <a:ln/>
        </p:spPr>
        <p:txBody>
          <a:bodyPr wrap="none" rtlCol="0" anchor="t"/>
          <a:lstStyle/>
          <a:p>
            <a:pPr marL="0" indent="0" algn="ctr">
              <a:lnSpc>
                <a:spcPts val="2961"/>
              </a:lnSpc>
              <a:buNone/>
            </a:pPr>
            <a:r>
              <a:rPr lang="en-US" sz="2369" dirty="0">
                <a:solidFill>
                  <a:srgbClr val="38512F"/>
                </a:solidFill>
                <a:latin typeface="Lora" pitchFamily="34" charset="0"/>
                <a:ea typeface="Lora" pitchFamily="34" charset="-122"/>
                <a:cs typeface="Lora" pitchFamily="34" charset="-120"/>
              </a:rPr>
              <a:t>2</a:t>
            </a:r>
            <a:endParaRPr lang="en-US" sz="2369" dirty="0"/>
          </a:p>
        </p:txBody>
      </p:sp>
      <p:sp>
        <p:nvSpPr>
          <p:cNvPr id="11" name="Text 9"/>
          <p:cNvSpPr/>
          <p:nvPr/>
        </p:nvSpPr>
        <p:spPr>
          <a:xfrm>
            <a:off x="8114109" y="1878687"/>
            <a:ext cx="2507218" cy="313373"/>
          </a:xfrm>
          <a:prstGeom prst="rect">
            <a:avLst/>
          </a:prstGeom>
          <a:noFill/>
          <a:ln/>
        </p:spPr>
        <p:txBody>
          <a:bodyPr wrap="none" rtlCol="0" anchor="t"/>
          <a:lstStyle/>
          <a:p>
            <a:pPr marL="0" indent="0">
              <a:lnSpc>
                <a:spcPts val="2468"/>
              </a:lnSpc>
              <a:buNone/>
            </a:pPr>
            <a:r>
              <a:rPr lang="en-US" sz="1974" dirty="0">
                <a:solidFill>
                  <a:srgbClr val="38512F"/>
                </a:solidFill>
                <a:latin typeface="Lora" pitchFamily="34" charset="0"/>
                <a:ea typeface="Lora" pitchFamily="34" charset="-122"/>
                <a:cs typeface="Lora" pitchFamily="34" charset="-120"/>
              </a:rPr>
              <a:t>Gradient Boosting</a:t>
            </a:r>
            <a:endParaRPr lang="en-US" sz="1974" dirty="0"/>
          </a:p>
        </p:txBody>
      </p:sp>
      <p:sp>
        <p:nvSpPr>
          <p:cNvPr id="12" name="Text 10"/>
          <p:cNvSpPr/>
          <p:nvPr/>
        </p:nvSpPr>
        <p:spPr>
          <a:xfrm>
            <a:off x="8114109" y="2319814"/>
            <a:ext cx="3964900" cy="2386965"/>
          </a:xfrm>
          <a:prstGeom prst="rect">
            <a:avLst/>
          </a:prstGeom>
          <a:noFill/>
          <a:ln/>
        </p:spPr>
        <p:txBody>
          <a:bodyPr wrap="square" rtlCol="0" anchor="t"/>
          <a:lstStyle/>
          <a:p>
            <a:pPr marL="0" indent="0" algn="just">
              <a:lnSpc>
                <a:spcPts val="2685"/>
              </a:lnSpc>
              <a:buNone/>
            </a:pPr>
            <a:r>
              <a:rPr lang="en-US" sz="1678" dirty="0">
                <a:solidFill>
                  <a:srgbClr val="3A3630"/>
                </a:solidFill>
                <a:latin typeface="Source Sans Pro" pitchFamily="34" charset="0"/>
                <a:ea typeface="Source Sans Pro" pitchFamily="34" charset="-122"/>
                <a:cs typeface="Source Sans Pro" pitchFamily="34" charset="-120"/>
              </a:rPr>
              <a:t>Gradient Boosting is a more recent and powerful boosting algorithm that uses gradient descent to minimize a loss function. It can be used with a variety of weak learners, including decision trees, and is highly effective for both classification and regression tasks.</a:t>
            </a:r>
            <a:endParaRPr lang="en-US" sz="1678" dirty="0"/>
          </a:p>
        </p:txBody>
      </p:sp>
      <p:sp>
        <p:nvSpPr>
          <p:cNvPr id="13" name="Shape 11"/>
          <p:cNvSpPr/>
          <p:nvPr/>
        </p:nvSpPr>
        <p:spPr>
          <a:xfrm>
            <a:off x="2551271" y="5159454"/>
            <a:ext cx="479465" cy="479465"/>
          </a:xfrm>
          <a:prstGeom prst="roundRect">
            <a:avLst>
              <a:gd name="adj" fmla="val 13335"/>
            </a:avLst>
          </a:prstGeom>
          <a:solidFill>
            <a:srgbClr val="F6E9D5"/>
          </a:solidFill>
          <a:ln/>
        </p:spPr>
      </p:sp>
      <p:sp>
        <p:nvSpPr>
          <p:cNvPr id="14" name="Text 12"/>
          <p:cNvSpPr/>
          <p:nvPr/>
        </p:nvSpPr>
        <p:spPr>
          <a:xfrm>
            <a:off x="2707243" y="5211128"/>
            <a:ext cx="167521" cy="375999"/>
          </a:xfrm>
          <a:prstGeom prst="rect">
            <a:avLst/>
          </a:prstGeom>
          <a:noFill/>
          <a:ln/>
        </p:spPr>
        <p:txBody>
          <a:bodyPr wrap="none" rtlCol="0" anchor="t"/>
          <a:lstStyle/>
          <a:p>
            <a:pPr marL="0" indent="0" algn="ctr">
              <a:lnSpc>
                <a:spcPts val="2961"/>
              </a:lnSpc>
              <a:buNone/>
            </a:pPr>
            <a:r>
              <a:rPr lang="en-US" sz="2369" dirty="0">
                <a:solidFill>
                  <a:srgbClr val="38512F"/>
                </a:solidFill>
                <a:latin typeface="Lora" pitchFamily="34" charset="0"/>
                <a:ea typeface="Lora" pitchFamily="34" charset="-122"/>
                <a:cs typeface="Lora" pitchFamily="34" charset="-120"/>
              </a:rPr>
              <a:t>3</a:t>
            </a:r>
            <a:endParaRPr lang="en-US" sz="2369" dirty="0"/>
          </a:p>
        </p:txBody>
      </p:sp>
      <p:sp>
        <p:nvSpPr>
          <p:cNvPr id="15" name="Text 13"/>
          <p:cNvSpPr/>
          <p:nvPr/>
        </p:nvSpPr>
        <p:spPr>
          <a:xfrm>
            <a:off x="3243739" y="5159454"/>
            <a:ext cx="2507218" cy="313373"/>
          </a:xfrm>
          <a:prstGeom prst="rect">
            <a:avLst/>
          </a:prstGeom>
          <a:noFill/>
          <a:ln/>
        </p:spPr>
        <p:txBody>
          <a:bodyPr wrap="none" rtlCol="0" anchor="t"/>
          <a:lstStyle/>
          <a:p>
            <a:pPr marL="0" indent="0">
              <a:lnSpc>
                <a:spcPts val="2468"/>
              </a:lnSpc>
              <a:buNone/>
            </a:pPr>
            <a:r>
              <a:rPr lang="en-US" sz="1974" dirty="0">
                <a:solidFill>
                  <a:srgbClr val="38512F"/>
                </a:solidFill>
                <a:latin typeface="Lora" pitchFamily="34" charset="0"/>
                <a:ea typeface="Lora" pitchFamily="34" charset="-122"/>
                <a:cs typeface="Lora" pitchFamily="34" charset="-120"/>
              </a:rPr>
              <a:t>XGBoost</a:t>
            </a:r>
            <a:endParaRPr lang="en-US" sz="1974" dirty="0"/>
          </a:p>
        </p:txBody>
      </p:sp>
      <p:sp>
        <p:nvSpPr>
          <p:cNvPr id="16" name="Text 14"/>
          <p:cNvSpPr/>
          <p:nvPr/>
        </p:nvSpPr>
        <p:spPr>
          <a:xfrm>
            <a:off x="3243739" y="5600581"/>
            <a:ext cx="3964900" cy="2045970"/>
          </a:xfrm>
          <a:prstGeom prst="rect">
            <a:avLst/>
          </a:prstGeom>
          <a:noFill/>
          <a:ln/>
        </p:spPr>
        <p:txBody>
          <a:bodyPr wrap="square" rtlCol="0" anchor="t"/>
          <a:lstStyle/>
          <a:p>
            <a:pPr marL="0" indent="0" algn="just">
              <a:lnSpc>
                <a:spcPts val="2685"/>
              </a:lnSpc>
              <a:buNone/>
            </a:pPr>
            <a:r>
              <a:rPr lang="en-US" sz="1678" dirty="0">
                <a:solidFill>
                  <a:srgbClr val="3A3630"/>
                </a:solidFill>
                <a:latin typeface="Source Sans Pro" pitchFamily="34" charset="0"/>
                <a:ea typeface="Source Sans Pro" pitchFamily="34" charset="-122"/>
                <a:cs typeface="Source Sans Pro" pitchFamily="34" charset="-120"/>
              </a:rPr>
              <a:t>XGBoost, or Extreme Gradient Boosting, is a highly optimized and efficient implementation of Gradient Boosting that has become a go-to choice for many data scientists and machine learning practitioners.</a:t>
            </a:r>
            <a:endParaRPr lang="en-US" sz="1678" dirty="0"/>
          </a:p>
        </p:txBody>
      </p:sp>
      <p:sp>
        <p:nvSpPr>
          <p:cNvPr id="17" name="Shape 15"/>
          <p:cNvSpPr/>
          <p:nvPr/>
        </p:nvSpPr>
        <p:spPr>
          <a:xfrm>
            <a:off x="7421642" y="5159454"/>
            <a:ext cx="479465" cy="479465"/>
          </a:xfrm>
          <a:prstGeom prst="roundRect">
            <a:avLst>
              <a:gd name="adj" fmla="val 13335"/>
            </a:avLst>
          </a:prstGeom>
          <a:solidFill>
            <a:srgbClr val="F6E9D5"/>
          </a:solidFill>
          <a:ln/>
        </p:spPr>
      </p:sp>
      <p:sp>
        <p:nvSpPr>
          <p:cNvPr id="18" name="Text 16"/>
          <p:cNvSpPr/>
          <p:nvPr/>
        </p:nvSpPr>
        <p:spPr>
          <a:xfrm>
            <a:off x="7579757" y="5211128"/>
            <a:ext cx="163116" cy="375999"/>
          </a:xfrm>
          <a:prstGeom prst="rect">
            <a:avLst/>
          </a:prstGeom>
          <a:noFill/>
          <a:ln/>
        </p:spPr>
        <p:txBody>
          <a:bodyPr wrap="none" rtlCol="0" anchor="t"/>
          <a:lstStyle/>
          <a:p>
            <a:pPr marL="0" indent="0" algn="ctr">
              <a:lnSpc>
                <a:spcPts val="2961"/>
              </a:lnSpc>
              <a:buNone/>
            </a:pPr>
            <a:r>
              <a:rPr lang="en-US" sz="2369" dirty="0">
                <a:solidFill>
                  <a:srgbClr val="38512F"/>
                </a:solidFill>
                <a:latin typeface="Lora" pitchFamily="34" charset="0"/>
                <a:ea typeface="Lora" pitchFamily="34" charset="-122"/>
                <a:cs typeface="Lora" pitchFamily="34" charset="-120"/>
              </a:rPr>
              <a:t>4</a:t>
            </a:r>
            <a:endParaRPr lang="en-US" sz="2369" dirty="0"/>
          </a:p>
        </p:txBody>
      </p:sp>
      <p:sp>
        <p:nvSpPr>
          <p:cNvPr id="19" name="Text 17"/>
          <p:cNvSpPr/>
          <p:nvPr/>
        </p:nvSpPr>
        <p:spPr>
          <a:xfrm>
            <a:off x="8114109" y="5159454"/>
            <a:ext cx="2507218" cy="313373"/>
          </a:xfrm>
          <a:prstGeom prst="rect">
            <a:avLst/>
          </a:prstGeom>
          <a:noFill/>
          <a:ln/>
        </p:spPr>
        <p:txBody>
          <a:bodyPr wrap="none" rtlCol="0" anchor="t"/>
          <a:lstStyle/>
          <a:p>
            <a:pPr marL="0" indent="0">
              <a:lnSpc>
                <a:spcPts val="2468"/>
              </a:lnSpc>
              <a:buNone/>
            </a:pPr>
            <a:r>
              <a:rPr lang="en-US" sz="1974" dirty="0">
                <a:solidFill>
                  <a:srgbClr val="38512F"/>
                </a:solidFill>
                <a:latin typeface="Lora" pitchFamily="34" charset="0"/>
                <a:ea typeface="Lora" pitchFamily="34" charset="-122"/>
                <a:cs typeface="Lora" pitchFamily="34" charset="-120"/>
              </a:rPr>
              <a:t>LightGBM</a:t>
            </a:r>
            <a:endParaRPr lang="en-US" sz="1974" dirty="0"/>
          </a:p>
        </p:txBody>
      </p:sp>
      <p:sp>
        <p:nvSpPr>
          <p:cNvPr id="20" name="Text 18"/>
          <p:cNvSpPr/>
          <p:nvPr/>
        </p:nvSpPr>
        <p:spPr>
          <a:xfrm>
            <a:off x="8114109" y="5600581"/>
            <a:ext cx="3964900" cy="1704975"/>
          </a:xfrm>
          <a:prstGeom prst="rect">
            <a:avLst/>
          </a:prstGeom>
          <a:noFill/>
          <a:ln/>
        </p:spPr>
        <p:txBody>
          <a:bodyPr wrap="square" rtlCol="0" anchor="t"/>
          <a:lstStyle/>
          <a:p>
            <a:pPr marL="0" indent="0" algn="just">
              <a:lnSpc>
                <a:spcPts val="2685"/>
              </a:lnSpc>
              <a:buNone/>
            </a:pPr>
            <a:r>
              <a:rPr lang="en-US" sz="1678" dirty="0">
                <a:solidFill>
                  <a:srgbClr val="3A3630"/>
                </a:solidFill>
                <a:latin typeface="Source Sans Pro" pitchFamily="34" charset="0"/>
                <a:ea typeface="Source Sans Pro" pitchFamily="34" charset="-122"/>
                <a:cs typeface="Source Sans Pro" pitchFamily="34" charset="-120"/>
              </a:rPr>
              <a:t>LightGBM is another popular Gradient Boosting algorithm that uses tree-based learning algorithms. It is known for its speed, efficiency, and ability to handle large-scale data and high-dimensional features.</a:t>
            </a:r>
            <a:endParaRPr lang="en-US" sz="167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0910"/>
          </a:xfrm>
          <a:prstGeom prst="rect">
            <a:avLst/>
          </a:prstGeom>
          <a:solidFill>
            <a:srgbClr val="FEF5E7"/>
          </a:solidFill>
          <a:ln/>
        </p:spPr>
      </p:sp>
      <p:sp>
        <p:nvSpPr>
          <p:cNvPr id="4" name="Text 2"/>
          <p:cNvSpPr/>
          <p:nvPr/>
        </p:nvSpPr>
        <p:spPr>
          <a:xfrm>
            <a:off x="3013591" y="529114"/>
            <a:ext cx="7272695" cy="565904"/>
          </a:xfrm>
          <a:prstGeom prst="rect">
            <a:avLst/>
          </a:prstGeom>
          <a:noFill/>
          <a:ln/>
        </p:spPr>
        <p:txBody>
          <a:bodyPr wrap="none" rtlCol="0" anchor="t"/>
          <a:lstStyle/>
          <a:p>
            <a:pPr marL="0" indent="0">
              <a:lnSpc>
                <a:spcPts val="4457"/>
              </a:lnSpc>
              <a:buNone/>
            </a:pPr>
            <a:r>
              <a:rPr lang="en-US" sz="3565" dirty="0">
                <a:solidFill>
                  <a:srgbClr val="38512F"/>
                </a:solidFill>
                <a:latin typeface="Lora" pitchFamily="34" charset="0"/>
                <a:ea typeface="Lora" pitchFamily="34" charset="-122"/>
                <a:cs typeface="Lora" pitchFamily="34" charset="-120"/>
              </a:rPr>
              <a:t>Implementing Boosting in Practice</a:t>
            </a:r>
            <a:endParaRPr lang="en-US" sz="3565" dirty="0"/>
          </a:p>
        </p:txBody>
      </p:sp>
      <p:sp>
        <p:nvSpPr>
          <p:cNvPr id="5" name="Shape 3"/>
          <p:cNvSpPr/>
          <p:nvPr/>
        </p:nvSpPr>
        <p:spPr>
          <a:xfrm>
            <a:off x="3013591" y="4590812"/>
            <a:ext cx="8603218" cy="24051"/>
          </a:xfrm>
          <a:prstGeom prst="rect">
            <a:avLst/>
          </a:prstGeom>
          <a:solidFill>
            <a:srgbClr val="38512F"/>
          </a:solidFill>
          <a:ln/>
        </p:spPr>
      </p:sp>
      <p:sp>
        <p:nvSpPr>
          <p:cNvPr id="6" name="Shape 4"/>
          <p:cNvSpPr/>
          <p:nvPr/>
        </p:nvSpPr>
        <p:spPr>
          <a:xfrm>
            <a:off x="5104209" y="3917275"/>
            <a:ext cx="24051" cy="673537"/>
          </a:xfrm>
          <a:prstGeom prst="rect">
            <a:avLst/>
          </a:prstGeom>
          <a:solidFill>
            <a:srgbClr val="38512F"/>
          </a:solidFill>
          <a:ln/>
        </p:spPr>
      </p:sp>
      <p:sp>
        <p:nvSpPr>
          <p:cNvPr id="7" name="Shape 5"/>
          <p:cNvSpPr/>
          <p:nvPr/>
        </p:nvSpPr>
        <p:spPr>
          <a:xfrm>
            <a:off x="4899779" y="4374356"/>
            <a:ext cx="432911" cy="432911"/>
          </a:xfrm>
          <a:prstGeom prst="roundRect">
            <a:avLst>
              <a:gd name="adj" fmla="val 13336"/>
            </a:avLst>
          </a:prstGeom>
          <a:solidFill>
            <a:srgbClr val="F6E9D5"/>
          </a:solidFill>
          <a:ln/>
        </p:spPr>
      </p:sp>
      <p:sp>
        <p:nvSpPr>
          <p:cNvPr id="8" name="Text 6"/>
          <p:cNvSpPr/>
          <p:nvPr/>
        </p:nvSpPr>
        <p:spPr>
          <a:xfrm>
            <a:off x="5066705" y="4421029"/>
            <a:ext cx="98941" cy="339566"/>
          </a:xfrm>
          <a:prstGeom prst="rect">
            <a:avLst/>
          </a:prstGeom>
          <a:noFill/>
          <a:ln/>
        </p:spPr>
        <p:txBody>
          <a:bodyPr wrap="none" rtlCol="0" anchor="t"/>
          <a:lstStyle/>
          <a:p>
            <a:pPr marL="0" indent="0" algn="ctr">
              <a:lnSpc>
                <a:spcPts val="2674"/>
              </a:lnSpc>
              <a:buNone/>
            </a:pPr>
            <a:r>
              <a:rPr lang="en-US" sz="2139" dirty="0">
                <a:solidFill>
                  <a:srgbClr val="38512F"/>
                </a:solidFill>
                <a:latin typeface="Lora" pitchFamily="34" charset="0"/>
                <a:ea typeface="Lora" pitchFamily="34" charset="-122"/>
                <a:cs typeface="Lora" pitchFamily="34" charset="-120"/>
              </a:rPr>
              <a:t>1</a:t>
            </a:r>
            <a:endParaRPr lang="en-US" sz="2139" dirty="0"/>
          </a:p>
        </p:txBody>
      </p:sp>
      <p:sp>
        <p:nvSpPr>
          <p:cNvPr id="9" name="Text 7"/>
          <p:cNvSpPr/>
          <p:nvPr/>
        </p:nvSpPr>
        <p:spPr>
          <a:xfrm>
            <a:off x="3984308" y="1479828"/>
            <a:ext cx="2263973" cy="283012"/>
          </a:xfrm>
          <a:prstGeom prst="rect">
            <a:avLst/>
          </a:prstGeom>
          <a:noFill/>
          <a:ln/>
        </p:spPr>
        <p:txBody>
          <a:bodyPr wrap="none" rtlCol="0" anchor="t"/>
          <a:lstStyle/>
          <a:p>
            <a:pPr marL="0" indent="0" algn="ctr">
              <a:lnSpc>
                <a:spcPts val="2228"/>
              </a:lnSpc>
              <a:buNone/>
            </a:pPr>
            <a:r>
              <a:rPr lang="en-US" sz="1783" dirty="0">
                <a:solidFill>
                  <a:srgbClr val="38512F"/>
                </a:solidFill>
                <a:latin typeface="Lora" pitchFamily="34" charset="0"/>
                <a:ea typeface="Lora" pitchFamily="34" charset="-122"/>
                <a:cs typeface="Lora" pitchFamily="34" charset="-120"/>
              </a:rPr>
              <a:t>Data Preprocessing</a:t>
            </a:r>
            <a:endParaRPr lang="en-US" sz="1783" dirty="0"/>
          </a:p>
        </p:txBody>
      </p:sp>
      <p:sp>
        <p:nvSpPr>
          <p:cNvPr id="10" name="Text 8"/>
          <p:cNvSpPr/>
          <p:nvPr/>
        </p:nvSpPr>
        <p:spPr>
          <a:xfrm>
            <a:off x="3205996" y="1878211"/>
            <a:ext cx="3820597" cy="1846659"/>
          </a:xfrm>
          <a:prstGeom prst="rect">
            <a:avLst/>
          </a:prstGeom>
          <a:noFill/>
          <a:ln/>
        </p:spPr>
        <p:txBody>
          <a:bodyPr wrap="square" rtlCol="0" anchor="t"/>
          <a:lstStyle/>
          <a:p>
            <a:pPr marL="0" indent="0" algn="just">
              <a:lnSpc>
                <a:spcPts val="2424"/>
              </a:lnSpc>
              <a:buNone/>
            </a:pPr>
            <a:r>
              <a:rPr lang="en-US" sz="1515" dirty="0">
                <a:solidFill>
                  <a:srgbClr val="3A3630"/>
                </a:solidFill>
                <a:latin typeface="Source Sans Pro" pitchFamily="34" charset="0"/>
                <a:ea typeface="Source Sans Pro" pitchFamily="34" charset="-122"/>
                <a:cs typeface="Source Sans Pro" pitchFamily="34" charset="-120"/>
              </a:rPr>
              <a:t>Before applying a boosting algorithm, it's important to ensure that your data is properly preprocessed and ready for training. This includes handling missing values, encoding categorical variables, and scaling numerical features.</a:t>
            </a:r>
            <a:endParaRPr lang="en-US" sz="1515" dirty="0"/>
          </a:p>
        </p:txBody>
      </p:sp>
      <p:sp>
        <p:nvSpPr>
          <p:cNvPr id="11" name="Shape 9"/>
          <p:cNvSpPr/>
          <p:nvPr/>
        </p:nvSpPr>
        <p:spPr>
          <a:xfrm>
            <a:off x="7303056" y="4590812"/>
            <a:ext cx="24051" cy="673537"/>
          </a:xfrm>
          <a:prstGeom prst="rect">
            <a:avLst/>
          </a:prstGeom>
          <a:solidFill>
            <a:srgbClr val="38512F"/>
          </a:solidFill>
          <a:ln/>
        </p:spPr>
      </p:sp>
      <p:sp>
        <p:nvSpPr>
          <p:cNvPr id="12" name="Shape 10"/>
          <p:cNvSpPr/>
          <p:nvPr/>
        </p:nvSpPr>
        <p:spPr>
          <a:xfrm>
            <a:off x="7098625" y="4374356"/>
            <a:ext cx="432911" cy="432911"/>
          </a:xfrm>
          <a:prstGeom prst="roundRect">
            <a:avLst>
              <a:gd name="adj" fmla="val 13336"/>
            </a:avLst>
          </a:prstGeom>
          <a:solidFill>
            <a:srgbClr val="F6E9D5"/>
          </a:solidFill>
          <a:ln/>
        </p:spPr>
      </p:sp>
      <p:sp>
        <p:nvSpPr>
          <p:cNvPr id="13" name="Text 11"/>
          <p:cNvSpPr/>
          <p:nvPr/>
        </p:nvSpPr>
        <p:spPr>
          <a:xfrm>
            <a:off x="7242096" y="4421029"/>
            <a:ext cx="145852" cy="339566"/>
          </a:xfrm>
          <a:prstGeom prst="rect">
            <a:avLst/>
          </a:prstGeom>
          <a:noFill/>
          <a:ln/>
        </p:spPr>
        <p:txBody>
          <a:bodyPr wrap="none" rtlCol="0" anchor="t"/>
          <a:lstStyle/>
          <a:p>
            <a:pPr marL="0" indent="0" algn="ctr">
              <a:lnSpc>
                <a:spcPts val="2674"/>
              </a:lnSpc>
              <a:buNone/>
            </a:pPr>
            <a:r>
              <a:rPr lang="en-US" sz="2139" dirty="0">
                <a:solidFill>
                  <a:srgbClr val="38512F"/>
                </a:solidFill>
                <a:latin typeface="Lora" pitchFamily="34" charset="0"/>
                <a:ea typeface="Lora" pitchFamily="34" charset="-122"/>
                <a:cs typeface="Lora" pitchFamily="34" charset="-120"/>
              </a:rPr>
              <a:t>2</a:t>
            </a:r>
            <a:endParaRPr lang="en-US" sz="2139" dirty="0"/>
          </a:p>
        </p:txBody>
      </p:sp>
      <p:sp>
        <p:nvSpPr>
          <p:cNvPr id="14" name="Text 12"/>
          <p:cNvSpPr/>
          <p:nvPr/>
        </p:nvSpPr>
        <p:spPr>
          <a:xfrm>
            <a:off x="6183154" y="5456753"/>
            <a:ext cx="2263973" cy="283012"/>
          </a:xfrm>
          <a:prstGeom prst="rect">
            <a:avLst/>
          </a:prstGeom>
          <a:noFill/>
          <a:ln/>
        </p:spPr>
        <p:txBody>
          <a:bodyPr wrap="none" rtlCol="0" anchor="t"/>
          <a:lstStyle/>
          <a:p>
            <a:pPr marL="0" indent="0" algn="ctr">
              <a:lnSpc>
                <a:spcPts val="2228"/>
              </a:lnSpc>
              <a:buNone/>
            </a:pPr>
            <a:r>
              <a:rPr lang="en-US" sz="1783" dirty="0">
                <a:solidFill>
                  <a:srgbClr val="38512F"/>
                </a:solidFill>
                <a:latin typeface="Lora" pitchFamily="34" charset="0"/>
                <a:ea typeface="Lora" pitchFamily="34" charset="-122"/>
                <a:cs typeface="Lora" pitchFamily="34" charset="-120"/>
              </a:rPr>
              <a:t>Model Selection</a:t>
            </a:r>
            <a:endParaRPr lang="en-US" sz="1783" dirty="0"/>
          </a:p>
        </p:txBody>
      </p:sp>
      <p:sp>
        <p:nvSpPr>
          <p:cNvPr id="15" name="Text 13"/>
          <p:cNvSpPr/>
          <p:nvPr/>
        </p:nvSpPr>
        <p:spPr>
          <a:xfrm>
            <a:off x="5404842" y="5855137"/>
            <a:ext cx="3820597" cy="1846659"/>
          </a:xfrm>
          <a:prstGeom prst="rect">
            <a:avLst/>
          </a:prstGeom>
          <a:noFill/>
          <a:ln/>
        </p:spPr>
        <p:txBody>
          <a:bodyPr wrap="square" rtlCol="0" anchor="t"/>
          <a:lstStyle/>
          <a:p>
            <a:pPr marL="0" indent="0" algn="just">
              <a:lnSpc>
                <a:spcPts val="2424"/>
              </a:lnSpc>
              <a:buNone/>
            </a:pPr>
            <a:r>
              <a:rPr lang="en-US" sz="1515" dirty="0">
                <a:solidFill>
                  <a:srgbClr val="3A3630"/>
                </a:solidFill>
                <a:latin typeface="Source Sans Pro" pitchFamily="34" charset="0"/>
                <a:ea typeface="Source Sans Pro" pitchFamily="34" charset="-122"/>
                <a:cs typeface="Source Sans Pro" pitchFamily="34" charset="-120"/>
              </a:rPr>
              <a:t>Choosing the right boosting algorithm and its hyperparameters is crucial for achieving optimal performance. You may need to experiment with different algorithms and tune the hyperparameters using techniques like cross-validation or grid search.</a:t>
            </a:r>
            <a:endParaRPr lang="en-US" sz="1515" dirty="0"/>
          </a:p>
        </p:txBody>
      </p:sp>
      <p:sp>
        <p:nvSpPr>
          <p:cNvPr id="16" name="Shape 14"/>
          <p:cNvSpPr/>
          <p:nvPr/>
        </p:nvSpPr>
        <p:spPr>
          <a:xfrm>
            <a:off x="9502021" y="3917275"/>
            <a:ext cx="24051" cy="673537"/>
          </a:xfrm>
          <a:prstGeom prst="rect">
            <a:avLst/>
          </a:prstGeom>
          <a:solidFill>
            <a:srgbClr val="38512F"/>
          </a:solidFill>
          <a:ln/>
        </p:spPr>
      </p:sp>
      <p:sp>
        <p:nvSpPr>
          <p:cNvPr id="17" name="Shape 15"/>
          <p:cNvSpPr/>
          <p:nvPr/>
        </p:nvSpPr>
        <p:spPr>
          <a:xfrm>
            <a:off x="9297591" y="4374356"/>
            <a:ext cx="432911" cy="432911"/>
          </a:xfrm>
          <a:prstGeom prst="roundRect">
            <a:avLst>
              <a:gd name="adj" fmla="val 13336"/>
            </a:avLst>
          </a:prstGeom>
          <a:solidFill>
            <a:srgbClr val="F6E9D5"/>
          </a:solidFill>
          <a:ln/>
        </p:spPr>
      </p:sp>
      <p:sp>
        <p:nvSpPr>
          <p:cNvPr id="18" name="Text 16"/>
          <p:cNvSpPr/>
          <p:nvPr/>
        </p:nvSpPr>
        <p:spPr>
          <a:xfrm>
            <a:off x="9438323" y="4421029"/>
            <a:ext cx="151328" cy="339566"/>
          </a:xfrm>
          <a:prstGeom prst="rect">
            <a:avLst/>
          </a:prstGeom>
          <a:noFill/>
          <a:ln/>
        </p:spPr>
        <p:txBody>
          <a:bodyPr wrap="none" rtlCol="0" anchor="t"/>
          <a:lstStyle/>
          <a:p>
            <a:pPr marL="0" indent="0" algn="ctr">
              <a:lnSpc>
                <a:spcPts val="2674"/>
              </a:lnSpc>
              <a:buNone/>
            </a:pPr>
            <a:r>
              <a:rPr lang="en-US" sz="2139" dirty="0">
                <a:solidFill>
                  <a:srgbClr val="38512F"/>
                </a:solidFill>
                <a:latin typeface="Lora" pitchFamily="34" charset="0"/>
                <a:ea typeface="Lora" pitchFamily="34" charset="-122"/>
                <a:cs typeface="Lora" pitchFamily="34" charset="-120"/>
              </a:rPr>
              <a:t>3</a:t>
            </a:r>
            <a:endParaRPr lang="en-US" sz="2139" dirty="0"/>
          </a:p>
        </p:txBody>
      </p:sp>
      <p:sp>
        <p:nvSpPr>
          <p:cNvPr id="19" name="Text 17"/>
          <p:cNvSpPr/>
          <p:nvPr/>
        </p:nvSpPr>
        <p:spPr>
          <a:xfrm>
            <a:off x="7909798" y="1479828"/>
            <a:ext cx="3208615" cy="283012"/>
          </a:xfrm>
          <a:prstGeom prst="rect">
            <a:avLst/>
          </a:prstGeom>
          <a:noFill/>
          <a:ln/>
        </p:spPr>
        <p:txBody>
          <a:bodyPr wrap="none" rtlCol="0" anchor="t"/>
          <a:lstStyle/>
          <a:p>
            <a:pPr marL="0" indent="0" algn="ctr">
              <a:lnSpc>
                <a:spcPts val="2228"/>
              </a:lnSpc>
              <a:buNone/>
            </a:pPr>
            <a:r>
              <a:rPr lang="en-US" sz="1783" dirty="0">
                <a:solidFill>
                  <a:srgbClr val="38512F"/>
                </a:solidFill>
                <a:latin typeface="Lora" pitchFamily="34" charset="0"/>
                <a:ea typeface="Lora" pitchFamily="34" charset="-122"/>
                <a:cs typeface="Lora" pitchFamily="34" charset="-120"/>
              </a:rPr>
              <a:t>Model Training and Evaluation</a:t>
            </a:r>
            <a:endParaRPr lang="en-US" sz="1783" dirty="0"/>
          </a:p>
        </p:txBody>
      </p:sp>
      <p:sp>
        <p:nvSpPr>
          <p:cNvPr id="20" name="Text 18"/>
          <p:cNvSpPr/>
          <p:nvPr/>
        </p:nvSpPr>
        <p:spPr>
          <a:xfrm>
            <a:off x="7603808" y="1878211"/>
            <a:ext cx="3820597" cy="1846659"/>
          </a:xfrm>
          <a:prstGeom prst="rect">
            <a:avLst/>
          </a:prstGeom>
          <a:noFill/>
          <a:ln/>
        </p:spPr>
        <p:txBody>
          <a:bodyPr wrap="square" rtlCol="0" anchor="t"/>
          <a:lstStyle/>
          <a:p>
            <a:pPr marL="0" indent="0" algn="just">
              <a:lnSpc>
                <a:spcPts val="2424"/>
              </a:lnSpc>
              <a:buNone/>
            </a:pPr>
            <a:r>
              <a:rPr lang="en-US" sz="1515" dirty="0">
                <a:solidFill>
                  <a:srgbClr val="3A3630"/>
                </a:solidFill>
                <a:latin typeface="Source Sans Pro" pitchFamily="34" charset="0"/>
                <a:ea typeface="Source Sans Pro" pitchFamily="34" charset="-122"/>
                <a:cs typeface="Source Sans Pro" pitchFamily="34" charset="-120"/>
              </a:rPr>
              <a:t>Once you've selected the appropriate boosting algorithm, you can proceed to train the model on your data. Be sure to monitor the model's performance on both the training and validation sets to ensure that it is generalizing well and not overfitting.</a:t>
            </a:r>
            <a:endParaRPr lang="en-US" sz="15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802124"/>
            <a:ext cx="9933503" cy="1306830"/>
          </a:xfrm>
          <a:prstGeom prst="rect">
            <a:avLst/>
          </a:prstGeom>
          <a:noFill/>
          <a:ln/>
        </p:spPr>
        <p:txBody>
          <a:bodyPr wrap="square" rtlCol="0" anchor="t"/>
          <a:lstStyle/>
          <a:p>
            <a:pPr marL="0" indent="0">
              <a:lnSpc>
                <a:spcPts val="5146"/>
              </a:lnSpc>
              <a:buNone/>
            </a:pPr>
            <a:r>
              <a:rPr lang="en-US" sz="4117" dirty="0">
                <a:solidFill>
                  <a:srgbClr val="38512F"/>
                </a:solidFill>
                <a:latin typeface="Lora" pitchFamily="34" charset="0"/>
                <a:ea typeface="Lora" pitchFamily="34" charset="-122"/>
                <a:cs typeface="Lora" pitchFamily="34" charset="-120"/>
              </a:rPr>
              <a:t>Optimizing Boosting for Performance and Accuracy</a:t>
            </a:r>
            <a:endParaRPr lang="en-US" sz="4117" dirty="0"/>
          </a:p>
        </p:txBody>
      </p:sp>
      <p:sp>
        <p:nvSpPr>
          <p:cNvPr id="5" name="Shape 3"/>
          <p:cNvSpPr/>
          <p:nvPr/>
        </p:nvSpPr>
        <p:spPr>
          <a:xfrm>
            <a:off x="2348389" y="2553295"/>
            <a:ext cx="4855726" cy="2326005"/>
          </a:xfrm>
          <a:prstGeom prst="roundRect">
            <a:avLst>
              <a:gd name="adj" fmla="val 2866"/>
            </a:avLst>
          </a:prstGeom>
          <a:solidFill>
            <a:srgbClr val="F6E9D5"/>
          </a:solidFill>
          <a:ln/>
        </p:spPr>
      </p:sp>
      <p:sp>
        <p:nvSpPr>
          <p:cNvPr id="6" name="Text 4"/>
          <p:cNvSpPr/>
          <p:nvPr/>
        </p:nvSpPr>
        <p:spPr>
          <a:xfrm>
            <a:off x="2570559" y="2775466"/>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Feature Engineering</a:t>
            </a:r>
            <a:endParaRPr lang="en-US" sz="2058" dirty="0"/>
          </a:p>
        </p:txBody>
      </p:sp>
      <p:sp>
        <p:nvSpPr>
          <p:cNvPr id="7" name="Text 5"/>
          <p:cNvSpPr/>
          <p:nvPr/>
        </p:nvSpPr>
        <p:spPr>
          <a:xfrm>
            <a:off x="2570559" y="3235523"/>
            <a:ext cx="4411385"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Boosting algorithms can benefit greatly from well-crafted features. Spend time exploring your data and engineering new features that capture relevant patterns and relationships.</a:t>
            </a:r>
            <a:endParaRPr lang="en-US" sz="1750" dirty="0"/>
          </a:p>
        </p:txBody>
      </p:sp>
      <p:sp>
        <p:nvSpPr>
          <p:cNvPr id="8" name="Shape 6"/>
          <p:cNvSpPr/>
          <p:nvPr/>
        </p:nvSpPr>
        <p:spPr>
          <a:xfrm>
            <a:off x="7426285" y="2553295"/>
            <a:ext cx="4855726" cy="2326005"/>
          </a:xfrm>
          <a:prstGeom prst="roundRect">
            <a:avLst>
              <a:gd name="adj" fmla="val 2866"/>
            </a:avLst>
          </a:prstGeom>
          <a:solidFill>
            <a:srgbClr val="F6E9D5"/>
          </a:solidFill>
          <a:ln/>
        </p:spPr>
      </p:sp>
      <p:sp>
        <p:nvSpPr>
          <p:cNvPr id="9" name="Text 7"/>
          <p:cNvSpPr/>
          <p:nvPr/>
        </p:nvSpPr>
        <p:spPr>
          <a:xfrm>
            <a:off x="7648456" y="2775466"/>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Regularization</a:t>
            </a:r>
            <a:endParaRPr lang="en-US" sz="2058" dirty="0"/>
          </a:p>
        </p:txBody>
      </p:sp>
      <p:sp>
        <p:nvSpPr>
          <p:cNvPr id="10" name="Text 8"/>
          <p:cNvSpPr/>
          <p:nvPr/>
        </p:nvSpPr>
        <p:spPr>
          <a:xfrm>
            <a:off x="7648456" y="3080148"/>
            <a:ext cx="4411385"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Boosting models can be prone to overfitting, so it's important to use regularization techniques like early stopping, L1/L2 regularization, or setting a maximum depth for the weak learners.</a:t>
            </a:r>
            <a:endParaRPr lang="en-US" sz="1750" dirty="0"/>
          </a:p>
        </p:txBody>
      </p:sp>
      <p:sp>
        <p:nvSpPr>
          <p:cNvPr id="11" name="Shape 9"/>
          <p:cNvSpPr/>
          <p:nvPr/>
        </p:nvSpPr>
        <p:spPr>
          <a:xfrm>
            <a:off x="2348389" y="5101471"/>
            <a:ext cx="4855726" cy="2326005"/>
          </a:xfrm>
          <a:prstGeom prst="roundRect">
            <a:avLst>
              <a:gd name="adj" fmla="val 2866"/>
            </a:avLst>
          </a:prstGeom>
          <a:solidFill>
            <a:srgbClr val="F6E9D5"/>
          </a:solidFill>
          <a:ln/>
        </p:spPr>
      </p:sp>
      <p:sp>
        <p:nvSpPr>
          <p:cNvPr id="12" name="Text 10"/>
          <p:cNvSpPr/>
          <p:nvPr/>
        </p:nvSpPr>
        <p:spPr>
          <a:xfrm>
            <a:off x="2570559" y="5323642"/>
            <a:ext cx="2614017"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Parallelization</a:t>
            </a:r>
            <a:endParaRPr lang="en-US" sz="2058" dirty="0"/>
          </a:p>
        </p:txBody>
      </p:sp>
      <p:sp>
        <p:nvSpPr>
          <p:cNvPr id="13" name="Text 11"/>
          <p:cNvSpPr/>
          <p:nvPr/>
        </p:nvSpPr>
        <p:spPr>
          <a:xfrm>
            <a:off x="2570559" y="5783699"/>
            <a:ext cx="4411385"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Many boosting algorithms, such as XGBoost and LightGBM, can be parallelized to take advantage of multi-core processors and accelerate the training process.</a:t>
            </a:r>
            <a:endParaRPr lang="en-US" sz="1750" dirty="0"/>
          </a:p>
        </p:txBody>
      </p:sp>
      <p:sp>
        <p:nvSpPr>
          <p:cNvPr id="14" name="Shape 12"/>
          <p:cNvSpPr/>
          <p:nvPr/>
        </p:nvSpPr>
        <p:spPr>
          <a:xfrm>
            <a:off x="7426285" y="5101471"/>
            <a:ext cx="4855726" cy="2326005"/>
          </a:xfrm>
          <a:prstGeom prst="roundRect">
            <a:avLst>
              <a:gd name="adj" fmla="val 2866"/>
            </a:avLst>
          </a:prstGeom>
          <a:solidFill>
            <a:srgbClr val="F6E9D5"/>
          </a:solidFill>
          <a:ln/>
        </p:spPr>
      </p:sp>
      <p:sp>
        <p:nvSpPr>
          <p:cNvPr id="15" name="Text 13"/>
          <p:cNvSpPr/>
          <p:nvPr/>
        </p:nvSpPr>
        <p:spPr>
          <a:xfrm>
            <a:off x="7648456" y="5323642"/>
            <a:ext cx="2642711" cy="326827"/>
          </a:xfrm>
          <a:prstGeom prst="rect">
            <a:avLst/>
          </a:prstGeom>
          <a:noFill/>
          <a:ln/>
        </p:spPr>
        <p:txBody>
          <a:bodyPr wrap="none" rtlCol="0" anchor="t"/>
          <a:lstStyle/>
          <a:p>
            <a:pPr marL="0" indent="0">
              <a:lnSpc>
                <a:spcPts val="2573"/>
              </a:lnSpc>
              <a:buNone/>
            </a:pPr>
            <a:r>
              <a:rPr lang="en-US" sz="2058" dirty="0">
                <a:solidFill>
                  <a:srgbClr val="38512F"/>
                </a:solidFill>
                <a:latin typeface="Lora" pitchFamily="34" charset="0"/>
                <a:ea typeface="Lora" pitchFamily="34" charset="-122"/>
                <a:cs typeface="Lora" pitchFamily="34" charset="-120"/>
              </a:rPr>
              <a:t>Ensemble Techniques</a:t>
            </a:r>
            <a:endParaRPr lang="en-US" sz="2058" dirty="0"/>
          </a:p>
        </p:txBody>
      </p:sp>
      <p:sp>
        <p:nvSpPr>
          <p:cNvPr id="16" name="Text 14"/>
          <p:cNvSpPr/>
          <p:nvPr/>
        </p:nvSpPr>
        <p:spPr>
          <a:xfrm>
            <a:off x="7648456" y="5783699"/>
            <a:ext cx="4411385"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Combining multiple boosting models, either through stacking or blending, can often lead to further performance improvements and increased robustness.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4490799" y="955238"/>
            <a:ext cx="5228153" cy="653415"/>
          </a:xfrm>
          <a:prstGeom prst="rect">
            <a:avLst/>
          </a:prstGeom>
          <a:noFill/>
          <a:ln/>
        </p:spPr>
        <p:txBody>
          <a:bodyPr wrap="none" rtlCol="0" anchor="t"/>
          <a:lstStyle/>
          <a:p>
            <a:pPr marL="0" indent="0">
              <a:lnSpc>
                <a:spcPts val="5146"/>
              </a:lnSpc>
              <a:buNone/>
            </a:pPr>
            <a:r>
              <a:rPr lang="en-US" sz="4117" dirty="0">
                <a:solidFill>
                  <a:srgbClr val="38512F"/>
                </a:solidFill>
                <a:latin typeface="Lora" pitchFamily="34" charset="0"/>
                <a:ea typeface="Lora" pitchFamily="34" charset="-122"/>
                <a:cs typeface="Lora" pitchFamily="34" charset="-120"/>
              </a:rPr>
              <a:t>AdaBoost</a:t>
            </a:r>
            <a:endParaRPr lang="en-US" sz="4117" dirty="0"/>
          </a:p>
        </p:txBody>
      </p:sp>
      <p:pic>
        <p:nvPicPr>
          <p:cNvPr id="6" name="Image 1" descr="preencoded.png"/>
          <p:cNvPicPr>
            <a:picLocks noChangeAspect="1"/>
          </p:cNvPicPr>
          <p:nvPr/>
        </p:nvPicPr>
        <p:blipFill>
          <a:blip r:embed="rId3"/>
          <a:stretch>
            <a:fillRect/>
          </a:stretch>
        </p:blipFill>
        <p:spPr>
          <a:xfrm>
            <a:off x="4490799" y="1941909"/>
            <a:ext cx="1110972" cy="1777484"/>
          </a:xfrm>
          <a:prstGeom prst="rect">
            <a:avLst/>
          </a:prstGeom>
        </p:spPr>
      </p:pic>
      <p:sp>
        <p:nvSpPr>
          <p:cNvPr id="7" name="Text 3"/>
          <p:cNvSpPr/>
          <p:nvPr/>
        </p:nvSpPr>
        <p:spPr>
          <a:xfrm>
            <a:off x="5935028" y="2164080"/>
            <a:ext cx="2614017"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Weak Learners</a:t>
            </a:r>
            <a:endParaRPr lang="en-US" sz="2058" dirty="0"/>
          </a:p>
        </p:txBody>
      </p:sp>
      <p:sp>
        <p:nvSpPr>
          <p:cNvPr id="8" name="Text 4"/>
          <p:cNvSpPr/>
          <p:nvPr/>
        </p:nvSpPr>
        <p:spPr>
          <a:xfrm>
            <a:off x="5935028" y="2624137"/>
            <a:ext cx="7862173" cy="71080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AdaBoost starts with a set of weak learners, such as decision stumps or shallow decision trees.</a:t>
            </a:r>
            <a:endParaRPr lang="en-US" sz="1750" dirty="0"/>
          </a:p>
        </p:txBody>
      </p:sp>
      <p:pic>
        <p:nvPicPr>
          <p:cNvPr id="9" name="Image 2" descr="preencoded.png"/>
          <p:cNvPicPr>
            <a:picLocks noChangeAspect="1"/>
          </p:cNvPicPr>
          <p:nvPr/>
        </p:nvPicPr>
        <p:blipFill>
          <a:blip r:embed="rId4"/>
          <a:stretch>
            <a:fillRect/>
          </a:stretch>
        </p:blipFill>
        <p:spPr>
          <a:xfrm>
            <a:off x="4490799" y="3719393"/>
            <a:ext cx="1110972" cy="1777484"/>
          </a:xfrm>
          <a:prstGeom prst="rect">
            <a:avLst/>
          </a:prstGeom>
        </p:spPr>
      </p:pic>
      <p:sp>
        <p:nvSpPr>
          <p:cNvPr id="10" name="Text 5"/>
          <p:cNvSpPr/>
          <p:nvPr/>
        </p:nvSpPr>
        <p:spPr>
          <a:xfrm>
            <a:off x="5935028" y="3941564"/>
            <a:ext cx="2614017"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Iterative Training</a:t>
            </a:r>
            <a:endParaRPr lang="en-US" sz="2058" dirty="0"/>
          </a:p>
        </p:txBody>
      </p:sp>
      <p:sp>
        <p:nvSpPr>
          <p:cNvPr id="11" name="Text 6"/>
          <p:cNvSpPr/>
          <p:nvPr/>
        </p:nvSpPr>
        <p:spPr>
          <a:xfrm>
            <a:off x="5935028" y="4401622"/>
            <a:ext cx="7862173" cy="71080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each iteration, AdaBoost trains a new weak learner and adjusts the weights of the training examples to focus on the ones that were previously misclassified.</a:t>
            </a:r>
            <a:endParaRPr lang="en-US" sz="1750" dirty="0"/>
          </a:p>
        </p:txBody>
      </p:sp>
      <p:pic>
        <p:nvPicPr>
          <p:cNvPr id="12" name="Image 3" descr="preencoded.png"/>
          <p:cNvPicPr>
            <a:picLocks noChangeAspect="1"/>
          </p:cNvPicPr>
          <p:nvPr/>
        </p:nvPicPr>
        <p:blipFill>
          <a:blip r:embed="rId5"/>
          <a:stretch>
            <a:fillRect/>
          </a:stretch>
        </p:blipFill>
        <p:spPr>
          <a:xfrm>
            <a:off x="4490799" y="5496878"/>
            <a:ext cx="1110972" cy="1777484"/>
          </a:xfrm>
          <a:prstGeom prst="rect">
            <a:avLst/>
          </a:prstGeom>
        </p:spPr>
      </p:pic>
      <p:sp>
        <p:nvSpPr>
          <p:cNvPr id="13" name="Text 7"/>
          <p:cNvSpPr/>
          <p:nvPr/>
        </p:nvSpPr>
        <p:spPr>
          <a:xfrm>
            <a:off x="5935028" y="5719048"/>
            <a:ext cx="2614017"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Ensemble Prediction</a:t>
            </a:r>
            <a:endParaRPr lang="en-US" sz="2058" dirty="0"/>
          </a:p>
        </p:txBody>
      </p:sp>
      <p:sp>
        <p:nvSpPr>
          <p:cNvPr id="14" name="Text 8"/>
          <p:cNvSpPr/>
          <p:nvPr/>
        </p:nvSpPr>
        <p:spPr>
          <a:xfrm>
            <a:off x="5935028" y="6179106"/>
            <a:ext cx="7862173" cy="71080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final prediction is made by combining the predictions of all the weak learners, with each learner weighted by its importance in the ensemble.</a:t>
            </a:r>
            <a:endParaRPr lang="en-US" sz="1750" dirty="0"/>
          </a:p>
        </p:txBody>
      </p:sp>
      <p:pic>
        <p:nvPicPr>
          <p:cNvPr id="17" name="Picture 2" descr="AdaBoost algorithm flow chart | Download Scientific Diagram">
            <a:extLst>
              <a:ext uri="{FF2B5EF4-FFF2-40B4-BE49-F238E27FC236}">
                <a16:creationId xmlns:a16="http://schemas.microsoft.com/office/drawing/2014/main" id="{519F7C61-60C9-C3C9-E314-A71281AB47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787" y="1608653"/>
            <a:ext cx="4240012" cy="5980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170027"/>
            <a:ext cx="5228153" cy="653415"/>
          </a:xfrm>
          <a:prstGeom prst="rect">
            <a:avLst/>
          </a:prstGeom>
          <a:noFill/>
          <a:ln/>
        </p:spPr>
        <p:txBody>
          <a:bodyPr wrap="none" rtlCol="0" anchor="t"/>
          <a:lstStyle/>
          <a:p>
            <a:pPr marL="0" indent="0">
              <a:lnSpc>
                <a:spcPts val="5146"/>
              </a:lnSpc>
              <a:buNone/>
            </a:pPr>
            <a:r>
              <a:rPr lang="en-US" sz="4117" dirty="0">
                <a:solidFill>
                  <a:srgbClr val="38512F"/>
                </a:solidFill>
                <a:latin typeface="Lora" pitchFamily="34" charset="0"/>
                <a:ea typeface="Lora" pitchFamily="34" charset="-122"/>
                <a:cs typeface="Lora" pitchFamily="34" charset="-120"/>
              </a:rPr>
              <a:t>XGBoost</a:t>
            </a:r>
            <a:endParaRPr lang="en-US" sz="4117" dirty="0"/>
          </a:p>
        </p:txBody>
      </p:sp>
      <p:pic>
        <p:nvPicPr>
          <p:cNvPr id="5" name="Image 0" descr="preencoded.png"/>
          <p:cNvPicPr>
            <a:picLocks noChangeAspect="1"/>
          </p:cNvPicPr>
          <p:nvPr/>
        </p:nvPicPr>
        <p:blipFill>
          <a:blip r:embed="rId3"/>
          <a:stretch>
            <a:fillRect/>
          </a:stretch>
        </p:blipFill>
        <p:spPr>
          <a:xfrm>
            <a:off x="2348389" y="2267783"/>
            <a:ext cx="555427" cy="555427"/>
          </a:xfrm>
          <a:prstGeom prst="rect">
            <a:avLst/>
          </a:prstGeom>
        </p:spPr>
      </p:pic>
      <p:sp>
        <p:nvSpPr>
          <p:cNvPr id="6" name="Text 3"/>
          <p:cNvSpPr/>
          <p:nvPr/>
        </p:nvSpPr>
        <p:spPr>
          <a:xfrm>
            <a:off x="2348389" y="3045381"/>
            <a:ext cx="2233374"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Efficiency</a:t>
            </a:r>
            <a:endParaRPr lang="en-US" sz="2058" dirty="0"/>
          </a:p>
        </p:txBody>
      </p:sp>
      <p:sp>
        <p:nvSpPr>
          <p:cNvPr id="7" name="Text 4"/>
          <p:cNvSpPr/>
          <p:nvPr/>
        </p:nvSpPr>
        <p:spPr>
          <a:xfrm>
            <a:off x="2348389" y="3505438"/>
            <a:ext cx="2233374" cy="3198614"/>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XGBoost is known for its highly optimized and efficient implementation of Gradient Boosting, making it a popular choice for large-scale data and high-dimensional problems.</a:t>
            </a:r>
            <a:endParaRPr lang="en-US" sz="1750" dirty="0"/>
          </a:p>
        </p:txBody>
      </p:sp>
      <p:pic>
        <p:nvPicPr>
          <p:cNvPr id="8" name="Image 1" descr="preencoded.png"/>
          <p:cNvPicPr>
            <a:picLocks noChangeAspect="1"/>
          </p:cNvPicPr>
          <p:nvPr/>
        </p:nvPicPr>
        <p:blipFill>
          <a:blip r:embed="rId4"/>
          <a:stretch>
            <a:fillRect/>
          </a:stretch>
        </p:blipFill>
        <p:spPr>
          <a:xfrm>
            <a:off x="4915019" y="2267783"/>
            <a:ext cx="555427" cy="555427"/>
          </a:xfrm>
          <a:prstGeom prst="rect">
            <a:avLst/>
          </a:prstGeom>
        </p:spPr>
      </p:pic>
      <p:sp>
        <p:nvSpPr>
          <p:cNvPr id="9" name="Text 5"/>
          <p:cNvSpPr/>
          <p:nvPr/>
        </p:nvSpPr>
        <p:spPr>
          <a:xfrm>
            <a:off x="4915019" y="3045381"/>
            <a:ext cx="2233493"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Scalability</a:t>
            </a:r>
            <a:endParaRPr lang="en-US" sz="2058" dirty="0"/>
          </a:p>
        </p:txBody>
      </p:sp>
      <p:sp>
        <p:nvSpPr>
          <p:cNvPr id="10" name="Text 6"/>
          <p:cNvSpPr/>
          <p:nvPr/>
        </p:nvSpPr>
        <p:spPr>
          <a:xfrm>
            <a:off x="4915019" y="3505438"/>
            <a:ext cx="2233493" cy="284321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XGBoost can handle large datasets and high-dimensional features, thanks to its efficient use of system resources and its ability to parallelize the training process.</a:t>
            </a:r>
            <a:endParaRPr lang="en-US" sz="1750" dirty="0"/>
          </a:p>
        </p:txBody>
      </p:sp>
      <p:pic>
        <p:nvPicPr>
          <p:cNvPr id="11" name="Image 2" descr="preencoded.png"/>
          <p:cNvPicPr>
            <a:picLocks noChangeAspect="1"/>
          </p:cNvPicPr>
          <p:nvPr/>
        </p:nvPicPr>
        <p:blipFill>
          <a:blip r:embed="rId5"/>
          <a:stretch>
            <a:fillRect/>
          </a:stretch>
        </p:blipFill>
        <p:spPr>
          <a:xfrm>
            <a:off x="7481768" y="2267783"/>
            <a:ext cx="555427" cy="555427"/>
          </a:xfrm>
          <a:prstGeom prst="rect">
            <a:avLst/>
          </a:prstGeom>
        </p:spPr>
      </p:pic>
      <p:sp>
        <p:nvSpPr>
          <p:cNvPr id="12" name="Text 7"/>
          <p:cNvSpPr/>
          <p:nvPr/>
        </p:nvSpPr>
        <p:spPr>
          <a:xfrm>
            <a:off x="7481768" y="3045381"/>
            <a:ext cx="2233374"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Flexibility</a:t>
            </a:r>
            <a:endParaRPr lang="en-US" sz="2058" dirty="0"/>
          </a:p>
        </p:txBody>
      </p:sp>
      <p:sp>
        <p:nvSpPr>
          <p:cNvPr id="13" name="Text 8"/>
          <p:cNvSpPr/>
          <p:nvPr/>
        </p:nvSpPr>
        <p:spPr>
          <a:xfrm>
            <a:off x="7481768" y="3505438"/>
            <a:ext cx="2233374" cy="2843213"/>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XGBoost supports a wide range of objective functions, making it applicable to a variety of machine learning tasks, including classification, regression, and ranking.</a:t>
            </a:r>
            <a:endParaRPr lang="en-US" sz="1750" dirty="0"/>
          </a:p>
        </p:txBody>
      </p:sp>
      <p:pic>
        <p:nvPicPr>
          <p:cNvPr id="14" name="Image 3" descr="preencoded.png"/>
          <p:cNvPicPr>
            <a:picLocks noChangeAspect="1"/>
          </p:cNvPicPr>
          <p:nvPr/>
        </p:nvPicPr>
        <p:blipFill>
          <a:blip r:embed="rId6"/>
          <a:stretch>
            <a:fillRect/>
          </a:stretch>
        </p:blipFill>
        <p:spPr>
          <a:xfrm>
            <a:off x="10048399" y="2267783"/>
            <a:ext cx="555427" cy="555427"/>
          </a:xfrm>
          <a:prstGeom prst="rect">
            <a:avLst/>
          </a:prstGeom>
        </p:spPr>
      </p:pic>
      <p:sp>
        <p:nvSpPr>
          <p:cNvPr id="15" name="Text 9"/>
          <p:cNvSpPr/>
          <p:nvPr/>
        </p:nvSpPr>
        <p:spPr>
          <a:xfrm>
            <a:off x="10048399" y="3045381"/>
            <a:ext cx="2233493" cy="326827"/>
          </a:xfrm>
          <a:prstGeom prst="rect">
            <a:avLst/>
          </a:prstGeom>
          <a:noFill/>
          <a:ln/>
        </p:spPr>
        <p:txBody>
          <a:bodyPr wrap="none" rtlCol="0" anchor="t"/>
          <a:lstStyle/>
          <a:p>
            <a:pPr marL="0" indent="0" algn="l">
              <a:lnSpc>
                <a:spcPts val="2573"/>
              </a:lnSpc>
              <a:buNone/>
            </a:pPr>
            <a:r>
              <a:rPr lang="en-US" sz="2058" dirty="0">
                <a:solidFill>
                  <a:srgbClr val="38512F"/>
                </a:solidFill>
                <a:latin typeface="Lora" pitchFamily="34" charset="0"/>
                <a:ea typeface="Lora" pitchFamily="34" charset="-122"/>
                <a:cs typeface="Lora" pitchFamily="34" charset="-120"/>
              </a:rPr>
              <a:t>Performance</a:t>
            </a:r>
            <a:endParaRPr lang="en-US" sz="2058" dirty="0"/>
          </a:p>
        </p:txBody>
      </p:sp>
      <p:sp>
        <p:nvSpPr>
          <p:cNvPr id="16" name="Text 10"/>
          <p:cNvSpPr/>
          <p:nvPr/>
        </p:nvSpPr>
        <p:spPr>
          <a:xfrm>
            <a:off x="10048399" y="3505438"/>
            <a:ext cx="2233493" cy="355401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XGBoost has consistently demonstrated state-of-the-art performance on a wide range of benchmarks and real-world applications, making it a go-to choice for many data scientists.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4482"/>
          </a:xfrm>
          <a:prstGeom prst="rect">
            <a:avLst/>
          </a:prstGeom>
          <a:solidFill>
            <a:srgbClr val="FEF5E7"/>
          </a:solidFill>
          <a:ln/>
        </p:spPr>
      </p:sp>
      <p:sp>
        <p:nvSpPr>
          <p:cNvPr id="4" name="Text 2"/>
          <p:cNvSpPr/>
          <p:nvPr/>
        </p:nvSpPr>
        <p:spPr>
          <a:xfrm>
            <a:off x="2460784" y="597218"/>
            <a:ext cx="5109924" cy="638770"/>
          </a:xfrm>
          <a:prstGeom prst="rect">
            <a:avLst/>
          </a:prstGeom>
          <a:noFill/>
          <a:ln/>
        </p:spPr>
        <p:txBody>
          <a:bodyPr wrap="none" rtlCol="0" anchor="t"/>
          <a:lstStyle/>
          <a:p>
            <a:pPr marL="0" indent="0">
              <a:lnSpc>
                <a:spcPts val="5029"/>
              </a:lnSpc>
              <a:buNone/>
            </a:pPr>
            <a:r>
              <a:rPr lang="en-US" sz="4024" dirty="0">
                <a:solidFill>
                  <a:srgbClr val="38512F"/>
                </a:solidFill>
                <a:latin typeface="Lora" pitchFamily="34" charset="0"/>
                <a:ea typeface="Lora" pitchFamily="34" charset="-122"/>
                <a:cs typeface="Lora" pitchFamily="34" charset="-120"/>
              </a:rPr>
              <a:t>LightGBM</a:t>
            </a:r>
            <a:endParaRPr lang="en-US" sz="4024" dirty="0"/>
          </a:p>
        </p:txBody>
      </p:sp>
      <p:sp>
        <p:nvSpPr>
          <p:cNvPr id="5" name="Text 3"/>
          <p:cNvSpPr/>
          <p:nvPr/>
        </p:nvSpPr>
        <p:spPr>
          <a:xfrm>
            <a:off x="2677954" y="1808202"/>
            <a:ext cx="4416266" cy="347424"/>
          </a:xfrm>
          <a:prstGeom prst="rect">
            <a:avLst/>
          </a:prstGeom>
          <a:noFill/>
          <a:ln/>
        </p:spPr>
        <p:txBody>
          <a:bodyPr wrap="none" rtlCol="0" anchor="t"/>
          <a:lstStyle/>
          <a:p>
            <a:pPr marL="0" indent="0">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Efficiency</a:t>
            </a:r>
            <a:endParaRPr lang="en-US" sz="1710" dirty="0"/>
          </a:p>
        </p:txBody>
      </p:sp>
      <p:sp>
        <p:nvSpPr>
          <p:cNvPr id="6" name="Text 4"/>
          <p:cNvSpPr/>
          <p:nvPr/>
        </p:nvSpPr>
        <p:spPr>
          <a:xfrm>
            <a:off x="7536180" y="1808202"/>
            <a:ext cx="4416266" cy="1389698"/>
          </a:xfrm>
          <a:prstGeom prst="rect">
            <a:avLst/>
          </a:prstGeom>
          <a:noFill/>
          <a:ln/>
        </p:spPr>
        <p:txBody>
          <a:bodyPr wrap="square" rtlCol="0" anchor="t"/>
          <a:lstStyle/>
          <a:p>
            <a:pPr marL="0" indent="0" algn="just">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LightGBM is highly efficient, thanks to its use of gradient-based one-sided sampling and exclusive feature bundling, which can significantly speed up the training process.</a:t>
            </a:r>
            <a:endParaRPr lang="en-US" sz="1710" dirty="0"/>
          </a:p>
        </p:txBody>
      </p:sp>
      <p:sp>
        <p:nvSpPr>
          <p:cNvPr id="7" name="Shape 5"/>
          <p:cNvSpPr/>
          <p:nvPr/>
        </p:nvSpPr>
        <p:spPr>
          <a:xfrm>
            <a:off x="2460784" y="3335774"/>
            <a:ext cx="9708833" cy="1665446"/>
          </a:xfrm>
          <a:prstGeom prst="rect">
            <a:avLst/>
          </a:prstGeom>
          <a:solidFill>
            <a:srgbClr val="F6E9D5"/>
          </a:solidFill>
          <a:ln/>
        </p:spPr>
      </p:sp>
      <p:sp>
        <p:nvSpPr>
          <p:cNvPr id="8" name="Text 6"/>
          <p:cNvSpPr/>
          <p:nvPr/>
        </p:nvSpPr>
        <p:spPr>
          <a:xfrm>
            <a:off x="2677954" y="3473648"/>
            <a:ext cx="4416266" cy="347424"/>
          </a:xfrm>
          <a:prstGeom prst="rect">
            <a:avLst/>
          </a:prstGeom>
          <a:noFill/>
          <a:ln/>
        </p:spPr>
        <p:txBody>
          <a:bodyPr wrap="none" rtlCol="0" anchor="t"/>
          <a:lstStyle/>
          <a:p>
            <a:pPr marL="0" indent="0">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Handling Large-Scale Data</a:t>
            </a:r>
            <a:endParaRPr lang="en-US" sz="1710" dirty="0"/>
          </a:p>
        </p:txBody>
      </p:sp>
      <p:sp>
        <p:nvSpPr>
          <p:cNvPr id="9" name="Text 7"/>
          <p:cNvSpPr/>
          <p:nvPr/>
        </p:nvSpPr>
        <p:spPr>
          <a:xfrm>
            <a:off x="7536180" y="3473648"/>
            <a:ext cx="4416266" cy="1389698"/>
          </a:xfrm>
          <a:prstGeom prst="rect">
            <a:avLst/>
          </a:prstGeom>
          <a:noFill/>
          <a:ln/>
        </p:spPr>
        <p:txBody>
          <a:bodyPr wrap="square" rtlCol="0" anchor="t"/>
          <a:lstStyle/>
          <a:p>
            <a:pPr marL="0" indent="0" algn="just">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LightGBM is designed to work with large-scale data and high-dimensional features, making it a suitable choice for a wide range of machine learning problems.</a:t>
            </a:r>
            <a:endParaRPr lang="en-US" sz="1710" dirty="0"/>
          </a:p>
        </p:txBody>
      </p:sp>
      <p:sp>
        <p:nvSpPr>
          <p:cNvPr id="10" name="Text 8"/>
          <p:cNvSpPr/>
          <p:nvPr/>
        </p:nvSpPr>
        <p:spPr>
          <a:xfrm>
            <a:off x="2677954" y="5139095"/>
            <a:ext cx="4416266" cy="347424"/>
          </a:xfrm>
          <a:prstGeom prst="rect">
            <a:avLst/>
          </a:prstGeom>
          <a:noFill/>
          <a:ln/>
        </p:spPr>
        <p:txBody>
          <a:bodyPr wrap="none" rtlCol="0" anchor="t"/>
          <a:lstStyle/>
          <a:p>
            <a:pPr marL="0" indent="0">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Accuracy</a:t>
            </a:r>
            <a:endParaRPr lang="en-US" sz="1710" dirty="0"/>
          </a:p>
        </p:txBody>
      </p:sp>
      <p:sp>
        <p:nvSpPr>
          <p:cNvPr id="11" name="Text 9"/>
          <p:cNvSpPr/>
          <p:nvPr/>
        </p:nvSpPr>
        <p:spPr>
          <a:xfrm>
            <a:off x="7536180" y="4987402"/>
            <a:ext cx="4633438" cy="1042273"/>
          </a:xfrm>
          <a:prstGeom prst="rect">
            <a:avLst/>
          </a:prstGeom>
          <a:noFill/>
          <a:ln/>
        </p:spPr>
        <p:txBody>
          <a:bodyPr wrap="square" rtlCol="0" anchor="t"/>
          <a:lstStyle/>
          <a:p>
            <a:pPr marL="0" indent="0" algn="just">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Despite its efficiency, LightGBM maintains a high level of accuracy, often outperforming other boosting algorithms on a variety of tasks.</a:t>
            </a:r>
            <a:endParaRPr lang="en-US" sz="1710" dirty="0"/>
          </a:p>
        </p:txBody>
      </p:sp>
      <p:sp>
        <p:nvSpPr>
          <p:cNvPr id="12" name="Shape 10"/>
          <p:cNvSpPr/>
          <p:nvPr/>
        </p:nvSpPr>
        <p:spPr>
          <a:xfrm>
            <a:off x="2460784" y="6319242"/>
            <a:ext cx="9708833" cy="1318022"/>
          </a:xfrm>
          <a:prstGeom prst="rect">
            <a:avLst/>
          </a:prstGeom>
          <a:solidFill>
            <a:srgbClr val="F6E9D5"/>
          </a:solidFill>
          <a:ln/>
        </p:spPr>
      </p:sp>
      <p:sp>
        <p:nvSpPr>
          <p:cNvPr id="13" name="Text 11"/>
          <p:cNvSpPr/>
          <p:nvPr/>
        </p:nvSpPr>
        <p:spPr>
          <a:xfrm>
            <a:off x="2677954" y="6457117"/>
            <a:ext cx="4416266" cy="347424"/>
          </a:xfrm>
          <a:prstGeom prst="rect">
            <a:avLst/>
          </a:prstGeom>
          <a:noFill/>
          <a:ln/>
        </p:spPr>
        <p:txBody>
          <a:bodyPr wrap="none" rtlCol="0" anchor="t"/>
          <a:lstStyle/>
          <a:p>
            <a:pPr marL="0" indent="0">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Ease of Use</a:t>
            </a:r>
            <a:endParaRPr lang="en-US" sz="1710" dirty="0"/>
          </a:p>
        </p:txBody>
      </p:sp>
      <p:sp>
        <p:nvSpPr>
          <p:cNvPr id="14" name="Text 12"/>
          <p:cNvSpPr/>
          <p:nvPr/>
        </p:nvSpPr>
        <p:spPr>
          <a:xfrm>
            <a:off x="7575191" y="6302685"/>
            <a:ext cx="4555415" cy="1175265"/>
          </a:xfrm>
          <a:prstGeom prst="rect">
            <a:avLst/>
          </a:prstGeom>
          <a:noFill/>
          <a:ln/>
        </p:spPr>
        <p:txBody>
          <a:bodyPr wrap="square" rtlCol="0" anchor="t"/>
          <a:lstStyle/>
          <a:p>
            <a:pPr marL="0" indent="0" algn="just">
              <a:lnSpc>
                <a:spcPts val="2736"/>
              </a:lnSpc>
              <a:buNone/>
            </a:pPr>
            <a:r>
              <a:rPr lang="en-US" sz="1710" dirty="0">
                <a:solidFill>
                  <a:srgbClr val="3A3630"/>
                </a:solidFill>
                <a:latin typeface="Source Sans Pro" pitchFamily="34" charset="0"/>
                <a:ea typeface="Source Sans Pro" pitchFamily="34" charset="-122"/>
                <a:cs typeface="Source Sans Pro" pitchFamily="34" charset="-120"/>
              </a:rPr>
              <a:t>LightGBM has a user-friendly API and requires fewer hyperparameters to tune, making it relatively straightforward to implement and use.</a:t>
            </a:r>
            <a:endParaRPr lang="en-US" sz="17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21018"/>
            <a:ext cx="14630400" cy="8234482"/>
          </a:xfrm>
          <a:prstGeom prst="rect">
            <a:avLst/>
          </a:prstGeom>
          <a:solidFill>
            <a:srgbClr val="FEF5E7"/>
          </a:solidFill>
          <a:ln/>
        </p:spPr>
      </p:sp>
      <p:pic>
        <p:nvPicPr>
          <p:cNvPr id="17" name="Image 1" descr="preencoded.png">
            <a:extLst>
              <a:ext uri="{FF2B5EF4-FFF2-40B4-BE49-F238E27FC236}">
                <a16:creationId xmlns:a16="http://schemas.microsoft.com/office/drawing/2014/main" id="{482645AF-3C37-2BD7-CD48-80EDC77952DA}"/>
              </a:ext>
            </a:extLst>
          </p:cNvPr>
          <p:cNvPicPr>
            <a:picLocks noChangeAspect="1"/>
          </p:cNvPicPr>
          <p:nvPr/>
        </p:nvPicPr>
        <p:blipFill>
          <a:blip r:embed="rId3"/>
          <a:stretch>
            <a:fillRect/>
          </a:stretch>
        </p:blipFill>
        <p:spPr>
          <a:xfrm>
            <a:off x="2348389" y="2586871"/>
            <a:ext cx="555427" cy="555427"/>
          </a:xfrm>
          <a:prstGeom prst="rect">
            <a:avLst/>
          </a:prstGeom>
        </p:spPr>
      </p:pic>
      <p:sp>
        <p:nvSpPr>
          <p:cNvPr id="18" name="Text 2">
            <a:extLst>
              <a:ext uri="{FF2B5EF4-FFF2-40B4-BE49-F238E27FC236}">
                <a16:creationId xmlns:a16="http://schemas.microsoft.com/office/drawing/2014/main" id="{9B00EC26-EF52-9464-0A09-7886E01B2DDD}"/>
              </a:ext>
            </a:extLst>
          </p:cNvPr>
          <p:cNvSpPr/>
          <p:nvPr/>
        </p:nvSpPr>
        <p:spPr>
          <a:xfrm>
            <a:off x="2348389" y="3364468"/>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Powerful Performance</a:t>
            </a:r>
            <a:endParaRPr lang="en-US" sz="2058" dirty="0"/>
          </a:p>
        </p:txBody>
      </p:sp>
      <p:sp>
        <p:nvSpPr>
          <p:cNvPr id="19" name="Text 3">
            <a:extLst>
              <a:ext uri="{FF2B5EF4-FFF2-40B4-BE49-F238E27FC236}">
                <a16:creationId xmlns:a16="http://schemas.microsoft.com/office/drawing/2014/main" id="{AD1988C3-167A-6FDD-41D7-F71F1BCA679F}"/>
              </a:ext>
            </a:extLst>
          </p:cNvPr>
          <p:cNvSpPr/>
          <p:nvPr/>
        </p:nvSpPr>
        <p:spPr>
          <a:xfrm>
            <a:off x="2348389" y="3824526"/>
            <a:ext cx="3088958" cy="1666280"/>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Gradient boosting is a highly effective ensemble method that can significantly improve the accuracy of your predictive models.</a:t>
            </a:r>
            <a:endParaRPr lang="en-US" sz="1750" dirty="0"/>
          </a:p>
        </p:txBody>
      </p:sp>
      <p:pic>
        <p:nvPicPr>
          <p:cNvPr id="20" name="Image 2" descr="preencoded.png">
            <a:extLst>
              <a:ext uri="{FF2B5EF4-FFF2-40B4-BE49-F238E27FC236}">
                <a16:creationId xmlns:a16="http://schemas.microsoft.com/office/drawing/2014/main" id="{D0954D3B-4757-E2A5-FA65-53D6B317AC1F}"/>
              </a:ext>
            </a:extLst>
          </p:cNvPr>
          <p:cNvPicPr>
            <a:picLocks noChangeAspect="1"/>
          </p:cNvPicPr>
          <p:nvPr/>
        </p:nvPicPr>
        <p:blipFill>
          <a:blip r:embed="rId4"/>
          <a:stretch>
            <a:fillRect/>
          </a:stretch>
        </p:blipFill>
        <p:spPr>
          <a:xfrm>
            <a:off x="5770602" y="2586871"/>
            <a:ext cx="555427" cy="555427"/>
          </a:xfrm>
          <a:prstGeom prst="rect">
            <a:avLst/>
          </a:prstGeom>
        </p:spPr>
      </p:pic>
      <p:sp>
        <p:nvSpPr>
          <p:cNvPr id="21" name="Text 4">
            <a:extLst>
              <a:ext uri="{FF2B5EF4-FFF2-40B4-BE49-F238E27FC236}">
                <a16:creationId xmlns:a16="http://schemas.microsoft.com/office/drawing/2014/main" id="{1B052160-2CA4-6999-7ED4-C434800AEA6F}"/>
              </a:ext>
            </a:extLst>
          </p:cNvPr>
          <p:cNvSpPr/>
          <p:nvPr/>
        </p:nvSpPr>
        <p:spPr>
          <a:xfrm>
            <a:off x="5770602" y="3364468"/>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Versatile Applicability</a:t>
            </a:r>
            <a:endParaRPr lang="en-US" sz="2058" dirty="0"/>
          </a:p>
        </p:txBody>
      </p:sp>
      <p:sp>
        <p:nvSpPr>
          <p:cNvPr id="22" name="Text 5">
            <a:extLst>
              <a:ext uri="{FF2B5EF4-FFF2-40B4-BE49-F238E27FC236}">
                <a16:creationId xmlns:a16="http://schemas.microsoft.com/office/drawing/2014/main" id="{71D73922-15E7-C03C-BFE3-448B0BF0EF3A}"/>
              </a:ext>
            </a:extLst>
          </p:cNvPr>
          <p:cNvSpPr/>
          <p:nvPr/>
        </p:nvSpPr>
        <p:spPr>
          <a:xfrm>
            <a:off x="5770602" y="3824526"/>
            <a:ext cx="3088958"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It can be applied to a wide range of problem domains, from regression to classification and beyond.</a:t>
            </a:r>
            <a:endParaRPr lang="en-US" sz="1750" dirty="0"/>
          </a:p>
        </p:txBody>
      </p:sp>
      <p:pic>
        <p:nvPicPr>
          <p:cNvPr id="23" name="Image 3" descr="preencoded.png">
            <a:extLst>
              <a:ext uri="{FF2B5EF4-FFF2-40B4-BE49-F238E27FC236}">
                <a16:creationId xmlns:a16="http://schemas.microsoft.com/office/drawing/2014/main" id="{195FFB03-D4A6-7793-47CA-334D1BF78630}"/>
              </a:ext>
            </a:extLst>
          </p:cNvPr>
          <p:cNvPicPr>
            <a:picLocks noChangeAspect="1"/>
          </p:cNvPicPr>
          <p:nvPr/>
        </p:nvPicPr>
        <p:blipFill>
          <a:blip r:embed="rId5"/>
          <a:stretch>
            <a:fillRect/>
          </a:stretch>
        </p:blipFill>
        <p:spPr>
          <a:xfrm>
            <a:off x="9192816" y="2586871"/>
            <a:ext cx="555427" cy="555427"/>
          </a:xfrm>
          <a:prstGeom prst="rect">
            <a:avLst/>
          </a:prstGeom>
        </p:spPr>
      </p:pic>
      <p:sp>
        <p:nvSpPr>
          <p:cNvPr id="24" name="Text 6">
            <a:extLst>
              <a:ext uri="{FF2B5EF4-FFF2-40B4-BE49-F238E27FC236}">
                <a16:creationId xmlns:a16="http://schemas.microsoft.com/office/drawing/2014/main" id="{E10CA162-BA6A-2DF4-42D9-677FD0155831}"/>
              </a:ext>
            </a:extLst>
          </p:cNvPr>
          <p:cNvSpPr/>
          <p:nvPr/>
        </p:nvSpPr>
        <p:spPr>
          <a:xfrm>
            <a:off x="9192816" y="3364468"/>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Interpretable Models</a:t>
            </a:r>
            <a:endParaRPr lang="en-US" sz="2058" dirty="0"/>
          </a:p>
        </p:txBody>
      </p:sp>
      <p:sp>
        <p:nvSpPr>
          <p:cNvPr id="25" name="Text 7">
            <a:extLst>
              <a:ext uri="{FF2B5EF4-FFF2-40B4-BE49-F238E27FC236}">
                <a16:creationId xmlns:a16="http://schemas.microsoft.com/office/drawing/2014/main" id="{9E2B48B7-31FA-8C1B-C7BE-6B9A7ECE93DD}"/>
              </a:ext>
            </a:extLst>
          </p:cNvPr>
          <p:cNvSpPr/>
          <p:nvPr/>
        </p:nvSpPr>
        <p:spPr>
          <a:xfrm>
            <a:off x="9192816" y="3824526"/>
            <a:ext cx="3089077" cy="1333024"/>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decision trees used in gradient boosting provide a level of interpretability that is often lacking in other complex models.</a:t>
            </a:r>
            <a:endParaRPr lang="en-US" sz="1750" dirty="0"/>
          </a:p>
        </p:txBody>
      </p:sp>
      <p:sp>
        <p:nvSpPr>
          <p:cNvPr id="26" name="Text 8">
            <a:extLst>
              <a:ext uri="{FF2B5EF4-FFF2-40B4-BE49-F238E27FC236}">
                <a16:creationId xmlns:a16="http://schemas.microsoft.com/office/drawing/2014/main" id="{FA9843E7-F0C1-F3F1-46E9-CF85B8732830}"/>
              </a:ext>
            </a:extLst>
          </p:cNvPr>
          <p:cNvSpPr/>
          <p:nvPr/>
        </p:nvSpPr>
        <p:spPr>
          <a:xfrm>
            <a:off x="2348389" y="5740718"/>
            <a:ext cx="9933503"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Gradient boosting is a powerful and versatile machine learning technique that can help you unlock the full potential of your data. By understanding its mechanics, advantages, and limitations, you can effectively leverage gradient boosting to tackle a wide range of real-world challenges.</a:t>
            </a:r>
            <a:endParaRPr lang="en-US" sz="1750" dirty="0"/>
          </a:p>
        </p:txBody>
      </p:sp>
      <p:sp>
        <p:nvSpPr>
          <p:cNvPr id="27" name="Rectangle 26">
            <a:extLst>
              <a:ext uri="{FF2B5EF4-FFF2-40B4-BE49-F238E27FC236}">
                <a16:creationId xmlns:a16="http://schemas.microsoft.com/office/drawing/2014/main" id="{5004B47D-31DC-A93D-EC79-BB4576D503C0}"/>
              </a:ext>
            </a:extLst>
          </p:cNvPr>
          <p:cNvSpPr/>
          <p:nvPr/>
        </p:nvSpPr>
        <p:spPr>
          <a:xfrm>
            <a:off x="2174178" y="1027449"/>
            <a:ext cx="53618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Gradient Boosting</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8365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7207</TotalTime>
  <Words>1099</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Kumar</cp:lastModifiedBy>
  <cp:revision>7</cp:revision>
  <dcterms:created xsi:type="dcterms:W3CDTF">2024-06-01T16:33:45Z</dcterms:created>
  <dcterms:modified xsi:type="dcterms:W3CDTF">2024-06-19T17:25:59Z</dcterms:modified>
</cp:coreProperties>
</file>