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00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-102534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41064" y="289573"/>
            <a:ext cx="14027971" cy="8830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b="1" kern="0" spc="-114" dirty="0">
                <a:solidFill>
                  <a:srgbClr val="FFC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Gradient Boosting: Powering Machine Learning</a:t>
            </a:r>
            <a:endParaRPr lang="en-US" sz="5681" dirty="0">
              <a:solidFill>
                <a:srgbClr val="FFC000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41063" y="1367014"/>
            <a:ext cx="13586908" cy="8830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is a powerful ensemble learning technique that combines multiple weak models, such as decision trees, to create a strong predictive model. It iteratively adds new models to correct the errors of the previous models, resulting in highly accurate predictions.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2479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255544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031849" y="7215398"/>
            <a:ext cx="25699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Praveen kumar T G</a:t>
            </a:r>
            <a:endParaRPr lang="en-US" sz="2187" dirty="0"/>
          </a:p>
        </p:txBody>
      </p:sp>
      <p:pic>
        <p:nvPicPr>
          <p:cNvPr id="1026" name="Picture 2" descr="Chapter 12 Gradient Boosting | Hands-On Machine Learning with R">
            <a:extLst>
              <a:ext uri="{FF2B5EF4-FFF2-40B4-BE49-F238E27FC236}">
                <a16:creationId xmlns:a16="http://schemas.microsoft.com/office/drawing/2014/main" id="{70EBC557-DC84-3361-9C36-75900F104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3" y="2594745"/>
            <a:ext cx="13356137" cy="44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1042868"/>
            <a:ext cx="656439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kern="0" spc="-82" dirty="0">
                <a:solidFill>
                  <a:srgbClr val="FFC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How Gradient Boosting Works</a:t>
            </a:r>
            <a:endParaRPr lang="en-US" sz="4117" dirty="0">
              <a:solidFill>
                <a:srgbClr val="FFC000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1144310" y="2029539"/>
            <a:ext cx="44410" cy="5157073"/>
          </a:xfrm>
          <a:prstGeom prst="roundRect">
            <a:avLst>
              <a:gd name="adj" fmla="val 225151"/>
            </a:avLst>
          </a:prstGeom>
          <a:solidFill>
            <a:srgbClr val="D1B6E1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50715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B6E1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2794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80314" y="2333387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470" dirty="0"/>
          </a:p>
        </p:txBody>
      </p:sp>
      <p:sp>
        <p:nvSpPr>
          <p:cNvPr id="10" name="Text 6"/>
          <p:cNvSpPr/>
          <p:nvPr/>
        </p:nvSpPr>
        <p:spPr>
          <a:xfrm>
            <a:off x="2388513" y="225171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Weak Learners</a:t>
            </a:r>
            <a:endParaRPr lang="en-US" sz="2058" dirty="0"/>
          </a:p>
        </p:txBody>
      </p:sp>
      <p:sp>
        <p:nvSpPr>
          <p:cNvPr id="11" name="Text 7"/>
          <p:cNvSpPr/>
          <p:nvPr/>
        </p:nvSpPr>
        <p:spPr>
          <a:xfrm>
            <a:off x="2388513" y="2711768"/>
            <a:ext cx="996126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starts by training a simple, weak learner, such as a decision tree with just a few levels.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3002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B6E1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0725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80314" y="4126468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470" dirty="0"/>
          </a:p>
        </p:txBody>
      </p:sp>
      <p:sp>
        <p:nvSpPr>
          <p:cNvPr id="15" name="Text 11"/>
          <p:cNvSpPr/>
          <p:nvPr/>
        </p:nvSpPr>
        <p:spPr>
          <a:xfrm>
            <a:off x="2388513" y="404479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Residual Errors</a:t>
            </a:r>
            <a:endParaRPr lang="en-US" sz="2058" dirty="0"/>
          </a:p>
        </p:txBody>
      </p:sp>
      <p:sp>
        <p:nvSpPr>
          <p:cNvPr id="16" name="Text 12"/>
          <p:cNvSpPr/>
          <p:nvPr/>
        </p:nvSpPr>
        <p:spPr>
          <a:xfrm>
            <a:off x="2388512" y="4504849"/>
            <a:ext cx="982199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weak learner is then used to make predictions, and the residual errors (the difference between the true values and the predicted values) are calculated.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9332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B6E1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656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80314" y="5919549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470" dirty="0"/>
          </a:p>
        </p:txBody>
      </p:sp>
      <p:sp>
        <p:nvSpPr>
          <p:cNvPr id="20" name="Text 16"/>
          <p:cNvSpPr/>
          <p:nvPr/>
        </p:nvSpPr>
        <p:spPr>
          <a:xfrm>
            <a:off x="2388513" y="583787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Iterative Improvement</a:t>
            </a:r>
            <a:endParaRPr lang="en-US" sz="2058" dirty="0"/>
          </a:p>
        </p:txBody>
      </p:sp>
      <p:sp>
        <p:nvSpPr>
          <p:cNvPr id="21" name="Text 17"/>
          <p:cNvSpPr/>
          <p:nvPr/>
        </p:nvSpPr>
        <p:spPr>
          <a:xfrm>
            <a:off x="2388513" y="6297930"/>
            <a:ext cx="991271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new weak learner is then trained to predict the residual errors, and the two models are combined to make more accurate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7758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197782" y="847844"/>
            <a:ext cx="7135297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kern="0" spc="-82" dirty="0">
                <a:solidFill>
                  <a:srgbClr val="FFC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Advantages of Gradient Boosting</a:t>
            </a:r>
            <a:endParaRPr lang="en-US" sz="4117" dirty="0">
              <a:solidFill>
                <a:srgbClr val="FFC0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2197782" y="21382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339936" y="2164704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470" dirty="0"/>
          </a:p>
        </p:txBody>
      </p:sp>
      <p:sp>
        <p:nvSpPr>
          <p:cNvPr id="7" name="Text 4"/>
          <p:cNvSpPr/>
          <p:nvPr/>
        </p:nvSpPr>
        <p:spPr>
          <a:xfrm>
            <a:off x="2919896" y="213820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High Accuracy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2919896" y="2598266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can achieve state-of-the-art performance on a wide range of machine learning tasks.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275678" y="21921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439508" y="2192144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470" dirty="0"/>
          </a:p>
        </p:txBody>
      </p:sp>
      <p:sp>
        <p:nvSpPr>
          <p:cNvPr id="11" name="Text 8"/>
          <p:cNvSpPr/>
          <p:nvPr/>
        </p:nvSpPr>
        <p:spPr>
          <a:xfrm>
            <a:off x="7997792" y="2138209"/>
            <a:ext cx="34070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Handles Complex Relationships</a:t>
            </a:r>
            <a:endParaRPr lang="en-US" sz="2058" dirty="0"/>
          </a:p>
        </p:txBody>
      </p:sp>
      <p:sp>
        <p:nvSpPr>
          <p:cNvPr id="12" name="Text 9"/>
          <p:cNvSpPr/>
          <p:nvPr/>
        </p:nvSpPr>
        <p:spPr>
          <a:xfrm>
            <a:off x="7997792" y="2598266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model can capture complex, nonlinear relationships in the data through the use of decision trees.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197782" y="40701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67299" y="4114799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470" dirty="0"/>
          </a:p>
        </p:txBody>
      </p:sp>
      <p:sp>
        <p:nvSpPr>
          <p:cNvPr id="15" name="Text 12"/>
          <p:cNvSpPr/>
          <p:nvPr/>
        </p:nvSpPr>
        <p:spPr>
          <a:xfrm>
            <a:off x="2919896" y="407011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Robust to Overfitting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2919896" y="4530174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is less prone to overfitting compared to other ensemble methods, such as bagging.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275678" y="40701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439507" y="4072296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470" dirty="0"/>
          </a:p>
        </p:txBody>
      </p:sp>
      <p:sp>
        <p:nvSpPr>
          <p:cNvPr id="19" name="Text 16"/>
          <p:cNvSpPr/>
          <p:nvPr/>
        </p:nvSpPr>
        <p:spPr>
          <a:xfrm>
            <a:off x="7997792" y="407011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Versatile</a:t>
            </a:r>
            <a:endParaRPr lang="en-US" sz="2058" dirty="0"/>
          </a:p>
        </p:txBody>
      </p:sp>
      <p:sp>
        <p:nvSpPr>
          <p:cNvPr id="20" name="Text 17"/>
          <p:cNvSpPr/>
          <p:nvPr/>
        </p:nvSpPr>
        <p:spPr>
          <a:xfrm>
            <a:off x="7997792" y="4530174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can be used for classification, regression, and ranking problems.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192179" y="826883"/>
            <a:ext cx="7310437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kern="0" spc="-82" dirty="0">
                <a:solidFill>
                  <a:srgbClr val="FFC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Applications of Gradient Boosting</a:t>
            </a:r>
            <a:endParaRPr lang="en-US" sz="4117" dirty="0">
              <a:solidFill>
                <a:srgbClr val="FFC00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2199817" y="194803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Predictive Modeling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191409" y="2678430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is widely used for predictive modeling tasks, such as credit risk assessment, customer churn prediction, and sales forecasting.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7" y="1950560"/>
            <a:ext cx="286750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Recommendation Systems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5857526" y="2678430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can be used to build personalized recommendation systems, such as product recommendations and content recommendations.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1950560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Natural Language Processing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9346406" y="2678430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has been successfully applied to a variety of NLP tasks, including sentiment analysis, text classification, and named entity recognition.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208723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kern="0" spc="-82" dirty="0">
                <a:solidFill>
                  <a:srgbClr val="FFC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Challenges and Limitations of Gradient Boosting</a:t>
            </a:r>
            <a:endParaRPr lang="en-US" sz="4117" dirty="0">
              <a:solidFill>
                <a:srgbClr val="FFC0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2348389" y="2959894"/>
            <a:ext cx="4855726" cy="1919407"/>
          </a:xfrm>
          <a:prstGeom prst="roundRect">
            <a:avLst>
              <a:gd name="adj" fmla="val 5209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348389" y="3235236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Interpretability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56008" y="3663399"/>
            <a:ext cx="46183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complex nature of gradient boosting models can make them difficult to interpret, which can be a challenge in certain applications.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59894"/>
            <a:ext cx="4855726" cy="1919407"/>
          </a:xfrm>
          <a:prstGeom prst="roundRect">
            <a:avLst>
              <a:gd name="adj" fmla="val 5209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89684"/>
            <a:ext cx="28769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Computational Complexity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7656076" y="3649742"/>
            <a:ext cx="43961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can be computationally expensive, especially on large datasets, due to the iterative nature of the algorithm.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5101471"/>
            <a:ext cx="4855726" cy="1919407"/>
          </a:xfrm>
          <a:prstGeom prst="roundRect">
            <a:avLst>
              <a:gd name="adj" fmla="val 5209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78179" y="5331262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Sensitivity to Outliers</a:t>
            </a:r>
            <a:endParaRPr lang="en-US" sz="2058" dirty="0"/>
          </a:p>
        </p:txBody>
      </p:sp>
      <p:sp>
        <p:nvSpPr>
          <p:cNvPr id="13" name="Text 10"/>
          <p:cNvSpPr/>
          <p:nvPr/>
        </p:nvSpPr>
        <p:spPr>
          <a:xfrm>
            <a:off x="2578179" y="5791319"/>
            <a:ext cx="43961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models can be sensitive to outliers in the data, which can negatively impact their performance.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01471"/>
            <a:ext cx="4855726" cy="1919407"/>
          </a:xfrm>
          <a:prstGeom prst="roundRect">
            <a:avLst>
              <a:gd name="adj" fmla="val 5209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331262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Hyperparameter Tuning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7656076" y="5791319"/>
            <a:ext cx="43961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models often require careful hyperparameter tuning to achieve optimal performance, which can be time-consuming.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0DCE3A-07F3-AA00-ED8D-609C3B4BA2FC}"/>
              </a:ext>
            </a:extLst>
          </p:cNvPr>
          <p:cNvSpPr/>
          <p:nvPr/>
        </p:nvSpPr>
        <p:spPr>
          <a:xfrm>
            <a:off x="4174760" y="3459497"/>
            <a:ext cx="57653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Thank You.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5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409</Words>
  <Application>Microsoft Office PowerPoint</Application>
  <PresentationFormat>Custom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adonis-web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Praveen Kumar</cp:lastModifiedBy>
  <cp:revision>4</cp:revision>
  <dcterms:created xsi:type="dcterms:W3CDTF">2024-06-04T07:23:46Z</dcterms:created>
  <dcterms:modified xsi:type="dcterms:W3CDTF">2024-06-19T14:19:08Z</dcterms:modified>
</cp:coreProperties>
</file>