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12"/>
  </p:notesMasterIdLst>
  <p:sldIdLst>
    <p:sldId id="256" r:id="rId2"/>
    <p:sldId id="269" r:id="rId3"/>
    <p:sldId id="271" r:id="rId4"/>
    <p:sldId id="258" r:id="rId5"/>
    <p:sldId id="259" r:id="rId6"/>
    <p:sldId id="257" r:id="rId7"/>
    <p:sldId id="266" r:id="rId8"/>
    <p:sldId id="267" r:id="rId9"/>
    <p:sldId id="268" r:id="rId10"/>
    <p:sldId id="272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67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65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737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5767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29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4096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416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26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02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96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81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0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86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97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757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28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023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16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5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alpha val="75000"/>
            </a:scheme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26945"/>
            <a:ext cx="7477601" cy="1803797"/>
          </a:xfrm>
          <a:prstGeom prst="rect">
            <a:avLst/>
          </a:prstGeom>
          <a:solidFill>
            <a:schemeClr val="bg2"/>
          </a:solidFill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b="1" kern="0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Tomorrow"/>
                <a:ea typeface="adonis-web" pitchFamily="34" charset="-122"/>
                <a:cs typeface="adonis-web" pitchFamily="34" charset="-120"/>
              </a:rPr>
              <a:t>Understanding LightGBM</a:t>
            </a:r>
            <a:endParaRPr lang="en-US" sz="5681" dirty="0">
              <a:solidFill>
                <a:schemeClr val="tx1">
                  <a:lumMod val="95000"/>
                  <a:lumOff val="5000"/>
                </a:schemeClr>
              </a:solidFill>
              <a:latin typeface="Tomorrow"/>
            </a:endParaRPr>
          </a:p>
        </p:txBody>
      </p:sp>
      <p:sp>
        <p:nvSpPr>
          <p:cNvPr id="6" name="Text 2"/>
          <p:cNvSpPr/>
          <p:nvPr/>
        </p:nvSpPr>
        <p:spPr>
          <a:xfrm>
            <a:off x="825579" y="3698975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 err="1">
                <a:solidFill>
                  <a:srgbClr val="272525"/>
                </a:solidFill>
                <a:latin typeface="Tomorrow"/>
                <a:ea typeface="Source Sans Pro" pitchFamily="34" charset="-122"/>
                <a:cs typeface="Source Sans Pro" pitchFamily="34" charset="-120"/>
              </a:rPr>
              <a:t>LightGBM</a:t>
            </a:r>
            <a:r>
              <a:rPr lang="en-US" sz="1750" kern="0" spc="-35" dirty="0">
                <a:solidFill>
                  <a:srgbClr val="272525"/>
                </a:solidFill>
                <a:latin typeface="Tomorrow"/>
                <a:ea typeface="Source Sans Pro" pitchFamily="34" charset="-122"/>
                <a:cs typeface="Source Sans Pro" pitchFamily="34" charset="-120"/>
              </a:rPr>
              <a:t> is a powerful and efficient gradient boosting framework that has gained significant popularity in the machine learning community. It is known for its speed, memory efficiency, and ability to handle large-scale data.</a:t>
            </a:r>
            <a:endParaRPr lang="en-US" sz="1750" dirty="0">
              <a:latin typeface="Tomorrow"/>
            </a:endParaRPr>
          </a:p>
        </p:txBody>
      </p:sp>
      <p:sp>
        <p:nvSpPr>
          <p:cNvPr id="7" name="Shape 3"/>
          <p:cNvSpPr/>
          <p:nvPr/>
        </p:nvSpPr>
        <p:spPr>
          <a:xfrm>
            <a:off x="936664" y="566237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24" y="5662374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613678"/>
            <a:ext cx="25699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Praveen kumar T G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AE497D-58C4-ED72-B7B0-C2C08CA8E365}"/>
              </a:ext>
            </a:extLst>
          </p:cNvPr>
          <p:cNvSpPr/>
          <p:nvPr/>
        </p:nvSpPr>
        <p:spPr>
          <a:xfrm>
            <a:off x="5491625" y="3653134"/>
            <a:ext cx="41153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38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1940"/>
            <a:ext cx="60164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How </a:t>
            </a:r>
            <a:r>
              <a:rPr lang="en-US" sz="4374" b="1" dirty="0" err="1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LightGBM</a:t>
            </a: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Works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517469"/>
            <a:ext cx="10554414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3739932"/>
            <a:ext cx="44410" cy="777597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2674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8" name="Text 6"/>
          <p:cNvSpPr/>
          <p:nvPr/>
        </p:nvSpPr>
        <p:spPr>
          <a:xfrm>
            <a:off x="4545211" y="4309170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370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b="1" dirty="0"/>
              <a:t>Gradient Boosting</a:t>
            </a:r>
          </a:p>
        </p:txBody>
      </p:sp>
      <p:sp>
        <p:nvSpPr>
          <p:cNvPr id="10" name="Text 8"/>
          <p:cNvSpPr/>
          <p:nvPr/>
        </p:nvSpPr>
        <p:spPr>
          <a:xfrm>
            <a:off x="2260163" y="2851071"/>
            <a:ext cx="4721781" cy="777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 err="1"/>
              <a:t>LightGBM</a:t>
            </a:r>
            <a:r>
              <a:rPr lang="en-US" sz="1600" dirty="0"/>
              <a:t> uses gradient boosting, a technique that iteratively builds weak models and combines them to create a strong, accurate model.</a:t>
            </a:r>
          </a:p>
        </p:txBody>
      </p:sp>
      <p:sp>
        <p:nvSpPr>
          <p:cNvPr id="11" name="Shape 9"/>
          <p:cNvSpPr/>
          <p:nvPr/>
        </p:nvSpPr>
        <p:spPr>
          <a:xfrm>
            <a:off x="7292995" y="4517410"/>
            <a:ext cx="44410" cy="777597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2674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3" name="Text 11"/>
          <p:cNvSpPr/>
          <p:nvPr/>
        </p:nvSpPr>
        <p:spPr>
          <a:xfrm>
            <a:off x="7203281" y="4309170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5173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b="1" dirty="0"/>
              <a:t>Tree-Based Learning</a:t>
            </a:r>
          </a:p>
        </p:txBody>
      </p:sp>
      <p:sp>
        <p:nvSpPr>
          <p:cNvPr id="15" name="Text 13"/>
          <p:cNvSpPr/>
          <p:nvPr/>
        </p:nvSpPr>
        <p:spPr>
          <a:xfrm>
            <a:off x="4954310" y="5997773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err="1"/>
              <a:t>LightGBM</a:t>
            </a:r>
            <a:r>
              <a:rPr lang="en-US" sz="1600" dirty="0"/>
              <a:t> constructs decision trees to capture complex relationships in the data, allowing for accurate predictions.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3739932"/>
            <a:ext cx="44410" cy="777597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2674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8" name="Text 16"/>
          <p:cNvSpPr/>
          <p:nvPr/>
        </p:nvSpPr>
        <p:spPr>
          <a:xfrm>
            <a:off x="9898023" y="4309170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370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b="1" dirty="0"/>
              <a:t>Optimization Techniques</a:t>
            </a:r>
          </a:p>
        </p:txBody>
      </p:sp>
      <p:sp>
        <p:nvSpPr>
          <p:cNvPr id="20" name="Text 18"/>
          <p:cNvSpPr/>
          <p:nvPr/>
        </p:nvSpPr>
        <p:spPr>
          <a:xfrm>
            <a:off x="7648456" y="2851071"/>
            <a:ext cx="4943951" cy="755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 err="1"/>
              <a:t>LightGBM</a:t>
            </a:r>
            <a:r>
              <a:rPr lang="en-US" sz="1600" dirty="0"/>
              <a:t> employs various optimization techniques, such as histogram-based algorithm and gradient-based one-side sampling, to improve efficiency and speed.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4FBA550-A082-ABAD-4ADD-DD51C1B0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66" y="2107266"/>
            <a:ext cx="7775660" cy="40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302788"/>
            <a:ext cx="5485328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kern="0" spc="-82" dirty="0">
                <a:latin typeface="adonis-web" pitchFamily="34" charset="0"/>
                <a:ea typeface="adonis-web" pitchFamily="34" charset="-122"/>
                <a:cs typeface="adonis-web" pitchFamily="34" charset="-120"/>
              </a:rPr>
              <a:t>Advantages of LightGBM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51162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latin typeface="adonis-web" pitchFamily="34" charset="0"/>
                <a:ea typeface="adonis-web" pitchFamily="34" charset="-122"/>
                <a:cs typeface="adonis-web" pitchFamily="34" charset="-120"/>
              </a:rPr>
              <a:t>High Performance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4060627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is known for its exceptional speed and accuracy, making it a top choice for large-scale machine learning problems.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51162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Memory</a:t>
            </a:r>
            <a:r>
              <a:rPr lang="en-US" sz="2058" b="1" kern="0" spc="-4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2058" b="1" kern="0" spc="-41" dirty="0">
                <a:latin typeface="adonis-web" pitchFamily="34" charset="0"/>
                <a:ea typeface="adonis-web" pitchFamily="34" charset="-122"/>
                <a:cs typeface="adonis-web" pitchFamily="34" charset="-120"/>
              </a:rPr>
              <a:t>Efficient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47398" y="4060627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requires less memory compared to other tree-based algorithms, allowing it to handle datasets that may be too large for other methods.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51162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Scalability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9346406" y="4060627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can handle large-scale data and can be easily distributed across multiple machines, making it suitable for big data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alpha val="75000"/>
            </a:scheme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202174"/>
            <a:ext cx="5660469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kern="0" spc="-82" dirty="0"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Applications of LightGBM</a:t>
            </a:r>
            <a:endParaRPr lang="en-US" sz="4117" dirty="0"/>
          </a:p>
        </p:txBody>
      </p:sp>
      <p:sp>
        <p:nvSpPr>
          <p:cNvPr id="5" name="Shape 2"/>
          <p:cNvSpPr/>
          <p:nvPr/>
        </p:nvSpPr>
        <p:spPr>
          <a:xfrm>
            <a:off x="2348389" y="2299930"/>
            <a:ext cx="4855726" cy="2252663"/>
          </a:xfrm>
          <a:prstGeom prst="roundRect">
            <a:avLst>
              <a:gd name="adj" fmla="val 443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78179" y="252972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Classification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578179" y="2989778"/>
            <a:ext cx="439614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is highly effective in tackling classification problems, such as credit card fraud detection, spam filtering, and image classification.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299930"/>
            <a:ext cx="4855726" cy="2252663"/>
          </a:xfrm>
          <a:prstGeom prst="roundRect">
            <a:avLst>
              <a:gd name="adj" fmla="val 443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529721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Regression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7656076" y="2989778"/>
            <a:ext cx="43961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excels in regression tasks, including stock price prediction, demand forecasting, and real estate price estimation.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74763"/>
            <a:ext cx="4855726" cy="2252663"/>
          </a:xfrm>
          <a:prstGeom prst="roundRect">
            <a:avLst>
              <a:gd name="adj" fmla="val 443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78179" y="500455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Ranking</a:t>
            </a:r>
            <a:endParaRPr lang="en-US" sz="2058" dirty="0"/>
          </a:p>
        </p:txBody>
      </p:sp>
      <p:sp>
        <p:nvSpPr>
          <p:cNvPr id="13" name="Text 10"/>
          <p:cNvSpPr/>
          <p:nvPr/>
        </p:nvSpPr>
        <p:spPr>
          <a:xfrm>
            <a:off x="2578179" y="5464612"/>
            <a:ext cx="439614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LightGBM's powerful ranking capabilities make it a top choice for search engine optimization, recommendation systems, and online advertising.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74763"/>
            <a:ext cx="4855726" cy="2252663"/>
          </a:xfrm>
          <a:prstGeom prst="roundRect">
            <a:avLst>
              <a:gd name="adj" fmla="val 4439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04554"/>
            <a:ext cx="263151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Multiclass Classification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7656076" y="5464612"/>
            <a:ext cx="439614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can handle multiclass classification problems, such as text categorization, document clustering, and multi-label classification.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>
              <a:alpha val="85000"/>
            </a:scheme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769983"/>
            <a:ext cx="5751909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kern="0" spc="-82" dirty="0"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Features of LightGBM</a:t>
            </a:r>
            <a:endParaRPr lang="en-US" sz="4117" dirty="0"/>
          </a:p>
        </p:txBody>
      </p:sp>
      <p:sp>
        <p:nvSpPr>
          <p:cNvPr id="7" name="Shape 3"/>
          <p:cNvSpPr/>
          <p:nvPr/>
        </p:nvSpPr>
        <p:spPr>
          <a:xfrm>
            <a:off x="2348389" y="30065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12219" y="3060502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5"/>
          <p:cNvSpPr/>
          <p:nvPr/>
        </p:nvSpPr>
        <p:spPr>
          <a:xfrm>
            <a:off x="3070503" y="3006566"/>
            <a:ext cx="2440900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Gradient Boosting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3070503" y="3652123"/>
            <a:ext cx="2440900" cy="19995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uses gradient boosting, a powerful ensemble learning technique, to build a strong predictive model from a collection of weak learners.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0065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97404" y="3060502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470" dirty="0"/>
          </a:p>
        </p:txBody>
      </p:sp>
      <p:sp>
        <p:nvSpPr>
          <p:cNvPr id="13" name="Text 9"/>
          <p:cNvSpPr/>
          <p:nvPr/>
        </p:nvSpPr>
        <p:spPr>
          <a:xfrm>
            <a:off x="6455688" y="3006566"/>
            <a:ext cx="2440900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Tree-based Algorithm</a:t>
            </a:r>
            <a:endParaRPr lang="en-US" sz="2058" dirty="0"/>
          </a:p>
        </p:txBody>
      </p:sp>
      <p:sp>
        <p:nvSpPr>
          <p:cNvPr id="14" name="Text 10"/>
          <p:cNvSpPr/>
          <p:nvPr/>
        </p:nvSpPr>
        <p:spPr>
          <a:xfrm>
            <a:off x="6455688" y="3506509"/>
            <a:ext cx="2440900" cy="1666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employs a tree-based algorithm, which is highly effective in capturing complex relationships in the data.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0065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82589" y="3060502"/>
            <a:ext cx="17228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kern="0" spc="-49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470" dirty="0"/>
          </a:p>
        </p:txBody>
      </p:sp>
      <p:sp>
        <p:nvSpPr>
          <p:cNvPr id="17" name="Text 13"/>
          <p:cNvSpPr/>
          <p:nvPr/>
        </p:nvSpPr>
        <p:spPr>
          <a:xfrm>
            <a:off x="9840872" y="3006566"/>
            <a:ext cx="2767089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Optimization Techniques</a:t>
            </a:r>
            <a:endParaRPr lang="en-US" sz="2058" dirty="0"/>
          </a:p>
        </p:txBody>
      </p:sp>
      <p:sp>
        <p:nvSpPr>
          <p:cNvPr id="18" name="Text 14"/>
          <p:cNvSpPr/>
          <p:nvPr/>
        </p:nvSpPr>
        <p:spPr>
          <a:xfrm>
            <a:off x="9871983" y="3660219"/>
            <a:ext cx="2440900" cy="26660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LightGBM incorporates several optimization techniques, such as histogram-based algorithm and gradient-based one-side sampling, to improve efficiency and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E20A3-BA6C-94BF-B9DC-62CECCEAC240}"/>
              </a:ext>
            </a:extLst>
          </p:cNvPr>
          <p:cNvSpPr txBox="1"/>
          <p:nvPr/>
        </p:nvSpPr>
        <p:spPr>
          <a:xfrm>
            <a:off x="2950319" y="597992"/>
            <a:ext cx="1070385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Hyperparameter Tuning in </a:t>
            </a:r>
            <a:r>
              <a:rPr lang="en-US" sz="4000" b="1" dirty="0" err="1"/>
              <a:t>LightGBM</a:t>
            </a:r>
            <a:endParaRPr lang="en-US" sz="4000" b="1" dirty="0"/>
          </a:p>
          <a:p>
            <a:endParaRPr lang="en-US" b="1" dirty="0"/>
          </a:p>
          <a:p>
            <a:r>
              <a:rPr lang="en-US" sz="2400" b="1" dirty="0"/>
              <a:t>Num Leaves</a:t>
            </a:r>
          </a:p>
          <a:p>
            <a:r>
              <a:rPr lang="en-US" sz="2400" dirty="0"/>
              <a:t>Controls the complexity of the model, balancing overfitting and underfitting.</a:t>
            </a:r>
          </a:p>
          <a:p>
            <a:endParaRPr lang="en-US" sz="2400" b="1" dirty="0"/>
          </a:p>
          <a:p>
            <a:r>
              <a:rPr lang="en-US" sz="2400" b="1" dirty="0"/>
              <a:t>Learning Rate</a:t>
            </a:r>
          </a:p>
          <a:p>
            <a:r>
              <a:rPr lang="en-US" sz="2400" dirty="0"/>
              <a:t>Determines the step size at each iteration, affecting the overall convergence speed.</a:t>
            </a:r>
          </a:p>
          <a:p>
            <a:endParaRPr lang="en-US" sz="2400" b="1" dirty="0"/>
          </a:p>
          <a:p>
            <a:r>
              <a:rPr lang="en-US" sz="2400" b="1" dirty="0"/>
              <a:t>Max Depth</a:t>
            </a:r>
          </a:p>
          <a:p>
            <a:r>
              <a:rPr lang="en-US" sz="2400" dirty="0"/>
              <a:t>Limits the depth of each tree, preventing overfitting and improving generalization.</a:t>
            </a:r>
          </a:p>
          <a:p>
            <a:endParaRPr lang="en-US" sz="2400" b="1" dirty="0"/>
          </a:p>
          <a:p>
            <a:r>
              <a:rPr lang="en-US" sz="2400" b="1" dirty="0"/>
              <a:t>Reg Alpha/Lambda</a:t>
            </a:r>
          </a:p>
          <a:p>
            <a:r>
              <a:rPr lang="en-US" sz="2400" dirty="0"/>
              <a:t>Regularization parameters that control the complexity and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7719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B5E5CE-1652-6EB6-6828-BE15313C9C55}"/>
              </a:ext>
            </a:extLst>
          </p:cNvPr>
          <p:cNvSpPr txBox="1"/>
          <p:nvPr/>
        </p:nvSpPr>
        <p:spPr>
          <a:xfrm>
            <a:off x="2979324" y="359769"/>
            <a:ext cx="11091134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LightGBM</a:t>
            </a:r>
            <a:r>
              <a:rPr lang="en-US" sz="4000" b="1" dirty="0"/>
              <a:t> Use Cases</a:t>
            </a:r>
          </a:p>
          <a:p>
            <a:endParaRPr lang="en-US" sz="2800" b="1" dirty="0"/>
          </a:p>
          <a:p>
            <a:r>
              <a:rPr lang="en-US" sz="2800" b="1" dirty="0"/>
              <a:t>E-commerce</a:t>
            </a:r>
          </a:p>
          <a:p>
            <a:r>
              <a:rPr lang="en-US" sz="2800" dirty="0"/>
              <a:t>Product recommendation, customer churn prediction, and fraud detection.</a:t>
            </a:r>
          </a:p>
          <a:p>
            <a:endParaRPr lang="en-US" sz="2800" b="1" dirty="0"/>
          </a:p>
          <a:p>
            <a:r>
              <a:rPr lang="en-US" sz="2800" b="1" dirty="0"/>
              <a:t>Finance</a:t>
            </a:r>
          </a:p>
          <a:p>
            <a:r>
              <a:rPr lang="en-US" sz="2800" dirty="0"/>
              <a:t>Credit risk modeling, stock price prediction, and portfolio optimization.</a:t>
            </a:r>
          </a:p>
          <a:p>
            <a:endParaRPr lang="en-US" sz="2800" b="1" dirty="0"/>
          </a:p>
          <a:p>
            <a:r>
              <a:rPr lang="en-US" sz="2800" b="1" dirty="0"/>
              <a:t>Healthcare</a:t>
            </a:r>
          </a:p>
          <a:p>
            <a:r>
              <a:rPr lang="en-US" sz="2800" dirty="0"/>
              <a:t>Disease diagnosis, patient risk prediction, and drug discovery.</a:t>
            </a:r>
          </a:p>
          <a:p>
            <a:endParaRPr lang="en-US" sz="2800" b="1" dirty="0"/>
          </a:p>
          <a:p>
            <a:r>
              <a:rPr lang="en-US" sz="2800" b="1" dirty="0"/>
              <a:t>Marketing</a:t>
            </a:r>
          </a:p>
          <a:p>
            <a:r>
              <a:rPr lang="en-US" sz="2800" dirty="0"/>
              <a:t>Customer segmentation, campaign optimization, and lead generation.</a:t>
            </a:r>
          </a:p>
        </p:txBody>
      </p:sp>
    </p:spTree>
    <p:extLst>
      <p:ext uri="{BB962C8B-B14F-4D97-AF65-F5344CB8AC3E}">
        <p14:creationId xmlns:p14="http://schemas.microsoft.com/office/powerpoint/2010/main" val="192945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16CD2-77CD-8E70-8E39-71836DF169F1}"/>
              </a:ext>
            </a:extLst>
          </p:cNvPr>
          <p:cNvSpPr txBox="1"/>
          <p:nvPr/>
        </p:nvSpPr>
        <p:spPr>
          <a:xfrm>
            <a:off x="2712697" y="964968"/>
            <a:ext cx="10789921" cy="609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Conclusion and Key Takeaways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b="1" dirty="0"/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Powerful Performance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LightGBM</a:t>
            </a:r>
            <a:r>
              <a:rPr lang="en-US" dirty="0"/>
              <a:t> is a highly efficient and accurate machine learning algorithm that can handle a wide range of tasks.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Versatile Applications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LightGBM</a:t>
            </a:r>
            <a:r>
              <a:rPr lang="en-US" dirty="0"/>
              <a:t> has been successfully applied across various industries, including e-commerce, finance, healthcare, and marketing.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Optimization Capabilities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LightGBM's</a:t>
            </a:r>
            <a:r>
              <a:rPr lang="en-US" dirty="0"/>
              <a:t> optimization techniques, such as histogram-based algorithm and gradient-based one-side sampling, contribute to its speed and efficiency.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Hyperparameter Tuning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Carefully adjusting hyperparameters, such as num leaves, learning rate, and regularization, can further improve </a:t>
            </a:r>
            <a:r>
              <a:rPr lang="en-US" dirty="0" err="1"/>
              <a:t>LightGBM's</a:t>
            </a:r>
            <a:r>
              <a:rPr lang="en-US" dirty="0"/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444587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572</Words>
  <Application>Microsoft Office PowerPoint</Application>
  <PresentationFormat>Custom</PresentationFormat>
  <Paragraphs>81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adonis-web</vt:lpstr>
      <vt:lpstr>Arial</vt:lpstr>
      <vt:lpstr>Century Gothic</vt:lpstr>
      <vt:lpstr>Comic Sans MS</vt:lpstr>
      <vt:lpstr>Source Sans Pro</vt:lpstr>
      <vt:lpstr>Tomorrow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Praveen Kumar</cp:lastModifiedBy>
  <cp:revision>7</cp:revision>
  <dcterms:created xsi:type="dcterms:W3CDTF">2024-06-04T08:24:14Z</dcterms:created>
  <dcterms:modified xsi:type="dcterms:W3CDTF">2024-06-19T14:28:55Z</dcterms:modified>
</cp:coreProperties>
</file>