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jyVgWDgOXKvcQ4sSu7LdEmaNDb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47ff3e916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47ff3e91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647ff3e916_0_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47ff3e916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47ff3e91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647ff3e916_0_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47ff3e916_3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47ff3e916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647ff3e916_3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47ff3e916_3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47ff3e916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647ff3e916_3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47ff3e916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47ff3e91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647ff3e916_0_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47ff3e916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47ff3e91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647ff3e916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47ff3e916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47ff3e9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647ff3e916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47ff3e916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47ff3e91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647ff3e916_0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47ff3e916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47ff3e91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647ff3e916_0_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47ff3e916_2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47ff3e916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647ff3e916_2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7ff3e916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47ff3e91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647ff3e916_0_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" name="Google Shape;2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D:\1.PGPBA\01. Marketing\GL High Res Logos\Greatlearning Logo_160915.png" id="15" name="Google Shape;15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53200" y="-25898"/>
            <a:ext cx="2362200" cy="32794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7"/>
          <p:cNvSpPr/>
          <p:nvPr/>
        </p:nvSpPr>
        <p:spPr>
          <a:xfrm>
            <a:off x="45026" y="84280"/>
            <a:ext cx="206087" cy="22098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0070C0"/>
          </a:solidFill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7"/>
          <p:cNvSpPr/>
          <p:nvPr/>
        </p:nvSpPr>
        <p:spPr>
          <a:xfrm>
            <a:off x="45026" y="2373076"/>
            <a:ext cx="206087" cy="446117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00B0F0"/>
          </a:solidFill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/>
          <p:nvPr/>
        </p:nvSpPr>
        <p:spPr>
          <a:xfrm>
            <a:off x="45026" y="58880"/>
            <a:ext cx="206087" cy="22098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0070C0"/>
          </a:solidFill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45026" y="2313700"/>
            <a:ext cx="206087" cy="446117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00B0F0"/>
          </a:solidFill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838200" y="1676400"/>
            <a:ext cx="807720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Retail Data Analytics</a:t>
            </a:r>
            <a:endParaRPr b="1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838200" y="3810000"/>
            <a:ext cx="803057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Surendra Bhargava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Praveen. M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Likhitha. G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Shravani. A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Shushma. J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25" y="594050"/>
            <a:ext cx="8892874" cy="202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125" y="3656425"/>
            <a:ext cx="4798375" cy="311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/>
          <p:nvPr/>
        </p:nvSpPr>
        <p:spPr>
          <a:xfrm>
            <a:off x="45026" y="58880"/>
            <a:ext cx="206087" cy="22098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0070C0"/>
          </a:solidFill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4"/>
          <p:cNvSpPr/>
          <p:nvPr/>
        </p:nvSpPr>
        <p:spPr>
          <a:xfrm>
            <a:off x="45026" y="2313700"/>
            <a:ext cx="206087" cy="446117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00B0F0"/>
          </a:solidFill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4"/>
          <p:cNvSpPr txBox="1"/>
          <p:nvPr>
            <p:ph type="title"/>
          </p:nvPr>
        </p:nvSpPr>
        <p:spPr>
          <a:xfrm>
            <a:off x="457200" y="412500"/>
            <a:ext cx="8418000" cy="11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Approach</a:t>
            </a:r>
            <a:endParaRPr b="1"/>
          </a:p>
        </p:txBody>
      </p:sp>
      <p:sp>
        <p:nvSpPr>
          <p:cNvPr id="168" name="Google Shape;168;p4"/>
          <p:cNvSpPr txBox="1"/>
          <p:nvPr>
            <p:ph idx="1" type="body"/>
          </p:nvPr>
        </p:nvSpPr>
        <p:spPr>
          <a:xfrm>
            <a:off x="457200" y="1961600"/>
            <a:ext cx="8229600" cy="461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Product Segmentation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IN" sz="2000"/>
              <a:t>Data preparation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IN" sz="2000"/>
              <a:t>Clustering</a:t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Analysis of clusters</a:t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Market Basket Analysis</a:t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Loyalty program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47ff3e916_0_40"/>
          <p:cNvSpPr txBox="1"/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Data Preparation</a:t>
            </a:r>
            <a:endParaRPr/>
          </a:p>
        </p:txBody>
      </p:sp>
      <p:sp>
        <p:nvSpPr>
          <p:cNvPr id="175" name="Google Shape;175;g647ff3e916_0_4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Frequency-monetary analysis</a:t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2000"/>
              <a:t>	Frequency : Maximum number of times a product is purchased</a:t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2000"/>
              <a:t>	Monetary : Overall purchase made per product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Data scaling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47ff3e916_0_46"/>
          <p:cNvSpPr txBox="1"/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Clustering</a:t>
            </a:r>
            <a:endParaRPr/>
          </a:p>
        </p:txBody>
      </p:sp>
      <p:sp>
        <p:nvSpPr>
          <p:cNvPr id="182" name="Google Shape;182;g647ff3e916_0_46"/>
          <p:cNvSpPr txBox="1"/>
          <p:nvPr>
            <p:ph idx="1" type="body"/>
          </p:nvPr>
        </p:nvSpPr>
        <p:spPr>
          <a:xfrm>
            <a:off x="457200" y="1600200"/>
            <a:ext cx="86115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Algorithm used : K-means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Optimal number of clusters : 3</a:t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2000"/>
              <a:t>	Through elbow method</a:t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Clusters formed: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IN" sz="2000"/>
              <a:t>Cluster 0 : Low frequency high monetary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IN" sz="2000"/>
              <a:t>Cluster 1 : High frequency high monetary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IN" sz="2000"/>
              <a:t>Cluster 2 : Low frequency low monetary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47ff3e916_3_1"/>
          <p:cNvSpPr txBox="1"/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Analysis of Clusters</a:t>
            </a:r>
            <a:endParaRPr/>
          </a:p>
        </p:txBody>
      </p:sp>
      <p:sp>
        <p:nvSpPr>
          <p:cNvPr id="189" name="Google Shape;189;g647ff3e916_3_1"/>
          <p:cNvSpPr txBox="1"/>
          <p:nvPr/>
        </p:nvSpPr>
        <p:spPr>
          <a:xfrm>
            <a:off x="1036075" y="4567700"/>
            <a:ext cx="33456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Top 100 products prioritized from cluster 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647ff3e916_3_1"/>
          <p:cNvSpPr txBox="1"/>
          <p:nvPr/>
        </p:nvSpPr>
        <p:spPr>
          <a:xfrm>
            <a:off x="1140075" y="5776000"/>
            <a:ext cx="29769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Cluster wise Purchase Behaviour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g647ff3e916_3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800" y="1460150"/>
            <a:ext cx="4509201" cy="539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647ff3e916_3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557350"/>
            <a:ext cx="3845850" cy="28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47ff3e916_3_8"/>
          <p:cNvSpPr txBox="1"/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Market Basket Analysis</a:t>
            </a:r>
            <a:endParaRPr/>
          </a:p>
        </p:txBody>
      </p:sp>
      <p:sp>
        <p:nvSpPr>
          <p:cNvPr id="199" name="Google Shape;199;g647ff3e916_3_8"/>
          <p:cNvSpPr txBox="1"/>
          <p:nvPr>
            <p:ph idx="1" type="body"/>
          </p:nvPr>
        </p:nvSpPr>
        <p:spPr>
          <a:xfrm>
            <a:off x="457200" y="1600200"/>
            <a:ext cx="43851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-IN" sz="2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Used to determine what items are frequently bought together or placed in the same basket by customers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Helps to improve store layouts and recommendation systems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Cluster consideration for market basket: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Arial"/>
              <a:buChar char="–"/>
            </a:pPr>
            <a:r>
              <a:rPr lang="en-IN" sz="2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high frequency high monetary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Arial"/>
              <a:buChar char="–"/>
            </a:pPr>
            <a:r>
              <a:rPr lang="en-IN" sz="2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low frequency low monetary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g647ff3e916_3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700" y="1557350"/>
            <a:ext cx="4149300" cy="53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47ff3e916_0_58"/>
          <p:cNvSpPr txBox="1"/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Solution</a:t>
            </a:r>
            <a:endParaRPr/>
          </a:p>
        </p:txBody>
      </p:sp>
      <p:sp>
        <p:nvSpPr>
          <p:cNvPr id="207" name="Google Shape;207;g647ff3e916_0_58"/>
          <p:cNvSpPr txBox="1"/>
          <p:nvPr>
            <p:ph idx="1" type="body"/>
          </p:nvPr>
        </p:nvSpPr>
        <p:spPr>
          <a:xfrm>
            <a:off x="457200" y="1600200"/>
            <a:ext cx="4114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Loyalty program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IN" sz="2000"/>
              <a:t>PLAN</a:t>
            </a:r>
            <a:r>
              <a:rPr lang="en-IN" sz="2000"/>
              <a:t>:</a:t>
            </a:r>
            <a:endParaRPr sz="2000"/>
          </a:p>
          <a:p>
            <a:pPr indent="-355600" lvl="0" marL="914400" rtl="0" algn="l"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Reward points for the cluster of highly purchased products</a:t>
            </a:r>
            <a:endParaRPr sz="2000"/>
          </a:p>
          <a:p>
            <a:pPr indent="0" lvl="0" marL="13716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914400" rtl="0" algn="l"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Basket recommended products from cluster of low purchased products can be given as rewards</a:t>
            </a:r>
            <a:endParaRPr sz="2000"/>
          </a:p>
        </p:txBody>
      </p:sp>
      <p:pic>
        <p:nvPicPr>
          <p:cNvPr id="208" name="Google Shape;208;g647ff3e916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528875"/>
            <a:ext cx="4419600" cy="63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"/>
          <p:cNvSpPr/>
          <p:nvPr/>
        </p:nvSpPr>
        <p:spPr>
          <a:xfrm>
            <a:off x="45026" y="58880"/>
            <a:ext cx="206087" cy="22098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0070C0"/>
          </a:solidFill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6"/>
          <p:cNvSpPr/>
          <p:nvPr/>
        </p:nvSpPr>
        <p:spPr>
          <a:xfrm>
            <a:off x="45026" y="2313700"/>
            <a:ext cx="206087" cy="446117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00B0F0"/>
          </a:solidFill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3125"/>
            <a:ext cx="9144000" cy="69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Agenda</a:t>
            </a:r>
            <a:endParaRPr/>
          </a:p>
        </p:txBody>
      </p:sp>
      <p:sp>
        <p:nvSpPr>
          <p:cNvPr id="102" name="Google Shape;102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Problem statement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EDA and Data challenges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Approach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Solution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45026" y="58880"/>
            <a:ext cx="206087" cy="22098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0070C0"/>
          </a:solidFill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45026" y="2313700"/>
            <a:ext cx="206087" cy="446117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00B0F0"/>
          </a:solidFill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429648" y="980500"/>
            <a:ext cx="8406900" cy="56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store has a loyalty program and wants to provide offers on products during non-sale period on certain categories of interest. Based on the Black day sales data, recommend the top 100 products it must prioritize for loyalty rewards to customers. Please give a business and statistical reasoning.</a:t>
            </a:r>
            <a:endParaRPr i="0" sz="2000" u="none" cap="none" strike="noStrike">
              <a:solidFill>
                <a:srgbClr val="0055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</a:t>
            </a:r>
            <a:r>
              <a:rPr lang="en-I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47ff3e916_0_2"/>
          <p:cNvSpPr txBox="1"/>
          <p:nvPr>
            <p:ph type="title"/>
          </p:nvPr>
        </p:nvSpPr>
        <p:spPr>
          <a:xfrm>
            <a:off x="457200" y="2033200"/>
            <a:ext cx="8229600" cy="2840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00"/>
              <a:t>EDA</a:t>
            </a:r>
            <a:endParaRPr b="1"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47ff3e916_0_8"/>
          <p:cNvSpPr txBox="1"/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Attributes’ Information</a:t>
            </a:r>
            <a:endParaRPr/>
          </a:p>
        </p:txBody>
      </p:sp>
      <p:sp>
        <p:nvSpPr>
          <p:cNvPr id="123" name="Google Shape;123;g647ff3e916_0_8"/>
          <p:cNvSpPr txBox="1"/>
          <p:nvPr/>
        </p:nvSpPr>
        <p:spPr>
          <a:xfrm>
            <a:off x="843850" y="4969375"/>
            <a:ext cx="5544300" cy="1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Data set: (537577, 11)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Number_Categorical : 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Missing Values:  Product_Category_2 : 166986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            			     Product_Category_3 : 373299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647ff3e916_0_8"/>
          <p:cNvSpPr txBox="1"/>
          <p:nvPr/>
        </p:nvSpPr>
        <p:spPr>
          <a:xfrm>
            <a:off x="949150" y="1609825"/>
            <a:ext cx="1860900" cy="29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latin typeface="Calibri"/>
                <a:ea typeface="Calibri"/>
                <a:cs typeface="Calibri"/>
                <a:sym typeface="Calibri"/>
              </a:rPr>
              <a:t>Customer Details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User_ID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Gender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Age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Occupation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647ff3e916_0_8"/>
          <p:cNvSpPr txBox="1"/>
          <p:nvPr/>
        </p:nvSpPr>
        <p:spPr>
          <a:xfrm>
            <a:off x="3599550" y="1614725"/>
            <a:ext cx="1944900" cy="30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latin typeface="Calibri"/>
                <a:ea typeface="Calibri"/>
                <a:cs typeface="Calibri"/>
                <a:sym typeface="Calibri"/>
              </a:rPr>
              <a:t>Product Details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User_ID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Product_ID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Product_Category_1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Product_Category_2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Product_Category_3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Purchase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647ff3e916_0_8"/>
          <p:cNvSpPr txBox="1"/>
          <p:nvPr/>
        </p:nvSpPr>
        <p:spPr>
          <a:xfrm>
            <a:off x="6333950" y="1614700"/>
            <a:ext cx="26706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latin typeface="Calibri"/>
                <a:ea typeface="Calibri"/>
                <a:cs typeface="Calibri"/>
                <a:sym typeface="Calibri"/>
              </a:rPr>
              <a:t>Locations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User_ID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City_Category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Stay_In_Current_City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47ff3e916_0_18"/>
          <p:cNvSpPr txBox="1"/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Insights</a:t>
            </a:r>
            <a:endParaRPr/>
          </a:p>
        </p:txBody>
      </p:sp>
      <p:pic>
        <p:nvPicPr>
          <p:cNvPr id="133" name="Google Shape;133;g647ff3e916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50" y="1250775"/>
            <a:ext cx="5143587" cy="293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647ff3e916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2975" y="4069125"/>
            <a:ext cx="4771025" cy="279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647ff3e916_0_18"/>
          <p:cNvSpPr txBox="1"/>
          <p:nvPr/>
        </p:nvSpPr>
        <p:spPr>
          <a:xfrm>
            <a:off x="5704150" y="1712175"/>
            <a:ext cx="31173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Purchase behaviour of </a:t>
            </a:r>
            <a:r>
              <a:rPr b="1" lang="en-IN">
                <a:latin typeface="Calibri"/>
                <a:ea typeface="Calibri"/>
                <a:cs typeface="Calibri"/>
                <a:sym typeface="Calibri"/>
              </a:rPr>
              <a:t>gender 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IN">
                <a:latin typeface="Calibri"/>
                <a:ea typeface="Calibri"/>
                <a:cs typeface="Calibri"/>
                <a:sym typeface="Calibri"/>
              </a:rPr>
              <a:t>age 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groups in every category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647ff3e916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725" y="387275"/>
            <a:ext cx="4727999" cy="30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647ff3e916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4550" y="3614575"/>
            <a:ext cx="5839450" cy="32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647ff3e916_0_26"/>
          <p:cNvSpPr txBox="1"/>
          <p:nvPr/>
        </p:nvSpPr>
        <p:spPr>
          <a:xfrm>
            <a:off x="5099300" y="1172475"/>
            <a:ext cx="3740700" cy="10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Purchase behaviour </a:t>
            </a:r>
            <a:r>
              <a:rPr b="1" lang="en-IN">
                <a:latin typeface="Calibri"/>
                <a:ea typeface="Calibri"/>
                <a:cs typeface="Calibri"/>
                <a:sym typeface="Calibri"/>
              </a:rPr>
              <a:t>occupation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 wise and </a:t>
            </a:r>
            <a:r>
              <a:rPr b="1" lang="en-IN">
                <a:latin typeface="Calibri"/>
                <a:ea typeface="Calibri"/>
                <a:cs typeface="Calibri"/>
                <a:sym typeface="Calibri"/>
              </a:rPr>
              <a:t>city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 wise in every category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47ff3e916_2_3"/>
          <p:cNvSpPr txBox="1"/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Category wise purchase behaviour</a:t>
            </a:r>
            <a:endParaRPr/>
          </a:p>
        </p:txBody>
      </p:sp>
      <p:sp>
        <p:nvSpPr>
          <p:cNvPr id="150" name="Google Shape;150;g647ff3e916_2_3"/>
          <p:cNvSpPr txBox="1"/>
          <p:nvPr/>
        </p:nvSpPr>
        <p:spPr>
          <a:xfrm>
            <a:off x="1406425" y="3214700"/>
            <a:ext cx="73509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g647ff3e916_2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78925"/>
            <a:ext cx="4238525" cy="26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647ff3e916_2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8800" y="4045400"/>
            <a:ext cx="4549900" cy="26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647ff3e916_2_3"/>
          <p:cNvSpPr txBox="1"/>
          <p:nvPr/>
        </p:nvSpPr>
        <p:spPr>
          <a:xfrm>
            <a:off x="5938450" y="1871825"/>
            <a:ext cx="2936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Size : category with more products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Colour : Category in which highest  purchase is made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47ff3e916_0_33"/>
          <p:cNvSpPr txBox="1"/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Data Challenges</a:t>
            </a:r>
            <a:endParaRPr/>
          </a:p>
        </p:txBody>
      </p:sp>
      <p:sp>
        <p:nvSpPr>
          <p:cNvPr id="160" name="Google Shape;160;g647ff3e916_0_33"/>
          <p:cNvSpPr txBox="1"/>
          <p:nvPr/>
        </p:nvSpPr>
        <p:spPr>
          <a:xfrm>
            <a:off x="779750" y="2646300"/>
            <a:ext cx="64545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Only sale period data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Data in seperate sheets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Null value treatment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2017-03-30T12:09:41Z</dcterms:created>
  <dc:creator>admin</dc:creator>
</cp:coreProperties>
</file>