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7" r:id="rId4"/>
    <p:sldId id="261" r:id="rId5"/>
    <p:sldId id="264" r:id="rId6"/>
    <p:sldId id="266" r:id="rId7"/>
    <p:sldId id="262" r:id="rId8"/>
    <p:sldId id="260"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naik" initials="pn" lastIdx="1" clrIdx="0">
    <p:extLst>
      <p:ext uri="{19B8F6BF-5375-455C-9EA6-DF929625EA0E}">
        <p15:presenceInfo xmlns:p15="http://schemas.microsoft.com/office/powerpoint/2012/main" userId="500e86fcc46e4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434E684-ECDC-49F4-BE10-A235834D780E}" type="datetimeFigureOut">
              <a:rPr lang="en-IN" smtClean="0"/>
              <a:t>13-02-2021</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947DE3C-D355-4EF3-B5C2-96DA4AA9E2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4E684-ECDC-49F4-BE10-A235834D780E}"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4E684-ECDC-49F4-BE10-A235834D780E}"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4E684-ECDC-49F4-BE10-A235834D780E}"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34E684-ECDC-49F4-BE10-A235834D780E}"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34E684-ECDC-49F4-BE10-A235834D780E}"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434E684-ECDC-49F4-BE10-A235834D780E}" type="datetimeFigureOut">
              <a:rPr lang="en-IN" smtClean="0"/>
              <a:t>13-02-2021</a:t>
            </a:fld>
            <a:endParaRPr lang="en-IN"/>
          </a:p>
        </p:txBody>
      </p:sp>
      <p:sp>
        <p:nvSpPr>
          <p:cNvPr id="27" name="Slide Number Placeholder 26"/>
          <p:cNvSpPr>
            <a:spLocks noGrp="1"/>
          </p:cNvSpPr>
          <p:nvPr>
            <p:ph type="sldNum" sz="quarter" idx="11"/>
          </p:nvPr>
        </p:nvSpPr>
        <p:spPr/>
        <p:txBody>
          <a:bodyPr rtlCol="0"/>
          <a:lstStyle/>
          <a:p>
            <a:fld id="{B947DE3C-D355-4EF3-B5C2-96DA4AA9E22E}"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434E684-ECDC-49F4-BE10-A235834D780E}" type="datetimeFigureOut">
              <a:rPr lang="en-IN" smtClean="0"/>
              <a:t>13-02-2021</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B947DE3C-D355-4EF3-B5C2-96DA4AA9E2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4E684-ECDC-49F4-BE10-A235834D780E}" type="datetimeFigureOut">
              <a:rPr lang="en-IN" smtClean="0"/>
              <a:t>13-02-2021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34E684-ECDC-49F4-BE10-A235834D780E}"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34E684-ECDC-49F4-BE10-A235834D780E}"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7DE3C-D355-4EF3-B5C2-96DA4AA9E2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434E684-ECDC-49F4-BE10-A235834D780E}" type="datetimeFigureOut">
              <a:rPr lang="en-IN" smtClean="0"/>
              <a:t>13-02-2021</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947DE3C-D355-4EF3-B5C2-96DA4AA9E2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rajwal26g@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124744"/>
            <a:ext cx="7650048" cy="1484903"/>
          </a:xfrm>
        </p:spPr>
        <p:txBody>
          <a:bodyPr/>
          <a:lstStyle/>
          <a:p>
            <a:r>
              <a:rPr lang="en-IN" dirty="0"/>
              <a:t>COA COURSE PROJECT</a:t>
            </a:r>
          </a:p>
        </p:txBody>
      </p:sp>
    </p:spTree>
    <p:extLst>
      <p:ext uri="{BB962C8B-B14F-4D97-AF65-F5344CB8AC3E}">
        <p14:creationId xmlns:p14="http://schemas.microsoft.com/office/powerpoint/2010/main" val="16866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3BC7-31D4-4725-9FEE-A582D6214676}"/>
              </a:ext>
            </a:extLst>
          </p:cNvPr>
          <p:cNvSpPr>
            <a:spLocks noGrp="1"/>
          </p:cNvSpPr>
          <p:nvPr>
            <p:ph type="title"/>
          </p:nvPr>
        </p:nvSpPr>
        <p:spPr>
          <a:xfrm>
            <a:off x="467544" y="2852936"/>
            <a:ext cx="8229600" cy="1066800"/>
          </a:xfrm>
        </p:spPr>
        <p:txBody>
          <a:bodyPr>
            <a:normAutofit fontScale="90000"/>
          </a:bodyPr>
          <a:lstStyle/>
          <a:p>
            <a:r>
              <a:rPr lang="en-IN" sz="6000" dirty="0"/>
              <a:t>       </a:t>
            </a:r>
            <a:r>
              <a:rPr lang="en-IN" sz="7200" dirty="0">
                <a:solidFill>
                  <a:srgbClr val="00B050"/>
                </a:solidFill>
                <a:latin typeface="Comic Sans MS" panose="030F0702030302020204" pitchFamily="66" charset="0"/>
              </a:rPr>
              <a:t>Thank You……..</a:t>
            </a:r>
          </a:p>
        </p:txBody>
      </p:sp>
    </p:spTree>
    <p:extLst>
      <p:ext uri="{BB962C8B-B14F-4D97-AF65-F5344CB8AC3E}">
        <p14:creationId xmlns:p14="http://schemas.microsoft.com/office/powerpoint/2010/main" val="72580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507288" cy="6097864"/>
          </a:xfrm>
        </p:spPr>
        <p:txBody>
          <a:bodyPr>
            <a:normAutofit fontScale="92500" lnSpcReduction="10000"/>
          </a:bodyPr>
          <a:lstStyle/>
          <a:p>
            <a:pPr marL="109728" indent="0">
              <a:buNone/>
            </a:pPr>
            <a:r>
              <a:rPr lang="en-IN" sz="2000" dirty="0"/>
              <a:t>1.     Name: Praveen </a:t>
            </a:r>
            <a:r>
              <a:rPr lang="en-IN" sz="2000" dirty="0" err="1"/>
              <a:t>Naik</a:t>
            </a:r>
            <a:r>
              <a:rPr lang="en-IN" sz="2000" dirty="0"/>
              <a:t> </a:t>
            </a:r>
          </a:p>
          <a:p>
            <a:pPr marL="109728" indent="0">
              <a:buNone/>
            </a:pPr>
            <a:r>
              <a:rPr lang="en-IN" sz="2000" dirty="0"/>
              <a:t>        Roll no: 178 </a:t>
            </a:r>
          </a:p>
          <a:p>
            <a:pPr marL="109728" indent="0">
              <a:buNone/>
            </a:pPr>
            <a:r>
              <a:rPr lang="en-IN" sz="2000" dirty="0"/>
              <a:t>        USN: 01fe18bcs153</a:t>
            </a:r>
          </a:p>
          <a:p>
            <a:pPr marL="109728" indent="0">
              <a:buNone/>
            </a:pPr>
            <a:r>
              <a:rPr lang="en-IN" sz="2000" dirty="0"/>
              <a:t>        Mobile NO: 6362859384</a:t>
            </a:r>
          </a:p>
          <a:p>
            <a:pPr marL="109728" indent="0">
              <a:buNone/>
            </a:pPr>
            <a:r>
              <a:rPr lang="en-IN" sz="2000" dirty="0"/>
              <a:t>        Email ID: praveennaik8887@gmail.com</a:t>
            </a:r>
          </a:p>
          <a:p>
            <a:pPr marL="109728" indent="0">
              <a:buNone/>
            </a:pPr>
            <a:r>
              <a:rPr lang="en-IN" sz="2000" dirty="0"/>
              <a:t>2.     Name: </a:t>
            </a:r>
            <a:r>
              <a:rPr lang="en-IN" sz="2000" dirty="0" err="1"/>
              <a:t>Prajwalkumar</a:t>
            </a:r>
            <a:r>
              <a:rPr lang="en-IN" sz="2000" dirty="0"/>
              <a:t> A G</a:t>
            </a:r>
          </a:p>
          <a:p>
            <a:pPr marL="109728" indent="0">
              <a:buNone/>
            </a:pPr>
            <a:r>
              <a:rPr lang="en-IN" sz="2000" dirty="0"/>
              <a:t>        Roll no: 172</a:t>
            </a:r>
          </a:p>
          <a:p>
            <a:pPr marL="109728" indent="0">
              <a:buNone/>
            </a:pPr>
            <a:r>
              <a:rPr lang="en-IN" sz="2000" dirty="0"/>
              <a:t>        USN: 01fe18bcs147</a:t>
            </a:r>
          </a:p>
          <a:p>
            <a:pPr marL="109728" indent="0">
              <a:buNone/>
            </a:pPr>
            <a:r>
              <a:rPr lang="en-IN" sz="2000" dirty="0"/>
              <a:t>        Mobile NO: 9916495175</a:t>
            </a:r>
          </a:p>
          <a:p>
            <a:pPr marL="109728" indent="0">
              <a:buNone/>
            </a:pPr>
            <a:r>
              <a:rPr lang="en-IN" sz="2000" dirty="0"/>
              <a:t>        Email ID: </a:t>
            </a:r>
            <a:r>
              <a:rPr lang="en-IN" sz="2000" dirty="0">
                <a:hlinkClick r:id="rId2"/>
              </a:rPr>
              <a:t>prajwal26g@gmail.com</a:t>
            </a:r>
            <a:endParaRPr lang="en-IN" sz="2000" dirty="0"/>
          </a:p>
          <a:p>
            <a:pPr marL="109728" indent="0">
              <a:buNone/>
            </a:pPr>
            <a:r>
              <a:rPr lang="en-IN" sz="2000" dirty="0"/>
              <a:t>3.     Name: Prasad V </a:t>
            </a:r>
            <a:r>
              <a:rPr lang="en-IN" sz="2000" dirty="0" err="1"/>
              <a:t>Patil</a:t>
            </a:r>
            <a:endParaRPr lang="en-IN" sz="2000" dirty="0"/>
          </a:p>
          <a:p>
            <a:pPr marL="109728" indent="0">
              <a:buNone/>
            </a:pPr>
            <a:r>
              <a:rPr lang="en-IN" sz="2000" dirty="0"/>
              <a:t>        Roll no: 173</a:t>
            </a:r>
          </a:p>
          <a:p>
            <a:pPr marL="109728" indent="0">
              <a:buNone/>
            </a:pPr>
            <a:r>
              <a:rPr lang="en-IN" sz="2000" dirty="0"/>
              <a:t>        Mobile NO: 7406432203</a:t>
            </a:r>
          </a:p>
          <a:p>
            <a:pPr marL="109728" indent="0">
              <a:buNone/>
            </a:pPr>
            <a:r>
              <a:rPr lang="en-IN" sz="2000" dirty="0"/>
              <a:t>        USN: 01fe18bcs148</a:t>
            </a:r>
          </a:p>
          <a:p>
            <a:pPr marL="109728" indent="0">
              <a:buNone/>
            </a:pPr>
            <a:r>
              <a:rPr lang="en-IN" sz="2000" dirty="0"/>
              <a:t>        Email ID: patilprasad0404@gmail.com</a:t>
            </a:r>
          </a:p>
          <a:p>
            <a:pPr marL="109728" indent="0">
              <a:buNone/>
            </a:pPr>
            <a:r>
              <a:rPr lang="en-IN" sz="2000" dirty="0"/>
              <a:t>4.    Name: </a:t>
            </a:r>
            <a:r>
              <a:rPr lang="en-IN" sz="2000" dirty="0" err="1"/>
              <a:t>Prashant</a:t>
            </a:r>
            <a:r>
              <a:rPr lang="en-IN" sz="2000" dirty="0"/>
              <a:t> Roy </a:t>
            </a:r>
          </a:p>
          <a:p>
            <a:pPr marL="109728" indent="0">
              <a:buNone/>
            </a:pPr>
            <a:r>
              <a:rPr lang="en-IN" sz="2000" dirty="0"/>
              <a:t>        Roll no: 175 </a:t>
            </a:r>
          </a:p>
          <a:p>
            <a:pPr marL="109728" indent="0">
              <a:buNone/>
            </a:pPr>
            <a:r>
              <a:rPr lang="en-IN" sz="2000" dirty="0"/>
              <a:t>        USN: 01fe18bcs150</a:t>
            </a:r>
          </a:p>
          <a:p>
            <a:pPr marL="109728" indent="0">
              <a:buNone/>
            </a:pPr>
            <a:r>
              <a:rPr lang="en-IN" sz="2000" dirty="0"/>
              <a:t>        Mobile NO: 7300295683</a:t>
            </a:r>
          </a:p>
          <a:p>
            <a:pPr marL="109728" indent="0">
              <a:buNone/>
            </a:pPr>
            <a:r>
              <a:rPr lang="en-IN" sz="2000" dirty="0"/>
              <a:t>        Email ID: prashantraj328@gmail.com</a:t>
            </a:r>
          </a:p>
          <a:p>
            <a:pPr marL="109728" indent="0">
              <a:buNone/>
            </a:pPr>
            <a:endParaRPr lang="en-IN" sz="2000" dirty="0"/>
          </a:p>
          <a:p>
            <a:pPr marL="109728" indent="0">
              <a:buNone/>
            </a:pPr>
            <a:endParaRPr lang="en-IN" sz="2000" dirty="0"/>
          </a:p>
          <a:p>
            <a:pPr marL="109728" indent="0">
              <a:buNone/>
            </a:pPr>
            <a:endParaRPr lang="en-IN" sz="2000" dirty="0"/>
          </a:p>
        </p:txBody>
      </p:sp>
    </p:spTree>
    <p:extLst>
      <p:ext uri="{BB962C8B-B14F-4D97-AF65-F5344CB8AC3E}">
        <p14:creationId xmlns:p14="http://schemas.microsoft.com/office/powerpoint/2010/main" val="201963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620688"/>
            <a:ext cx="7920880" cy="5976664"/>
          </a:xfrm>
        </p:spPr>
        <p:txBody>
          <a:bodyPr>
            <a:normAutofit lnSpcReduction="10000"/>
          </a:bodyPr>
          <a:lstStyle/>
          <a:p>
            <a:r>
              <a:rPr lang="en-IN" b="1" u="sng" dirty="0">
                <a:solidFill>
                  <a:schemeClr val="tx1"/>
                </a:solidFill>
              </a:rPr>
              <a:t>PROBLEM STATEMENT :</a:t>
            </a:r>
          </a:p>
          <a:p>
            <a:endParaRPr lang="en-IN" sz="2400" b="1" u="sng" dirty="0">
              <a:solidFill>
                <a:schemeClr val="tx1"/>
              </a:solidFill>
            </a:endParaRPr>
          </a:p>
          <a:p>
            <a:r>
              <a:rPr lang="en-IN" sz="2000" dirty="0"/>
              <a:t>                        WRITE AN ASSEMBLY PROGRAM TO XOR TWO</a:t>
            </a:r>
          </a:p>
          <a:p>
            <a:r>
              <a:rPr lang="en-IN" sz="2000" dirty="0"/>
              <a:t> 4-BIT NUMBERS ONE OF WHICH IS IN MEMORY LOCATION A AND THE OTHER IN THE PROCESSOR REGISTER R1. STORE THE RESULT BACK IN MEMORY LOCATION B. DESIGN A RISC BASED DATA PATH FOR ABOVE AND SIMULATE THE SAME USING SUTIABLE TOOL.</a:t>
            </a:r>
            <a:endParaRPr lang="en-IN" dirty="0"/>
          </a:p>
          <a:p>
            <a:r>
              <a:rPr lang="en-IN" b="1" u="sng" dirty="0">
                <a:solidFill>
                  <a:schemeClr val="tx1"/>
                </a:solidFill>
              </a:rPr>
              <a:t>DESCRIPTION:</a:t>
            </a:r>
          </a:p>
          <a:p>
            <a:pPr marL="388620" indent="-342900">
              <a:buFont typeface="Arial" pitchFamily="34" charset="0"/>
              <a:buChar char="•"/>
            </a:pPr>
            <a:r>
              <a:rPr lang="en-IN" dirty="0"/>
              <a:t>For the given problem ,first we need to load the number present in memory location A (direct addressing) to processer register RA.</a:t>
            </a:r>
          </a:p>
          <a:p>
            <a:r>
              <a:rPr lang="en-IN" dirty="0"/>
              <a:t>                                  </a:t>
            </a:r>
            <a:r>
              <a:rPr lang="en-IN" b="1" dirty="0"/>
              <a:t>LOAD R2, 0001</a:t>
            </a:r>
          </a:p>
          <a:p>
            <a:pPr marL="388620" indent="-342900">
              <a:buFont typeface="Arial" pitchFamily="34" charset="0"/>
              <a:buChar char="•"/>
            </a:pPr>
            <a:r>
              <a:rPr lang="en-IN" dirty="0"/>
              <a:t>Then we need to compute the XOR operation for the values in the registers RA and RB </a:t>
            </a:r>
          </a:p>
          <a:p>
            <a:r>
              <a:rPr lang="en-IN" dirty="0"/>
              <a:t>                                  </a:t>
            </a:r>
            <a:r>
              <a:rPr lang="en-IN" b="1" dirty="0"/>
              <a:t>EOR R2,R1,R2</a:t>
            </a:r>
          </a:p>
          <a:p>
            <a:pPr marL="388620" indent="-342900">
              <a:buFont typeface="Arial" pitchFamily="34" charset="0"/>
              <a:buChar char="•"/>
            </a:pPr>
            <a:r>
              <a:rPr lang="en-IN" dirty="0"/>
              <a:t>Then we have to store the result back in to the main memory</a:t>
            </a:r>
          </a:p>
          <a:p>
            <a:r>
              <a:rPr lang="en-IN" dirty="0"/>
              <a:t>                                  </a:t>
            </a:r>
            <a:r>
              <a:rPr lang="en-IN" b="1" dirty="0"/>
              <a:t>STORE R2 ,0010</a:t>
            </a:r>
          </a:p>
          <a:p>
            <a:endParaRPr lang="en-IN" dirty="0"/>
          </a:p>
          <a:p>
            <a:endParaRPr lang="en-IN" dirty="0"/>
          </a:p>
        </p:txBody>
      </p:sp>
    </p:spTree>
    <p:extLst>
      <p:ext uri="{BB962C8B-B14F-4D97-AF65-F5344CB8AC3E}">
        <p14:creationId xmlns:p14="http://schemas.microsoft.com/office/powerpoint/2010/main" val="357038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229600" cy="1066800"/>
          </a:xfrm>
        </p:spPr>
        <p:txBody>
          <a:bodyPr/>
          <a:lstStyle/>
          <a:p>
            <a:r>
              <a:rPr lang="en-IN" b="1" dirty="0">
                <a:solidFill>
                  <a:schemeClr val="tx1"/>
                </a:solidFill>
              </a:rPr>
              <a:t>ANALYSIS</a:t>
            </a:r>
          </a:p>
        </p:txBody>
      </p:sp>
      <p:sp>
        <p:nvSpPr>
          <p:cNvPr id="3" name="Content Placeholder 2"/>
          <p:cNvSpPr>
            <a:spLocks noGrp="1"/>
          </p:cNvSpPr>
          <p:nvPr>
            <p:ph idx="1"/>
          </p:nvPr>
        </p:nvSpPr>
        <p:spPr>
          <a:xfrm>
            <a:off x="179512" y="1268760"/>
            <a:ext cx="8424936" cy="5256584"/>
          </a:xfrm>
        </p:spPr>
        <p:txBody>
          <a:bodyPr>
            <a:normAutofit/>
          </a:bodyPr>
          <a:lstStyle/>
          <a:p>
            <a:r>
              <a:rPr lang="en-IN" sz="1800" dirty="0"/>
              <a:t>For the given problem, first the data present in the main memory is loaded to the processer register file and the another data is already present in the register.</a:t>
            </a:r>
          </a:p>
          <a:p>
            <a:r>
              <a:rPr lang="en-IN" sz="1800" dirty="0"/>
              <a:t>For loading the data into register we compute the memory address by adding immediate value to the register data in the ALU and sent to processor memory inter face and data is accessed by the PMI and loaded to the register. </a:t>
            </a:r>
          </a:p>
          <a:p>
            <a:r>
              <a:rPr lang="en-IN" sz="1800" dirty="0"/>
              <a:t>Next we perform the XOR for the given data which are stored in the temporary registers(RA &amp; RB). The result is fed to another temporary variable RZ. Then again the result is fed back to register file through temporary register RY.</a:t>
            </a:r>
          </a:p>
          <a:p>
            <a:r>
              <a:rPr lang="en-IN" sz="1800" dirty="0"/>
              <a:t>At last the we need to store the result back into main memory. Hence we again compute the address where the result should be stored in the main memory by adding the immediate value to the to the data in the given register in the ALU.</a:t>
            </a:r>
          </a:p>
          <a:p>
            <a:r>
              <a:rPr lang="en-IN" sz="1800" dirty="0"/>
              <a:t>The result present in the register file is loaded to the temporary register RB and then to the RM. Later the resulting address and the result is sent to processer memory interface and then stored in the main memory.</a:t>
            </a:r>
          </a:p>
          <a:p>
            <a:pPr marL="109728" indent="0">
              <a:buNone/>
            </a:pPr>
            <a:endParaRPr lang="en-IN" sz="1800" dirty="0"/>
          </a:p>
        </p:txBody>
      </p:sp>
    </p:spTree>
    <p:extLst>
      <p:ext uri="{BB962C8B-B14F-4D97-AF65-F5344CB8AC3E}">
        <p14:creationId xmlns:p14="http://schemas.microsoft.com/office/powerpoint/2010/main" val="130860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B10EC-FB31-4012-B755-AE750213A8AA}"/>
              </a:ext>
            </a:extLst>
          </p:cNvPr>
          <p:cNvSpPr>
            <a:spLocks noGrp="1"/>
          </p:cNvSpPr>
          <p:nvPr>
            <p:ph idx="1"/>
          </p:nvPr>
        </p:nvSpPr>
        <p:spPr>
          <a:xfrm>
            <a:off x="395536" y="332656"/>
            <a:ext cx="8229600" cy="841280"/>
          </a:xfrm>
        </p:spPr>
        <p:txBody>
          <a:bodyPr/>
          <a:lstStyle/>
          <a:p>
            <a:r>
              <a:rPr lang="en-IN" dirty="0"/>
              <a:t>Block  diagram of data flow</a:t>
            </a:r>
          </a:p>
        </p:txBody>
      </p:sp>
      <p:sp>
        <p:nvSpPr>
          <p:cNvPr id="53" name="Rectangle: Rounded Corners 52">
            <a:extLst>
              <a:ext uri="{FF2B5EF4-FFF2-40B4-BE49-F238E27FC236}">
                <a16:creationId xmlns:a16="http://schemas.microsoft.com/office/drawing/2014/main" id="{A95DA001-8B96-427E-B3E3-4DD9254B6C91}"/>
              </a:ext>
            </a:extLst>
          </p:cNvPr>
          <p:cNvSpPr/>
          <p:nvPr/>
        </p:nvSpPr>
        <p:spPr>
          <a:xfrm>
            <a:off x="550910" y="1643353"/>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in Mem. </a:t>
            </a:r>
            <a:r>
              <a:rPr lang="en-IN" dirty="0" err="1">
                <a:solidFill>
                  <a:schemeClr val="tx1"/>
                </a:solidFill>
              </a:rPr>
              <a:t>Loc</a:t>
            </a:r>
            <a:r>
              <a:rPr lang="en-IN" dirty="0">
                <a:solidFill>
                  <a:schemeClr val="tx1"/>
                </a:solidFill>
              </a:rPr>
              <a:t> A</a:t>
            </a:r>
          </a:p>
        </p:txBody>
      </p:sp>
      <p:sp>
        <p:nvSpPr>
          <p:cNvPr id="54" name="Rectangle: Rounded Corners 53">
            <a:extLst>
              <a:ext uri="{FF2B5EF4-FFF2-40B4-BE49-F238E27FC236}">
                <a16:creationId xmlns:a16="http://schemas.microsoft.com/office/drawing/2014/main" id="{6736E14A-3D8C-4646-8038-94FC7A1B9DA1}"/>
              </a:ext>
            </a:extLst>
          </p:cNvPr>
          <p:cNvSpPr/>
          <p:nvPr/>
        </p:nvSpPr>
        <p:spPr>
          <a:xfrm>
            <a:off x="3431230" y="1619470"/>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Load to RB</a:t>
            </a:r>
          </a:p>
        </p:txBody>
      </p:sp>
      <p:sp>
        <p:nvSpPr>
          <p:cNvPr id="55" name="Rectangle: Rounded Corners 54">
            <a:extLst>
              <a:ext uri="{FF2B5EF4-FFF2-40B4-BE49-F238E27FC236}">
                <a16:creationId xmlns:a16="http://schemas.microsoft.com/office/drawing/2014/main" id="{EEAC031A-159F-4A3E-A979-10144A800C3F}"/>
              </a:ext>
            </a:extLst>
          </p:cNvPr>
          <p:cNvSpPr/>
          <p:nvPr/>
        </p:nvSpPr>
        <p:spPr>
          <a:xfrm>
            <a:off x="694926" y="3607701"/>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 file data</a:t>
            </a:r>
          </a:p>
          <a:p>
            <a:pPr algn="ctr"/>
            <a:r>
              <a:rPr lang="en-IN" dirty="0">
                <a:solidFill>
                  <a:schemeClr val="tx1"/>
                </a:solidFill>
              </a:rPr>
              <a:t>RA</a:t>
            </a:r>
          </a:p>
          <a:p>
            <a:pPr algn="ctr"/>
            <a:endParaRPr lang="en-IN" dirty="0"/>
          </a:p>
        </p:txBody>
      </p:sp>
      <p:sp>
        <p:nvSpPr>
          <p:cNvPr id="56" name="Rectangle: Rounded Corners 55">
            <a:extLst>
              <a:ext uri="{FF2B5EF4-FFF2-40B4-BE49-F238E27FC236}">
                <a16:creationId xmlns:a16="http://schemas.microsoft.com/office/drawing/2014/main" id="{493465DD-DDC6-44F8-AEC7-9CD0959373D5}"/>
              </a:ext>
            </a:extLst>
          </p:cNvPr>
          <p:cNvSpPr/>
          <p:nvPr/>
        </p:nvSpPr>
        <p:spPr>
          <a:xfrm>
            <a:off x="3575246" y="3573016"/>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XOR operation</a:t>
            </a:r>
          </a:p>
        </p:txBody>
      </p:sp>
      <p:sp>
        <p:nvSpPr>
          <p:cNvPr id="57" name="Rectangle: Rounded Corners 56">
            <a:extLst>
              <a:ext uri="{FF2B5EF4-FFF2-40B4-BE49-F238E27FC236}">
                <a16:creationId xmlns:a16="http://schemas.microsoft.com/office/drawing/2014/main" id="{D8682450-7DAF-43FF-920D-1EA417F21D52}"/>
              </a:ext>
            </a:extLst>
          </p:cNvPr>
          <p:cNvSpPr/>
          <p:nvPr/>
        </p:nvSpPr>
        <p:spPr>
          <a:xfrm>
            <a:off x="6589034" y="3607701"/>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 (stored in R.F.)</a:t>
            </a:r>
          </a:p>
        </p:txBody>
      </p:sp>
      <p:sp>
        <p:nvSpPr>
          <p:cNvPr id="58" name="Rectangle: Rounded Corners 57">
            <a:extLst>
              <a:ext uri="{FF2B5EF4-FFF2-40B4-BE49-F238E27FC236}">
                <a16:creationId xmlns:a16="http://schemas.microsoft.com/office/drawing/2014/main" id="{AAE75C44-CA3E-4C9D-9FD0-DA263D854605}"/>
              </a:ext>
            </a:extLst>
          </p:cNvPr>
          <p:cNvSpPr/>
          <p:nvPr/>
        </p:nvSpPr>
        <p:spPr>
          <a:xfrm>
            <a:off x="910950" y="5301208"/>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Memory address  of </a:t>
            </a:r>
            <a:r>
              <a:rPr lang="en-IN" dirty="0" err="1">
                <a:solidFill>
                  <a:schemeClr val="tx1"/>
                </a:solidFill>
              </a:rPr>
              <a:t>Loc</a:t>
            </a:r>
            <a:r>
              <a:rPr lang="en-IN" dirty="0">
                <a:solidFill>
                  <a:schemeClr val="tx1"/>
                </a:solidFill>
              </a:rPr>
              <a:t> B</a:t>
            </a:r>
          </a:p>
        </p:txBody>
      </p:sp>
      <p:sp>
        <p:nvSpPr>
          <p:cNvPr id="59" name="Rectangle: Rounded Corners 58">
            <a:extLst>
              <a:ext uri="{FF2B5EF4-FFF2-40B4-BE49-F238E27FC236}">
                <a16:creationId xmlns:a16="http://schemas.microsoft.com/office/drawing/2014/main" id="{0A913880-58E1-4BA6-8536-5B267F198412}"/>
              </a:ext>
            </a:extLst>
          </p:cNvPr>
          <p:cNvSpPr/>
          <p:nvPr/>
        </p:nvSpPr>
        <p:spPr>
          <a:xfrm>
            <a:off x="6469968" y="5354555"/>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the result in </a:t>
            </a:r>
            <a:r>
              <a:rPr lang="en-IN" dirty="0" err="1">
                <a:solidFill>
                  <a:schemeClr val="tx1"/>
                </a:solidFill>
              </a:rPr>
              <a:t>Loc</a:t>
            </a:r>
            <a:r>
              <a:rPr lang="en-IN" dirty="0">
                <a:solidFill>
                  <a:schemeClr val="tx1"/>
                </a:solidFill>
              </a:rPr>
              <a:t> B</a:t>
            </a:r>
          </a:p>
        </p:txBody>
      </p:sp>
      <p:cxnSp>
        <p:nvCxnSpPr>
          <p:cNvPr id="60" name="Straight Arrow Connector 59">
            <a:extLst>
              <a:ext uri="{FF2B5EF4-FFF2-40B4-BE49-F238E27FC236}">
                <a16:creationId xmlns:a16="http://schemas.microsoft.com/office/drawing/2014/main" id="{1B1DA648-230E-4EAF-B77F-190BE1958818}"/>
              </a:ext>
            </a:extLst>
          </p:cNvPr>
          <p:cNvCxnSpPr>
            <a:cxnSpLocks/>
          </p:cNvCxnSpPr>
          <p:nvPr/>
        </p:nvCxnSpPr>
        <p:spPr>
          <a:xfrm>
            <a:off x="2711150" y="2183413"/>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00ABC5-9051-497D-A7EF-AFCA4C66D97F}"/>
              </a:ext>
            </a:extLst>
          </p:cNvPr>
          <p:cNvCxnSpPr/>
          <p:nvPr/>
        </p:nvCxnSpPr>
        <p:spPr>
          <a:xfrm>
            <a:off x="2711150" y="4005064"/>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FC5D49-46D7-4830-A83F-E916FF9D2625}"/>
              </a:ext>
            </a:extLst>
          </p:cNvPr>
          <p:cNvCxnSpPr/>
          <p:nvPr/>
        </p:nvCxnSpPr>
        <p:spPr>
          <a:xfrm>
            <a:off x="4727374" y="2723473"/>
            <a:ext cx="0" cy="813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B677D2A-2A0B-492E-8EBE-59BEA0BCDA8C}"/>
              </a:ext>
            </a:extLst>
          </p:cNvPr>
          <p:cNvCxnSpPr/>
          <p:nvPr/>
        </p:nvCxnSpPr>
        <p:spPr>
          <a:xfrm>
            <a:off x="5591470" y="411307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29539D-BC19-485F-AFD0-A7509D8D4F51}"/>
              </a:ext>
            </a:extLst>
          </p:cNvPr>
          <p:cNvCxnSpPr>
            <a:cxnSpLocks/>
          </p:cNvCxnSpPr>
          <p:nvPr/>
        </p:nvCxnSpPr>
        <p:spPr>
          <a:xfrm>
            <a:off x="7247654" y="4687821"/>
            <a:ext cx="0" cy="306693"/>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45B1D2D1-E202-4D3F-95D0-BDEC73E28A66}"/>
              </a:ext>
            </a:extLst>
          </p:cNvPr>
          <p:cNvSpPr/>
          <p:nvPr/>
        </p:nvSpPr>
        <p:spPr>
          <a:xfrm>
            <a:off x="3647254" y="5317030"/>
            <a:ext cx="2016224" cy="10801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Memory Write</a:t>
            </a:r>
          </a:p>
        </p:txBody>
      </p:sp>
      <p:cxnSp>
        <p:nvCxnSpPr>
          <p:cNvPr id="66" name="Straight Connector 65">
            <a:extLst>
              <a:ext uri="{FF2B5EF4-FFF2-40B4-BE49-F238E27FC236}">
                <a16:creationId xmlns:a16="http://schemas.microsoft.com/office/drawing/2014/main" id="{2329BA38-4352-4869-A03F-EFF0BBBDD241}"/>
              </a:ext>
            </a:extLst>
          </p:cNvPr>
          <p:cNvCxnSpPr>
            <a:cxnSpLocks/>
          </p:cNvCxnSpPr>
          <p:nvPr/>
        </p:nvCxnSpPr>
        <p:spPr>
          <a:xfrm flipH="1">
            <a:off x="4079302" y="499451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941452A-2741-48B7-9928-A556EA5AA1B5}"/>
              </a:ext>
            </a:extLst>
          </p:cNvPr>
          <p:cNvCxnSpPr/>
          <p:nvPr/>
        </p:nvCxnSpPr>
        <p:spPr>
          <a:xfrm>
            <a:off x="4079302" y="4994514"/>
            <a:ext cx="0" cy="30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AFBFB14-3F0F-4E4E-841D-D6CDE7577000}"/>
              </a:ext>
            </a:extLst>
          </p:cNvPr>
          <p:cNvCxnSpPr>
            <a:cxnSpLocks/>
          </p:cNvCxnSpPr>
          <p:nvPr/>
        </p:nvCxnSpPr>
        <p:spPr>
          <a:xfrm>
            <a:off x="2927174" y="5841268"/>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1499E34-F6B2-4A16-B059-FFEEED661CDB}"/>
              </a:ext>
            </a:extLst>
          </p:cNvPr>
          <p:cNvCxnSpPr>
            <a:stCxn id="65" idx="3"/>
          </p:cNvCxnSpPr>
          <p:nvPr/>
        </p:nvCxnSpPr>
        <p:spPr>
          <a:xfrm flipV="1">
            <a:off x="5663478" y="5841268"/>
            <a:ext cx="792088" cy="1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7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54B6-D427-4FC1-BB6F-AFD6D4C447B5}"/>
              </a:ext>
            </a:extLst>
          </p:cNvPr>
          <p:cNvSpPr>
            <a:spLocks noGrp="1"/>
          </p:cNvSpPr>
          <p:nvPr>
            <p:ph type="title"/>
          </p:nvPr>
        </p:nvSpPr>
        <p:spPr>
          <a:xfrm>
            <a:off x="457200" y="476672"/>
            <a:ext cx="8229600" cy="1066800"/>
          </a:xfrm>
        </p:spPr>
        <p:txBody>
          <a:bodyPr/>
          <a:lstStyle/>
          <a:p>
            <a:r>
              <a:rPr lang="en-IN" dirty="0"/>
              <a:t>Sequence of actions </a:t>
            </a:r>
          </a:p>
        </p:txBody>
      </p:sp>
      <p:sp>
        <p:nvSpPr>
          <p:cNvPr id="3" name="Content Placeholder 2">
            <a:extLst>
              <a:ext uri="{FF2B5EF4-FFF2-40B4-BE49-F238E27FC236}">
                <a16:creationId xmlns:a16="http://schemas.microsoft.com/office/drawing/2014/main" id="{5BF52F1C-A3FB-43FA-A020-444F314292F7}"/>
              </a:ext>
            </a:extLst>
          </p:cNvPr>
          <p:cNvSpPr>
            <a:spLocks noGrp="1"/>
          </p:cNvSpPr>
          <p:nvPr>
            <p:ph idx="1"/>
          </p:nvPr>
        </p:nvSpPr>
        <p:spPr>
          <a:xfrm>
            <a:off x="457200" y="1543472"/>
            <a:ext cx="8229600" cy="5031064"/>
          </a:xfrm>
        </p:spPr>
        <p:txBody>
          <a:bodyPr/>
          <a:lstStyle/>
          <a:p>
            <a:pPr marL="109728" indent="0">
              <a:buNone/>
            </a:pPr>
            <a:r>
              <a:rPr lang="en-IN" dirty="0">
                <a:latin typeface="Cambria" panose="02040503050406030204" pitchFamily="18" charset="0"/>
                <a:ea typeface="Cambria" panose="02040503050406030204" pitchFamily="18" charset="0"/>
              </a:rPr>
              <a:t>For EOR R2 R1 R2</a:t>
            </a:r>
          </a:p>
          <a:p>
            <a:pPr>
              <a:buFont typeface="Wingdings" panose="05000000000000000000" pitchFamily="2" charset="2"/>
              <a:buChar char="q"/>
            </a:pPr>
            <a:r>
              <a:rPr lang="en-IN" dirty="0">
                <a:latin typeface="Cambria" panose="02040503050406030204" pitchFamily="18" charset="0"/>
                <a:ea typeface="Cambria" panose="02040503050406030204" pitchFamily="18" charset="0"/>
              </a:rPr>
              <a:t> Fetch the instruction and increment the program counter.</a:t>
            </a:r>
          </a:p>
          <a:p>
            <a:pPr>
              <a:buFont typeface="Wingdings" panose="05000000000000000000" pitchFamily="2" charset="2"/>
              <a:buChar char="q"/>
            </a:pPr>
            <a:r>
              <a:rPr lang="en-IN" dirty="0">
                <a:latin typeface="Cambria" panose="02040503050406030204" pitchFamily="18" charset="0"/>
                <a:ea typeface="Cambria" panose="02040503050406030204" pitchFamily="18" charset="0"/>
              </a:rPr>
              <a:t> Decode the instruction and read RA&lt;-[R1] AND</a:t>
            </a:r>
          </a:p>
          <a:p>
            <a:pPr marL="109728" indent="0">
              <a:buNone/>
            </a:pPr>
            <a:r>
              <a:rPr lang="en-IN" dirty="0">
                <a:latin typeface="Cambria" panose="02040503050406030204" pitchFamily="18" charset="0"/>
                <a:ea typeface="Cambria" panose="02040503050406030204" pitchFamily="18" charset="0"/>
              </a:rPr>
              <a:t>     RB&lt;-[R2].</a:t>
            </a:r>
          </a:p>
          <a:p>
            <a:pPr>
              <a:buFont typeface="Wingdings" panose="05000000000000000000" pitchFamily="2" charset="2"/>
              <a:buChar char="q"/>
            </a:pPr>
            <a:r>
              <a:rPr lang="en-IN" dirty="0">
                <a:latin typeface="Cambria" panose="02040503050406030204" pitchFamily="18" charset="0"/>
                <a:ea typeface="Cambria" panose="02040503050406030204" pitchFamily="18" charset="0"/>
              </a:rPr>
              <a:t> Compute XOR of RA and RB. The result is stored in </a:t>
            </a:r>
            <a:r>
              <a:rPr lang="en-IN" dirty="0" err="1">
                <a:latin typeface="Cambria" panose="02040503050406030204" pitchFamily="18" charset="0"/>
                <a:ea typeface="Cambria" panose="02040503050406030204" pitchFamily="18" charset="0"/>
              </a:rPr>
              <a:t>Rz</a:t>
            </a:r>
            <a:endParaRPr lang="en-IN"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IN" dirty="0">
                <a:latin typeface="Cambria" panose="02040503050406030204" pitchFamily="18" charset="0"/>
                <a:ea typeface="Cambria" panose="02040503050406030204" pitchFamily="18" charset="0"/>
              </a:rPr>
              <a:t>Ry&lt;-[</a:t>
            </a:r>
            <a:r>
              <a:rPr lang="en-IN" dirty="0" err="1">
                <a:latin typeface="Cambria" panose="02040503050406030204" pitchFamily="18" charset="0"/>
                <a:ea typeface="Cambria" panose="02040503050406030204" pitchFamily="18" charset="0"/>
              </a:rPr>
              <a:t>Rz</a:t>
            </a:r>
            <a:r>
              <a:rPr lang="en-IN" dirty="0">
                <a:latin typeface="Cambria" panose="02040503050406030204" pitchFamily="18" charset="0"/>
                <a:ea typeface="Cambria" panose="02040503050406030204" pitchFamily="18" charset="0"/>
              </a:rPr>
              <a:t>]</a:t>
            </a:r>
          </a:p>
          <a:p>
            <a:pPr>
              <a:buFont typeface="Wingdings" panose="05000000000000000000" pitchFamily="2" charset="2"/>
              <a:buChar char="q"/>
            </a:pPr>
            <a:r>
              <a:rPr lang="en-IN" dirty="0">
                <a:latin typeface="Cambria" panose="02040503050406030204" pitchFamily="18" charset="0"/>
                <a:ea typeface="Cambria" panose="02040503050406030204" pitchFamily="18" charset="0"/>
              </a:rPr>
              <a:t>R2&lt;-[Ry]</a:t>
            </a:r>
          </a:p>
          <a:p>
            <a:pPr>
              <a:buFont typeface="Wingdings" panose="05000000000000000000" pitchFamily="2" charset="2"/>
              <a:buChar char="q"/>
            </a:pPr>
            <a:endParaRPr lang="en-IN" dirty="0">
              <a:latin typeface="Cambria" panose="02040503050406030204" pitchFamily="18" charset="0"/>
              <a:ea typeface="Cambria" panose="02040503050406030204" pitchFamily="18" charset="0"/>
            </a:endParaRPr>
          </a:p>
          <a:p>
            <a:pPr marL="109728" indent="0">
              <a:buNone/>
            </a:pPr>
            <a:endParaRPr lang="en-IN" dirty="0"/>
          </a:p>
        </p:txBody>
      </p:sp>
    </p:spTree>
    <p:extLst>
      <p:ext uri="{BB962C8B-B14F-4D97-AF65-F5344CB8AC3E}">
        <p14:creationId xmlns:p14="http://schemas.microsoft.com/office/powerpoint/2010/main" val="84187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76672"/>
            <a:ext cx="7560840" cy="574589"/>
          </a:xfrm>
        </p:spPr>
        <p:txBody>
          <a:bodyPr>
            <a:normAutofit fontScale="90000"/>
          </a:bodyPr>
          <a:lstStyle/>
          <a:p>
            <a:r>
              <a:rPr lang="en-IN" b="1" dirty="0">
                <a:solidFill>
                  <a:schemeClr val="tx1"/>
                </a:solidFill>
              </a:rPr>
              <a:t>Block Diagram:-</a:t>
            </a:r>
          </a:p>
        </p:txBody>
      </p:sp>
      <p:sp>
        <p:nvSpPr>
          <p:cNvPr id="4" name="Rectangle 3">
            <a:extLst>
              <a:ext uri="{FF2B5EF4-FFF2-40B4-BE49-F238E27FC236}">
                <a16:creationId xmlns:a16="http://schemas.microsoft.com/office/drawing/2014/main" id="{5A9B3FC7-F6A3-438E-A6BF-BB0BD2F86802}"/>
              </a:ext>
            </a:extLst>
          </p:cNvPr>
          <p:cNvSpPr/>
          <p:nvPr/>
        </p:nvSpPr>
        <p:spPr>
          <a:xfrm>
            <a:off x="2366938" y="1163401"/>
            <a:ext cx="1604682" cy="58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CB595526-7426-4C23-9501-D0D224AE5F8C}"/>
              </a:ext>
            </a:extLst>
          </p:cNvPr>
          <p:cNvSpPr/>
          <p:nvPr/>
        </p:nvSpPr>
        <p:spPr>
          <a:xfrm>
            <a:off x="2427153" y="1269232"/>
            <a:ext cx="1484253"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Register file</a:t>
            </a:r>
          </a:p>
          <a:p>
            <a:pPr algn="ctr"/>
            <a:endParaRPr lang="en-US" sz="2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6" name="Oval 5">
            <a:extLst>
              <a:ext uri="{FF2B5EF4-FFF2-40B4-BE49-F238E27FC236}">
                <a16:creationId xmlns:a16="http://schemas.microsoft.com/office/drawing/2014/main" id="{6A3A120C-2E90-40F4-92A9-6FCA4320204B}"/>
              </a:ext>
            </a:extLst>
          </p:cNvPr>
          <p:cNvSpPr/>
          <p:nvPr/>
        </p:nvSpPr>
        <p:spPr>
          <a:xfrm>
            <a:off x="3392182" y="2259563"/>
            <a:ext cx="923364" cy="4123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Oval 6">
            <a:extLst>
              <a:ext uri="{FF2B5EF4-FFF2-40B4-BE49-F238E27FC236}">
                <a16:creationId xmlns:a16="http://schemas.microsoft.com/office/drawing/2014/main" id="{DE4D9FC7-88D1-4B2E-847D-B950AE9B0F72}"/>
              </a:ext>
            </a:extLst>
          </p:cNvPr>
          <p:cNvSpPr/>
          <p:nvPr/>
        </p:nvSpPr>
        <p:spPr>
          <a:xfrm>
            <a:off x="1975030" y="2283540"/>
            <a:ext cx="923364" cy="4123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RA</a:t>
            </a:r>
          </a:p>
        </p:txBody>
      </p:sp>
      <p:sp>
        <p:nvSpPr>
          <p:cNvPr id="8" name="Rectangle 7">
            <a:extLst>
              <a:ext uri="{FF2B5EF4-FFF2-40B4-BE49-F238E27FC236}">
                <a16:creationId xmlns:a16="http://schemas.microsoft.com/office/drawing/2014/main" id="{E6F457BD-EAF1-499B-9F84-13A6C3C6442A}"/>
              </a:ext>
            </a:extLst>
          </p:cNvPr>
          <p:cNvSpPr/>
          <p:nvPr/>
        </p:nvSpPr>
        <p:spPr>
          <a:xfrm>
            <a:off x="3707904" y="2276872"/>
            <a:ext cx="468398"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RB</a:t>
            </a:r>
          </a:p>
        </p:txBody>
      </p:sp>
      <p:cxnSp>
        <p:nvCxnSpPr>
          <p:cNvPr id="9" name="Connector: Elbow 8">
            <a:extLst>
              <a:ext uri="{FF2B5EF4-FFF2-40B4-BE49-F238E27FC236}">
                <a16:creationId xmlns:a16="http://schemas.microsoft.com/office/drawing/2014/main" id="{4CE10A83-AA69-4371-9316-6E6C8F2C1E6F}"/>
              </a:ext>
            </a:extLst>
          </p:cNvPr>
          <p:cNvCxnSpPr>
            <a:cxnSpLocks/>
          </p:cNvCxnSpPr>
          <p:nvPr/>
        </p:nvCxnSpPr>
        <p:spPr>
          <a:xfrm rot="5400000">
            <a:off x="2326569" y="1883549"/>
            <a:ext cx="568205" cy="2601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8C9ACE3C-B147-428C-8173-2493D6EC41D6}"/>
              </a:ext>
            </a:extLst>
          </p:cNvPr>
          <p:cNvCxnSpPr>
            <a:cxnSpLocks/>
          </p:cNvCxnSpPr>
          <p:nvPr/>
        </p:nvCxnSpPr>
        <p:spPr>
          <a:xfrm rot="16200000" flipH="1">
            <a:off x="3409006" y="1913474"/>
            <a:ext cx="552089" cy="2003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 name="Flowchart: Manual Operation 10">
            <a:extLst>
              <a:ext uri="{FF2B5EF4-FFF2-40B4-BE49-F238E27FC236}">
                <a16:creationId xmlns:a16="http://schemas.microsoft.com/office/drawing/2014/main" id="{C252B472-C201-4820-93B6-477CDD94A259}"/>
              </a:ext>
            </a:extLst>
          </p:cNvPr>
          <p:cNvSpPr/>
          <p:nvPr/>
        </p:nvSpPr>
        <p:spPr>
          <a:xfrm>
            <a:off x="4565149" y="3250966"/>
            <a:ext cx="1102659" cy="578883"/>
          </a:xfrm>
          <a:prstGeom prst="flowChartManualOpera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76B1C8F-2E0A-4D26-A614-048B375846C5}"/>
              </a:ext>
            </a:extLst>
          </p:cNvPr>
          <p:cNvSpPr/>
          <p:nvPr/>
        </p:nvSpPr>
        <p:spPr>
          <a:xfrm>
            <a:off x="4232623" y="3160948"/>
            <a:ext cx="1039906"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0</a:t>
            </a:r>
          </a:p>
        </p:txBody>
      </p:sp>
      <p:sp>
        <p:nvSpPr>
          <p:cNvPr id="13" name="Rectangle 12">
            <a:extLst>
              <a:ext uri="{FF2B5EF4-FFF2-40B4-BE49-F238E27FC236}">
                <a16:creationId xmlns:a16="http://schemas.microsoft.com/office/drawing/2014/main" id="{797A7F0D-B4A6-4931-82BE-7BF3F7416474}"/>
              </a:ext>
            </a:extLst>
          </p:cNvPr>
          <p:cNvSpPr/>
          <p:nvPr/>
        </p:nvSpPr>
        <p:spPr>
          <a:xfrm>
            <a:off x="5076138" y="3160948"/>
            <a:ext cx="676405" cy="646331"/>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1</a:t>
            </a:r>
          </a:p>
          <a:p>
            <a:pPr algn="ctr"/>
            <a:endParaRPr lang="en-US"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cxnSp>
        <p:nvCxnSpPr>
          <p:cNvPr id="14" name="Connector: Elbow 13">
            <a:extLst>
              <a:ext uri="{FF2B5EF4-FFF2-40B4-BE49-F238E27FC236}">
                <a16:creationId xmlns:a16="http://schemas.microsoft.com/office/drawing/2014/main" id="{EB314BC5-25A6-4F51-B52D-DEC9FC9B9515}"/>
              </a:ext>
            </a:extLst>
          </p:cNvPr>
          <p:cNvCxnSpPr>
            <a:stCxn id="8" idx="2"/>
          </p:cNvCxnSpPr>
          <p:nvPr/>
        </p:nvCxnSpPr>
        <p:spPr>
          <a:xfrm rot="16200000" flipH="1">
            <a:off x="4207006" y="2381301"/>
            <a:ext cx="290464" cy="820270"/>
          </a:xfrm>
          <a:prstGeom prst="bentConnector2">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A268EB9-5BAE-4C79-BD59-496D387DA1B2}"/>
              </a:ext>
            </a:extLst>
          </p:cNvPr>
          <p:cNvCxnSpPr/>
          <p:nvPr/>
        </p:nvCxnSpPr>
        <p:spPr>
          <a:xfrm>
            <a:off x="4762373" y="2936668"/>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C91730-BB0A-4C06-BEE2-A0D03B27EBA8}"/>
              </a:ext>
            </a:extLst>
          </p:cNvPr>
          <p:cNvCxnSpPr>
            <a:cxnSpLocks/>
          </p:cNvCxnSpPr>
          <p:nvPr/>
        </p:nvCxnSpPr>
        <p:spPr>
          <a:xfrm flipH="1">
            <a:off x="5414340" y="3017188"/>
            <a:ext cx="2456" cy="224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41FC5A10-68D8-4067-9C04-781E1B8CC8DB}"/>
              </a:ext>
            </a:extLst>
          </p:cNvPr>
          <p:cNvSpPr/>
          <p:nvPr/>
        </p:nvSpPr>
        <p:spPr>
          <a:xfrm>
            <a:off x="4919646" y="2525588"/>
            <a:ext cx="1013419" cy="523220"/>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Immediate</a:t>
            </a:r>
          </a:p>
          <a:p>
            <a:pPr algn="ctr"/>
            <a:r>
              <a:rPr lang="en-US" sz="14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value</a:t>
            </a:r>
          </a:p>
        </p:txBody>
      </p:sp>
      <p:sp>
        <p:nvSpPr>
          <p:cNvPr id="18" name="Rectangle 17">
            <a:extLst>
              <a:ext uri="{FF2B5EF4-FFF2-40B4-BE49-F238E27FC236}">
                <a16:creationId xmlns:a16="http://schemas.microsoft.com/office/drawing/2014/main" id="{1B4C4046-9D8F-40F7-8414-E13D111AFBC9}"/>
              </a:ext>
            </a:extLst>
          </p:cNvPr>
          <p:cNvSpPr/>
          <p:nvPr/>
        </p:nvSpPr>
        <p:spPr>
          <a:xfrm>
            <a:off x="2117345" y="4630671"/>
            <a:ext cx="1562098" cy="750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Connector: Elbow 18">
            <a:extLst>
              <a:ext uri="{FF2B5EF4-FFF2-40B4-BE49-F238E27FC236}">
                <a16:creationId xmlns:a16="http://schemas.microsoft.com/office/drawing/2014/main" id="{928B81AE-01E0-4609-B59A-4E7393AFCAB4}"/>
              </a:ext>
            </a:extLst>
          </p:cNvPr>
          <p:cNvCxnSpPr>
            <a:stCxn id="11" idx="2"/>
          </p:cNvCxnSpPr>
          <p:nvPr/>
        </p:nvCxnSpPr>
        <p:spPr>
          <a:xfrm rot="5400000">
            <a:off x="4018899" y="3121041"/>
            <a:ext cx="388772" cy="1806388"/>
          </a:xfrm>
          <a:prstGeom prst="bentConnector2">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952037A-B05E-4913-BBAD-9BAE8852ECAE}"/>
              </a:ext>
            </a:extLst>
          </p:cNvPr>
          <p:cNvCxnSpPr/>
          <p:nvPr/>
        </p:nvCxnSpPr>
        <p:spPr>
          <a:xfrm>
            <a:off x="3310091" y="4218621"/>
            <a:ext cx="0" cy="403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BADEABA-4886-4633-B3A8-1E1B501198DB}"/>
              </a:ext>
            </a:extLst>
          </p:cNvPr>
          <p:cNvSpPr/>
          <p:nvPr/>
        </p:nvSpPr>
        <p:spPr>
          <a:xfrm>
            <a:off x="1840952" y="4660624"/>
            <a:ext cx="2095766" cy="707886"/>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ALU </a:t>
            </a:r>
          </a:p>
          <a:p>
            <a:pPr algn="ct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operation</a:t>
            </a:r>
          </a:p>
        </p:txBody>
      </p:sp>
      <p:cxnSp>
        <p:nvCxnSpPr>
          <p:cNvPr id="22" name="Straight Arrow Connector 21">
            <a:extLst>
              <a:ext uri="{FF2B5EF4-FFF2-40B4-BE49-F238E27FC236}">
                <a16:creationId xmlns:a16="http://schemas.microsoft.com/office/drawing/2014/main" id="{DBB84C11-73F9-4ED4-8A4D-6A125BD78C74}"/>
              </a:ext>
            </a:extLst>
          </p:cNvPr>
          <p:cNvCxnSpPr>
            <a:stCxn id="7" idx="4"/>
          </p:cNvCxnSpPr>
          <p:nvPr/>
        </p:nvCxnSpPr>
        <p:spPr>
          <a:xfrm>
            <a:off x="2436712" y="2695917"/>
            <a:ext cx="0" cy="1947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76D655FF-D7ED-430C-92AA-6B8035C32FB9}"/>
              </a:ext>
            </a:extLst>
          </p:cNvPr>
          <p:cNvSpPr/>
          <p:nvPr/>
        </p:nvSpPr>
        <p:spPr>
          <a:xfrm>
            <a:off x="4780557" y="3454769"/>
            <a:ext cx="689611" cy="338554"/>
          </a:xfrm>
          <a:prstGeom prst="rect">
            <a:avLst/>
          </a:prstGeom>
          <a:noFill/>
        </p:spPr>
        <p:txBody>
          <a:bodyPr wrap="none" lIns="91440" tIns="45720" rIns="91440" bIns="45720">
            <a:spAutoFit/>
          </a:bodyPr>
          <a:lstStyle/>
          <a:p>
            <a:pPr algn="ctr"/>
            <a:r>
              <a:rPr lang="en-US" sz="1600" b="0" cap="none" spc="0"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MuxB</a:t>
            </a:r>
            <a:endParaRPr lang="en-US" sz="16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24" name="Oval 23">
            <a:extLst>
              <a:ext uri="{FF2B5EF4-FFF2-40B4-BE49-F238E27FC236}">
                <a16:creationId xmlns:a16="http://schemas.microsoft.com/office/drawing/2014/main" id="{C57AA8C0-B7B9-449C-B55E-AF4253252BF6}"/>
              </a:ext>
            </a:extLst>
          </p:cNvPr>
          <p:cNvSpPr/>
          <p:nvPr/>
        </p:nvSpPr>
        <p:spPr>
          <a:xfrm>
            <a:off x="2436712" y="5865163"/>
            <a:ext cx="923364" cy="4123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RZ</a:t>
            </a:r>
          </a:p>
        </p:txBody>
      </p:sp>
      <p:cxnSp>
        <p:nvCxnSpPr>
          <p:cNvPr id="25" name="Straight Arrow Connector 24">
            <a:extLst>
              <a:ext uri="{FF2B5EF4-FFF2-40B4-BE49-F238E27FC236}">
                <a16:creationId xmlns:a16="http://schemas.microsoft.com/office/drawing/2014/main" id="{BE309C92-AE50-4A84-A25B-9BFE25A5DAFC}"/>
              </a:ext>
            </a:extLst>
          </p:cNvPr>
          <p:cNvCxnSpPr>
            <a:stCxn id="18" idx="2"/>
            <a:endCxn id="24" idx="0"/>
          </p:cNvCxnSpPr>
          <p:nvPr/>
        </p:nvCxnSpPr>
        <p:spPr>
          <a:xfrm>
            <a:off x="2898394" y="5380744"/>
            <a:ext cx="0" cy="484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FA56001-BADC-486B-AD4E-101C4FADE168}"/>
              </a:ext>
            </a:extLst>
          </p:cNvPr>
          <p:cNvCxnSpPr>
            <a:stCxn id="24" idx="6"/>
          </p:cNvCxnSpPr>
          <p:nvPr/>
        </p:nvCxnSpPr>
        <p:spPr>
          <a:xfrm flipV="1">
            <a:off x="3360076" y="6071351"/>
            <a:ext cx="24601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C7608710-7674-456D-9872-E028ABF4E3B4}"/>
              </a:ext>
            </a:extLst>
          </p:cNvPr>
          <p:cNvSpPr/>
          <p:nvPr/>
        </p:nvSpPr>
        <p:spPr>
          <a:xfrm>
            <a:off x="5752543" y="5886685"/>
            <a:ext cx="183556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Memory address</a:t>
            </a:r>
          </a:p>
        </p:txBody>
      </p:sp>
      <p:cxnSp>
        <p:nvCxnSpPr>
          <p:cNvPr id="28" name="Straight Arrow Connector 27">
            <a:extLst>
              <a:ext uri="{FF2B5EF4-FFF2-40B4-BE49-F238E27FC236}">
                <a16:creationId xmlns:a16="http://schemas.microsoft.com/office/drawing/2014/main" id="{650CADB7-0162-4F40-9F5E-68B847DD35FA}"/>
              </a:ext>
            </a:extLst>
          </p:cNvPr>
          <p:cNvCxnSpPr>
            <a:endCxn id="4" idx="1"/>
          </p:cNvCxnSpPr>
          <p:nvPr/>
        </p:nvCxnSpPr>
        <p:spPr>
          <a:xfrm>
            <a:off x="1328891" y="1455789"/>
            <a:ext cx="1038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56CA3480-EFE2-47E0-84EF-7628965C8C3A}"/>
              </a:ext>
            </a:extLst>
          </p:cNvPr>
          <p:cNvSpPr/>
          <p:nvPr/>
        </p:nvSpPr>
        <p:spPr>
          <a:xfrm>
            <a:off x="1398172" y="1167266"/>
            <a:ext cx="807401"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Address</a:t>
            </a:r>
          </a:p>
        </p:txBody>
      </p:sp>
      <p:cxnSp>
        <p:nvCxnSpPr>
          <p:cNvPr id="30" name="Straight Arrow Connector 29">
            <a:extLst>
              <a:ext uri="{FF2B5EF4-FFF2-40B4-BE49-F238E27FC236}">
                <a16:creationId xmlns:a16="http://schemas.microsoft.com/office/drawing/2014/main" id="{15DAFAA7-B2C3-4F4F-8368-796AF798D307}"/>
              </a:ext>
            </a:extLst>
          </p:cNvPr>
          <p:cNvCxnSpPr/>
          <p:nvPr/>
        </p:nvCxnSpPr>
        <p:spPr>
          <a:xfrm>
            <a:off x="1321928" y="1608189"/>
            <a:ext cx="1038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C652203-7CF9-436F-B70E-498D366D7D43}"/>
              </a:ext>
            </a:extLst>
          </p:cNvPr>
          <p:cNvSpPr/>
          <p:nvPr/>
        </p:nvSpPr>
        <p:spPr>
          <a:xfrm>
            <a:off x="1366978" y="1606700"/>
            <a:ext cx="807401"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Address</a:t>
            </a:r>
          </a:p>
        </p:txBody>
      </p:sp>
      <p:sp>
        <p:nvSpPr>
          <p:cNvPr id="32" name="Oval 31">
            <a:extLst>
              <a:ext uri="{FF2B5EF4-FFF2-40B4-BE49-F238E27FC236}">
                <a16:creationId xmlns:a16="http://schemas.microsoft.com/office/drawing/2014/main" id="{7E8D7595-A9EE-43F2-9FF6-5E9369CBE244}"/>
              </a:ext>
            </a:extLst>
          </p:cNvPr>
          <p:cNvSpPr/>
          <p:nvPr/>
        </p:nvSpPr>
        <p:spPr>
          <a:xfrm>
            <a:off x="7281456" y="2276872"/>
            <a:ext cx="923364" cy="4123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RM</a:t>
            </a:r>
          </a:p>
        </p:txBody>
      </p:sp>
      <p:cxnSp>
        <p:nvCxnSpPr>
          <p:cNvPr id="33" name="Straight Arrow Connector 32">
            <a:extLst>
              <a:ext uri="{FF2B5EF4-FFF2-40B4-BE49-F238E27FC236}">
                <a16:creationId xmlns:a16="http://schemas.microsoft.com/office/drawing/2014/main" id="{AEEF48E8-1B19-4039-9FF8-0866C44527B4}"/>
              </a:ext>
            </a:extLst>
          </p:cNvPr>
          <p:cNvCxnSpPr>
            <a:cxnSpLocks/>
            <a:endCxn id="32" idx="2"/>
          </p:cNvCxnSpPr>
          <p:nvPr/>
        </p:nvCxnSpPr>
        <p:spPr>
          <a:xfrm>
            <a:off x="4315546" y="2483060"/>
            <a:ext cx="29659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771F965-688A-4168-93D1-5883CAD6F9F4}"/>
              </a:ext>
            </a:extLst>
          </p:cNvPr>
          <p:cNvCxnSpPr>
            <a:cxnSpLocks/>
          </p:cNvCxnSpPr>
          <p:nvPr/>
        </p:nvCxnSpPr>
        <p:spPr>
          <a:xfrm flipH="1">
            <a:off x="7728283" y="2679540"/>
            <a:ext cx="14855" cy="198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3C123C11-F186-44CD-A473-05289122F4FD}"/>
              </a:ext>
            </a:extLst>
          </p:cNvPr>
          <p:cNvSpPr/>
          <p:nvPr/>
        </p:nvSpPr>
        <p:spPr>
          <a:xfrm>
            <a:off x="6947234" y="4688255"/>
            <a:ext cx="1562098" cy="750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Memory data</a:t>
            </a:r>
          </a:p>
        </p:txBody>
      </p:sp>
    </p:spTree>
    <p:extLst>
      <p:ext uri="{BB962C8B-B14F-4D97-AF65-F5344CB8AC3E}">
        <p14:creationId xmlns:p14="http://schemas.microsoft.com/office/powerpoint/2010/main" val="61928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9979"/>
            <a:ext cx="8229600" cy="1066800"/>
          </a:xfrm>
        </p:spPr>
        <p:txBody>
          <a:bodyPr>
            <a:normAutofit/>
          </a:bodyPr>
          <a:lstStyle/>
          <a:p>
            <a:r>
              <a:rPr lang="en-IN" sz="2800" b="1" dirty="0" err="1"/>
              <a:t>Datapath</a:t>
            </a:r>
            <a:r>
              <a:rPr lang="en-IN" sz="2800" b="1" dirty="0"/>
              <a:t> Diagram:-</a:t>
            </a:r>
          </a:p>
        </p:txBody>
      </p:sp>
      <p:pic>
        <p:nvPicPr>
          <p:cNvPr id="7" name="Picture 6">
            <a:extLst>
              <a:ext uri="{FF2B5EF4-FFF2-40B4-BE49-F238E27FC236}">
                <a16:creationId xmlns:a16="http://schemas.microsoft.com/office/drawing/2014/main" id="{25FA47BF-837B-42FF-B4A6-289205FB08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19672" y="908720"/>
            <a:ext cx="6287485" cy="5866324"/>
          </a:xfrm>
          <a:prstGeom prst="rect">
            <a:avLst/>
          </a:prstGeom>
        </p:spPr>
      </p:pic>
    </p:spTree>
    <p:extLst>
      <p:ext uri="{BB962C8B-B14F-4D97-AF65-F5344CB8AC3E}">
        <p14:creationId xmlns:p14="http://schemas.microsoft.com/office/powerpoint/2010/main" val="407923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8DDB4A-80BE-41AD-9795-F9ECE1EC845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195736" y="476672"/>
            <a:ext cx="6048672" cy="6166415"/>
          </a:xfrm>
        </p:spPr>
      </p:pic>
      <p:sp>
        <p:nvSpPr>
          <p:cNvPr id="12" name="Rectangle 11">
            <a:extLst>
              <a:ext uri="{FF2B5EF4-FFF2-40B4-BE49-F238E27FC236}">
                <a16:creationId xmlns:a16="http://schemas.microsoft.com/office/drawing/2014/main" id="{440ABDED-6AE9-452A-ACE4-504D9782C9EC}"/>
              </a:ext>
            </a:extLst>
          </p:cNvPr>
          <p:cNvSpPr/>
          <p:nvPr/>
        </p:nvSpPr>
        <p:spPr>
          <a:xfrm>
            <a:off x="222311" y="2060848"/>
            <a:ext cx="1944216" cy="2493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CONTENTS ARE MAPPED TO PROCESSOR :</a:t>
            </a:r>
          </a:p>
        </p:txBody>
      </p:sp>
    </p:spTree>
    <p:extLst>
      <p:ext uri="{BB962C8B-B14F-4D97-AF65-F5344CB8AC3E}">
        <p14:creationId xmlns:p14="http://schemas.microsoft.com/office/powerpoint/2010/main" val="4469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594</Words>
  <Application>Microsoft Office PowerPoint</Application>
  <PresentationFormat>On-screen Show (4:3)</PresentationFormat>
  <Paragraphs>77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Cambria</vt:lpstr>
      <vt:lpstr>Comic Sans MS</vt:lpstr>
      <vt:lpstr>Georgia</vt:lpstr>
      <vt:lpstr>Trebuchet MS</vt:lpstr>
      <vt:lpstr>Wingdings</vt:lpstr>
      <vt:lpstr>Wingdings 2</vt:lpstr>
      <vt:lpstr>Urban</vt:lpstr>
      <vt:lpstr>COA COURSE PROJECT</vt:lpstr>
      <vt:lpstr>PowerPoint Presentation</vt:lpstr>
      <vt:lpstr>PowerPoint Presentation</vt:lpstr>
      <vt:lpstr>ANALYSIS</vt:lpstr>
      <vt:lpstr>PowerPoint Presentation</vt:lpstr>
      <vt:lpstr>Sequence of actions </vt:lpstr>
      <vt:lpstr>Block Diagram:-</vt:lpstr>
      <vt:lpstr>Datapath Diagram:-</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A G</dc:creator>
  <cp:lastModifiedBy>01fe18bcs153</cp:lastModifiedBy>
  <cp:revision>29</cp:revision>
  <dcterms:created xsi:type="dcterms:W3CDTF">2019-11-19T08:40:09Z</dcterms:created>
  <dcterms:modified xsi:type="dcterms:W3CDTF">2021-02-13T14:29:46Z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137291</vt:lpwstr>
  </property>
  <property fmtid="{D5CDD505-2E9C-101B-9397-08002B2CF9AE}" pid="3" name="NXPowerLiteSettings">
    <vt:lpwstr>C7000400038000</vt:lpwstr>
  </property>
  <property fmtid="{D5CDD505-2E9C-101B-9397-08002B2CF9AE}" pid="4" name="NXPowerLiteVersion">
    <vt:lpwstr>S8.2.3</vt:lpwstr>
  </property>
</Properties>
</file>