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a9e12c82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a9e12c8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a9e12c8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a9e12c8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a9e12c8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a9e12c8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a9e12c8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a9e12c8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a9e12c8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a9e12c8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a9e12c82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a9e12c82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a9e12c82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a9e12c82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a9e12c82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a9e12c82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a9e12c8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a9e12c8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a9815cc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a9815c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a99ab7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a99ab7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a99ab735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a99ab73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a99ab735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a99ab735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a9e12c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2a9e12c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a9e12c8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a9e12c8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Uber Data Visualization Report</a:t>
            </a:r>
            <a:endParaRPr/>
          </a:p>
        </p:txBody>
      </p:sp>
      <p:sp>
        <p:nvSpPr>
          <p:cNvPr id="73" name="Google Shape;73;p13"/>
          <p:cNvSpPr txBox="1"/>
          <p:nvPr>
            <p:ph idx="1" type="subTitle"/>
          </p:nvPr>
        </p:nvSpPr>
        <p:spPr>
          <a:xfrm>
            <a:off x="2390267" y="3238450"/>
            <a:ext cx="6331500" cy="1241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Praveen Raj.G</a:t>
            </a:r>
            <a:endParaRPr/>
          </a:p>
          <a:p>
            <a:pPr indent="0" lvl="0" marL="0" rtl="0" algn="ctr">
              <a:spcBef>
                <a:spcPts val="0"/>
              </a:spcBef>
              <a:spcAft>
                <a:spcPts val="0"/>
              </a:spcAft>
              <a:buNone/>
            </a:pPr>
            <a:r>
              <a:rPr lang="en"/>
              <a:t>MBT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lin ang="5400012" scaled="0"/>
        </a:gra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846925" y="575950"/>
            <a:ext cx="78849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Average Trip distance by Travel Mode</a:t>
            </a:r>
            <a:endParaRPr/>
          </a:p>
        </p:txBody>
      </p:sp>
      <p:sp>
        <p:nvSpPr>
          <p:cNvPr id="127" name="Google Shape;127;p22"/>
          <p:cNvSpPr txBox="1"/>
          <p:nvPr>
            <p:ph idx="1" type="body"/>
          </p:nvPr>
        </p:nvSpPr>
        <p:spPr>
          <a:xfrm>
            <a:off x="846922" y="1595775"/>
            <a:ext cx="78849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This insights got by postgresql query visualization bar chart</a:t>
            </a:r>
            <a:endParaRPr sz="1200">
              <a:latin typeface="Arial"/>
              <a:ea typeface="Arial"/>
              <a:cs typeface="Arial"/>
              <a:sym typeface="Arial"/>
            </a:endParaRPr>
          </a:p>
          <a:p>
            <a:pPr indent="0" lvl="0" marL="0" rtl="0" algn="l">
              <a:spcBef>
                <a:spcPts val="1200"/>
              </a:spcBef>
              <a:spcAft>
                <a:spcPts val="0"/>
              </a:spcAft>
              <a:buNone/>
            </a:pPr>
            <a:r>
              <a:t/>
            </a:r>
            <a:endParaRPr b="1" sz="1200">
              <a:latin typeface="Arial"/>
              <a:ea typeface="Arial"/>
              <a:cs typeface="Arial"/>
              <a:sym typeface="Arial"/>
            </a:endParaRPr>
          </a:p>
          <a:p>
            <a:pPr indent="0" lvl="0" marL="0" rtl="0" algn="l">
              <a:spcBef>
                <a:spcPts val="1200"/>
              </a:spcBef>
              <a:spcAft>
                <a:spcPts val="0"/>
              </a:spcAft>
              <a:buNone/>
            </a:pPr>
            <a:r>
              <a:t/>
            </a:r>
            <a:endParaRPr b="1"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According to the observation</a:t>
            </a:r>
            <a:endParaRPr b="1" sz="12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200">
                <a:latin typeface="Arial"/>
                <a:ea typeface="Arial"/>
                <a:cs typeface="Arial"/>
                <a:sym typeface="Arial"/>
              </a:rPr>
              <a:t>Uber XUV</a:t>
            </a:r>
            <a:r>
              <a:rPr lang="en" sz="1200">
                <a:latin typeface="Arial"/>
                <a:ea typeface="Arial"/>
                <a:cs typeface="Arial"/>
                <a:sym typeface="Arial"/>
              </a:rPr>
              <a:t> has the highest average trip distance, suggesting that riders using this service tend to travel longer distances.</a:t>
            </a:r>
            <a:endParaRPr sz="12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200">
                <a:latin typeface="Arial"/>
                <a:ea typeface="Arial"/>
                <a:cs typeface="Arial"/>
                <a:sym typeface="Arial"/>
              </a:rPr>
              <a:t>Uber Auto</a:t>
            </a:r>
            <a:r>
              <a:rPr lang="en" sz="1200">
                <a:latin typeface="Arial"/>
                <a:ea typeface="Arial"/>
                <a:cs typeface="Arial"/>
                <a:sym typeface="Arial"/>
              </a:rPr>
              <a:t> has the lowest average trip distance, indicating that it's likely used for shorter commutes.</a:t>
            </a:r>
            <a:endParaRPr sz="12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200">
                <a:latin typeface="Arial"/>
                <a:ea typeface="Arial"/>
                <a:cs typeface="Arial"/>
                <a:sym typeface="Arial"/>
              </a:rPr>
              <a:t>Uber Go</a:t>
            </a:r>
            <a:r>
              <a:rPr lang="en" sz="1200">
                <a:latin typeface="Arial"/>
                <a:ea typeface="Arial"/>
                <a:cs typeface="Arial"/>
                <a:sym typeface="Arial"/>
              </a:rPr>
              <a:t> falls between the two in terms of average distance.</a:t>
            </a:r>
            <a:endParaRPr sz="1200">
              <a:latin typeface="Arial"/>
              <a:ea typeface="Arial"/>
              <a:cs typeface="Arial"/>
              <a:sym typeface="Arial"/>
            </a:endParaRPr>
          </a:p>
          <a:p>
            <a:pPr indent="0" lvl="0" marL="0" rtl="0" algn="l">
              <a:spcBef>
                <a:spcPts val="1200"/>
              </a:spcBef>
              <a:spcAft>
                <a:spcPts val="1200"/>
              </a:spcAft>
              <a:buNone/>
            </a:pPr>
            <a:r>
              <a:t/>
            </a:r>
            <a:endParaRPr sz="1900"/>
          </a:p>
        </p:txBody>
      </p:sp>
      <p:pic>
        <p:nvPicPr>
          <p:cNvPr id="128" name="Google Shape;128;p22"/>
          <p:cNvPicPr preferRelativeResize="0"/>
          <p:nvPr/>
        </p:nvPicPr>
        <p:blipFill>
          <a:blip r:embed="rId3">
            <a:alphaModFix/>
          </a:blip>
          <a:stretch>
            <a:fillRect/>
          </a:stretch>
        </p:blipFill>
        <p:spPr>
          <a:xfrm>
            <a:off x="4643050" y="1000625"/>
            <a:ext cx="4319177" cy="201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825525" y="575950"/>
            <a:ext cx="7896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Average Fare by Hour </a:t>
            </a:r>
            <a:endParaRPr/>
          </a:p>
        </p:txBody>
      </p:sp>
      <p:sp>
        <p:nvSpPr>
          <p:cNvPr id="134" name="Google Shape;134;p23"/>
          <p:cNvSpPr txBox="1"/>
          <p:nvPr>
            <p:ph idx="1" type="body"/>
          </p:nvPr>
        </p:nvSpPr>
        <p:spPr>
          <a:xfrm>
            <a:off x="835397" y="1595775"/>
            <a:ext cx="7896300" cy="3002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Insights:</a:t>
            </a:r>
            <a:endParaRPr b="1" sz="1100">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b="1" lang="en" sz="1100">
                <a:latin typeface="Arial"/>
                <a:ea typeface="Arial"/>
                <a:cs typeface="Arial"/>
                <a:sym typeface="Arial"/>
              </a:rPr>
              <a:t>Hourly Fare Variation:</a:t>
            </a:r>
            <a:r>
              <a:rPr lang="en" sz="1100">
                <a:latin typeface="Arial"/>
                <a:ea typeface="Arial"/>
                <a:cs typeface="Arial"/>
                <a:sym typeface="Arial"/>
              </a:rPr>
              <a:t> The chart clearly shows significant variation in average fare prices across different hours of the day. There is a distinct peak around the 6th hour (which could correspond to 6 AM) and a second peak around the 11th hour (which could correspond to 11 PM). This suggests that demand and pricing are influenced by time of day.</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Peak Hours:</a:t>
            </a:r>
            <a:r>
              <a:rPr lang="en" sz="1100">
                <a:latin typeface="Arial"/>
                <a:ea typeface="Arial"/>
                <a:cs typeface="Arial"/>
                <a:sym typeface="Arial"/>
              </a:rPr>
              <a:t> The two peaks in the chart indicate potential peak hours for ride-sharing services. This information could be valuable for drivers and riders alike:</a:t>
            </a:r>
            <a:br>
              <a:rPr lang="en"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Drivers:</a:t>
            </a:r>
            <a:r>
              <a:rPr lang="en" sz="1100">
                <a:latin typeface="Arial"/>
                <a:ea typeface="Arial"/>
                <a:cs typeface="Arial"/>
                <a:sym typeface="Arial"/>
              </a:rPr>
              <a:t> Knowing the peak hours could help them optimize their schedules to maximize earnings.</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b="1" lang="en" sz="1100">
                <a:latin typeface="Arial"/>
                <a:ea typeface="Arial"/>
                <a:cs typeface="Arial"/>
                <a:sym typeface="Arial"/>
              </a:rPr>
              <a:t>Riders:</a:t>
            </a:r>
            <a:r>
              <a:rPr lang="en" sz="1100">
                <a:latin typeface="Arial"/>
                <a:ea typeface="Arial"/>
                <a:cs typeface="Arial"/>
                <a:sym typeface="Arial"/>
              </a:rPr>
              <a:t> Understanding the peak hours could help them anticipate potential fare increases and plan their travel accordingly.</a:t>
            </a: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Off-Peak Hours:</a:t>
            </a:r>
            <a:r>
              <a:rPr lang="en" sz="1100">
                <a:latin typeface="Arial"/>
                <a:ea typeface="Arial"/>
                <a:cs typeface="Arial"/>
                <a:sym typeface="Arial"/>
              </a:rPr>
              <a:t> The chart also reveals potential off-peak hours with lower average fares. This information could be beneficial for budget-conscious riders who are flexible with their travel times.</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path path="circle">
            <a:fillToRect b="50%" l="50%" r="50%" t="50%"/>
          </a:path>
          <a:tileRect/>
        </a:gradFill>
      </p:bgPr>
    </p:bg>
    <p:spTree>
      <p:nvGrpSpPr>
        <p:cNvPr id="138" name="Shape 138"/>
        <p:cNvGrpSpPr/>
        <p:nvPr/>
      </p:nvGrpSpPr>
      <p:grpSpPr>
        <a:xfrm>
          <a:off x="0" y="0"/>
          <a:ext cx="0" cy="0"/>
          <a:chOff x="0" y="0"/>
          <a:chExt cx="0" cy="0"/>
        </a:xfrm>
      </p:grpSpPr>
      <p:sp>
        <p:nvSpPr>
          <p:cNvPr id="139" name="Google Shape;139;p24"/>
          <p:cNvSpPr txBox="1"/>
          <p:nvPr>
            <p:ph type="title"/>
          </p:nvPr>
        </p:nvSpPr>
        <p:spPr>
          <a:xfrm>
            <a:off x="814825" y="575950"/>
            <a:ext cx="7907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Weekday &amp;  Weekend ride count</a:t>
            </a:r>
            <a:endParaRPr/>
          </a:p>
        </p:txBody>
      </p:sp>
      <p:sp>
        <p:nvSpPr>
          <p:cNvPr id="140" name="Google Shape;140;p24"/>
          <p:cNvSpPr txBox="1"/>
          <p:nvPr>
            <p:ph idx="1" type="body"/>
          </p:nvPr>
        </p:nvSpPr>
        <p:spPr>
          <a:xfrm>
            <a:off x="824597" y="1595775"/>
            <a:ext cx="79071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00">
                <a:latin typeface="Arial"/>
                <a:ea typeface="Arial"/>
                <a:cs typeface="Arial"/>
                <a:sym typeface="Arial"/>
              </a:rPr>
              <a:t>This insights gained from postgresql query output</a:t>
            </a:r>
            <a:endParaRPr sz="13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Geographic Distribution of Trips:</a:t>
            </a:r>
            <a:r>
              <a:rPr lang="en" sz="1100">
                <a:latin typeface="Arial"/>
                <a:ea typeface="Arial"/>
                <a:cs typeface="Arial"/>
                <a:sym typeface="Arial"/>
              </a:rPr>
              <a:t> The data points suggest a concentration of pickup locations in the Manhattan area of New York City, given the longitude and latitude values.</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Weekday vs. Weekend Ridership:</a:t>
            </a:r>
            <a:r>
              <a:rPr lang="en" sz="1100">
                <a:latin typeface="Arial"/>
                <a:ea typeface="Arial"/>
                <a:cs typeface="Arial"/>
                <a:sym typeface="Arial"/>
              </a:rPr>
              <a:t> The table shows that there is significant variation in the number of trips between weekdays and weekends for different pickup locations. Some locations have a much higher number of weekday trips compared to weekends, while others have a more balanced distribution.</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Potential Hotspots:</a:t>
            </a:r>
            <a:r>
              <a:rPr lang="en" sz="1100">
                <a:latin typeface="Arial"/>
                <a:ea typeface="Arial"/>
                <a:cs typeface="Arial"/>
                <a:sym typeface="Arial"/>
              </a:rPr>
              <a:t> Certain locations with high values in both "weekday_trips" and "weekend_trips" can be identified as potential hotspots for ride-hailing services, indicating a high demand for rides.</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path path="circle">
            <a:fillToRect b="50%" l="50%" r="50%" t="50%"/>
          </a:path>
          <a:tileRect/>
        </a:gradFill>
      </p:bgPr>
    </p:bg>
    <p:spTree>
      <p:nvGrpSpPr>
        <p:cNvPr id="144" name="Shape 144"/>
        <p:cNvGrpSpPr/>
        <p:nvPr/>
      </p:nvGrpSpPr>
      <p:grpSpPr>
        <a:xfrm>
          <a:off x="0" y="0"/>
          <a:ext cx="0" cy="0"/>
          <a:chOff x="0" y="0"/>
          <a:chExt cx="0" cy="0"/>
        </a:xfrm>
      </p:grpSpPr>
      <p:sp>
        <p:nvSpPr>
          <p:cNvPr id="145" name="Google Shape;145;p25"/>
          <p:cNvSpPr txBox="1"/>
          <p:nvPr>
            <p:ph type="title"/>
          </p:nvPr>
        </p:nvSpPr>
        <p:spPr>
          <a:xfrm>
            <a:off x="804850" y="575950"/>
            <a:ext cx="7917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 Average Fare for Specific Location</a:t>
            </a:r>
            <a:endParaRPr/>
          </a:p>
        </p:txBody>
      </p:sp>
      <p:sp>
        <p:nvSpPr>
          <p:cNvPr id="146" name="Google Shape;146;p25"/>
          <p:cNvSpPr txBox="1"/>
          <p:nvPr>
            <p:ph idx="1" type="body"/>
          </p:nvPr>
        </p:nvSpPr>
        <p:spPr>
          <a:xfrm>
            <a:off x="804847" y="1520875"/>
            <a:ext cx="7917000" cy="3002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b="1" lang="en" sz="1757">
                <a:latin typeface="Arial"/>
                <a:ea typeface="Arial"/>
                <a:cs typeface="Arial"/>
                <a:sym typeface="Arial"/>
              </a:rPr>
              <a:t>Insights:</a:t>
            </a:r>
            <a:endParaRPr b="1" sz="1757">
              <a:latin typeface="Arial"/>
              <a:ea typeface="Arial"/>
              <a:cs typeface="Arial"/>
              <a:sym typeface="Arial"/>
            </a:endParaRPr>
          </a:p>
          <a:p>
            <a:pPr indent="-296335" lvl="0" marL="457200" rtl="0" algn="l">
              <a:spcBef>
                <a:spcPts val="1200"/>
              </a:spcBef>
              <a:spcAft>
                <a:spcPts val="0"/>
              </a:spcAft>
              <a:buSzPct val="100000"/>
              <a:buFont typeface="Arial"/>
              <a:buAutoNum type="arabicPeriod"/>
            </a:pPr>
            <a:r>
              <a:rPr b="1" lang="en" sz="1939">
                <a:latin typeface="Arial"/>
                <a:ea typeface="Arial"/>
                <a:cs typeface="Arial"/>
                <a:sym typeface="Arial"/>
              </a:rPr>
              <a:t>Geographic Variation in Fares:</a:t>
            </a:r>
            <a:r>
              <a:rPr lang="en" sz="1939">
                <a:latin typeface="Arial"/>
                <a:ea typeface="Arial"/>
                <a:cs typeface="Arial"/>
                <a:sym typeface="Arial"/>
              </a:rPr>
              <a:t> The table shows that average fares vary significantly across different pickup locations. This could be due to several factors:</a:t>
            </a:r>
            <a:br>
              <a:rPr lang="en" sz="1939">
                <a:latin typeface="Arial"/>
                <a:ea typeface="Arial"/>
                <a:cs typeface="Arial"/>
                <a:sym typeface="Arial"/>
              </a:rPr>
            </a:br>
            <a:endParaRPr sz="1939">
              <a:latin typeface="Arial"/>
              <a:ea typeface="Arial"/>
              <a:cs typeface="Arial"/>
              <a:sym typeface="Arial"/>
            </a:endParaRPr>
          </a:p>
          <a:p>
            <a:pPr indent="-296335" lvl="1" marL="914400" rtl="0" algn="l">
              <a:spcBef>
                <a:spcPts val="0"/>
              </a:spcBef>
              <a:spcAft>
                <a:spcPts val="0"/>
              </a:spcAft>
              <a:buSzPct val="100000"/>
              <a:buFont typeface="Arial"/>
              <a:buChar char="○"/>
            </a:pPr>
            <a:r>
              <a:rPr b="1" lang="en" sz="1939">
                <a:latin typeface="Arial"/>
                <a:ea typeface="Arial"/>
                <a:cs typeface="Arial"/>
                <a:sym typeface="Arial"/>
              </a:rPr>
              <a:t>Distance to Destination:</a:t>
            </a:r>
            <a:r>
              <a:rPr lang="en" sz="1939">
                <a:latin typeface="Arial"/>
                <a:ea typeface="Arial"/>
                <a:cs typeface="Arial"/>
                <a:sym typeface="Arial"/>
              </a:rPr>
              <a:t> Rides starting from locations farther from popular destinations or those with limited transportation options might have higher fares.</a:t>
            </a:r>
            <a:endParaRPr sz="1939">
              <a:latin typeface="Arial"/>
              <a:ea typeface="Arial"/>
              <a:cs typeface="Arial"/>
              <a:sym typeface="Arial"/>
            </a:endParaRPr>
          </a:p>
          <a:p>
            <a:pPr indent="-296335" lvl="1" marL="914400" rtl="0" algn="l">
              <a:spcBef>
                <a:spcPts val="0"/>
              </a:spcBef>
              <a:spcAft>
                <a:spcPts val="0"/>
              </a:spcAft>
              <a:buSzPct val="100000"/>
              <a:buFont typeface="Arial"/>
              <a:buChar char="○"/>
            </a:pPr>
            <a:r>
              <a:rPr b="1" lang="en" sz="1939">
                <a:latin typeface="Arial"/>
                <a:ea typeface="Arial"/>
                <a:cs typeface="Arial"/>
                <a:sym typeface="Arial"/>
              </a:rPr>
              <a:t>Demand and Supply:</a:t>
            </a:r>
            <a:r>
              <a:rPr lang="en" sz="1939">
                <a:latin typeface="Arial"/>
                <a:ea typeface="Arial"/>
                <a:cs typeface="Arial"/>
                <a:sym typeface="Arial"/>
              </a:rPr>
              <a:t> Areas with high demand and limited driver availability might experience higher fares due to surge pricing.</a:t>
            </a:r>
            <a:endParaRPr sz="1939">
              <a:latin typeface="Arial"/>
              <a:ea typeface="Arial"/>
              <a:cs typeface="Arial"/>
              <a:sym typeface="Arial"/>
            </a:endParaRPr>
          </a:p>
          <a:p>
            <a:pPr indent="-296335" lvl="1" marL="914400" rtl="0" algn="l">
              <a:spcBef>
                <a:spcPts val="0"/>
              </a:spcBef>
              <a:spcAft>
                <a:spcPts val="0"/>
              </a:spcAft>
              <a:buSzPct val="100000"/>
              <a:buFont typeface="Arial"/>
              <a:buChar char="○"/>
            </a:pPr>
            <a:r>
              <a:rPr b="1" lang="en" sz="1939">
                <a:latin typeface="Arial"/>
                <a:ea typeface="Arial"/>
                <a:cs typeface="Arial"/>
                <a:sym typeface="Arial"/>
              </a:rPr>
              <a:t>Traffic Congestion:</a:t>
            </a:r>
            <a:r>
              <a:rPr lang="en" sz="1939">
                <a:latin typeface="Arial"/>
                <a:ea typeface="Arial"/>
                <a:cs typeface="Arial"/>
                <a:sym typeface="Arial"/>
              </a:rPr>
              <a:t> Locations in areas with heavy traffic might lead to longer travel times and consequently higher fares.</a:t>
            </a:r>
            <a:endParaRPr sz="1939">
              <a:latin typeface="Arial"/>
              <a:ea typeface="Arial"/>
              <a:cs typeface="Arial"/>
              <a:sym typeface="Arial"/>
            </a:endParaRPr>
          </a:p>
          <a:p>
            <a:pPr indent="0" lvl="0" marL="0" rtl="0" algn="l">
              <a:spcBef>
                <a:spcPts val="1200"/>
              </a:spcBef>
              <a:spcAft>
                <a:spcPts val="0"/>
              </a:spcAft>
              <a:buNone/>
            </a:pPr>
            <a:r>
              <a:t/>
            </a:r>
            <a:endParaRPr sz="1939">
              <a:latin typeface="Arial"/>
              <a:ea typeface="Arial"/>
              <a:cs typeface="Arial"/>
              <a:sym typeface="Arial"/>
            </a:endParaRPr>
          </a:p>
          <a:p>
            <a:pPr indent="-296335" lvl="0" marL="457200" rtl="0" algn="l">
              <a:spcBef>
                <a:spcPts val="1200"/>
              </a:spcBef>
              <a:spcAft>
                <a:spcPts val="0"/>
              </a:spcAft>
              <a:buSzPct val="100000"/>
              <a:buFont typeface="Arial"/>
              <a:buAutoNum type="arabicPeriod"/>
            </a:pPr>
            <a:r>
              <a:rPr b="1" lang="en" sz="1939">
                <a:latin typeface="Arial"/>
                <a:ea typeface="Arial"/>
                <a:cs typeface="Arial"/>
                <a:sym typeface="Arial"/>
              </a:rPr>
              <a:t>Potential Hotspots:</a:t>
            </a:r>
            <a:r>
              <a:rPr lang="en" sz="1939">
                <a:latin typeface="Arial"/>
                <a:ea typeface="Arial"/>
                <a:cs typeface="Arial"/>
                <a:sym typeface="Arial"/>
              </a:rPr>
              <a:t> Identifying locations with consistently higher fares could help in understanding areas with high demand and potentially profitable routes for drivers.</a:t>
            </a:r>
            <a:endParaRPr sz="1939">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836225" y="575950"/>
            <a:ext cx="7885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2" name="Google Shape;152;p26"/>
          <p:cNvSpPr txBox="1"/>
          <p:nvPr>
            <p:ph idx="1" type="body"/>
          </p:nvPr>
        </p:nvSpPr>
        <p:spPr>
          <a:xfrm>
            <a:off x="846197" y="1595775"/>
            <a:ext cx="7885500" cy="3002400"/>
          </a:xfrm>
          <a:prstGeom prst="rect">
            <a:avLst/>
          </a:prstGeom>
        </p:spPr>
        <p:txBody>
          <a:bodyPr anchorCtr="0" anchor="t" bIns="91425" lIns="91425" spcFirstLastPara="1" rIns="91425" wrap="square" tIns="91425">
            <a:normAutofit fontScale="32500"/>
          </a:bodyPr>
          <a:lstStyle/>
          <a:p>
            <a:pPr indent="0" lvl="0" marL="0" rtl="0" algn="l">
              <a:spcBef>
                <a:spcPts val="1200"/>
              </a:spcBef>
              <a:spcAft>
                <a:spcPts val="0"/>
              </a:spcAft>
              <a:buClr>
                <a:schemeClr val="dk2"/>
              </a:buClr>
              <a:buSzPct val="32835"/>
              <a:buFont typeface="Arial"/>
              <a:buNone/>
            </a:pPr>
            <a:r>
              <a:rPr b="1" lang="en" sz="3350">
                <a:latin typeface="Arial"/>
                <a:ea typeface="Arial"/>
                <a:cs typeface="Arial"/>
                <a:sym typeface="Arial"/>
              </a:rPr>
              <a:t>Overall Summary</a:t>
            </a:r>
            <a:endParaRPr b="1" sz="3350">
              <a:latin typeface="Arial"/>
              <a:ea typeface="Arial"/>
              <a:cs typeface="Arial"/>
              <a:sym typeface="Arial"/>
            </a:endParaRPr>
          </a:p>
          <a:p>
            <a:pPr indent="0" lvl="0" marL="0" rtl="0" algn="l">
              <a:spcBef>
                <a:spcPts val="1200"/>
              </a:spcBef>
              <a:spcAft>
                <a:spcPts val="0"/>
              </a:spcAft>
              <a:buClr>
                <a:schemeClr val="dk2"/>
              </a:buClr>
              <a:buSzPct val="32835"/>
              <a:buFont typeface="Arial"/>
              <a:buNone/>
            </a:pPr>
            <a:r>
              <a:rPr lang="en" sz="3350">
                <a:latin typeface="Arial"/>
                <a:ea typeface="Arial"/>
                <a:cs typeface="Arial"/>
                <a:sym typeface="Arial"/>
              </a:rPr>
              <a:t>The dashboard provides a comprehensive overview of Uber ride data, offering insights into various aspects such as fare trends, passenger count, popular travel modes, peak hours, and fare variations across different locations and travel modes.</a:t>
            </a:r>
            <a:endParaRPr sz="3350">
              <a:latin typeface="Arial"/>
              <a:ea typeface="Arial"/>
              <a:cs typeface="Arial"/>
              <a:sym typeface="Arial"/>
            </a:endParaRPr>
          </a:p>
          <a:p>
            <a:pPr indent="0" lvl="0" marL="0" rtl="0" algn="l">
              <a:spcBef>
                <a:spcPts val="1200"/>
              </a:spcBef>
              <a:spcAft>
                <a:spcPts val="0"/>
              </a:spcAft>
              <a:buClr>
                <a:schemeClr val="dk2"/>
              </a:buClr>
              <a:buSzPct val="32835"/>
              <a:buFont typeface="Arial"/>
              <a:buNone/>
            </a:pPr>
            <a:r>
              <a:rPr b="1" lang="en" sz="3350">
                <a:latin typeface="Arial"/>
                <a:ea typeface="Arial"/>
                <a:cs typeface="Arial"/>
                <a:sym typeface="Arial"/>
              </a:rPr>
              <a:t>Key Insights:</a:t>
            </a:r>
            <a:endParaRPr b="1" sz="3350">
              <a:latin typeface="Arial"/>
              <a:ea typeface="Arial"/>
              <a:cs typeface="Arial"/>
              <a:sym typeface="Arial"/>
            </a:endParaRPr>
          </a:p>
          <a:p>
            <a:pPr indent="0" lvl="0" marL="0" rtl="0" algn="l">
              <a:spcBef>
                <a:spcPts val="1200"/>
              </a:spcBef>
              <a:spcAft>
                <a:spcPts val="0"/>
              </a:spcAft>
              <a:buClr>
                <a:schemeClr val="dk2"/>
              </a:buClr>
              <a:buSzPct val="32835"/>
              <a:buFont typeface="Arial"/>
              <a:buNone/>
            </a:pPr>
            <a:r>
              <a:rPr b="1" lang="en" sz="3350">
                <a:latin typeface="Arial"/>
                <a:ea typeface="Arial"/>
                <a:cs typeface="Arial"/>
                <a:sym typeface="Arial"/>
              </a:rPr>
              <a:t>Fare Price Trend:</a:t>
            </a:r>
            <a:r>
              <a:rPr lang="en" sz="3350">
                <a:latin typeface="Arial"/>
                <a:ea typeface="Arial"/>
                <a:cs typeface="Arial"/>
                <a:sym typeface="Arial"/>
              </a:rPr>
              <a:t> The line chart shows an upward trend in average fares over time. This could be attributed to various factors like inflation, increased demand, or changes in service pricing.</a:t>
            </a:r>
            <a:br>
              <a:rPr lang="en" sz="3350">
                <a:latin typeface="Arial"/>
                <a:ea typeface="Arial"/>
                <a:cs typeface="Arial"/>
                <a:sym typeface="Arial"/>
              </a:rPr>
            </a:br>
            <a:endParaRPr sz="3350">
              <a:latin typeface="Arial"/>
              <a:ea typeface="Arial"/>
              <a:cs typeface="Arial"/>
              <a:sym typeface="Arial"/>
            </a:endParaRPr>
          </a:p>
          <a:p>
            <a:pPr indent="0" lvl="0" marL="0" rtl="0" algn="l">
              <a:spcBef>
                <a:spcPts val="1200"/>
              </a:spcBef>
              <a:spcAft>
                <a:spcPts val="0"/>
              </a:spcAft>
              <a:buClr>
                <a:schemeClr val="dk2"/>
              </a:buClr>
              <a:buSzPct val="32835"/>
              <a:buFont typeface="Arial"/>
              <a:buNone/>
            </a:pPr>
            <a:r>
              <a:rPr b="1" lang="en" sz="3350">
                <a:latin typeface="Arial"/>
                <a:ea typeface="Arial"/>
                <a:cs typeface="Arial"/>
                <a:sym typeface="Arial"/>
              </a:rPr>
              <a:t>Passenger Count:</a:t>
            </a:r>
            <a:r>
              <a:rPr lang="en" sz="3350">
                <a:latin typeface="Arial"/>
                <a:ea typeface="Arial"/>
                <a:cs typeface="Arial"/>
                <a:sym typeface="Arial"/>
              </a:rPr>
              <a:t> The bar chart shows a positive correlation between ride count and passenger count, indicating that as the number of rides increases, so does the number of passengers carried.</a:t>
            </a:r>
            <a:br>
              <a:rPr lang="en" sz="3031">
                <a:latin typeface="Arial"/>
                <a:ea typeface="Arial"/>
                <a:cs typeface="Arial"/>
                <a:sym typeface="Arial"/>
              </a:rPr>
            </a:br>
            <a:endParaRPr sz="3031">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lin ang="5400012" scaled="0"/>
        </a:gra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814825" y="575950"/>
            <a:ext cx="79071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58" name="Google Shape;158;p27"/>
          <p:cNvSpPr txBox="1"/>
          <p:nvPr>
            <p:ph idx="1" type="body"/>
          </p:nvPr>
        </p:nvSpPr>
        <p:spPr>
          <a:xfrm>
            <a:off x="824600" y="1148475"/>
            <a:ext cx="7907100" cy="35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100">
                <a:latin typeface="Arial"/>
                <a:ea typeface="Arial"/>
                <a:cs typeface="Arial"/>
                <a:sym typeface="Arial"/>
              </a:rPr>
              <a:t>Average Fare by Hour:</a:t>
            </a:r>
            <a:r>
              <a:rPr lang="en" sz="1100">
                <a:latin typeface="Arial"/>
                <a:ea typeface="Arial"/>
                <a:cs typeface="Arial"/>
                <a:sym typeface="Arial"/>
              </a:rPr>
              <a:t> The line chart reveals distinct peaks in average fares during certain hours of the day, suggesting higher demand and potentially higher fares during these peak hours.</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Popular Travel Modes:</a:t>
            </a:r>
            <a:r>
              <a:rPr lang="en" sz="1100">
                <a:latin typeface="Arial"/>
                <a:ea typeface="Arial"/>
                <a:cs typeface="Arial"/>
                <a:sym typeface="Arial"/>
              </a:rPr>
              <a:t> The pie chart shows the distribution of rides across different travel modes, indicating which modes are most frequently used by passengers.</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Peak Hour Rides:</a:t>
            </a:r>
            <a:r>
              <a:rPr lang="en" sz="1100">
                <a:latin typeface="Arial"/>
                <a:ea typeface="Arial"/>
                <a:cs typeface="Arial"/>
                <a:sym typeface="Arial"/>
              </a:rPr>
              <a:t> The bar chart highlights the number of rides during different hours of the day, identifying peak hours with high ridership.</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Fare Prices Vary by Travel Mode:</a:t>
            </a:r>
            <a:r>
              <a:rPr lang="en" sz="1100">
                <a:latin typeface="Arial"/>
                <a:ea typeface="Arial"/>
                <a:cs typeface="Arial"/>
                <a:sym typeface="Arial"/>
              </a:rPr>
              <a:t> The bar chart demonstrates that average fares differ significantly across different travel modes. This suggests that factors like vehicle size, operating costs, and passenger capacity influence the pricing of each travel mode.</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Average Fare for Specific Location:</a:t>
            </a:r>
            <a:r>
              <a:rPr lang="en" sz="1100">
                <a:latin typeface="Arial"/>
                <a:ea typeface="Arial"/>
                <a:cs typeface="Arial"/>
                <a:sym typeface="Arial"/>
              </a:rPr>
              <a:t> The table shows variations in average fares across different pickup locations, suggesting that factors like distance to destination, demand and supply, and traffic congestion likely influence fare prices.</a:t>
            </a:r>
            <a:endParaRPr sz="1100">
              <a:latin typeface="Arial"/>
              <a:ea typeface="Arial"/>
              <a:cs typeface="Arial"/>
              <a:sym typeface="Arial"/>
            </a:endParaRPr>
          </a:p>
          <a:p>
            <a:pPr indent="0" lvl="0" marL="0" rtl="0" algn="l">
              <a:spcBef>
                <a:spcPts val="1200"/>
              </a:spcBef>
              <a:spcAft>
                <a:spcPts val="1200"/>
              </a:spcAft>
              <a:buNone/>
            </a:pPr>
            <a:r>
              <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163"/>
            </a:gs>
            <a:gs pos="100000">
              <a:srgbClr val="C64A12"/>
            </a:gs>
          </a:gsLst>
          <a:lin ang="5400012" scaled="0"/>
        </a:gradFill>
      </p:bgPr>
    </p:bg>
    <p:spTree>
      <p:nvGrpSpPr>
        <p:cNvPr id="162" name="Shape 162"/>
        <p:cNvGrpSpPr/>
        <p:nvPr/>
      </p:nvGrpSpPr>
      <p:grpSpPr>
        <a:xfrm>
          <a:off x="0" y="0"/>
          <a:ext cx="0" cy="0"/>
          <a:chOff x="0" y="0"/>
          <a:chExt cx="0" cy="0"/>
        </a:xfrm>
      </p:grpSpPr>
      <p:sp>
        <p:nvSpPr>
          <p:cNvPr id="163" name="Google Shape;163;p28"/>
          <p:cNvSpPr txBox="1"/>
          <p:nvPr>
            <p:ph idx="1" type="body"/>
          </p:nvPr>
        </p:nvSpPr>
        <p:spPr>
          <a:xfrm>
            <a:off x="804150" y="710050"/>
            <a:ext cx="7927500" cy="38880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814825" y="630225"/>
            <a:ext cx="7888500" cy="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20">
                <a:solidFill>
                  <a:schemeClr val="dk2"/>
                </a:solidFill>
              </a:rPr>
              <a:t>Overview</a:t>
            </a:r>
            <a:endParaRPr sz="3820">
              <a:solidFill>
                <a:schemeClr val="dk2"/>
              </a:solidFill>
            </a:endParaRPr>
          </a:p>
        </p:txBody>
      </p:sp>
      <p:sp>
        <p:nvSpPr>
          <p:cNvPr id="79" name="Google Shape;79;p14"/>
          <p:cNvSpPr txBox="1"/>
          <p:nvPr>
            <p:ph idx="1" type="subTitle"/>
          </p:nvPr>
        </p:nvSpPr>
        <p:spPr>
          <a:xfrm>
            <a:off x="833275" y="1533425"/>
            <a:ext cx="7888500" cy="29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latin typeface="Arial"/>
                <a:ea typeface="Arial"/>
                <a:cs typeface="Arial"/>
                <a:sym typeface="Arial"/>
              </a:rPr>
              <a:t>Uber is a global transportation company based in San Francisco, offering a range of services including ride-hailing, food delivery, and courier services.</a:t>
            </a:r>
            <a:r>
              <a:rPr lang="en">
                <a:solidFill>
                  <a:schemeClr val="dk2"/>
                </a:solidFill>
                <a:latin typeface="Arial"/>
                <a:ea typeface="Arial"/>
                <a:cs typeface="Arial"/>
                <a:sym typeface="Arial"/>
              </a:rPr>
              <a:t> </a:t>
            </a:r>
            <a:endParaRPr>
              <a:solidFill>
                <a:schemeClr val="dk2"/>
              </a:solidFill>
              <a:latin typeface="Arial"/>
              <a:ea typeface="Arial"/>
              <a:cs typeface="Arial"/>
              <a:sym typeface="Arial"/>
            </a:endParaRPr>
          </a:p>
          <a:p>
            <a:pPr indent="0" lvl="0" marL="0" rtl="0" algn="l">
              <a:spcBef>
                <a:spcPts val="0"/>
              </a:spcBef>
              <a:spcAft>
                <a:spcPts val="0"/>
              </a:spcAft>
              <a:buNone/>
            </a:pPr>
            <a:r>
              <a:t/>
            </a:r>
            <a:endParaRPr>
              <a:solidFill>
                <a:schemeClr val="dk2"/>
              </a:solidFill>
              <a:latin typeface="Arial"/>
              <a:ea typeface="Arial"/>
              <a:cs typeface="Arial"/>
              <a:sym typeface="Arial"/>
            </a:endParaRPr>
          </a:p>
          <a:p>
            <a:pPr indent="0" lvl="0" marL="0" rtl="0" algn="l">
              <a:spcBef>
                <a:spcPts val="0"/>
              </a:spcBef>
              <a:spcAft>
                <a:spcPts val="0"/>
              </a:spcAft>
              <a:buNone/>
            </a:pPr>
            <a:r>
              <a:rPr lang="en">
                <a:solidFill>
                  <a:schemeClr val="dk2"/>
                </a:solidFill>
                <a:latin typeface="Arial"/>
                <a:ea typeface="Arial"/>
                <a:cs typeface="Arial"/>
                <a:sym typeface="Arial"/>
              </a:rPr>
              <a:t>They operate in numerous countries and cities worldwide, boasting a massive user base and a fleet of millions of drivers. With an average of 28 million trips facilitated daily, Uber has coordinated billions of trips since its inception. In 2023, the company generated significant revenue through its services, with a notable take rate for both mobility and food delivery.</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5"/>
          <p:cNvSpPr txBox="1"/>
          <p:nvPr>
            <p:ph type="ctrTitle"/>
          </p:nvPr>
        </p:nvSpPr>
        <p:spPr>
          <a:xfrm>
            <a:off x="834825" y="480525"/>
            <a:ext cx="78777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2"/>
                </a:solidFill>
              </a:rPr>
              <a:t>Data Structuring and preprocessing</a:t>
            </a:r>
            <a:endParaRPr sz="3000">
              <a:solidFill>
                <a:schemeClr val="dk2"/>
              </a:solidFill>
            </a:endParaRPr>
          </a:p>
        </p:txBody>
      </p:sp>
      <p:sp>
        <p:nvSpPr>
          <p:cNvPr id="85" name="Google Shape;85;p15"/>
          <p:cNvSpPr txBox="1"/>
          <p:nvPr>
            <p:ph idx="1" type="subTitle"/>
          </p:nvPr>
        </p:nvSpPr>
        <p:spPr>
          <a:xfrm>
            <a:off x="825525" y="1148625"/>
            <a:ext cx="7896300" cy="35181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1200"/>
              </a:spcBef>
              <a:spcAft>
                <a:spcPts val="0"/>
              </a:spcAft>
              <a:buNone/>
            </a:pPr>
            <a:r>
              <a:rPr b="1" lang="en" sz="1750">
                <a:solidFill>
                  <a:schemeClr val="dk2"/>
                </a:solidFill>
                <a:latin typeface="Arial"/>
                <a:ea typeface="Arial"/>
                <a:cs typeface="Arial"/>
                <a:sym typeface="Arial"/>
              </a:rPr>
              <a:t>Data Loading and Structuring</a:t>
            </a:r>
            <a:endParaRPr b="1" sz="175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rPr lang="en" sz="1750">
                <a:solidFill>
                  <a:schemeClr val="dk2"/>
                </a:solidFill>
                <a:latin typeface="Arial"/>
                <a:ea typeface="Arial"/>
                <a:cs typeface="Arial"/>
                <a:sym typeface="Arial"/>
              </a:rPr>
              <a:t>Firstly I Load JSON file in Excel for structuring and preprocessing of Uber dataset</a:t>
            </a:r>
            <a:endParaRPr sz="1750">
              <a:solidFill>
                <a:schemeClr val="dk2"/>
              </a:solidFill>
              <a:latin typeface="Arial"/>
              <a:ea typeface="Arial"/>
              <a:cs typeface="Arial"/>
              <a:sym typeface="Arial"/>
            </a:endParaRPr>
          </a:p>
          <a:p>
            <a:pPr indent="0" lvl="0" marL="0" rtl="0" algn="l">
              <a:lnSpc>
                <a:spcPct val="115000"/>
              </a:lnSpc>
              <a:spcBef>
                <a:spcPts val="1200"/>
              </a:spcBef>
              <a:spcAft>
                <a:spcPts val="0"/>
              </a:spcAft>
              <a:buNone/>
            </a:pPr>
            <a:r>
              <a:rPr b="1" lang="en" sz="1750">
                <a:solidFill>
                  <a:schemeClr val="dk2"/>
                </a:solidFill>
                <a:latin typeface="Arial"/>
                <a:ea typeface="Arial"/>
                <a:cs typeface="Arial"/>
                <a:sym typeface="Arial"/>
              </a:rPr>
              <a:t>Data Cleaning and Preprocessing</a:t>
            </a:r>
            <a:endParaRPr b="1" sz="1750">
              <a:solidFill>
                <a:schemeClr val="dk2"/>
              </a:solidFill>
              <a:latin typeface="Arial"/>
              <a:ea typeface="Arial"/>
              <a:cs typeface="Arial"/>
              <a:sym typeface="Arial"/>
            </a:endParaRPr>
          </a:p>
          <a:p>
            <a:pPr indent="-314721" lvl="0" marL="457200" rtl="0" algn="l">
              <a:lnSpc>
                <a:spcPct val="115000"/>
              </a:lnSpc>
              <a:spcBef>
                <a:spcPts val="1200"/>
              </a:spcBef>
              <a:spcAft>
                <a:spcPts val="0"/>
              </a:spcAft>
              <a:buClr>
                <a:schemeClr val="dk2"/>
              </a:buClr>
              <a:buSzPct val="100000"/>
              <a:buFont typeface="Arial"/>
              <a:buChar char="❖"/>
            </a:pPr>
            <a:r>
              <a:rPr lang="en" sz="1750">
                <a:solidFill>
                  <a:schemeClr val="dk2"/>
                </a:solidFill>
                <a:latin typeface="Arial"/>
                <a:ea typeface="Arial"/>
                <a:cs typeface="Arial"/>
                <a:sym typeface="Arial"/>
              </a:rPr>
              <a:t>No duplicates were found in dataset</a:t>
            </a:r>
            <a:endParaRPr sz="1750">
              <a:solidFill>
                <a:schemeClr val="dk2"/>
              </a:solidFill>
              <a:latin typeface="Arial"/>
              <a:ea typeface="Arial"/>
              <a:cs typeface="Arial"/>
              <a:sym typeface="Arial"/>
            </a:endParaRPr>
          </a:p>
          <a:p>
            <a:pPr indent="-314721" lvl="0" marL="457200" rtl="0" algn="l">
              <a:lnSpc>
                <a:spcPct val="115000"/>
              </a:lnSpc>
              <a:spcBef>
                <a:spcPts val="0"/>
              </a:spcBef>
              <a:spcAft>
                <a:spcPts val="0"/>
              </a:spcAft>
              <a:buClr>
                <a:schemeClr val="dk2"/>
              </a:buClr>
              <a:buSzPct val="100000"/>
              <a:buFont typeface="Arial"/>
              <a:buChar char="❖"/>
            </a:pPr>
            <a:r>
              <a:rPr lang="en" sz="1750">
                <a:solidFill>
                  <a:schemeClr val="dk2"/>
                </a:solidFill>
                <a:latin typeface="Arial"/>
                <a:ea typeface="Arial"/>
                <a:cs typeface="Arial"/>
                <a:sym typeface="Arial"/>
              </a:rPr>
              <a:t>Zero value datas are removed for data cleaning</a:t>
            </a:r>
            <a:endParaRPr sz="1750">
              <a:solidFill>
                <a:schemeClr val="dk2"/>
              </a:solidFill>
              <a:latin typeface="Arial"/>
              <a:ea typeface="Arial"/>
              <a:cs typeface="Arial"/>
              <a:sym typeface="Arial"/>
            </a:endParaRPr>
          </a:p>
          <a:p>
            <a:pPr indent="-314721" lvl="0" marL="457200" rtl="0" algn="l">
              <a:lnSpc>
                <a:spcPct val="115000"/>
              </a:lnSpc>
              <a:spcBef>
                <a:spcPts val="0"/>
              </a:spcBef>
              <a:spcAft>
                <a:spcPts val="0"/>
              </a:spcAft>
              <a:buClr>
                <a:schemeClr val="dk2"/>
              </a:buClr>
              <a:buSzPct val="100000"/>
              <a:buFont typeface="Arial"/>
              <a:buChar char="❖"/>
            </a:pPr>
            <a:r>
              <a:rPr lang="en" sz="1750">
                <a:solidFill>
                  <a:schemeClr val="dk2"/>
                </a:solidFill>
                <a:latin typeface="Arial"/>
                <a:ea typeface="Arial"/>
                <a:cs typeface="Arial"/>
                <a:sym typeface="Arial"/>
              </a:rPr>
              <a:t>Extract Year,Month,Week and day from pickup_datetime</a:t>
            </a:r>
            <a:endParaRPr sz="1750">
              <a:solidFill>
                <a:schemeClr val="dk2"/>
              </a:solidFill>
              <a:latin typeface="Arial"/>
              <a:ea typeface="Arial"/>
              <a:cs typeface="Arial"/>
              <a:sym typeface="Arial"/>
            </a:endParaRPr>
          </a:p>
          <a:p>
            <a:pPr indent="-314721" lvl="0" marL="457200" rtl="0" algn="l">
              <a:lnSpc>
                <a:spcPct val="115000"/>
              </a:lnSpc>
              <a:spcBef>
                <a:spcPts val="0"/>
              </a:spcBef>
              <a:spcAft>
                <a:spcPts val="0"/>
              </a:spcAft>
              <a:buClr>
                <a:schemeClr val="dk2"/>
              </a:buClr>
              <a:buSzPct val="100000"/>
              <a:buFont typeface="Arial"/>
              <a:buChar char="❖"/>
            </a:pPr>
            <a:r>
              <a:rPr lang="en" sz="1750">
                <a:solidFill>
                  <a:schemeClr val="dk2"/>
                </a:solidFill>
                <a:latin typeface="Arial"/>
                <a:ea typeface="Arial"/>
                <a:cs typeface="Arial"/>
                <a:sym typeface="Arial"/>
              </a:rPr>
              <a:t>Created new features such as </a:t>
            </a:r>
            <a:r>
              <a:rPr lang="en" sz="1750">
                <a:solidFill>
                  <a:srgbClr val="188038"/>
                </a:solidFill>
                <a:latin typeface="Roboto Mono"/>
                <a:ea typeface="Roboto Mono"/>
                <a:cs typeface="Roboto Mono"/>
                <a:sym typeface="Roboto Mono"/>
              </a:rPr>
              <a:t>travel_mode</a:t>
            </a:r>
            <a:r>
              <a:rPr lang="en" sz="1750">
                <a:solidFill>
                  <a:schemeClr val="dk2"/>
                </a:solidFill>
                <a:latin typeface="Arial"/>
                <a:ea typeface="Arial"/>
                <a:cs typeface="Arial"/>
                <a:sym typeface="Arial"/>
              </a:rPr>
              <a:t> based on business rules</a:t>
            </a:r>
            <a:endParaRPr sz="175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rPr lang="en" sz="1750">
                <a:solidFill>
                  <a:schemeClr val="dk2"/>
                </a:solidFill>
                <a:latin typeface="Arial"/>
                <a:ea typeface="Arial"/>
                <a:cs typeface="Arial"/>
                <a:sym typeface="Arial"/>
              </a:rPr>
              <a:t>■      Passenger count &lt; 3: "Uber Auto"</a:t>
            </a:r>
            <a:endParaRPr sz="175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rPr lang="en" sz="1750">
                <a:solidFill>
                  <a:schemeClr val="dk2"/>
                </a:solidFill>
                <a:latin typeface="Arial"/>
                <a:ea typeface="Arial"/>
                <a:cs typeface="Arial"/>
                <a:sym typeface="Arial"/>
              </a:rPr>
              <a:t>■      Passenger count = 4: "Uber Go"</a:t>
            </a:r>
            <a:endParaRPr sz="1750">
              <a:solidFill>
                <a:schemeClr val="dk2"/>
              </a:solidFill>
              <a:latin typeface="Arial"/>
              <a:ea typeface="Arial"/>
              <a:cs typeface="Arial"/>
              <a:sym typeface="Arial"/>
            </a:endParaRPr>
          </a:p>
          <a:p>
            <a:pPr indent="0" lvl="0" marL="457200" rtl="0" algn="l">
              <a:lnSpc>
                <a:spcPct val="115000"/>
              </a:lnSpc>
              <a:spcBef>
                <a:spcPts val="1200"/>
              </a:spcBef>
              <a:spcAft>
                <a:spcPts val="0"/>
              </a:spcAft>
              <a:buNone/>
            </a:pPr>
            <a:r>
              <a:rPr lang="en" sz="1750">
                <a:solidFill>
                  <a:schemeClr val="dk2"/>
                </a:solidFill>
                <a:latin typeface="Arial"/>
                <a:ea typeface="Arial"/>
                <a:cs typeface="Arial"/>
                <a:sym typeface="Arial"/>
              </a:rPr>
              <a:t>■      Passenger count &gt;4: "Uber XUV."</a:t>
            </a:r>
            <a:endParaRPr sz="1750">
              <a:solidFill>
                <a:schemeClr val="dk2"/>
              </a:solidFill>
              <a:latin typeface="Arial"/>
              <a:ea typeface="Arial"/>
              <a:cs typeface="Arial"/>
              <a:sym typeface="Arial"/>
            </a:endParaRPr>
          </a:p>
          <a:p>
            <a:pPr indent="0" lvl="0" marL="0" rtl="0" algn="l">
              <a:spcBef>
                <a:spcPts val="1200"/>
              </a:spcBef>
              <a:spcAft>
                <a:spcPts val="0"/>
              </a:spcAft>
              <a:buNone/>
            </a:pPr>
            <a:r>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BCA"/>
            </a:gs>
            <a:gs pos="100000">
              <a:srgbClr val="FA844D"/>
            </a:gs>
          </a:gsLst>
          <a:lin ang="5400012" scaled="0"/>
        </a:gra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814825" y="575950"/>
            <a:ext cx="7907100" cy="6354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Fare price Trend</a:t>
            </a:r>
            <a:endParaRPr/>
          </a:p>
        </p:txBody>
      </p:sp>
      <p:sp>
        <p:nvSpPr>
          <p:cNvPr id="91" name="Google Shape;91;p16"/>
          <p:cNvSpPr txBox="1"/>
          <p:nvPr>
            <p:ph idx="1" type="body"/>
          </p:nvPr>
        </p:nvSpPr>
        <p:spPr>
          <a:xfrm>
            <a:off x="824600" y="1211350"/>
            <a:ext cx="7907100" cy="34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latin typeface="Arial"/>
                <a:ea typeface="Arial"/>
                <a:cs typeface="Arial"/>
                <a:sym typeface="Arial"/>
              </a:rPr>
              <a:t>Trend:</a:t>
            </a:r>
            <a:r>
              <a:rPr lang="en" sz="1100">
                <a:latin typeface="Arial"/>
                <a:ea typeface="Arial"/>
                <a:cs typeface="Arial"/>
                <a:sym typeface="Arial"/>
              </a:rPr>
              <a:t> The line chart shows an upward trend in fare prices from 2009 to 2014. This suggests that the average fare has been increasing over this period</a:t>
            </a:r>
            <a:endParaRPr b="1"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Insights:</a:t>
            </a:r>
            <a:endParaRPr b="1"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Fare Price Increase:</a:t>
            </a:r>
            <a:r>
              <a:rPr lang="en" sz="1100">
                <a:latin typeface="Arial"/>
                <a:ea typeface="Arial"/>
                <a:cs typeface="Arial"/>
                <a:sym typeface="Arial"/>
              </a:rPr>
              <a:t> The most prominent insight is the consistent increase in fare prices throughout the observed years. This could indicate factors like inflation, increased demand, or changes in operating costs</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Potential Drivers:</a:t>
            </a:r>
            <a:r>
              <a:rPr lang="en" sz="1100">
                <a:latin typeface="Arial"/>
                <a:ea typeface="Arial"/>
                <a:cs typeface="Arial"/>
                <a:sym typeface="Arial"/>
              </a:rPr>
              <a:t> To understand the reasons behind this trend, further analysis would be needed. Factors like fuel costs, competition, and economic conditions could play a role.</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The  visual clearly shows an increasing trend in fare prices from 2009 to 2014. This information can be used to understand the historical behavior of fare prices and potentially inform future pricing strategies</a:t>
            </a:r>
            <a:endParaRPr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0CCBC"/>
            </a:gs>
            <a:gs pos="100000">
              <a:srgbClr val="41897A"/>
            </a:gs>
          </a:gsLst>
          <a:lin ang="5400012" scaled="0"/>
        </a:gra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836225" y="575950"/>
            <a:ext cx="78855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00"/>
              <a:t>2. Most Popular Travel Mode</a:t>
            </a:r>
            <a:endParaRPr sz="2700"/>
          </a:p>
        </p:txBody>
      </p:sp>
      <p:sp>
        <p:nvSpPr>
          <p:cNvPr id="97" name="Google Shape;97;p17"/>
          <p:cNvSpPr txBox="1"/>
          <p:nvPr>
            <p:ph idx="1" type="body"/>
          </p:nvPr>
        </p:nvSpPr>
        <p:spPr>
          <a:xfrm>
            <a:off x="846197" y="1595775"/>
            <a:ext cx="7885500" cy="3002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2"/>
              </a:buClr>
              <a:buSzPts val="1100"/>
              <a:buFont typeface="Arial"/>
              <a:buNone/>
            </a:pPr>
            <a:r>
              <a:rPr b="1" lang="en" sz="1100">
                <a:latin typeface="Arial"/>
                <a:ea typeface="Arial"/>
                <a:cs typeface="Arial"/>
                <a:sym typeface="Arial"/>
              </a:rPr>
              <a:t>Insights: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Dominance of Uber Auto:</a:t>
            </a:r>
            <a:r>
              <a:rPr lang="en" sz="1100">
                <a:latin typeface="Arial"/>
                <a:ea typeface="Arial"/>
                <a:cs typeface="Arial"/>
                <a:sym typeface="Arial"/>
              </a:rPr>
              <a:t> The pie chart clearly shows that "Uber Auto" is the most popular travel mode among the options presented. This could be due to various factors like affordability, availability, or suitability for shorter distances.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Limited Usage of Other Modes:</a:t>
            </a:r>
            <a:r>
              <a:rPr lang="en" sz="1100">
                <a:latin typeface="Arial"/>
                <a:ea typeface="Arial"/>
                <a:cs typeface="Arial"/>
                <a:sym typeface="Arial"/>
              </a:rPr>
              <a:t> The relatively small sizes of the other segments indicate that "Uber XUV" and "Uber Go" are less frequently chosen by users. This could be attributed to higher fares, specific use cases, or limited availability in certain areas.</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The visual clearly shows that "Uber Auto" is the most popular travel mode based on the data. This information can be used to understand user preferences, optimize service offerings, and make data-driven decisions regarding resource allocation and pricing.</a:t>
            </a: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163"/>
            </a:gs>
            <a:gs pos="100000">
              <a:srgbClr val="C64A12"/>
            </a:gs>
          </a:gsLst>
          <a:lin ang="5400012" scaled="0"/>
        </a:gra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826450" y="575950"/>
            <a:ext cx="78954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Peak Hour Ride</a:t>
            </a:r>
            <a:endParaRPr/>
          </a:p>
        </p:txBody>
      </p:sp>
      <p:sp>
        <p:nvSpPr>
          <p:cNvPr id="103" name="Google Shape;103;p18"/>
          <p:cNvSpPr txBox="1"/>
          <p:nvPr>
            <p:ph idx="1" type="body"/>
          </p:nvPr>
        </p:nvSpPr>
        <p:spPr>
          <a:xfrm>
            <a:off x="836222" y="1595775"/>
            <a:ext cx="7895400" cy="3002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200">
                <a:latin typeface="Arial"/>
                <a:ea typeface="Arial"/>
                <a:cs typeface="Arial"/>
                <a:sym typeface="Arial"/>
              </a:rPr>
              <a:t>Distribution:</a:t>
            </a:r>
            <a:br>
              <a:rPr b="1" lang="en" sz="1200">
                <a:latin typeface="Arial"/>
                <a:ea typeface="Arial"/>
                <a:cs typeface="Arial"/>
                <a:sym typeface="Arial"/>
              </a:rPr>
            </a:br>
            <a:endParaRPr b="1" sz="1200">
              <a:latin typeface="Arial"/>
              <a:ea typeface="Arial"/>
              <a:cs typeface="Arial"/>
              <a:sym typeface="Arial"/>
            </a:endParaRPr>
          </a:p>
          <a:p>
            <a:pPr indent="-304800" lvl="1" marL="914400" rtl="0" algn="l">
              <a:spcBef>
                <a:spcPts val="1200"/>
              </a:spcBef>
              <a:spcAft>
                <a:spcPts val="0"/>
              </a:spcAft>
              <a:buSzPts val="1200"/>
              <a:buFont typeface="Arial"/>
              <a:buChar char="○"/>
            </a:pPr>
            <a:r>
              <a:rPr lang="en" sz="1200">
                <a:latin typeface="Arial"/>
                <a:ea typeface="Arial"/>
                <a:cs typeface="Arial"/>
                <a:sym typeface="Arial"/>
              </a:rPr>
              <a:t>The chart shows a clear pattern of ride count variation throughout the day.</a:t>
            </a:r>
            <a:endParaRPr sz="1200">
              <a:latin typeface="Arial"/>
              <a:ea typeface="Arial"/>
              <a:cs typeface="Arial"/>
              <a:sym typeface="Arial"/>
            </a:endParaRPr>
          </a:p>
          <a:p>
            <a:pPr indent="-304800" lvl="1" marL="914400" rtl="0" algn="l">
              <a:spcBef>
                <a:spcPts val="0"/>
              </a:spcBef>
              <a:spcAft>
                <a:spcPts val="0"/>
              </a:spcAft>
              <a:buSzPts val="1200"/>
              <a:buFont typeface="Arial"/>
              <a:buChar char="○"/>
            </a:pPr>
            <a:r>
              <a:rPr lang="en" sz="1200">
                <a:latin typeface="Arial"/>
                <a:ea typeface="Arial"/>
                <a:cs typeface="Arial"/>
                <a:sym typeface="Arial"/>
              </a:rPr>
              <a:t>There's a significant increase in ride count starting from around 6 PM, reaching a peak between 8 PM and 10 PM, and then gradually decreasing.</a:t>
            </a:r>
            <a:endParaRPr sz="12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b="1" lang="en" sz="1200">
                <a:latin typeface="Arial"/>
                <a:ea typeface="Arial"/>
                <a:cs typeface="Arial"/>
                <a:sym typeface="Arial"/>
              </a:rPr>
              <a:t>Insights:</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b="1" lang="en" sz="1200">
                <a:latin typeface="Arial"/>
                <a:ea typeface="Arial"/>
                <a:cs typeface="Arial"/>
                <a:sym typeface="Arial"/>
              </a:rPr>
              <a:t>Peak Hours:</a:t>
            </a:r>
            <a:r>
              <a:rPr lang="en" sz="1200">
                <a:latin typeface="Arial"/>
                <a:ea typeface="Arial"/>
                <a:cs typeface="Arial"/>
                <a:sym typeface="Arial"/>
              </a:rPr>
              <a:t> The visual clearly identifies the peak hours for rides. The period between 8 PM and 10 PM has the highest ride count, suggesting that this is the busiest time for the ride-sharing service.</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Demand Pattern:</a:t>
            </a:r>
            <a:r>
              <a:rPr lang="en" sz="1200">
                <a:latin typeface="Arial"/>
                <a:ea typeface="Arial"/>
                <a:cs typeface="Arial"/>
                <a:sym typeface="Arial"/>
              </a:rPr>
              <a:t> The chart reveals a distinct pattern of demand throughout the day. There's a gradual increase in demand from early evening, reaching a peak during late evening, and then declining towards late night. This pattern likely reflects people's commuting and social activity patterns.</a:t>
            </a:r>
            <a:endParaRPr sz="1200">
              <a:latin typeface="Arial"/>
              <a:ea typeface="Arial"/>
              <a:cs typeface="Arial"/>
              <a:sym typeface="Arial"/>
            </a:endParaRPr>
          </a:p>
          <a:p>
            <a:pPr indent="0" lvl="0" marL="0" rtl="0" algn="l">
              <a:spcBef>
                <a:spcPts val="1200"/>
              </a:spcBef>
              <a:spcAft>
                <a:spcPts val="1200"/>
              </a:spcAft>
              <a:buNone/>
            </a:pPr>
            <a:r>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BB7FF"/>
            </a:gs>
            <a:gs pos="100000">
              <a:srgbClr val="066DA1"/>
            </a:gs>
          </a:gsLst>
          <a:lin ang="5400012" scaled="0"/>
        </a:gra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836225" y="575950"/>
            <a:ext cx="7885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Most Frequent Location</a:t>
            </a:r>
            <a:endParaRPr/>
          </a:p>
        </p:txBody>
      </p:sp>
      <p:sp>
        <p:nvSpPr>
          <p:cNvPr id="109" name="Google Shape;109;p19"/>
          <p:cNvSpPr txBox="1"/>
          <p:nvPr>
            <p:ph idx="1" type="body"/>
          </p:nvPr>
        </p:nvSpPr>
        <p:spPr>
          <a:xfrm>
            <a:off x="846197" y="1595775"/>
            <a:ext cx="78855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b="1" lang="en" sz="1100">
                <a:latin typeface="Arial"/>
                <a:ea typeface="Arial"/>
                <a:cs typeface="Arial"/>
                <a:sym typeface="Arial"/>
              </a:rPr>
              <a:t>Frequent location:</a:t>
            </a:r>
            <a:r>
              <a:rPr lang="en" sz="1100">
                <a:latin typeface="Arial"/>
                <a:ea typeface="Arial"/>
                <a:cs typeface="Arial"/>
                <a:sym typeface="Arial"/>
              </a:rPr>
              <a:t>The table clearly identifies the locations with the highest number of rides. This information can be valuable for understanding rider behavior, optimizing service allocation, and identifying areas with high demand.</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Demand Variation:</a:t>
            </a:r>
            <a:r>
              <a:rPr lang="en" sz="1100">
                <a:latin typeface="Arial"/>
                <a:ea typeface="Arial"/>
                <a:cs typeface="Arial"/>
                <a:sym typeface="Arial"/>
              </a:rPr>
              <a:t> The variation in ride count across locations suggests that demand for ride-sharing services is not uniform across the city. Some areas are significantly busier than others, which can inform decisions about pricing, driver allocation, and service expansion.</a:t>
            </a:r>
            <a:endParaRPr sz="1100">
              <a:latin typeface="Arial"/>
              <a:ea typeface="Arial"/>
              <a:cs typeface="Arial"/>
              <a:sym typeface="Arial"/>
            </a:endParaRPr>
          </a:p>
          <a:p>
            <a:pPr indent="0" lvl="0" marL="0" rtl="0" algn="l">
              <a:spcBef>
                <a:spcPts val="1200"/>
              </a:spcBef>
              <a:spcAft>
                <a:spcPts val="0"/>
              </a:spcAft>
              <a:buClr>
                <a:schemeClr val="dk2"/>
              </a:buClr>
              <a:buSzPts val="1100"/>
              <a:buFont typeface="Arial"/>
              <a:buNone/>
            </a:pPr>
            <a:r>
              <a:rPr lang="en" sz="1100">
                <a:latin typeface="Arial"/>
                <a:ea typeface="Arial"/>
                <a:cs typeface="Arial"/>
                <a:sym typeface="Arial"/>
              </a:rPr>
              <a:t>The  table effectively identifies the most frequently traveled locations based on ride count. This information can be used to understand rider behavior, optimize service operations, and make data-driven decisions to improve the efficiency and effectiveness of the ride-sharing service.</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815650" y="575950"/>
            <a:ext cx="79062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Passenger Count across trips</a:t>
            </a:r>
            <a:endParaRPr/>
          </a:p>
        </p:txBody>
      </p:sp>
      <p:sp>
        <p:nvSpPr>
          <p:cNvPr id="115" name="Google Shape;115;p20"/>
          <p:cNvSpPr txBox="1"/>
          <p:nvPr>
            <p:ph idx="1" type="body"/>
          </p:nvPr>
        </p:nvSpPr>
        <p:spPr>
          <a:xfrm>
            <a:off x="825525" y="1330250"/>
            <a:ext cx="7906200" cy="3357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2"/>
              </a:buClr>
              <a:buSzPts val="1018"/>
              <a:buFont typeface="Arial"/>
              <a:buNone/>
            </a:pPr>
            <a:r>
              <a:rPr b="1" lang="en" sz="1117">
                <a:latin typeface="Arial"/>
                <a:ea typeface="Arial"/>
                <a:cs typeface="Arial"/>
                <a:sym typeface="Arial"/>
              </a:rPr>
              <a:t>Insights:</a:t>
            </a:r>
            <a:endParaRPr b="1" sz="1117">
              <a:latin typeface="Arial"/>
              <a:ea typeface="Arial"/>
              <a:cs typeface="Arial"/>
              <a:sym typeface="Arial"/>
            </a:endParaRPr>
          </a:p>
          <a:p>
            <a:pPr indent="0" lvl="0" marL="0" rtl="0" algn="l">
              <a:lnSpc>
                <a:spcPct val="95000"/>
              </a:lnSpc>
              <a:spcBef>
                <a:spcPts val="1200"/>
              </a:spcBef>
              <a:spcAft>
                <a:spcPts val="0"/>
              </a:spcAft>
              <a:buSzPts val="1018"/>
              <a:buNone/>
            </a:pPr>
            <a:r>
              <a:rPr b="1" lang="en" sz="1117">
                <a:latin typeface="Arial"/>
                <a:ea typeface="Arial"/>
                <a:cs typeface="Arial"/>
                <a:sym typeface="Arial"/>
              </a:rPr>
              <a:t>Overall Trend:</a:t>
            </a:r>
            <a:r>
              <a:rPr lang="en" sz="1117">
                <a:latin typeface="Arial"/>
                <a:ea typeface="Arial"/>
                <a:cs typeface="Arial"/>
                <a:sym typeface="Arial"/>
              </a:rPr>
              <a:t> The chart shows a clear upward trend in passenger count as the ride count increases, suggesting a positive correlation between the number of rides and the number of passengers carried.</a:t>
            </a:r>
            <a:br>
              <a:rPr lang="en" sz="1117">
                <a:latin typeface="Arial"/>
                <a:ea typeface="Arial"/>
                <a:cs typeface="Arial"/>
                <a:sym typeface="Arial"/>
              </a:rPr>
            </a:br>
            <a:endParaRPr sz="1117">
              <a:latin typeface="Arial"/>
              <a:ea typeface="Arial"/>
              <a:cs typeface="Arial"/>
              <a:sym typeface="Arial"/>
            </a:endParaRPr>
          </a:p>
          <a:p>
            <a:pPr indent="0" lvl="0" marL="0" rtl="0" algn="l">
              <a:lnSpc>
                <a:spcPct val="95000"/>
              </a:lnSpc>
              <a:spcBef>
                <a:spcPts val="1200"/>
              </a:spcBef>
              <a:spcAft>
                <a:spcPts val="0"/>
              </a:spcAft>
              <a:buSzPts val="1018"/>
              <a:buNone/>
            </a:pPr>
            <a:r>
              <a:rPr b="1" lang="en" sz="1117">
                <a:latin typeface="Arial"/>
                <a:ea typeface="Arial"/>
                <a:cs typeface="Arial"/>
                <a:sym typeface="Arial"/>
              </a:rPr>
              <a:t>Travel Mode Impact:</a:t>
            </a:r>
            <a:r>
              <a:rPr lang="en" sz="1117">
                <a:latin typeface="Arial"/>
                <a:ea typeface="Arial"/>
                <a:cs typeface="Arial"/>
                <a:sym typeface="Arial"/>
              </a:rPr>
              <a:t> The segmentation by travel mode reveals interesting patterns:</a:t>
            </a:r>
            <a:br>
              <a:rPr lang="en" sz="1117">
                <a:latin typeface="Arial"/>
                <a:ea typeface="Arial"/>
                <a:cs typeface="Arial"/>
                <a:sym typeface="Arial"/>
              </a:rPr>
            </a:br>
            <a:endParaRPr sz="1117">
              <a:latin typeface="Arial"/>
              <a:ea typeface="Arial"/>
              <a:cs typeface="Arial"/>
              <a:sym typeface="Arial"/>
            </a:endParaRPr>
          </a:p>
          <a:p>
            <a:pPr indent="-299561" lvl="1" marL="914400" rtl="0" algn="l">
              <a:lnSpc>
                <a:spcPct val="95000"/>
              </a:lnSpc>
              <a:spcBef>
                <a:spcPts val="1200"/>
              </a:spcBef>
              <a:spcAft>
                <a:spcPts val="0"/>
              </a:spcAft>
              <a:buSzPts val="1118"/>
              <a:buFont typeface="Arial"/>
              <a:buChar char="○"/>
            </a:pPr>
            <a:r>
              <a:rPr b="1" lang="en" sz="1117">
                <a:latin typeface="Arial"/>
                <a:ea typeface="Arial"/>
                <a:cs typeface="Arial"/>
                <a:sym typeface="Arial"/>
              </a:rPr>
              <a:t>Uber XUV:</a:t>
            </a:r>
            <a:r>
              <a:rPr lang="en" sz="1117">
                <a:latin typeface="Arial"/>
                <a:ea typeface="Arial"/>
                <a:cs typeface="Arial"/>
                <a:sym typeface="Arial"/>
              </a:rPr>
              <a:t> This category has the highest passenger count across all ride counts, indicating that it likely involves larger vehicles with higher passenger capacity.</a:t>
            </a:r>
            <a:endParaRPr sz="1117">
              <a:latin typeface="Arial"/>
              <a:ea typeface="Arial"/>
              <a:cs typeface="Arial"/>
              <a:sym typeface="Arial"/>
            </a:endParaRPr>
          </a:p>
          <a:p>
            <a:pPr indent="-299561" lvl="1" marL="914400" rtl="0" algn="l">
              <a:lnSpc>
                <a:spcPct val="95000"/>
              </a:lnSpc>
              <a:spcBef>
                <a:spcPts val="0"/>
              </a:spcBef>
              <a:spcAft>
                <a:spcPts val="0"/>
              </a:spcAft>
              <a:buSzPts val="1118"/>
              <a:buFont typeface="Arial"/>
              <a:buChar char="○"/>
            </a:pPr>
            <a:r>
              <a:rPr b="1" lang="en" sz="1117">
                <a:latin typeface="Arial"/>
                <a:ea typeface="Arial"/>
                <a:cs typeface="Arial"/>
                <a:sym typeface="Arial"/>
              </a:rPr>
              <a:t>Uber Go:</a:t>
            </a:r>
            <a:r>
              <a:rPr lang="en" sz="1117">
                <a:latin typeface="Arial"/>
                <a:ea typeface="Arial"/>
                <a:cs typeface="Arial"/>
                <a:sym typeface="Arial"/>
              </a:rPr>
              <a:t> This mode shows a moderate passenger count, suggesting it might be suitable for smaller groups or individuals.</a:t>
            </a:r>
            <a:endParaRPr sz="1117">
              <a:latin typeface="Arial"/>
              <a:ea typeface="Arial"/>
              <a:cs typeface="Arial"/>
              <a:sym typeface="Arial"/>
            </a:endParaRPr>
          </a:p>
          <a:p>
            <a:pPr indent="-299561" lvl="1" marL="914400" rtl="0" algn="l">
              <a:lnSpc>
                <a:spcPct val="95000"/>
              </a:lnSpc>
              <a:spcBef>
                <a:spcPts val="0"/>
              </a:spcBef>
              <a:spcAft>
                <a:spcPts val="0"/>
              </a:spcAft>
              <a:buSzPts val="1118"/>
              <a:buFont typeface="Arial"/>
              <a:buChar char="○"/>
            </a:pPr>
            <a:r>
              <a:rPr b="1" lang="en" sz="1117">
                <a:latin typeface="Arial"/>
                <a:ea typeface="Arial"/>
                <a:cs typeface="Arial"/>
                <a:sym typeface="Arial"/>
              </a:rPr>
              <a:t>Uber Auto:</a:t>
            </a:r>
            <a:r>
              <a:rPr lang="en" sz="1117">
                <a:latin typeface="Arial"/>
                <a:ea typeface="Arial"/>
                <a:cs typeface="Arial"/>
                <a:sym typeface="Arial"/>
              </a:rPr>
              <a:t> This category has the lowest passenger count, which is expected as auto-rickshaws typically have limited seating capacity.</a:t>
            </a:r>
            <a:endParaRPr sz="1117">
              <a:latin typeface="Arial"/>
              <a:ea typeface="Arial"/>
              <a:cs typeface="Arial"/>
              <a:sym typeface="Arial"/>
            </a:endParaRPr>
          </a:p>
          <a:p>
            <a:pPr indent="0" lvl="0" marL="0" rtl="0" algn="l">
              <a:lnSpc>
                <a:spcPct val="95000"/>
              </a:lnSpc>
              <a:spcBef>
                <a:spcPts val="1200"/>
              </a:spcBef>
              <a:spcAft>
                <a:spcPts val="0"/>
              </a:spcAft>
              <a:buSzPts val="1018"/>
              <a:buNone/>
            </a:pPr>
            <a:r>
              <a:rPr b="1" lang="en" sz="1117">
                <a:latin typeface="Arial"/>
                <a:ea typeface="Arial"/>
                <a:cs typeface="Arial"/>
                <a:sym typeface="Arial"/>
              </a:rPr>
              <a:t>Ride Count Distribution:</a:t>
            </a:r>
            <a:r>
              <a:rPr lang="en" sz="1117">
                <a:latin typeface="Arial"/>
                <a:ea typeface="Arial"/>
                <a:cs typeface="Arial"/>
                <a:sym typeface="Arial"/>
              </a:rPr>
              <a:t> The distribution of ride counts seems to be skewed towards lower values, with more bars representing lower ride counts.</a:t>
            </a:r>
            <a:endParaRPr sz="1117">
              <a:latin typeface="Arial"/>
              <a:ea typeface="Arial"/>
              <a:cs typeface="Arial"/>
              <a:sym typeface="Arial"/>
            </a:endParaRPr>
          </a:p>
          <a:p>
            <a:pPr indent="0" lvl="0" marL="0" rtl="0" algn="l">
              <a:lnSpc>
                <a:spcPct val="95000"/>
              </a:lnSpc>
              <a:spcBef>
                <a:spcPts val="1200"/>
              </a:spcBef>
              <a:spcAft>
                <a:spcPts val="1200"/>
              </a:spcAft>
              <a:buSzPts val="1018"/>
              <a:buNone/>
            </a:pPr>
            <a:r>
              <a:t/>
            </a:r>
            <a:endParaRPr sz="17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path path="circle">
            <a:fillToRect b="50%" l="50%" r="50%" t="50%"/>
          </a:path>
          <a:tileRect/>
        </a:gra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825525" y="575950"/>
            <a:ext cx="78963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Fare Price vary by Travel mode</a:t>
            </a:r>
            <a:endParaRPr/>
          </a:p>
        </p:txBody>
      </p:sp>
      <p:sp>
        <p:nvSpPr>
          <p:cNvPr id="121" name="Google Shape;121;p21"/>
          <p:cNvSpPr txBox="1"/>
          <p:nvPr>
            <p:ph idx="1" type="body"/>
          </p:nvPr>
        </p:nvSpPr>
        <p:spPr>
          <a:xfrm>
            <a:off x="835397" y="1595775"/>
            <a:ext cx="7896300" cy="3002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2"/>
              </a:buClr>
              <a:buSzPts val="1100"/>
              <a:buFont typeface="Arial"/>
              <a:buNone/>
            </a:pPr>
            <a:r>
              <a:rPr b="1" lang="en" sz="1200">
                <a:latin typeface="Arial"/>
                <a:ea typeface="Arial"/>
                <a:cs typeface="Arial"/>
                <a:sym typeface="Arial"/>
              </a:rPr>
              <a:t>Insights:</a:t>
            </a:r>
            <a:endParaRPr b="1" sz="1200">
              <a:latin typeface="Arial"/>
              <a:ea typeface="Arial"/>
              <a:cs typeface="Arial"/>
              <a:sym typeface="Arial"/>
            </a:endParaRPr>
          </a:p>
          <a:p>
            <a:pPr indent="-304800" lvl="0" marL="457200" rtl="0" algn="l">
              <a:lnSpc>
                <a:spcPct val="105000"/>
              </a:lnSpc>
              <a:spcBef>
                <a:spcPts val="1200"/>
              </a:spcBef>
              <a:spcAft>
                <a:spcPts val="0"/>
              </a:spcAft>
              <a:buSzPts val="1200"/>
              <a:buFont typeface="Arial"/>
              <a:buAutoNum type="arabicPeriod"/>
            </a:pPr>
            <a:r>
              <a:rPr b="1" lang="en" sz="1200">
                <a:latin typeface="Arial"/>
                <a:ea typeface="Arial"/>
                <a:cs typeface="Arial"/>
                <a:sym typeface="Arial"/>
              </a:rPr>
              <a:t>Fare Variation:</a:t>
            </a:r>
            <a:r>
              <a:rPr lang="en" sz="1200">
                <a:latin typeface="Arial"/>
                <a:ea typeface="Arial"/>
                <a:cs typeface="Arial"/>
                <a:sym typeface="Arial"/>
              </a:rPr>
              <a:t> The chart clearly shows that the average fare prices vary significantly across the different travel modes.</a:t>
            </a:r>
            <a:br>
              <a:rPr lang="en" sz="1200">
                <a:latin typeface="Arial"/>
                <a:ea typeface="Arial"/>
                <a:cs typeface="Arial"/>
                <a:sym typeface="Arial"/>
              </a:rPr>
            </a:br>
            <a:endParaRPr sz="1200">
              <a:latin typeface="Arial"/>
              <a:ea typeface="Arial"/>
              <a:cs typeface="Arial"/>
              <a:sym typeface="Arial"/>
            </a:endParaRPr>
          </a:p>
          <a:p>
            <a:pPr indent="-304800" lvl="1" marL="914400" rtl="0" algn="l">
              <a:lnSpc>
                <a:spcPct val="105000"/>
              </a:lnSpc>
              <a:spcBef>
                <a:spcPts val="0"/>
              </a:spcBef>
              <a:spcAft>
                <a:spcPts val="0"/>
              </a:spcAft>
              <a:buSzPts val="1200"/>
              <a:buFont typeface="Arial"/>
              <a:buChar char="○"/>
            </a:pPr>
            <a:r>
              <a:rPr b="1" lang="en" sz="1200">
                <a:latin typeface="Arial"/>
                <a:ea typeface="Arial"/>
                <a:cs typeface="Arial"/>
                <a:sym typeface="Arial"/>
              </a:rPr>
              <a:t>Uber XUV</a:t>
            </a:r>
            <a:r>
              <a:rPr lang="en" sz="1200">
                <a:latin typeface="Arial"/>
                <a:ea typeface="Arial"/>
                <a:cs typeface="Arial"/>
                <a:sym typeface="Arial"/>
              </a:rPr>
              <a:t> has the highest average fare, likely due to the larger vehicle size and potentially higher operating costs.</a:t>
            </a:r>
            <a:endParaRPr sz="1200">
              <a:latin typeface="Arial"/>
              <a:ea typeface="Arial"/>
              <a:cs typeface="Arial"/>
              <a:sym typeface="Arial"/>
            </a:endParaRPr>
          </a:p>
          <a:p>
            <a:pPr indent="-304800" lvl="1" marL="914400" rtl="0" algn="l">
              <a:lnSpc>
                <a:spcPct val="105000"/>
              </a:lnSpc>
              <a:spcBef>
                <a:spcPts val="0"/>
              </a:spcBef>
              <a:spcAft>
                <a:spcPts val="0"/>
              </a:spcAft>
              <a:buSzPts val="1200"/>
              <a:buFont typeface="Arial"/>
              <a:buChar char="○"/>
            </a:pPr>
            <a:r>
              <a:rPr b="1" lang="en" sz="1200">
                <a:latin typeface="Arial"/>
                <a:ea typeface="Arial"/>
                <a:cs typeface="Arial"/>
                <a:sym typeface="Arial"/>
              </a:rPr>
              <a:t>Uber Go</a:t>
            </a:r>
            <a:r>
              <a:rPr lang="en" sz="1200">
                <a:latin typeface="Arial"/>
                <a:ea typeface="Arial"/>
                <a:cs typeface="Arial"/>
                <a:sym typeface="Arial"/>
              </a:rPr>
              <a:t> has a moderate average fare, suggesting it is priced for budget-conscious riders.</a:t>
            </a:r>
            <a:endParaRPr sz="1200">
              <a:latin typeface="Arial"/>
              <a:ea typeface="Arial"/>
              <a:cs typeface="Arial"/>
              <a:sym typeface="Arial"/>
            </a:endParaRPr>
          </a:p>
          <a:p>
            <a:pPr indent="-304800" lvl="1" marL="914400" rtl="0" algn="l">
              <a:lnSpc>
                <a:spcPct val="105000"/>
              </a:lnSpc>
              <a:spcBef>
                <a:spcPts val="0"/>
              </a:spcBef>
              <a:spcAft>
                <a:spcPts val="0"/>
              </a:spcAft>
              <a:buSzPts val="1200"/>
              <a:buFont typeface="Arial"/>
              <a:buChar char="○"/>
            </a:pPr>
            <a:r>
              <a:rPr b="1" lang="en" sz="1200">
                <a:latin typeface="Arial"/>
                <a:ea typeface="Arial"/>
                <a:cs typeface="Arial"/>
                <a:sym typeface="Arial"/>
              </a:rPr>
              <a:t>Uber Auto</a:t>
            </a:r>
            <a:r>
              <a:rPr lang="en" sz="1200">
                <a:latin typeface="Arial"/>
                <a:ea typeface="Arial"/>
                <a:cs typeface="Arial"/>
                <a:sym typeface="Arial"/>
              </a:rPr>
              <a:t> has the lowest average fare, which is expected given the smaller vehicle size and generally lower operating costs.</a:t>
            </a:r>
            <a:endParaRPr sz="1200">
              <a:latin typeface="Arial"/>
              <a:ea typeface="Arial"/>
              <a:cs typeface="Arial"/>
              <a:sym typeface="Arial"/>
            </a:endParaRPr>
          </a:p>
          <a:p>
            <a:pPr indent="-304800" lvl="0" marL="457200" rtl="0" algn="l">
              <a:lnSpc>
                <a:spcPct val="105000"/>
              </a:lnSpc>
              <a:spcBef>
                <a:spcPts val="0"/>
              </a:spcBef>
              <a:spcAft>
                <a:spcPts val="0"/>
              </a:spcAft>
              <a:buSzPts val="1200"/>
              <a:buFont typeface="Arial"/>
              <a:buAutoNum type="arabicPeriod"/>
            </a:pPr>
            <a:r>
              <a:rPr b="1" lang="en" sz="1200">
                <a:latin typeface="Arial"/>
                <a:ea typeface="Arial"/>
                <a:cs typeface="Arial"/>
                <a:sym typeface="Arial"/>
              </a:rPr>
              <a:t>Mode Choice and Price Sensitivity:</a:t>
            </a:r>
            <a:r>
              <a:rPr lang="en" sz="1200">
                <a:latin typeface="Arial"/>
                <a:ea typeface="Arial"/>
                <a:cs typeface="Arial"/>
                <a:sym typeface="Arial"/>
              </a:rPr>
              <a:t> The fare differences suggest that riders may choose travel modes based on price sensitivity. Passengers looking for the most affordable option might opt for Uber Auto, while those prioritizing comfort or space might choose Uber XUV, despite the higher fare.</a:t>
            </a:r>
            <a:endParaRPr sz="1200">
              <a:latin typeface="Arial"/>
              <a:ea typeface="Arial"/>
              <a:cs typeface="Arial"/>
              <a:sym typeface="Arial"/>
            </a:endParaRPr>
          </a:p>
          <a:p>
            <a:pPr indent="0" lvl="0" marL="0" rtl="0" algn="l">
              <a:lnSpc>
                <a:spcPct val="105000"/>
              </a:lnSpc>
              <a:spcBef>
                <a:spcPts val="1200"/>
              </a:spcBef>
              <a:spcAft>
                <a:spcPts val="12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