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7D0FA5-5CEA-4226-9F71-7CF0461C826E}">
  <a:tblStyle styleId="{FE7D0FA5-5CEA-4226-9F71-7CF0461C82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891cf4114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891cf411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891cf4114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891cf4114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891cf4114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891cf4114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891cf4114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891cf4114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91cf4114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891cf4114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91cf4114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91cf4114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e17420f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e17420f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e17420f92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e17420f92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e17420f9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e17420f9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e17420f92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e17420f92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891cf4114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891cf4114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891cf411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891cf411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891cf4114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891cf4114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91cf4114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891cf4114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6104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0"/>
              <a:t>Myntra</a:t>
            </a:r>
            <a:endParaRPr sz="7000"/>
          </a:p>
          <a:p>
            <a:pPr indent="0" lvl="0" marL="0" rtl="0" algn="l">
              <a:spcBef>
                <a:spcPts val="0"/>
              </a:spcBef>
              <a:spcAft>
                <a:spcPts val="0"/>
              </a:spcAft>
              <a:buNone/>
            </a:pPr>
            <a:r>
              <a:rPr lang="en" sz="7000"/>
              <a:t>Analysis</a:t>
            </a:r>
            <a:endParaRPr sz="7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343" name="Shape 343"/>
        <p:cNvGrpSpPr/>
        <p:nvPr/>
      </p:nvGrpSpPr>
      <p:grpSpPr>
        <a:xfrm>
          <a:off x="0" y="0"/>
          <a:ext cx="0" cy="0"/>
          <a:chOff x="0" y="0"/>
          <a:chExt cx="0" cy="0"/>
        </a:xfrm>
      </p:grpSpPr>
      <p:sp>
        <p:nvSpPr>
          <p:cNvPr id="344" name="Google Shape;344;p22"/>
          <p:cNvSpPr txBox="1"/>
          <p:nvPr/>
        </p:nvSpPr>
        <p:spPr>
          <a:xfrm>
            <a:off x="1169200" y="533800"/>
            <a:ext cx="6224100" cy="777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3500">
                <a:solidFill>
                  <a:schemeClr val="dk2"/>
                </a:solidFill>
                <a:latin typeface="Nunito"/>
                <a:ea typeface="Nunito"/>
                <a:cs typeface="Nunito"/>
                <a:sym typeface="Nunito"/>
              </a:rPr>
              <a:t>High Impact Review</a:t>
            </a:r>
            <a:endParaRPr b="1" sz="3500">
              <a:solidFill>
                <a:schemeClr val="dk2"/>
              </a:solidFill>
              <a:latin typeface="Nunito"/>
              <a:ea typeface="Nunito"/>
              <a:cs typeface="Nunito"/>
              <a:sym typeface="Nunito"/>
            </a:endParaRPr>
          </a:p>
        </p:txBody>
      </p:sp>
      <p:sp>
        <p:nvSpPr>
          <p:cNvPr id="345" name="Google Shape;345;p22"/>
          <p:cNvSpPr txBox="1"/>
          <p:nvPr/>
        </p:nvSpPr>
        <p:spPr>
          <a:xfrm>
            <a:off x="1342200" y="1722425"/>
            <a:ext cx="3229800" cy="26259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Social media post attract consumer Effectively.</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Myntra is promoting its upcoming sale from September 7th to September 12th, 2024, called the ‘Big Fashion Festival’ and also mentioning the ‘End of Reason Sale’. They encourage checking their website or app for the best offers.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
        <p:nvSpPr>
          <p:cNvPr id="346" name="Google Shape;346;p22"/>
          <p:cNvSpPr txBox="1"/>
          <p:nvPr/>
        </p:nvSpPr>
        <p:spPr>
          <a:xfrm>
            <a:off x="6085725" y="1798075"/>
            <a:ext cx="2688600" cy="10806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App downloads </a:t>
            </a:r>
            <a:r>
              <a:rPr lang="en" sz="1300">
                <a:solidFill>
                  <a:schemeClr val="dk2"/>
                </a:solidFill>
                <a:latin typeface="Nunito"/>
                <a:ea typeface="Nunito"/>
                <a:cs typeface="Nunito"/>
                <a:sym typeface="Nunito"/>
              </a:rPr>
              <a:t>increased</a:t>
            </a:r>
            <a:r>
              <a:rPr lang="en" sz="1300">
                <a:solidFill>
                  <a:schemeClr val="dk2"/>
                </a:solidFill>
                <a:latin typeface="Nunito"/>
                <a:ea typeface="Nunito"/>
                <a:cs typeface="Nunito"/>
                <a:sym typeface="Nunito"/>
              </a:rPr>
              <a:t> by advertisement</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100"/>
              <a:t>Low Impact Review </a:t>
            </a:r>
            <a:endParaRPr sz="4100"/>
          </a:p>
        </p:txBody>
      </p:sp>
      <p:sp>
        <p:nvSpPr>
          <p:cNvPr id="352" name="Google Shape;35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rgbClr val="000000"/>
                </a:solidFill>
                <a:latin typeface="Times New Roman"/>
                <a:ea typeface="Times New Roman"/>
                <a:cs typeface="Times New Roman"/>
                <a:sym typeface="Times New Roman"/>
              </a:rPr>
              <a:t>Customer Complaints</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98450" lvl="1" marL="914400" rtl="0" algn="l">
              <a:spcBef>
                <a:spcPts val="1200"/>
              </a:spcBef>
              <a:spcAft>
                <a:spcPts val="0"/>
              </a:spcAft>
              <a:buClr>
                <a:srgbClr val="000000"/>
              </a:buClr>
              <a:buSzPts val="1100"/>
              <a:buFont typeface="Arial"/>
              <a:buChar char="○"/>
            </a:pPr>
            <a:r>
              <a:rPr b="1" lang="en" sz="1200">
                <a:solidFill>
                  <a:srgbClr val="000000"/>
                </a:solidFill>
                <a:latin typeface="Times New Roman"/>
                <a:ea typeface="Times New Roman"/>
                <a:cs typeface="Times New Roman"/>
                <a:sym typeface="Times New Roman"/>
              </a:rPr>
              <a:t>Service Issues</a:t>
            </a:r>
            <a:r>
              <a:rPr lang="en" sz="1200">
                <a:solidFill>
                  <a:srgbClr val="000000"/>
                </a:solidFill>
                <a:latin typeface="Times New Roman"/>
                <a:ea typeface="Times New Roman"/>
                <a:cs typeface="Times New Roman"/>
                <a:sym typeface="Times New Roman"/>
              </a:rPr>
              <a:t>: Multiple customers have expressed frustration with Myntra’s customer service. Complaints include poor handling of returns and delays in resolution.</a:t>
            </a:r>
            <a:endParaRPr sz="12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Arial"/>
              <a:buChar char="○"/>
            </a:pPr>
            <a:r>
              <a:rPr b="1" lang="en" sz="1200">
                <a:solidFill>
                  <a:srgbClr val="000000"/>
                </a:solidFill>
                <a:latin typeface="Times New Roman"/>
                <a:ea typeface="Times New Roman"/>
                <a:cs typeface="Times New Roman"/>
                <a:sym typeface="Times New Roman"/>
              </a:rPr>
              <a:t>Trust Issues</a:t>
            </a:r>
            <a:r>
              <a:rPr lang="en" sz="1200">
                <a:solidFill>
                  <a:srgbClr val="000000"/>
                </a:solidFill>
                <a:latin typeface="Times New Roman"/>
                <a:ea typeface="Times New Roman"/>
                <a:cs typeface="Times New Roman"/>
                <a:sym typeface="Times New Roman"/>
              </a:rPr>
              <a:t>: Some users have labeled Myntra as untrustworthy, accusing them of taking money without providing proper service.</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b="1" lang="en" sz="1200">
                <a:solidFill>
                  <a:srgbClr val="000000"/>
                </a:solidFill>
                <a:latin typeface="Times New Roman"/>
                <a:ea typeface="Times New Roman"/>
                <a:cs typeface="Times New Roman"/>
                <a:sym typeface="Times New Roman"/>
              </a:rPr>
              <a:t>Delivery Time</a:t>
            </a:r>
            <a:r>
              <a:rPr lang="en" sz="1200">
                <a:solidFill>
                  <a:srgbClr val="000000"/>
                </a:solidFill>
                <a:latin typeface="Times New Roman"/>
                <a:ea typeface="Times New Roman"/>
                <a:cs typeface="Times New Roman"/>
                <a:sym typeface="Times New Roman"/>
              </a:rPr>
              <a:t>: Most of the customer relevantly </a:t>
            </a:r>
            <a:r>
              <a:rPr lang="en" sz="1200">
                <a:solidFill>
                  <a:srgbClr val="000000"/>
                </a:solidFill>
                <a:latin typeface="Times New Roman"/>
                <a:ea typeface="Times New Roman"/>
                <a:cs typeface="Times New Roman"/>
                <a:sym typeface="Times New Roman"/>
              </a:rPr>
              <a:t>complaint</a:t>
            </a:r>
            <a:r>
              <a:rPr lang="en" sz="1200">
                <a:solidFill>
                  <a:srgbClr val="000000"/>
                </a:solidFill>
                <a:latin typeface="Times New Roman"/>
                <a:ea typeface="Times New Roman"/>
                <a:cs typeface="Times New Roman"/>
                <a:sym typeface="Times New Roman"/>
              </a:rPr>
              <a:t> regarding delivery beyond specified time</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56" name="Shape 356"/>
        <p:cNvGrpSpPr/>
        <p:nvPr/>
      </p:nvGrpSpPr>
      <p:grpSpPr>
        <a:xfrm>
          <a:off x="0" y="0"/>
          <a:ext cx="0" cy="0"/>
          <a:chOff x="0" y="0"/>
          <a:chExt cx="0" cy="0"/>
        </a:xfrm>
      </p:grpSpPr>
      <p:sp>
        <p:nvSpPr>
          <p:cNvPr id="357" name="Google Shape;35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Medium Impact Review</a:t>
            </a:r>
            <a:endParaRPr sz="3500"/>
          </a:p>
        </p:txBody>
      </p:sp>
      <p:sp>
        <p:nvSpPr>
          <p:cNvPr id="358" name="Google Shape;358;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Queries: Customer asking for more information or clarification against return refusal by myntra</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Mixed Experience: Some customers share mixed feelings,mentioning both positive and negative comment about their shopping experience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25"/>
          <p:cNvSpPr txBox="1"/>
          <p:nvPr>
            <p:ph type="title"/>
          </p:nvPr>
        </p:nvSpPr>
        <p:spPr>
          <a:xfrm>
            <a:off x="968825" y="847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Competitive</a:t>
            </a:r>
            <a:r>
              <a:rPr lang="en" sz="3400"/>
              <a:t> Analysis</a:t>
            </a:r>
            <a:endParaRPr sz="3400"/>
          </a:p>
        </p:txBody>
      </p:sp>
      <p:sp>
        <p:nvSpPr>
          <p:cNvPr id="364" name="Google Shape;364;p25"/>
          <p:cNvSpPr txBox="1"/>
          <p:nvPr>
            <p:ph idx="1" type="body"/>
          </p:nvPr>
        </p:nvSpPr>
        <p:spPr>
          <a:xfrm>
            <a:off x="1303800" y="1990050"/>
            <a:ext cx="3182700" cy="9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Competitor:</a:t>
            </a:r>
            <a:endParaRPr b="1"/>
          </a:p>
          <a:p>
            <a:pPr indent="0" lvl="0" marL="0" rtl="0" algn="l">
              <a:spcBef>
                <a:spcPts val="1200"/>
              </a:spcBef>
              <a:spcAft>
                <a:spcPts val="1200"/>
              </a:spcAft>
              <a:buNone/>
            </a:pPr>
            <a:r>
              <a:rPr lang="en"/>
              <a:t>Amazon,Flipkart,AJIO,Nykaa</a:t>
            </a:r>
            <a:endParaRPr/>
          </a:p>
        </p:txBody>
      </p:sp>
      <p:sp>
        <p:nvSpPr>
          <p:cNvPr id="365" name="Google Shape;365;p25"/>
          <p:cNvSpPr txBox="1"/>
          <p:nvPr/>
        </p:nvSpPr>
        <p:spPr>
          <a:xfrm>
            <a:off x="1303800" y="3418925"/>
            <a:ext cx="2809500" cy="10806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Comparison Factor:</a:t>
            </a:r>
            <a:endParaRPr b="1"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Product Quality</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Customer satisfaction</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Delivery time</a:t>
            </a:r>
            <a:endParaRPr sz="1300">
              <a:solidFill>
                <a:schemeClr val="dk2"/>
              </a:solidFill>
              <a:latin typeface="Nunito"/>
              <a:ea typeface="Nunito"/>
              <a:cs typeface="Nunito"/>
              <a:sym typeface="Nunito"/>
            </a:endParaRPr>
          </a:p>
        </p:txBody>
      </p:sp>
      <p:sp>
        <p:nvSpPr>
          <p:cNvPr id="366" name="Google Shape;366;p25"/>
          <p:cNvSpPr txBox="1"/>
          <p:nvPr/>
        </p:nvSpPr>
        <p:spPr>
          <a:xfrm>
            <a:off x="5621100" y="1990050"/>
            <a:ext cx="2980200" cy="26391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Competitive Advantage:</a:t>
            </a:r>
            <a:endParaRPr b="1"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highlight>
                  <a:srgbClr val="FFFFFF"/>
                </a:highlight>
                <a:latin typeface="Nunito"/>
                <a:ea typeface="Nunito"/>
                <a:cs typeface="Nunito"/>
                <a:sym typeface="Nunito"/>
              </a:rPr>
              <a:t>Diversification (Expanding into varied areas or fields) is one of the key factors that has kept the brand at the forefront of the fashion industry in the Indian market</a:t>
            </a:r>
            <a:endParaRPr sz="1300">
              <a:solidFill>
                <a:schemeClr val="dk2"/>
              </a:solidFill>
              <a:highlight>
                <a:srgbClr val="FFFFFF"/>
              </a:highlight>
              <a:latin typeface="Nunito"/>
              <a:ea typeface="Nunito"/>
              <a:cs typeface="Nunito"/>
              <a:sym typeface="Nunito"/>
            </a:endParaRPr>
          </a:p>
          <a:p>
            <a:pPr indent="0" lvl="0" marL="457200" rtl="0" algn="l">
              <a:spcBef>
                <a:spcPts val="0"/>
              </a:spcBef>
              <a:spcAft>
                <a:spcPts val="0"/>
              </a:spcAft>
              <a:buNone/>
            </a:pPr>
            <a:r>
              <a:t/>
            </a:r>
            <a:endParaRPr sz="1300">
              <a:solidFill>
                <a:schemeClr val="dk2"/>
              </a:solidFill>
              <a:highlight>
                <a:srgbClr val="FFFFFF"/>
              </a:highlight>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highlight>
                  <a:srgbClr val="FFFFFF"/>
                </a:highlight>
                <a:latin typeface="Nunito"/>
                <a:ea typeface="Nunito"/>
                <a:cs typeface="Nunito"/>
                <a:sym typeface="Nunito"/>
              </a:rPr>
              <a:t>Its focus on trendy, youth-centric clothing and a wide range of fashion products has made it one of the leading brands in India.</a:t>
            </a:r>
            <a:endParaRPr sz="1100">
              <a:solidFill>
                <a:schemeClr val="dk2"/>
              </a:solidFill>
              <a:highlight>
                <a:srgbClr val="FFFFFF"/>
              </a:highlight>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Strategic Recommendation</a:t>
            </a:r>
            <a:endParaRPr sz="3400"/>
          </a:p>
        </p:txBody>
      </p:sp>
      <p:sp>
        <p:nvSpPr>
          <p:cNvPr id="372" name="Google Shape;372;p26"/>
          <p:cNvSpPr txBox="1"/>
          <p:nvPr>
            <p:ph idx="1" type="body"/>
          </p:nvPr>
        </p:nvSpPr>
        <p:spPr>
          <a:xfrm>
            <a:off x="1303800" y="1990050"/>
            <a:ext cx="2231700" cy="13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Customer Engagement:</a:t>
            </a:r>
            <a:endParaRPr b="1"/>
          </a:p>
          <a:p>
            <a:pPr indent="0" lvl="0" marL="0" rtl="0" algn="l">
              <a:spcBef>
                <a:spcPts val="1200"/>
              </a:spcBef>
              <a:spcAft>
                <a:spcPts val="1200"/>
              </a:spcAft>
              <a:buNone/>
            </a:pPr>
            <a:r>
              <a:rPr lang="en"/>
              <a:t>Enhance customer service responsiveness and logistics</a:t>
            </a:r>
            <a:endParaRPr/>
          </a:p>
        </p:txBody>
      </p:sp>
      <p:sp>
        <p:nvSpPr>
          <p:cNvPr id="373" name="Google Shape;373;p26"/>
          <p:cNvSpPr txBox="1"/>
          <p:nvPr/>
        </p:nvSpPr>
        <p:spPr>
          <a:xfrm>
            <a:off x="3838175" y="1990050"/>
            <a:ext cx="2231700" cy="1458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Marketing Strategy:</a:t>
            </a:r>
            <a:endParaRPr b="1" sz="1300">
              <a:solidFill>
                <a:schemeClr val="dk2"/>
              </a:solidFill>
              <a:latin typeface="Nunito"/>
              <a:ea typeface="Nunito"/>
              <a:cs typeface="Nunito"/>
              <a:sym typeface="Nunito"/>
            </a:endParaRPr>
          </a:p>
          <a:p>
            <a:pPr indent="0" lvl="0" marL="0" rtl="0" algn="l">
              <a:spcBef>
                <a:spcPts val="0"/>
              </a:spcBef>
              <a:spcAft>
                <a:spcPts val="0"/>
              </a:spcAft>
              <a:buNone/>
            </a:pPr>
            <a:r>
              <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Enhance quality check of product from seller and to build trust by having proper proof</a:t>
            </a:r>
            <a:endParaRPr sz="1300">
              <a:solidFill>
                <a:schemeClr val="dk2"/>
              </a:solidFill>
              <a:latin typeface="Nunito"/>
              <a:ea typeface="Nunito"/>
              <a:cs typeface="Nunito"/>
              <a:sym typeface="Nunito"/>
            </a:endParaRPr>
          </a:p>
        </p:txBody>
      </p:sp>
      <p:sp>
        <p:nvSpPr>
          <p:cNvPr id="374" name="Google Shape;374;p26"/>
          <p:cNvSpPr txBox="1"/>
          <p:nvPr/>
        </p:nvSpPr>
        <p:spPr>
          <a:xfrm>
            <a:off x="6372550" y="1990050"/>
            <a:ext cx="2587500" cy="1320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Product Development:</a:t>
            </a:r>
            <a:endParaRPr b="1"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Introduce more organic and eco friendly product line</a:t>
            </a: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78" name="Shape 378"/>
        <p:cNvGrpSpPr/>
        <p:nvPr/>
      </p:nvGrpSpPr>
      <p:grpSpPr>
        <a:xfrm>
          <a:off x="0" y="0"/>
          <a:ext cx="0" cy="0"/>
          <a:chOff x="0" y="0"/>
          <a:chExt cx="0" cy="0"/>
        </a:xfrm>
      </p:grpSpPr>
      <p:sp>
        <p:nvSpPr>
          <p:cNvPr id="379" name="Google Shape;37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Website used for Analysis</a:t>
            </a:r>
            <a:endParaRPr sz="3300"/>
          </a:p>
        </p:txBody>
      </p:sp>
      <p:sp>
        <p:nvSpPr>
          <p:cNvPr id="380" name="Google Shape;380;p27"/>
          <p:cNvSpPr txBox="1"/>
          <p:nvPr>
            <p:ph idx="1" type="body"/>
          </p:nvPr>
        </p:nvSpPr>
        <p:spPr>
          <a:xfrm>
            <a:off x="1303800" y="1990050"/>
            <a:ext cx="2242500" cy="9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For Revenue:</a:t>
            </a:r>
            <a:endParaRPr b="1"/>
          </a:p>
          <a:p>
            <a:pPr indent="0" lvl="0" marL="0" rtl="0" algn="l">
              <a:spcBef>
                <a:spcPts val="1200"/>
              </a:spcBef>
              <a:spcAft>
                <a:spcPts val="1200"/>
              </a:spcAft>
              <a:buNone/>
            </a:pPr>
            <a:r>
              <a:rPr lang="en"/>
              <a:t>Startuptalky,com</a:t>
            </a:r>
            <a:endParaRPr/>
          </a:p>
        </p:txBody>
      </p:sp>
      <p:sp>
        <p:nvSpPr>
          <p:cNvPr id="381" name="Google Shape;381;p27"/>
          <p:cNvSpPr txBox="1"/>
          <p:nvPr/>
        </p:nvSpPr>
        <p:spPr>
          <a:xfrm>
            <a:off x="4227200" y="1990050"/>
            <a:ext cx="2463600" cy="791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For detailed competitor:</a:t>
            </a:r>
            <a:endParaRPr b="1"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Semrush.com</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93100" y="577175"/>
            <a:ext cx="7030500" cy="60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Myntra.com</a:t>
            </a:r>
            <a:endParaRPr/>
          </a:p>
        </p:txBody>
      </p:sp>
      <p:sp>
        <p:nvSpPr>
          <p:cNvPr id="284" name="Google Shape;284;p14"/>
          <p:cNvSpPr txBox="1"/>
          <p:nvPr>
            <p:ph idx="1" type="body"/>
          </p:nvPr>
        </p:nvSpPr>
        <p:spPr>
          <a:xfrm>
            <a:off x="1335900" y="1230800"/>
            <a:ext cx="1104300" cy="42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600"/>
              <a:t>Overview</a:t>
            </a:r>
            <a:endParaRPr b="1" sz="1600"/>
          </a:p>
        </p:txBody>
      </p:sp>
      <p:sp>
        <p:nvSpPr>
          <p:cNvPr id="285" name="Google Shape;285;p14"/>
          <p:cNvSpPr txBox="1"/>
          <p:nvPr/>
        </p:nvSpPr>
        <p:spPr>
          <a:xfrm>
            <a:off x="1450750" y="1832850"/>
            <a:ext cx="6480000" cy="11763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Founded in 2007 by Ashutosh Lawania,Mukesh Bansal,Raveen Sastry,Sankar Bora,Vineet Saxena.</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rgbClr val="282828"/>
                </a:solidFill>
                <a:highlight>
                  <a:srgbClr val="FFFFFF"/>
                </a:highlight>
                <a:latin typeface="Nunito"/>
                <a:ea typeface="Nunito"/>
                <a:cs typeface="Nunito"/>
                <a:sym typeface="Nunito"/>
              </a:rPr>
              <a:t>Myntra is an e-commerce company committed to making fashion and lifestyle products accessible to everyone</a:t>
            </a:r>
            <a:endParaRPr sz="1300">
              <a:solidFill>
                <a:schemeClr val="dk2"/>
              </a:solidFill>
              <a:latin typeface="Nunito"/>
              <a:ea typeface="Nunito"/>
              <a:cs typeface="Nunito"/>
              <a:sym typeface="Nunito"/>
            </a:endParaRPr>
          </a:p>
        </p:txBody>
      </p:sp>
      <p:sp>
        <p:nvSpPr>
          <p:cNvPr id="286" name="Google Shape;286;p14"/>
          <p:cNvSpPr txBox="1"/>
          <p:nvPr/>
        </p:nvSpPr>
        <p:spPr>
          <a:xfrm>
            <a:off x="1514925" y="3522375"/>
            <a:ext cx="6715200" cy="9516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300"/>
              <a:buFont typeface="Nunito"/>
              <a:buNone/>
            </a:pPr>
            <a:r>
              <a:rPr lang="en" sz="1300">
                <a:solidFill>
                  <a:srgbClr val="001D35"/>
                </a:solidFill>
                <a:highlight>
                  <a:srgbClr val="FFFFFF"/>
                </a:highlight>
                <a:latin typeface="Nunito"/>
                <a:ea typeface="Nunito"/>
                <a:cs typeface="Nunito"/>
                <a:sym typeface="Nunito"/>
              </a:rPr>
              <a:t>Mission: To use technology to make fashion and lifestyle more accessible and help people look good.</a:t>
            </a:r>
            <a:endParaRPr sz="1300">
              <a:solidFill>
                <a:srgbClr val="001D35"/>
              </a:solidFill>
              <a:highlight>
                <a:srgbClr val="FFFFFF"/>
              </a:highlight>
              <a:latin typeface="Nunito"/>
              <a:ea typeface="Nunito"/>
              <a:cs typeface="Nunito"/>
              <a:sym typeface="Nunito"/>
            </a:endParaRPr>
          </a:p>
          <a:p>
            <a:pPr indent="0" lvl="0" marL="0" rtl="0" algn="l">
              <a:spcBef>
                <a:spcPts val="0"/>
              </a:spcBef>
              <a:spcAft>
                <a:spcPts val="0"/>
              </a:spcAft>
              <a:buClr>
                <a:schemeClr val="dk2"/>
              </a:buClr>
              <a:buSzPts val="1300"/>
              <a:buFont typeface="Nunito"/>
              <a:buNone/>
            </a:pPr>
            <a:r>
              <a:t/>
            </a:r>
            <a:endParaRPr sz="1300">
              <a:solidFill>
                <a:srgbClr val="001D35"/>
              </a:solidFill>
              <a:highlight>
                <a:srgbClr val="FFFFFF"/>
              </a:highlight>
              <a:latin typeface="Nunito"/>
              <a:ea typeface="Nunito"/>
              <a:cs typeface="Nunito"/>
              <a:sym typeface="Nunito"/>
            </a:endParaRPr>
          </a:p>
          <a:p>
            <a:pPr indent="0" lvl="0" marL="0" rtl="0" algn="l">
              <a:spcBef>
                <a:spcPts val="0"/>
              </a:spcBef>
              <a:spcAft>
                <a:spcPts val="0"/>
              </a:spcAft>
              <a:buClr>
                <a:schemeClr val="dk2"/>
              </a:buClr>
              <a:buSzPts val="1300"/>
              <a:buFont typeface="Nunito"/>
              <a:buNone/>
            </a:pPr>
            <a:r>
              <a:rPr lang="en" sz="1300">
                <a:solidFill>
                  <a:srgbClr val="001D35"/>
                </a:solidFill>
                <a:highlight>
                  <a:srgbClr val="FFFFFF"/>
                </a:highlight>
                <a:latin typeface="Nunito"/>
                <a:ea typeface="Nunito"/>
                <a:cs typeface="Nunito"/>
                <a:sym typeface="Nunito"/>
              </a:rPr>
              <a:t>Vision: To make the world more stylish through fashion</a:t>
            </a:r>
            <a:endParaRPr>
              <a:solidFill>
                <a:srgbClr val="001D35"/>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Myntra Business Model</a:t>
            </a:r>
            <a:endParaRPr sz="4900"/>
          </a:p>
        </p:txBody>
      </p:sp>
      <p:sp>
        <p:nvSpPr>
          <p:cNvPr id="292" name="Google Shape;292;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350">
                <a:solidFill>
                  <a:srgbClr val="001D35"/>
                </a:solidFill>
                <a:highlight>
                  <a:srgbClr val="FFFFFF"/>
                </a:highlight>
              </a:rPr>
              <a:t>Myntra, an Indian e-commerce company, operates on a business-to-consumer (B2C) marketplace model</a:t>
            </a:r>
            <a:endParaRPr sz="1350">
              <a:solidFill>
                <a:srgbClr val="001D35"/>
              </a:solidFill>
              <a:highlight>
                <a:srgbClr val="FFFFFF"/>
              </a:highlight>
            </a:endParaRPr>
          </a:p>
          <a:p>
            <a:pPr indent="-304800" lvl="0" marL="457200" rtl="0" algn="l">
              <a:lnSpc>
                <a:spcPct val="105000"/>
              </a:lnSpc>
              <a:spcBef>
                <a:spcPts val="1200"/>
              </a:spcBef>
              <a:spcAft>
                <a:spcPts val="0"/>
              </a:spcAft>
              <a:buClr>
                <a:srgbClr val="545D7E"/>
              </a:buClr>
              <a:buSzPts val="1200"/>
              <a:buChar char="❖"/>
            </a:pPr>
            <a:r>
              <a:rPr lang="en" sz="1200">
                <a:solidFill>
                  <a:srgbClr val="545D7E"/>
                </a:solidFill>
                <a:highlight>
                  <a:srgbClr val="FFFFFF"/>
                </a:highlight>
              </a:rPr>
              <a:t>Myntra's business model allows multiple businesses to operate within its portal, providing customers with a variety of options. Myntra works directly with merchants to introduce and establish brands.</a:t>
            </a:r>
            <a:endParaRPr sz="1200">
              <a:solidFill>
                <a:srgbClr val="545D7E"/>
              </a:solidFill>
              <a:highlight>
                <a:srgbClr val="FFFFFF"/>
              </a:highlight>
            </a:endParaRPr>
          </a:p>
          <a:p>
            <a:pPr indent="-304800" lvl="0" marL="457200" rtl="0" algn="l">
              <a:lnSpc>
                <a:spcPct val="105000"/>
              </a:lnSpc>
              <a:spcBef>
                <a:spcPts val="0"/>
              </a:spcBef>
              <a:spcAft>
                <a:spcPts val="0"/>
              </a:spcAft>
              <a:buClr>
                <a:srgbClr val="545D7E"/>
              </a:buClr>
              <a:buSzPts val="1200"/>
              <a:buChar char="❖"/>
            </a:pPr>
            <a:r>
              <a:rPr lang="en" sz="1200">
                <a:solidFill>
                  <a:srgbClr val="545D7E"/>
                </a:solidFill>
                <a:highlight>
                  <a:srgbClr val="FFFFFF"/>
                </a:highlight>
              </a:rPr>
              <a:t>Myntra's target market is young, fashion-conscious, medium-income online shoppers who are looking for good quality products and the best deals</a:t>
            </a:r>
            <a:endParaRPr sz="1200">
              <a:solidFill>
                <a:srgbClr val="545D7E"/>
              </a:solidFill>
              <a:highlight>
                <a:srgbClr val="FFFFFF"/>
              </a:highlight>
            </a:endParaRPr>
          </a:p>
          <a:p>
            <a:pPr indent="-304800" lvl="0" marL="457200" rtl="0" algn="l">
              <a:lnSpc>
                <a:spcPct val="105000"/>
              </a:lnSpc>
              <a:spcBef>
                <a:spcPts val="0"/>
              </a:spcBef>
              <a:spcAft>
                <a:spcPts val="0"/>
              </a:spcAft>
              <a:buClr>
                <a:srgbClr val="545D7E"/>
              </a:buClr>
              <a:buSzPts val="1200"/>
              <a:buChar char="❖"/>
            </a:pPr>
            <a:r>
              <a:rPr lang="en" sz="1200">
                <a:solidFill>
                  <a:srgbClr val="545D7E"/>
                </a:solidFill>
                <a:highlight>
                  <a:srgbClr val="FFFFFF"/>
                </a:highlight>
              </a:rPr>
              <a:t>Myntra offers products from over 2,500 brands, including national and global brands</a:t>
            </a:r>
            <a:endParaRPr sz="1200">
              <a:solidFill>
                <a:srgbClr val="545D7E"/>
              </a:solidFill>
              <a:highlight>
                <a:srgbClr val="FFFFFF"/>
              </a:highlight>
            </a:endParaRPr>
          </a:p>
          <a:p>
            <a:pPr indent="-304800" lvl="0" marL="457200" rtl="0" algn="l">
              <a:lnSpc>
                <a:spcPct val="105000"/>
              </a:lnSpc>
              <a:spcBef>
                <a:spcPts val="0"/>
              </a:spcBef>
              <a:spcAft>
                <a:spcPts val="0"/>
              </a:spcAft>
              <a:buClr>
                <a:srgbClr val="545D7E"/>
              </a:buClr>
              <a:buSzPts val="1200"/>
              <a:buChar char="❖"/>
            </a:pPr>
            <a:r>
              <a:rPr lang="en" sz="1200">
                <a:solidFill>
                  <a:srgbClr val="545D7E"/>
                </a:solidFill>
                <a:highlight>
                  <a:srgbClr val="FFFFFF"/>
                </a:highlight>
              </a:rPr>
              <a:t>Myntra's marketing strategy focuses on segmentation, targeting, and positioning</a:t>
            </a:r>
            <a:endParaRPr sz="1200">
              <a:solidFill>
                <a:srgbClr val="545D7E"/>
              </a:solidFill>
              <a:highlight>
                <a:srgbClr val="FFFFFF"/>
              </a:highlight>
            </a:endParaRPr>
          </a:p>
          <a:p>
            <a:pPr indent="-304800" lvl="0" marL="457200" rtl="0" algn="l">
              <a:lnSpc>
                <a:spcPct val="105000"/>
              </a:lnSpc>
              <a:spcBef>
                <a:spcPts val="0"/>
              </a:spcBef>
              <a:spcAft>
                <a:spcPts val="0"/>
              </a:spcAft>
              <a:buClr>
                <a:srgbClr val="545D7E"/>
              </a:buClr>
              <a:buSzPts val="1200"/>
              <a:buChar char="❖"/>
            </a:pPr>
            <a:r>
              <a:rPr lang="en" sz="1200">
                <a:solidFill>
                  <a:srgbClr val="545D7E"/>
                </a:solidFill>
                <a:highlight>
                  <a:srgbClr val="FFFFFF"/>
                </a:highlight>
              </a:rPr>
              <a:t>Myntra launched an express delivery service in May 2022, allowing shoppers to receive orders within 24–48 hours of purchase</a:t>
            </a:r>
            <a:endParaRPr sz="1200">
              <a:solidFill>
                <a:srgbClr val="545D7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3419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720"/>
              <a:t>Market Position and Growth</a:t>
            </a:r>
            <a:endParaRPr sz="3720"/>
          </a:p>
        </p:txBody>
      </p:sp>
      <p:sp>
        <p:nvSpPr>
          <p:cNvPr id="298" name="Google Shape;298;p16"/>
          <p:cNvSpPr txBox="1"/>
          <p:nvPr>
            <p:ph idx="1" type="body"/>
          </p:nvPr>
        </p:nvSpPr>
        <p:spPr>
          <a:xfrm>
            <a:off x="1303800" y="1661750"/>
            <a:ext cx="3430500" cy="31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Position</a:t>
            </a:r>
            <a:endParaRPr/>
          </a:p>
          <a:p>
            <a:pPr indent="-311150" lvl="0" marL="457200" rtl="0" algn="l">
              <a:spcBef>
                <a:spcPts val="1200"/>
              </a:spcBef>
              <a:spcAft>
                <a:spcPts val="0"/>
              </a:spcAft>
              <a:buSzPts val="1300"/>
              <a:buChar char="❖"/>
            </a:pPr>
            <a:r>
              <a:rPr lang="en"/>
              <a:t>Myntra compete with Amazon Fashion,Flipkart,AJIO</a:t>
            </a:r>
            <a:endParaRPr/>
          </a:p>
          <a:p>
            <a:pPr indent="-311150" lvl="0" marL="457200" rtl="0" algn="l">
              <a:spcBef>
                <a:spcPts val="0"/>
              </a:spcBef>
              <a:spcAft>
                <a:spcPts val="0"/>
              </a:spcAft>
              <a:buSzPts val="1300"/>
              <a:buChar char="❖"/>
            </a:pPr>
            <a:r>
              <a:rPr lang="en">
                <a:solidFill>
                  <a:srgbClr val="001D35"/>
                </a:solidFill>
                <a:highlight>
                  <a:srgbClr val="FFFFFF"/>
                </a:highlight>
              </a:rPr>
              <a:t>Myntra is India's largest fashion e-commerce player, with a </a:t>
            </a:r>
            <a:r>
              <a:rPr lang="en">
                <a:solidFill>
                  <a:srgbClr val="000000"/>
                </a:solidFill>
              </a:rPr>
              <a:t>market share estimated to be between 35% and 45% as of 2023.</a:t>
            </a:r>
            <a:endParaRPr>
              <a:solidFill>
                <a:srgbClr val="000000"/>
              </a:solidFill>
            </a:endParaRPr>
          </a:p>
          <a:p>
            <a:pPr indent="-311150" lvl="0" marL="457200" rtl="0" algn="l">
              <a:spcBef>
                <a:spcPts val="0"/>
              </a:spcBef>
              <a:spcAft>
                <a:spcPts val="0"/>
              </a:spcAft>
              <a:buClr>
                <a:srgbClr val="545D7E"/>
              </a:buClr>
              <a:buSzPts val="1300"/>
              <a:buChar char="❖"/>
            </a:pPr>
            <a:r>
              <a:rPr lang="en">
                <a:solidFill>
                  <a:srgbClr val="545D7E"/>
                </a:solidFill>
                <a:highlight>
                  <a:srgbClr val="FFFFFF"/>
                </a:highlight>
              </a:rPr>
              <a:t>Myntra has over 400 international brands in its portfolio, including Mango, H&amp;M, and Tommy Hilfiger</a:t>
            </a:r>
            <a:endParaRPr>
              <a:solidFill>
                <a:srgbClr val="545D7E"/>
              </a:solidFill>
              <a:highlight>
                <a:srgbClr val="FFFFFF"/>
              </a:highlight>
            </a:endParaRPr>
          </a:p>
          <a:p>
            <a:pPr indent="-311150" lvl="0" marL="457200" rtl="0" algn="l">
              <a:spcBef>
                <a:spcPts val="0"/>
              </a:spcBef>
              <a:spcAft>
                <a:spcPts val="0"/>
              </a:spcAft>
              <a:buClr>
                <a:srgbClr val="545D7E"/>
              </a:buClr>
              <a:buSzPts val="1300"/>
              <a:buChar char="❖"/>
            </a:pPr>
            <a:r>
              <a:rPr lang="en">
                <a:solidFill>
                  <a:srgbClr val="545D7E"/>
                </a:solidFill>
                <a:highlight>
                  <a:srgbClr val="FFFFFF"/>
                </a:highlight>
              </a:rPr>
              <a:t>Myntra is expanding into non-metro cities</a:t>
            </a:r>
            <a:endParaRPr sz="1400">
              <a:solidFill>
                <a:srgbClr val="545D7E"/>
              </a:solidFill>
              <a:highlight>
                <a:srgbClr val="FFFFFF"/>
              </a:highlight>
            </a:endParaRPr>
          </a:p>
        </p:txBody>
      </p:sp>
      <p:sp>
        <p:nvSpPr>
          <p:cNvPr id="299" name="Google Shape;299;p16"/>
          <p:cNvSpPr txBox="1"/>
          <p:nvPr>
            <p:ph idx="2" type="body"/>
          </p:nvPr>
        </p:nvSpPr>
        <p:spPr>
          <a:xfrm>
            <a:off x="4903800" y="1661750"/>
            <a:ext cx="3430500" cy="31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Growth Trajectory</a:t>
            </a:r>
            <a:endParaRPr/>
          </a:p>
          <a:p>
            <a:pPr indent="-311150" lvl="0" marL="457200" rtl="0" algn="l">
              <a:spcBef>
                <a:spcPts val="1200"/>
              </a:spcBef>
              <a:spcAft>
                <a:spcPts val="0"/>
              </a:spcAft>
              <a:buClr>
                <a:srgbClr val="001C3B"/>
              </a:buClr>
              <a:buSzPts val="1300"/>
              <a:buChar char="❏"/>
            </a:pPr>
            <a:r>
              <a:rPr lang="en">
                <a:solidFill>
                  <a:srgbClr val="001C3B"/>
                </a:solidFill>
                <a:highlight>
                  <a:srgbClr val="FFFFFF"/>
                </a:highlight>
              </a:rPr>
              <a:t>Myntra's growth is attributed to customer acquisition, innovation, and operational excellence</a:t>
            </a:r>
            <a:endParaRPr>
              <a:solidFill>
                <a:srgbClr val="001C3B"/>
              </a:solidFill>
              <a:highlight>
                <a:srgbClr val="FFFFFF"/>
              </a:highlight>
            </a:endParaRPr>
          </a:p>
          <a:p>
            <a:pPr indent="-311150" lvl="0" marL="457200" rtl="0" algn="l">
              <a:spcBef>
                <a:spcPts val="0"/>
              </a:spcBef>
              <a:spcAft>
                <a:spcPts val="0"/>
              </a:spcAft>
              <a:buClr>
                <a:srgbClr val="001C3B"/>
              </a:buClr>
              <a:buSzPts val="1300"/>
              <a:buChar char="❏"/>
            </a:pPr>
            <a:r>
              <a:rPr lang="en">
                <a:solidFill>
                  <a:srgbClr val="001C3B"/>
                </a:solidFill>
                <a:highlight>
                  <a:srgbClr val="FFFFFF"/>
                </a:highlight>
              </a:rPr>
              <a:t>monthly active users (MAUs) increased from 45 million in 2021 to 60 million by the end of 2023</a:t>
            </a:r>
            <a:endParaRPr>
              <a:solidFill>
                <a:srgbClr val="001C3B"/>
              </a:solidFill>
              <a:highlight>
                <a:srgbClr val="FFFFFF"/>
              </a:highlight>
            </a:endParaRPr>
          </a:p>
          <a:p>
            <a:pPr indent="-311150" lvl="0" marL="457200" rtl="0" algn="l">
              <a:spcBef>
                <a:spcPts val="0"/>
              </a:spcBef>
              <a:spcAft>
                <a:spcPts val="0"/>
              </a:spcAft>
              <a:buClr>
                <a:srgbClr val="001C3B"/>
              </a:buClr>
              <a:buSzPts val="1300"/>
              <a:buChar char="❏"/>
            </a:pPr>
            <a:r>
              <a:rPr lang="en">
                <a:solidFill>
                  <a:srgbClr val="001C3B"/>
                </a:solidFill>
                <a:highlight>
                  <a:srgbClr val="FFFFFF"/>
                </a:highlight>
              </a:rPr>
              <a:t>The catalog size on the platform has grown by over 50% in the last year.</a:t>
            </a:r>
            <a:endParaRPr>
              <a:solidFill>
                <a:srgbClr val="001C3B"/>
              </a:solidFill>
              <a:highlight>
                <a:srgbClr val="FFFFFF"/>
              </a:highlight>
            </a:endParaRPr>
          </a:p>
          <a:p>
            <a:pPr indent="-311150" lvl="0" marL="457200" rtl="0" algn="l">
              <a:spcBef>
                <a:spcPts val="0"/>
              </a:spcBef>
              <a:spcAft>
                <a:spcPts val="0"/>
              </a:spcAft>
              <a:buClr>
                <a:srgbClr val="001C3B"/>
              </a:buClr>
              <a:buSzPts val="1300"/>
              <a:buChar char="❏"/>
            </a:pPr>
            <a:r>
              <a:rPr lang="en" sz="1200">
                <a:solidFill>
                  <a:srgbClr val="001C3B"/>
                </a:solidFill>
                <a:highlight>
                  <a:srgbClr val="FFFFFF"/>
                </a:highlight>
                <a:latin typeface="Arial"/>
                <a:ea typeface="Arial"/>
                <a:cs typeface="Arial"/>
                <a:sym typeface="Arial"/>
              </a:rPr>
              <a:t>Myntra's GMV (gross merchandise value) growth is nearing 2X of the market.</a:t>
            </a:r>
            <a:endParaRPr>
              <a:solidFill>
                <a:srgbClr val="001C3B"/>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3430500" cy="13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Myntra Revenue Model(2022-2023)</a:t>
            </a:r>
            <a:endParaRPr sz="3300"/>
          </a:p>
        </p:txBody>
      </p:sp>
      <p:sp>
        <p:nvSpPr>
          <p:cNvPr id="305" name="Google Shape;305;p17"/>
          <p:cNvSpPr txBox="1"/>
          <p:nvPr>
            <p:ph idx="1" type="subTitle"/>
          </p:nvPr>
        </p:nvSpPr>
        <p:spPr>
          <a:xfrm>
            <a:off x="1303800" y="184575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Operating Revenue</a:t>
            </a:r>
            <a:endParaRPr/>
          </a:p>
          <a:p>
            <a:pPr indent="0" lvl="0" marL="0" rtl="0" algn="l">
              <a:spcBef>
                <a:spcPts val="0"/>
              </a:spcBef>
              <a:spcAft>
                <a:spcPts val="0"/>
              </a:spcAft>
              <a:buNone/>
            </a:pPr>
            <a:r>
              <a:rPr lang="en"/>
              <a:t>(2022-2023): INR 4509.2 crore</a:t>
            </a:r>
            <a:endParaRPr/>
          </a:p>
        </p:txBody>
      </p:sp>
      <p:sp>
        <p:nvSpPr>
          <p:cNvPr id="306" name="Google Shape;306;p17"/>
          <p:cNvSpPr txBox="1"/>
          <p:nvPr>
            <p:ph idx="2" type="body"/>
          </p:nvPr>
        </p:nvSpPr>
        <p:spPr>
          <a:xfrm>
            <a:off x="4903700" y="661000"/>
            <a:ext cx="3430500" cy="38706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ADVERTISEMENT SERVICE: 2022-2023 Revenue: INR-535.3 crore which is 11.9% of total revenue</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OTHER INCOME such as interest income or rental income, which contributes 2.97% to the total revenue</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OTHER OPERATING REVENUE includes miscellaneous revenue sources, accounting for 1.49% of the total.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07" name="Google Shape;307;p17"/>
          <p:cNvSpPr txBox="1"/>
          <p:nvPr/>
        </p:nvSpPr>
        <p:spPr>
          <a:xfrm>
            <a:off x="1303800" y="2571750"/>
            <a:ext cx="3382200" cy="19602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LOGISTICS SERVICE: 2022-2023 Revenue: INR-1991.5 crore which is 44.2% of total revenue</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MARKETPLACE SERVICE: 2022-2023 Revenue: INR-1781.2 crore which is 39.5% of total revenue</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224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50">
                <a:solidFill>
                  <a:srgbClr val="0F2741"/>
                </a:solidFill>
                <a:highlight>
                  <a:srgbClr val="FFFFFF"/>
                </a:highlight>
                <a:latin typeface="Arial"/>
                <a:ea typeface="Arial"/>
                <a:cs typeface="Arial"/>
                <a:sym typeface="Arial"/>
              </a:rPr>
              <a:t>Operating revenue of Myntra for financial year 2021 to 2023</a:t>
            </a:r>
            <a:r>
              <a:rPr b="0" lang="en" sz="2050">
                <a:solidFill>
                  <a:srgbClr val="0F2741"/>
                </a:solidFill>
                <a:highlight>
                  <a:srgbClr val="FFFFFF"/>
                </a:highlight>
                <a:latin typeface="Arial"/>
                <a:ea typeface="Arial"/>
                <a:cs typeface="Arial"/>
                <a:sym typeface="Arial"/>
              </a:rPr>
              <a:t>(In Billion Indian Rupee)</a:t>
            </a:r>
            <a:endParaRPr b="0">
              <a:latin typeface="Arial"/>
              <a:ea typeface="Arial"/>
              <a:cs typeface="Arial"/>
              <a:sym typeface="Arial"/>
            </a:endParaRPr>
          </a:p>
        </p:txBody>
      </p:sp>
      <p:sp>
        <p:nvSpPr>
          <p:cNvPr id="313" name="Google Shape;313;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4" name="Google Shape;314;p18"/>
          <p:cNvPicPr preferRelativeResize="0"/>
          <p:nvPr/>
        </p:nvPicPr>
        <p:blipFill>
          <a:blip r:embed="rId3">
            <a:alphaModFix/>
          </a:blip>
          <a:stretch>
            <a:fillRect/>
          </a:stretch>
        </p:blipFill>
        <p:spPr>
          <a:xfrm>
            <a:off x="1109325" y="1517125"/>
            <a:ext cx="7224975" cy="378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Comparable online stores of Myntra.com in Fashion &amp; Lifestyle in India </a:t>
            </a:r>
            <a:endParaRPr/>
          </a:p>
        </p:txBody>
      </p:sp>
      <p:graphicFrame>
        <p:nvGraphicFramePr>
          <p:cNvPr id="320" name="Google Shape;320;p19"/>
          <p:cNvGraphicFramePr/>
          <p:nvPr/>
        </p:nvGraphicFramePr>
        <p:xfrm>
          <a:off x="1095300" y="2571750"/>
          <a:ext cx="3000000" cy="3000000"/>
        </p:xfrm>
        <a:graphic>
          <a:graphicData uri="http://schemas.openxmlformats.org/drawingml/2006/table">
            <a:tbl>
              <a:tblPr>
                <a:noFill/>
                <a:tableStyleId>{FE7D0FA5-5CEA-4226-9F71-7CF0461C826E}</a:tableStyleId>
              </a:tblPr>
              <a:tblGrid>
                <a:gridCol w="2413000"/>
                <a:gridCol w="2413000"/>
                <a:gridCol w="2413000"/>
              </a:tblGrid>
              <a:tr h="381000">
                <a:tc>
                  <a:txBody>
                    <a:bodyPr/>
                    <a:lstStyle/>
                    <a:p>
                      <a:pPr indent="0" lvl="0" marL="0" rtl="0" algn="ctr">
                        <a:spcBef>
                          <a:spcPts val="0"/>
                        </a:spcBef>
                        <a:spcAft>
                          <a:spcPts val="0"/>
                        </a:spcAft>
                        <a:buNone/>
                      </a:pPr>
                      <a:r>
                        <a:rPr lang="en"/>
                        <a:t>Website</a:t>
                      </a:r>
                      <a:endParaRPr/>
                    </a:p>
                  </a:txBody>
                  <a:tcPr marT="91425" marB="91425" marR="91425" marL="91425"/>
                </a:tc>
                <a:tc>
                  <a:txBody>
                    <a:bodyPr/>
                    <a:lstStyle/>
                    <a:p>
                      <a:pPr indent="0" lvl="0" marL="0" rtl="0" algn="ctr">
                        <a:spcBef>
                          <a:spcPts val="0"/>
                        </a:spcBef>
                        <a:spcAft>
                          <a:spcPts val="0"/>
                        </a:spcAft>
                        <a:buNone/>
                      </a:pPr>
                      <a:r>
                        <a:rPr lang="en"/>
                        <a:t>Monthly site visit</a:t>
                      </a:r>
                      <a:endParaRPr/>
                    </a:p>
                  </a:txBody>
                  <a:tcPr marT="91425" marB="91425" marR="91425" marL="91425"/>
                </a:tc>
                <a:tc>
                  <a:txBody>
                    <a:bodyPr/>
                    <a:lstStyle/>
                    <a:p>
                      <a:pPr indent="0" lvl="0" marL="0" rtl="0" algn="ctr">
                        <a:spcBef>
                          <a:spcPts val="0"/>
                        </a:spcBef>
                        <a:spcAft>
                          <a:spcPts val="0"/>
                        </a:spcAft>
                        <a:buNone/>
                      </a:pPr>
                      <a:r>
                        <a:rPr lang="en"/>
                        <a:t>Ratings</a:t>
                      </a:r>
                      <a:endParaRPr/>
                    </a:p>
                  </a:txBody>
                  <a:tcPr marT="91425" marB="91425" marR="91425" marL="91425"/>
                </a:tc>
              </a:tr>
              <a:tr h="381000">
                <a:tc>
                  <a:txBody>
                    <a:bodyPr/>
                    <a:lstStyle/>
                    <a:p>
                      <a:pPr indent="0" lvl="0" marL="0" rtl="0" algn="ctr">
                        <a:spcBef>
                          <a:spcPts val="0"/>
                        </a:spcBef>
                        <a:spcAft>
                          <a:spcPts val="0"/>
                        </a:spcAft>
                        <a:buNone/>
                      </a:pPr>
                      <a:r>
                        <a:rPr lang="en" sz="1500">
                          <a:solidFill>
                            <a:srgbClr val="222222"/>
                          </a:solidFill>
                        </a:rPr>
                        <a:t>https://www.amazon.in/</a:t>
                      </a:r>
                      <a:endParaRPr sz="1500">
                        <a:solidFill>
                          <a:srgbClr val="222222"/>
                        </a:solidFill>
                      </a:endParaRPr>
                    </a:p>
                  </a:txBody>
                  <a:tcPr marT="19050" marB="19050" marR="91425" marL="91425">
                    <a:solidFill>
                      <a:srgbClr val="EBF1DE"/>
                    </a:solidFill>
                  </a:tcPr>
                </a:tc>
                <a:tc>
                  <a:txBody>
                    <a:bodyPr/>
                    <a:lstStyle/>
                    <a:p>
                      <a:pPr indent="0" lvl="0" marL="0" rtl="0" algn="ctr">
                        <a:spcBef>
                          <a:spcPts val="0"/>
                        </a:spcBef>
                        <a:spcAft>
                          <a:spcPts val="0"/>
                        </a:spcAft>
                        <a:buNone/>
                      </a:pPr>
                      <a:r>
                        <a:rPr lang="en" sz="1500">
                          <a:solidFill>
                            <a:srgbClr val="222222"/>
                          </a:solidFill>
                        </a:rPr>
                        <a:t>210M</a:t>
                      </a:r>
                      <a:endParaRPr sz="1500">
                        <a:solidFill>
                          <a:srgbClr val="222222"/>
                        </a:solidFill>
                      </a:endParaRPr>
                    </a:p>
                  </a:txBody>
                  <a:tcPr marT="19050" marB="19050" marR="91425" marL="91425">
                    <a:solidFill>
                      <a:srgbClr val="EBF1DE"/>
                    </a:solidFill>
                  </a:tcPr>
                </a:tc>
                <a:tc>
                  <a:txBody>
                    <a:bodyPr/>
                    <a:lstStyle/>
                    <a:p>
                      <a:pPr indent="0" lvl="0" marL="0" rtl="0" algn="ctr">
                        <a:spcBef>
                          <a:spcPts val="0"/>
                        </a:spcBef>
                        <a:spcAft>
                          <a:spcPts val="0"/>
                        </a:spcAft>
                        <a:buNone/>
                      </a:pPr>
                      <a:r>
                        <a:rPr b="1" lang="en" sz="1500">
                          <a:solidFill>
                            <a:srgbClr val="222222"/>
                          </a:solidFill>
                        </a:rPr>
                        <a:t>4.3/5 (Glassdoor)</a:t>
                      </a:r>
                      <a:endParaRPr b="1" sz="1500">
                        <a:solidFill>
                          <a:srgbClr val="222222"/>
                        </a:solidFill>
                      </a:endParaRPr>
                    </a:p>
                  </a:txBody>
                  <a:tcPr marT="19050" marB="19050" marR="91425" marL="91425">
                    <a:solidFill>
                      <a:srgbClr val="EBF1DE"/>
                    </a:solidFill>
                  </a:tcPr>
                </a:tc>
              </a:tr>
              <a:tr h="381000">
                <a:tc>
                  <a:txBody>
                    <a:bodyPr/>
                    <a:lstStyle/>
                    <a:p>
                      <a:pPr indent="0" lvl="0" marL="0" rtl="0" algn="ctr">
                        <a:spcBef>
                          <a:spcPts val="0"/>
                        </a:spcBef>
                        <a:spcAft>
                          <a:spcPts val="0"/>
                        </a:spcAft>
                        <a:buNone/>
                      </a:pPr>
                      <a:r>
                        <a:rPr lang="en" sz="1500">
                          <a:solidFill>
                            <a:srgbClr val="222222"/>
                          </a:solidFill>
                        </a:rPr>
                        <a:t>https://www.flipkart.com/</a:t>
                      </a:r>
                      <a:endParaRPr sz="1500">
                        <a:solidFill>
                          <a:srgbClr val="222222"/>
                        </a:solidFill>
                      </a:endParaRPr>
                    </a:p>
                  </a:txBody>
                  <a:tcPr marT="19050" marB="19050" marR="91425" marL="91425"/>
                </a:tc>
                <a:tc>
                  <a:txBody>
                    <a:bodyPr/>
                    <a:lstStyle/>
                    <a:p>
                      <a:pPr indent="0" lvl="0" marL="0" rtl="0" algn="ctr">
                        <a:spcBef>
                          <a:spcPts val="0"/>
                        </a:spcBef>
                        <a:spcAft>
                          <a:spcPts val="0"/>
                        </a:spcAft>
                        <a:buNone/>
                      </a:pPr>
                      <a:r>
                        <a:rPr lang="en" sz="1500">
                          <a:solidFill>
                            <a:srgbClr val="222222"/>
                          </a:solidFill>
                        </a:rPr>
                        <a:t>215M</a:t>
                      </a:r>
                      <a:endParaRPr sz="1500">
                        <a:solidFill>
                          <a:srgbClr val="222222"/>
                        </a:solidFill>
                      </a:endParaRPr>
                    </a:p>
                  </a:txBody>
                  <a:tcPr marT="19050" marB="19050" marR="91425" marL="91425"/>
                </a:tc>
                <a:tc>
                  <a:txBody>
                    <a:bodyPr/>
                    <a:lstStyle/>
                    <a:p>
                      <a:pPr indent="0" lvl="0" marL="0" rtl="0" algn="ctr">
                        <a:spcBef>
                          <a:spcPts val="0"/>
                        </a:spcBef>
                        <a:spcAft>
                          <a:spcPts val="0"/>
                        </a:spcAft>
                        <a:buNone/>
                      </a:pPr>
                      <a:r>
                        <a:rPr b="1" lang="en" sz="1500">
                          <a:solidFill>
                            <a:srgbClr val="222222"/>
                          </a:solidFill>
                        </a:rPr>
                        <a:t>4.2/5 (Glassdoor)</a:t>
                      </a:r>
                      <a:endParaRPr b="1" sz="1500">
                        <a:solidFill>
                          <a:srgbClr val="222222"/>
                        </a:solidFill>
                      </a:endParaRPr>
                    </a:p>
                  </a:txBody>
                  <a:tcPr marT="19050" marB="19050" marR="91425" marL="91425"/>
                </a:tc>
              </a:tr>
              <a:tr h="381000">
                <a:tc>
                  <a:txBody>
                    <a:bodyPr/>
                    <a:lstStyle/>
                    <a:p>
                      <a:pPr indent="0" lvl="0" marL="0" rtl="0" algn="ctr">
                        <a:spcBef>
                          <a:spcPts val="0"/>
                        </a:spcBef>
                        <a:spcAft>
                          <a:spcPts val="0"/>
                        </a:spcAft>
                        <a:buNone/>
                      </a:pPr>
                      <a:r>
                        <a:rPr lang="en" sz="1500">
                          <a:solidFill>
                            <a:srgbClr val="222222"/>
                          </a:solidFill>
                        </a:rPr>
                        <a:t>https://www.myntra.com/</a:t>
                      </a:r>
                      <a:endParaRPr sz="1500">
                        <a:solidFill>
                          <a:srgbClr val="222222"/>
                        </a:solidFill>
                      </a:endParaRPr>
                    </a:p>
                  </a:txBody>
                  <a:tcPr marT="19050" marB="19050" marR="91425" marL="91425">
                    <a:solidFill>
                      <a:srgbClr val="EBF1DE"/>
                    </a:solidFill>
                  </a:tcPr>
                </a:tc>
                <a:tc>
                  <a:txBody>
                    <a:bodyPr/>
                    <a:lstStyle/>
                    <a:p>
                      <a:pPr indent="0" lvl="0" marL="0" rtl="0" algn="ctr">
                        <a:spcBef>
                          <a:spcPts val="0"/>
                        </a:spcBef>
                        <a:spcAft>
                          <a:spcPts val="0"/>
                        </a:spcAft>
                        <a:buNone/>
                      </a:pPr>
                      <a:r>
                        <a:rPr lang="en" sz="1500">
                          <a:solidFill>
                            <a:srgbClr val="222222"/>
                          </a:solidFill>
                        </a:rPr>
                        <a:t>51.1M</a:t>
                      </a:r>
                      <a:endParaRPr sz="1500">
                        <a:solidFill>
                          <a:srgbClr val="222222"/>
                        </a:solidFill>
                      </a:endParaRPr>
                    </a:p>
                  </a:txBody>
                  <a:tcPr marT="19050" marB="19050" marR="91425" marL="91425">
                    <a:solidFill>
                      <a:srgbClr val="EBF1DE"/>
                    </a:solidFill>
                  </a:tcPr>
                </a:tc>
                <a:tc>
                  <a:txBody>
                    <a:bodyPr/>
                    <a:lstStyle/>
                    <a:p>
                      <a:pPr indent="0" lvl="0" marL="0" rtl="0" algn="ctr">
                        <a:spcBef>
                          <a:spcPts val="0"/>
                        </a:spcBef>
                        <a:spcAft>
                          <a:spcPts val="0"/>
                        </a:spcAft>
                        <a:buNone/>
                      </a:pPr>
                      <a:r>
                        <a:rPr b="1" lang="en" sz="1500">
                          <a:solidFill>
                            <a:srgbClr val="222222"/>
                          </a:solidFill>
                        </a:rPr>
                        <a:t>4.2/5 (Glassdoor)</a:t>
                      </a:r>
                      <a:endParaRPr b="1" sz="1500">
                        <a:solidFill>
                          <a:srgbClr val="222222"/>
                        </a:solidFill>
                      </a:endParaRPr>
                    </a:p>
                  </a:txBody>
                  <a:tcPr marT="19050" marB="19050" marR="91425" marL="91425">
                    <a:solidFill>
                      <a:srgbClr val="EBF1DE"/>
                    </a:solidFill>
                  </a:tcPr>
                </a:tc>
              </a:tr>
              <a:tr h="381000">
                <a:tc>
                  <a:txBody>
                    <a:bodyPr/>
                    <a:lstStyle/>
                    <a:p>
                      <a:pPr indent="0" lvl="0" marL="0" rtl="0" algn="ctr">
                        <a:spcBef>
                          <a:spcPts val="0"/>
                        </a:spcBef>
                        <a:spcAft>
                          <a:spcPts val="0"/>
                        </a:spcAft>
                        <a:buNone/>
                      </a:pPr>
                      <a:r>
                        <a:rPr lang="en" sz="1500">
                          <a:solidFill>
                            <a:srgbClr val="222222"/>
                          </a:solidFill>
                        </a:rPr>
                        <a:t>https://www.meesho.com/</a:t>
                      </a:r>
                      <a:endParaRPr sz="1500">
                        <a:solidFill>
                          <a:srgbClr val="222222"/>
                        </a:solidFill>
                      </a:endParaRPr>
                    </a:p>
                  </a:txBody>
                  <a:tcPr marT="19050" marB="19050" marR="91425" marL="91425"/>
                </a:tc>
                <a:tc>
                  <a:txBody>
                    <a:bodyPr/>
                    <a:lstStyle/>
                    <a:p>
                      <a:pPr indent="0" lvl="0" marL="0" rtl="0" algn="ctr">
                        <a:spcBef>
                          <a:spcPts val="0"/>
                        </a:spcBef>
                        <a:spcAft>
                          <a:spcPts val="0"/>
                        </a:spcAft>
                        <a:buNone/>
                      </a:pPr>
                      <a:r>
                        <a:rPr lang="en" sz="1500">
                          <a:solidFill>
                            <a:srgbClr val="222222"/>
                          </a:solidFill>
                        </a:rPr>
                        <a:t>23.3M</a:t>
                      </a:r>
                      <a:endParaRPr sz="1500">
                        <a:solidFill>
                          <a:srgbClr val="222222"/>
                        </a:solidFill>
                      </a:endParaRPr>
                    </a:p>
                  </a:txBody>
                  <a:tcPr marT="19050" marB="19050" marR="91425" marL="91425"/>
                </a:tc>
                <a:tc>
                  <a:txBody>
                    <a:bodyPr/>
                    <a:lstStyle/>
                    <a:p>
                      <a:pPr indent="0" lvl="0" marL="0" rtl="0" algn="ctr">
                        <a:spcBef>
                          <a:spcPts val="0"/>
                        </a:spcBef>
                        <a:spcAft>
                          <a:spcPts val="0"/>
                        </a:spcAft>
                        <a:buNone/>
                      </a:pPr>
                      <a:r>
                        <a:rPr b="1" lang="en" sz="1500">
                          <a:solidFill>
                            <a:srgbClr val="222222"/>
                          </a:solidFill>
                        </a:rPr>
                        <a:t>3.8/5 (Glassdoor)</a:t>
                      </a:r>
                      <a:endParaRPr b="1" sz="1500">
                        <a:solidFill>
                          <a:srgbClr val="222222"/>
                        </a:solidFill>
                      </a:endParaRPr>
                    </a:p>
                  </a:txBody>
                  <a:tcPr marT="19050" marB="19050" marR="91425" marL="91425"/>
                </a:tc>
              </a:tr>
              <a:tr h="381000">
                <a:tc>
                  <a:txBody>
                    <a:bodyPr/>
                    <a:lstStyle/>
                    <a:p>
                      <a:pPr indent="0" lvl="0" marL="0" rtl="0" algn="ctr">
                        <a:spcBef>
                          <a:spcPts val="0"/>
                        </a:spcBef>
                        <a:spcAft>
                          <a:spcPts val="0"/>
                        </a:spcAft>
                        <a:buNone/>
                      </a:pPr>
                      <a:r>
                        <a:rPr lang="en" sz="1500">
                          <a:solidFill>
                            <a:srgbClr val="222222"/>
                          </a:solidFill>
                        </a:rPr>
                        <a:t>https://www.ajio.com/</a:t>
                      </a:r>
                      <a:endParaRPr sz="1500">
                        <a:solidFill>
                          <a:srgbClr val="222222"/>
                        </a:solidFill>
                      </a:endParaRPr>
                    </a:p>
                  </a:txBody>
                  <a:tcPr marT="19050" marB="19050" marR="91425" marL="91425">
                    <a:solidFill>
                      <a:srgbClr val="EBF1DE"/>
                    </a:solidFill>
                  </a:tcPr>
                </a:tc>
                <a:tc>
                  <a:txBody>
                    <a:bodyPr/>
                    <a:lstStyle/>
                    <a:p>
                      <a:pPr indent="0" lvl="0" marL="0" rtl="0" algn="ctr">
                        <a:spcBef>
                          <a:spcPts val="0"/>
                        </a:spcBef>
                        <a:spcAft>
                          <a:spcPts val="0"/>
                        </a:spcAft>
                        <a:buNone/>
                      </a:pPr>
                      <a:r>
                        <a:rPr lang="en" sz="1500">
                          <a:solidFill>
                            <a:srgbClr val="222222"/>
                          </a:solidFill>
                        </a:rPr>
                        <a:t>13.7M</a:t>
                      </a:r>
                      <a:endParaRPr sz="1500">
                        <a:solidFill>
                          <a:srgbClr val="222222"/>
                        </a:solidFill>
                      </a:endParaRPr>
                    </a:p>
                  </a:txBody>
                  <a:tcPr marT="19050" marB="19050" marR="91425" marL="91425">
                    <a:solidFill>
                      <a:srgbClr val="EBF1DE"/>
                    </a:solidFill>
                  </a:tcPr>
                </a:tc>
                <a:tc>
                  <a:txBody>
                    <a:bodyPr/>
                    <a:lstStyle/>
                    <a:p>
                      <a:pPr indent="0" lvl="0" marL="0" rtl="0" algn="ctr">
                        <a:spcBef>
                          <a:spcPts val="0"/>
                        </a:spcBef>
                        <a:spcAft>
                          <a:spcPts val="0"/>
                        </a:spcAft>
                        <a:buNone/>
                      </a:pPr>
                      <a:r>
                        <a:rPr b="1" lang="en" sz="1500">
                          <a:solidFill>
                            <a:srgbClr val="222222"/>
                          </a:solidFill>
                        </a:rPr>
                        <a:t>3.5/5 (Glassdoor)</a:t>
                      </a:r>
                      <a:endParaRPr b="1" sz="1500">
                        <a:solidFill>
                          <a:srgbClr val="222222"/>
                        </a:solidFill>
                      </a:endParaRPr>
                    </a:p>
                  </a:txBody>
                  <a:tcPr marT="19050" marB="19050" marR="91425" marL="91425">
                    <a:solidFill>
                      <a:srgbClr val="EBF1DE"/>
                    </a:solidFill>
                  </a:tcPr>
                </a:tc>
              </a:tr>
            </a:tbl>
          </a:graphicData>
        </a:graphic>
      </p:graphicFrame>
      <p:sp>
        <p:nvSpPr>
          <p:cNvPr id="321" name="Google Shape;321;p19"/>
          <p:cNvSpPr txBox="1"/>
          <p:nvPr/>
        </p:nvSpPr>
        <p:spPr>
          <a:xfrm>
            <a:off x="1450125" y="1746200"/>
            <a:ext cx="622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Top Online Stores in Fashion &amp; Lifestyle in india</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Technology Utilization</a:t>
            </a:r>
            <a:endParaRPr sz="3400"/>
          </a:p>
        </p:txBody>
      </p:sp>
      <p:sp>
        <p:nvSpPr>
          <p:cNvPr id="327" name="Google Shape;327;p20"/>
          <p:cNvSpPr txBox="1"/>
          <p:nvPr>
            <p:ph idx="1" type="body"/>
          </p:nvPr>
        </p:nvSpPr>
        <p:spPr>
          <a:xfrm>
            <a:off x="1141500" y="2411475"/>
            <a:ext cx="3430500" cy="1807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rgbClr val="222222"/>
              </a:buClr>
              <a:buSzPct val="100000"/>
              <a:buFont typeface="Roboto"/>
              <a:buChar char="●"/>
            </a:pPr>
            <a:r>
              <a:rPr lang="en">
                <a:solidFill>
                  <a:srgbClr val="222222"/>
                </a:solidFill>
                <a:highlight>
                  <a:srgbClr val="FFFFFF"/>
                </a:highlight>
                <a:latin typeface="Roboto"/>
                <a:ea typeface="Roboto"/>
                <a:cs typeface="Roboto"/>
                <a:sym typeface="Roboto"/>
              </a:rPr>
              <a:t>Through the implementation of Assisted Selling Tools, including Virtual Try-On, an AI Skin Analyzer, and the Photo Search feature.</a:t>
            </a:r>
            <a:endParaRPr>
              <a:solidFill>
                <a:srgbClr val="222222"/>
              </a:solidFill>
              <a:highlight>
                <a:srgbClr val="FFFFFF"/>
              </a:highlight>
              <a:latin typeface="Roboto"/>
              <a:ea typeface="Roboto"/>
              <a:cs typeface="Roboto"/>
              <a:sym typeface="Roboto"/>
            </a:endParaRPr>
          </a:p>
          <a:p>
            <a:pPr indent="-304958" lvl="0" marL="457200" rtl="0" algn="l">
              <a:spcBef>
                <a:spcPts val="0"/>
              </a:spcBef>
              <a:spcAft>
                <a:spcPts val="0"/>
              </a:spcAft>
              <a:buClr>
                <a:srgbClr val="222222"/>
              </a:buClr>
              <a:buSzPct val="100000"/>
              <a:buFont typeface="Roboto"/>
              <a:buChar char="●"/>
            </a:pPr>
            <a:r>
              <a:rPr lang="en">
                <a:solidFill>
                  <a:srgbClr val="222222"/>
                </a:solidFill>
                <a:highlight>
                  <a:srgbClr val="FFFFFF"/>
                </a:highlight>
                <a:latin typeface="Roboto"/>
                <a:ea typeface="Roboto"/>
                <a:cs typeface="Roboto"/>
                <a:sym typeface="Roboto"/>
              </a:rPr>
              <a:t> Myntra’s providing a personalised shopping experience to fashion and beauty shoppers and enabling consumers to discover products that suit their individual needs.</a:t>
            </a:r>
            <a:endParaRPr/>
          </a:p>
        </p:txBody>
      </p:sp>
      <p:sp>
        <p:nvSpPr>
          <p:cNvPr id="328" name="Google Shape;328;p20"/>
          <p:cNvSpPr txBox="1"/>
          <p:nvPr>
            <p:ph idx="2" type="body"/>
          </p:nvPr>
        </p:nvSpPr>
        <p:spPr>
          <a:xfrm>
            <a:off x="4903800" y="2411475"/>
            <a:ext cx="3430500" cy="18072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Clr>
                <a:srgbClr val="222222"/>
              </a:buClr>
              <a:buSzPct val="100000"/>
              <a:buFont typeface="Roboto"/>
              <a:buChar char="●"/>
            </a:pPr>
            <a:r>
              <a:rPr lang="en">
                <a:solidFill>
                  <a:srgbClr val="222222"/>
                </a:solidFill>
                <a:highlight>
                  <a:srgbClr val="FFFFFF"/>
                </a:highlight>
                <a:latin typeface="Roboto"/>
                <a:ea typeface="Roboto"/>
                <a:cs typeface="Roboto"/>
                <a:sym typeface="Roboto"/>
              </a:rPr>
              <a:t>The integration of AR/VR technologies into offerings like the Virtual Try-On feature has notably allowed shoppers to upload a photo of themselves and virtually try on different apparel available on the platform</a:t>
            </a:r>
            <a:endParaRPr>
              <a:solidFill>
                <a:srgbClr val="222222"/>
              </a:solidFill>
              <a:highlight>
                <a:srgbClr val="FFFFFF"/>
              </a:highlight>
              <a:latin typeface="Roboto"/>
              <a:ea typeface="Roboto"/>
              <a:cs typeface="Roboto"/>
              <a:sym typeface="Roboto"/>
            </a:endParaRPr>
          </a:p>
          <a:p>
            <a:pPr indent="-298767" lvl="0" marL="457200" rtl="0" algn="l">
              <a:spcBef>
                <a:spcPts val="0"/>
              </a:spcBef>
              <a:spcAft>
                <a:spcPts val="0"/>
              </a:spcAft>
              <a:buClr>
                <a:srgbClr val="222222"/>
              </a:buClr>
              <a:buSzPct val="100000"/>
              <a:buFont typeface="Roboto"/>
              <a:buChar char="●"/>
            </a:pPr>
            <a:r>
              <a:rPr lang="en">
                <a:solidFill>
                  <a:srgbClr val="222222"/>
                </a:solidFill>
                <a:highlight>
                  <a:srgbClr val="FFFFFF"/>
                </a:highlight>
                <a:latin typeface="Roboto"/>
                <a:ea typeface="Roboto"/>
                <a:cs typeface="Roboto"/>
                <a:sym typeface="Roboto"/>
              </a:rPr>
              <a:t>‘Photo Search’ feature, which generates results from Myntra’s comprehensive catalogue that are aligned to the shopper’s preference</a:t>
            </a:r>
            <a:endParaRPr>
              <a:solidFill>
                <a:srgbClr val="222222"/>
              </a:solidFill>
              <a:highlight>
                <a:srgbClr val="FFFFFF"/>
              </a:highlight>
              <a:latin typeface="Roboto"/>
              <a:ea typeface="Roboto"/>
              <a:cs typeface="Roboto"/>
              <a:sym typeface="Roboto"/>
            </a:endParaRPr>
          </a:p>
        </p:txBody>
      </p:sp>
      <p:sp>
        <p:nvSpPr>
          <p:cNvPr id="329" name="Google Shape;329;p20"/>
          <p:cNvSpPr txBox="1"/>
          <p:nvPr/>
        </p:nvSpPr>
        <p:spPr>
          <a:xfrm>
            <a:off x="1179950" y="1927725"/>
            <a:ext cx="2949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AI Implementation</a:t>
            </a:r>
            <a:endParaRPr b="1" sz="1300">
              <a:solidFill>
                <a:schemeClr val="dk2"/>
              </a:solidFill>
              <a:latin typeface="Nunito"/>
              <a:ea typeface="Nunito"/>
              <a:cs typeface="Nunito"/>
              <a:sym typeface="Nunito"/>
            </a:endParaRPr>
          </a:p>
        </p:txBody>
      </p:sp>
      <p:sp>
        <p:nvSpPr>
          <p:cNvPr id="330" name="Google Shape;330;p20"/>
          <p:cNvSpPr txBox="1"/>
          <p:nvPr/>
        </p:nvSpPr>
        <p:spPr>
          <a:xfrm>
            <a:off x="4903800" y="1812225"/>
            <a:ext cx="3430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Impact of Implementation</a:t>
            </a:r>
            <a:endParaRPr b="1"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34" name="Shape 334"/>
        <p:cNvGrpSpPr/>
        <p:nvPr/>
      </p:nvGrpSpPr>
      <p:grpSpPr>
        <a:xfrm>
          <a:off x="0" y="0"/>
          <a:ext cx="0" cy="0"/>
          <a:chOff x="0" y="0"/>
          <a:chExt cx="0" cy="0"/>
        </a:xfrm>
      </p:grpSpPr>
      <p:sp>
        <p:nvSpPr>
          <p:cNvPr id="335" name="Google Shape;335;p21"/>
          <p:cNvSpPr txBox="1"/>
          <p:nvPr/>
        </p:nvSpPr>
        <p:spPr>
          <a:xfrm>
            <a:off x="1558175" y="371700"/>
            <a:ext cx="622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Nunito"/>
                <a:ea typeface="Nunito"/>
                <a:cs typeface="Nunito"/>
                <a:sym typeface="Nunito"/>
              </a:rPr>
              <a:t>Customer review analysis</a:t>
            </a:r>
            <a:endParaRPr b="1" sz="3000">
              <a:solidFill>
                <a:schemeClr val="dk2"/>
              </a:solidFill>
              <a:latin typeface="Nunito"/>
              <a:ea typeface="Nunito"/>
              <a:cs typeface="Nunito"/>
              <a:sym typeface="Nunito"/>
            </a:endParaRPr>
          </a:p>
        </p:txBody>
      </p:sp>
      <p:sp>
        <p:nvSpPr>
          <p:cNvPr id="336" name="Google Shape;336;p21"/>
          <p:cNvSpPr txBox="1"/>
          <p:nvPr/>
        </p:nvSpPr>
        <p:spPr>
          <a:xfrm>
            <a:off x="780175" y="1495500"/>
            <a:ext cx="1977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Nunito"/>
                <a:ea typeface="Nunito"/>
                <a:cs typeface="Nunito"/>
                <a:sym typeface="Nunito"/>
              </a:rPr>
              <a:t>Methodology:</a:t>
            </a:r>
            <a:endParaRPr b="1" sz="1500">
              <a:solidFill>
                <a:schemeClr val="dk2"/>
              </a:solidFill>
              <a:latin typeface="Nunito"/>
              <a:ea typeface="Nunito"/>
              <a:cs typeface="Nunito"/>
              <a:sym typeface="Nunito"/>
            </a:endParaRPr>
          </a:p>
        </p:txBody>
      </p:sp>
      <p:sp>
        <p:nvSpPr>
          <p:cNvPr id="337" name="Google Shape;337;p21"/>
          <p:cNvSpPr txBox="1"/>
          <p:nvPr/>
        </p:nvSpPr>
        <p:spPr>
          <a:xfrm>
            <a:off x="845000" y="2359950"/>
            <a:ext cx="3726900" cy="20100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Analyzed social media Platforms(Twitter,Instagram,Facebook) and review sites(Trust pilot and google review)</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Categorized reviews into High impact,low impact and medium impact</a:t>
            </a:r>
            <a:endParaRPr sz="1300">
              <a:solidFill>
                <a:schemeClr val="dk2"/>
              </a:solidFill>
              <a:latin typeface="Nunito"/>
              <a:ea typeface="Nunito"/>
              <a:cs typeface="Nunito"/>
              <a:sym typeface="Nunito"/>
            </a:endParaRPr>
          </a:p>
        </p:txBody>
      </p:sp>
      <p:sp>
        <p:nvSpPr>
          <p:cNvPr id="338" name="Google Shape;338;p21"/>
          <p:cNvSpPr txBox="1"/>
          <p:nvPr/>
        </p:nvSpPr>
        <p:spPr>
          <a:xfrm>
            <a:off x="5383375" y="1510800"/>
            <a:ext cx="2655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Nunito"/>
                <a:ea typeface="Nunito"/>
                <a:cs typeface="Nunito"/>
                <a:sym typeface="Nunito"/>
              </a:rPr>
              <a:t>Findings:</a:t>
            </a:r>
            <a:endParaRPr b="1" sz="1500">
              <a:solidFill>
                <a:schemeClr val="dk2"/>
              </a:solidFill>
              <a:latin typeface="Nunito"/>
              <a:ea typeface="Nunito"/>
              <a:cs typeface="Nunito"/>
              <a:sym typeface="Nunito"/>
            </a:endParaRPr>
          </a:p>
        </p:txBody>
      </p:sp>
      <p:sp>
        <p:nvSpPr>
          <p:cNvPr id="339" name="Google Shape;339;p21"/>
          <p:cNvSpPr txBox="1"/>
          <p:nvPr/>
        </p:nvSpPr>
        <p:spPr>
          <a:xfrm>
            <a:off x="5296925" y="2379300"/>
            <a:ext cx="3315300" cy="20100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High impact reviews: Praise for Product quality and variety</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Low impact reviews: Issue with delivery time and customer service</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