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Robo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regular.fntdata"/><Relationship Id="rId25" Type="http://schemas.openxmlformats.org/officeDocument/2006/relationships/slide" Target="slides/slide20.xml"/><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c6f73a04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c6f73a0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30a55679dec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30a55679dec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30a55679dec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30a55679dec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30a55679dec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30a55679dec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30a55679dec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30a55679dec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30a55679dec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30a55679dec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30a55679dec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30a55679dec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30a55679dec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30a55679dec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30a55679dec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30a55679dec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30a55679dec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30a55679dec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30a55679dec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30a55679dec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308f058b618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308f058b618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30a55679dec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30a55679dec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3090001b48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3090001b48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3090001b487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3090001b487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3090001b48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3090001b48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3098338582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3098338582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30a88ea826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30a88ea826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30a55679dec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30a55679de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30a55679de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30a55679de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www.deskera.com/in/"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www.deskera.com/in/crm"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070725"/>
            <a:ext cx="8222100" cy="933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Arial"/>
                <a:ea typeface="Arial"/>
                <a:cs typeface="Arial"/>
                <a:sym typeface="Arial"/>
              </a:rPr>
              <a:t>SEO Project </a:t>
            </a:r>
            <a:endParaRPr>
              <a:latin typeface="Arial"/>
              <a:ea typeface="Arial"/>
              <a:cs typeface="Arial"/>
              <a:sym typeface="Arial"/>
            </a:endParaRPr>
          </a:p>
        </p:txBody>
      </p:sp>
      <p:sp>
        <p:nvSpPr>
          <p:cNvPr id="68" name="Google Shape;68;p13"/>
          <p:cNvSpPr txBox="1"/>
          <p:nvPr>
            <p:ph idx="1" type="subTitle"/>
          </p:nvPr>
        </p:nvSpPr>
        <p:spPr>
          <a:xfrm>
            <a:off x="390525" y="2104943"/>
            <a:ext cx="8222100" cy="93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latin typeface="Arial"/>
                <a:ea typeface="Arial"/>
                <a:cs typeface="Arial"/>
                <a:sym typeface="Arial"/>
              </a:rPr>
              <a:t>Comprehensive SEO Audit &amp; Optimization for Organic Traffic Growth</a:t>
            </a:r>
            <a:endParaRPr sz="2400">
              <a:latin typeface="Arial"/>
              <a:ea typeface="Arial"/>
              <a:cs typeface="Arial"/>
              <a:sym typeface="Arial"/>
            </a:endParaRPr>
          </a:p>
        </p:txBody>
      </p:sp>
      <p:sp>
        <p:nvSpPr>
          <p:cNvPr id="69" name="Google Shape;69;p13"/>
          <p:cNvSpPr txBox="1"/>
          <p:nvPr/>
        </p:nvSpPr>
        <p:spPr>
          <a:xfrm>
            <a:off x="1638225" y="3768325"/>
            <a:ext cx="61251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000">
                <a:solidFill>
                  <a:schemeClr val="lt1"/>
                </a:solidFill>
              </a:rPr>
              <a:t>Praveen Raj.G  |  MBT 12</a:t>
            </a:r>
            <a:endParaRPr sz="3000">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2"/>
          <p:cNvSpPr txBox="1"/>
          <p:nvPr>
            <p:ph type="title"/>
          </p:nvPr>
        </p:nvSpPr>
        <p:spPr>
          <a:xfrm>
            <a:off x="490250" y="1148475"/>
            <a:ext cx="8130600" cy="343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Arial"/>
                <a:ea typeface="Arial"/>
                <a:cs typeface="Arial"/>
                <a:sym typeface="Arial"/>
              </a:rPr>
              <a:t>Actionable item:</a:t>
            </a:r>
            <a:endParaRPr sz="2400">
              <a:latin typeface="Arial"/>
              <a:ea typeface="Arial"/>
              <a:cs typeface="Arial"/>
              <a:sym typeface="Arial"/>
            </a:endParaRPr>
          </a:p>
          <a:p>
            <a:pPr indent="0" lvl="0" marL="0" rtl="0" algn="l">
              <a:spcBef>
                <a:spcPts val="0"/>
              </a:spcBef>
              <a:spcAft>
                <a:spcPts val="0"/>
              </a:spcAft>
              <a:buNone/>
            </a:pPr>
            <a:r>
              <a:t/>
            </a:r>
            <a:endParaRPr sz="1800">
              <a:latin typeface="Arial"/>
              <a:ea typeface="Arial"/>
              <a:cs typeface="Arial"/>
              <a:sym typeface="Arial"/>
            </a:endParaRPr>
          </a:p>
          <a:p>
            <a:pPr indent="-368300" lvl="0" marL="457200" rtl="0" algn="l">
              <a:lnSpc>
                <a:spcPct val="115000"/>
              </a:lnSpc>
              <a:spcBef>
                <a:spcPts val="1200"/>
              </a:spcBef>
              <a:spcAft>
                <a:spcPts val="0"/>
              </a:spcAft>
              <a:buClr>
                <a:srgbClr val="FFFFFF"/>
              </a:buClr>
              <a:buSzPts val="2200"/>
              <a:buFont typeface="Arial"/>
              <a:buChar char="➢"/>
            </a:pPr>
            <a:r>
              <a:rPr lang="en" sz="1800">
                <a:solidFill>
                  <a:srgbClr val="FFFFFF"/>
                </a:solidFill>
                <a:latin typeface="Arial"/>
                <a:ea typeface="Arial"/>
                <a:cs typeface="Arial"/>
                <a:sym typeface="Arial"/>
              </a:rPr>
              <a:t>Optimize title tags and meta descriptions with relevant keywords.</a:t>
            </a:r>
            <a:endParaRPr sz="2200">
              <a:solidFill>
                <a:srgbClr val="FFFFFF"/>
              </a:solidFill>
              <a:latin typeface="Arial"/>
              <a:ea typeface="Arial"/>
              <a:cs typeface="Arial"/>
              <a:sym typeface="Arial"/>
            </a:endParaRPr>
          </a:p>
          <a:p>
            <a:pPr indent="-342900" lvl="0" marL="457200" rtl="0" algn="l">
              <a:spcBef>
                <a:spcPts val="0"/>
              </a:spcBef>
              <a:spcAft>
                <a:spcPts val="0"/>
              </a:spcAft>
              <a:buSzPts val="1800"/>
              <a:buFont typeface="Arial"/>
              <a:buChar char="➢"/>
            </a:pPr>
            <a:r>
              <a:rPr lang="en" sz="1800">
                <a:latin typeface="Arial"/>
                <a:ea typeface="Arial"/>
                <a:cs typeface="Arial"/>
                <a:sym typeface="Arial"/>
              </a:rPr>
              <a:t>Service page response time should be optimized.Recommended time is equal or below 0.2 seconds</a:t>
            </a:r>
            <a:endParaRPr sz="1800">
              <a:latin typeface="Arial"/>
              <a:ea typeface="Arial"/>
              <a:cs typeface="Arial"/>
              <a:sym typeface="Arial"/>
            </a:endParaRPr>
          </a:p>
          <a:p>
            <a:pPr indent="-342900" lvl="0" marL="457200" rtl="0" algn="l">
              <a:spcBef>
                <a:spcPts val="0"/>
              </a:spcBef>
              <a:spcAft>
                <a:spcPts val="0"/>
              </a:spcAft>
              <a:buSzPts val="1800"/>
              <a:buFont typeface="Arial"/>
              <a:buChar char="➢"/>
            </a:pPr>
            <a:r>
              <a:rPr lang="en" sz="1800">
                <a:latin typeface="Arial"/>
                <a:ea typeface="Arial"/>
                <a:cs typeface="Arial"/>
                <a:sym typeface="Arial"/>
              </a:rPr>
              <a:t>HTML document size should be reduce to 50kb from 66kb</a:t>
            </a:r>
            <a:endParaRPr sz="1800">
              <a:latin typeface="Arial"/>
              <a:ea typeface="Arial"/>
              <a:cs typeface="Arial"/>
              <a:sym typeface="Arial"/>
            </a:endParaRPr>
          </a:p>
          <a:p>
            <a:pPr indent="-342900" lvl="0" marL="457200" rtl="0" algn="l">
              <a:lnSpc>
                <a:spcPct val="115000"/>
              </a:lnSpc>
              <a:spcBef>
                <a:spcPts val="0"/>
              </a:spcBef>
              <a:spcAft>
                <a:spcPts val="0"/>
              </a:spcAft>
              <a:buClr>
                <a:srgbClr val="FFFFFF"/>
              </a:buClr>
              <a:buSzPts val="1800"/>
              <a:buFont typeface="Arial"/>
              <a:buChar char="➢"/>
            </a:pPr>
            <a:r>
              <a:rPr lang="en" sz="1800">
                <a:solidFill>
                  <a:srgbClr val="FFFFFF"/>
                </a:solidFill>
                <a:latin typeface="Arial"/>
                <a:ea typeface="Arial"/>
                <a:cs typeface="Arial"/>
                <a:sym typeface="Arial"/>
              </a:rPr>
              <a:t>Utilize targeted keywords in image alt text.</a:t>
            </a:r>
            <a:endParaRPr sz="1800">
              <a:solidFill>
                <a:srgbClr val="FFFFFF"/>
              </a:solidFill>
              <a:latin typeface="Arial"/>
              <a:ea typeface="Arial"/>
              <a:cs typeface="Arial"/>
              <a:sym typeface="Arial"/>
            </a:endParaRPr>
          </a:p>
          <a:p>
            <a:pPr indent="-342900" lvl="0" marL="457200" rtl="0" algn="l">
              <a:lnSpc>
                <a:spcPct val="115000"/>
              </a:lnSpc>
              <a:spcBef>
                <a:spcPts val="0"/>
              </a:spcBef>
              <a:spcAft>
                <a:spcPts val="0"/>
              </a:spcAft>
              <a:buClr>
                <a:srgbClr val="FFFFFF"/>
              </a:buClr>
              <a:buSzPts val="1800"/>
              <a:buFont typeface="Arial"/>
              <a:buChar char="➢"/>
            </a:pPr>
            <a:r>
              <a:rPr lang="en" sz="1800">
                <a:solidFill>
                  <a:srgbClr val="FFFFFF"/>
                </a:solidFill>
                <a:latin typeface="Arial"/>
                <a:ea typeface="Arial"/>
                <a:cs typeface="Arial"/>
                <a:sym typeface="Arial"/>
              </a:rPr>
              <a:t>Optimization required on page loading time.</a:t>
            </a:r>
            <a:endParaRPr sz="1800">
              <a:solidFill>
                <a:srgbClr val="FFFFFF"/>
              </a:solidFill>
              <a:latin typeface="Arial"/>
              <a:ea typeface="Arial"/>
              <a:cs typeface="Arial"/>
              <a:sym typeface="Arial"/>
            </a:endParaRPr>
          </a:p>
          <a:p>
            <a:pPr indent="0" lvl="0" marL="0" rtl="0" algn="l">
              <a:spcBef>
                <a:spcPts val="1200"/>
              </a:spcBef>
              <a:spcAft>
                <a:spcPts val="0"/>
              </a:spcAft>
              <a:buNone/>
            </a:pPr>
            <a:r>
              <a:t/>
            </a:r>
            <a:endParaRPr sz="1800">
              <a:latin typeface="Arial"/>
              <a:ea typeface="Arial"/>
              <a:cs typeface="Arial"/>
              <a:sym typeface="Arial"/>
            </a:endParaRPr>
          </a:p>
        </p:txBody>
      </p:sp>
      <p:sp>
        <p:nvSpPr>
          <p:cNvPr id="124" name="Google Shape;124;p22"/>
          <p:cNvSpPr txBox="1"/>
          <p:nvPr/>
        </p:nvSpPr>
        <p:spPr>
          <a:xfrm>
            <a:off x="490250" y="260925"/>
            <a:ext cx="8130600" cy="8019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n" sz="3200">
                <a:solidFill>
                  <a:srgbClr val="FFFFFF"/>
                </a:solidFill>
              </a:rPr>
              <a:t>Task 3 - On-Page SEO Optimization Audit</a:t>
            </a:r>
            <a:endParaRPr sz="3200">
              <a:solidFill>
                <a:srgbClr val="FFFFF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3"/>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Arial"/>
                <a:ea typeface="Arial"/>
                <a:cs typeface="Arial"/>
                <a:sym typeface="Arial"/>
              </a:rPr>
              <a:t>Task 3 - On-Page SEO Optimization Audit </a:t>
            </a:r>
            <a:endParaRPr>
              <a:latin typeface="Arial"/>
              <a:ea typeface="Arial"/>
              <a:cs typeface="Arial"/>
              <a:sym typeface="Arial"/>
            </a:endParaRPr>
          </a:p>
        </p:txBody>
      </p:sp>
      <p:sp>
        <p:nvSpPr>
          <p:cNvPr id="130" name="Google Shape;130;p23"/>
          <p:cNvSpPr txBox="1"/>
          <p:nvPr>
            <p:ph idx="1" type="body"/>
          </p:nvPr>
        </p:nvSpPr>
        <p:spPr>
          <a:xfrm>
            <a:off x="471900" y="1736600"/>
            <a:ext cx="8222100" cy="340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latin typeface="Arial"/>
                <a:ea typeface="Arial"/>
                <a:cs typeface="Arial"/>
                <a:sym typeface="Arial"/>
              </a:rPr>
              <a:t>Selected Page</a:t>
            </a:r>
            <a:r>
              <a:rPr lang="en">
                <a:solidFill>
                  <a:srgbClr val="000000"/>
                </a:solidFill>
                <a:latin typeface="Arial"/>
                <a:ea typeface="Arial"/>
                <a:cs typeface="Arial"/>
                <a:sym typeface="Arial"/>
              </a:rPr>
              <a:t>:</a:t>
            </a:r>
            <a:r>
              <a:rPr lang="en" u="sng">
                <a:solidFill>
                  <a:schemeClr val="accent5"/>
                </a:solidFill>
                <a:latin typeface="Arial"/>
                <a:ea typeface="Arial"/>
                <a:cs typeface="Arial"/>
                <a:sym typeface="Arial"/>
              </a:rPr>
              <a:t>https://www.deskera.com/in/solutions/operations</a:t>
            </a:r>
            <a:endParaRPr u="sng">
              <a:solidFill>
                <a:schemeClr val="accent5"/>
              </a:solidFill>
              <a:latin typeface="Arial"/>
              <a:ea typeface="Arial"/>
              <a:cs typeface="Arial"/>
              <a:sym typeface="Arial"/>
            </a:endParaRPr>
          </a:p>
          <a:p>
            <a:pPr indent="0" lvl="0" marL="0" rtl="0" algn="l">
              <a:spcBef>
                <a:spcPts val="0"/>
              </a:spcBef>
              <a:spcAft>
                <a:spcPts val="0"/>
              </a:spcAft>
              <a:buNone/>
            </a:pPr>
            <a:r>
              <a:rPr b="1" lang="en" sz="1500">
                <a:solidFill>
                  <a:srgbClr val="000000"/>
                </a:solidFill>
                <a:latin typeface="Arial"/>
                <a:ea typeface="Arial"/>
                <a:cs typeface="Arial"/>
                <a:sym typeface="Arial"/>
              </a:rPr>
              <a:t>Strengths:</a:t>
            </a:r>
            <a:endParaRPr sz="1500">
              <a:solidFill>
                <a:srgbClr val="000000"/>
              </a:solidFill>
              <a:latin typeface="Arial"/>
              <a:ea typeface="Arial"/>
              <a:cs typeface="Arial"/>
              <a:sym typeface="Arial"/>
            </a:endParaRPr>
          </a:p>
          <a:p>
            <a:pPr indent="-323850" lvl="0" marL="457200" rtl="0" algn="l">
              <a:spcBef>
                <a:spcPts val="0"/>
              </a:spcBef>
              <a:spcAft>
                <a:spcPts val="0"/>
              </a:spcAft>
              <a:buClr>
                <a:srgbClr val="000000"/>
              </a:buClr>
              <a:buSzPts val="1500"/>
              <a:buFont typeface="Arial"/>
              <a:buChar char="●"/>
            </a:pPr>
            <a:r>
              <a:rPr lang="en" sz="1500">
                <a:solidFill>
                  <a:srgbClr val="000000"/>
                </a:solidFill>
                <a:latin typeface="Arial"/>
                <a:ea typeface="Arial"/>
                <a:cs typeface="Arial"/>
                <a:sym typeface="Arial"/>
              </a:rPr>
              <a:t>Heading: Relevant H1,H2 headings were found </a:t>
            </a:r>
            <a:endParaRPr sz="1500">
              <a:solidFill>
                <a:srgbClr val="000000"/>
              </a:solidFill>
              <a:latin typeface="Arial"/>
              <a:ea typeface="Arial"/>
              <a:cs typeface="Arial"/>
              <a:sym typeface="Arial"/>
            </a:endParaRPr>
          </a:p>
          <a:p>
            <a:pPr indent="-323850" lvl="0" marL="457200" rtl="0" algn="l">
              <a:spcBef>
                <a:spcPts val="0"/>
              </a:spcBef>
              <a:spcAft>
                <a:spcPts val="0"/>
              </a:spcAft>
              <a:buClr>
                <a:srgbClr val="000000"/>
              </a:buClr>
              <a:buSzPts val="1500"/>
              <a:buFont typeface="Arial"/>
              <a:buChar char="●"/>
            </a:pPr>
            <a:r>
              <a:rPr lang="en" sz="1500">
                <a:solidFill>
                  <a:srgbClr val="000000"/>
                </a:solidFill>
                <a:latin typeface="Arial"/>
                <a:ea typeface="Arial"/>
                <a:cs typeface="Arial"/>
                <a:sym typeface="Arial"/>
              </a:rPr>
              <a:t>HTML Tag: Canonical link element found</a:t>
            </a:r>
            <a:endParaRPr sz="1500">
              <a:solidFill>
                <a:srgbClr val="000000"/>
              </a:solidFill>
              <a:latin typeface="Arial"/>
              <a:ea typeface="Arial"/>
              <a:cs typeface="Arial"/>
              <a:sym typeface="Arial"/>
            </a:endParaRPr>
          </a:p>
          <a:p>
            <a:pPr indent="-323850" lvl="0" marL="457200" rtl="0" algn="l">
              <a:spcBef>
                <a:spcPts val="0"/>
              </a:spcBef>
              <a:spcAft>
                <a:spcPts val="0"/>
              </a:spcAft>
              <a:buClr>
                <a:srgbClr val="000000"/>
              </a:buClr>
              <a:buSzPts val="1500"/>
              <a:buFont typeface="Arial"/>
              <a:buChar char="●"/>
            </a:pPr>
            <a:r>
              <a:rPr lang="en" sz="1500">
                <a:solidFill>
                  <a:srgbClr val="000000"/>
                </a:solidFill>
                <a:latin typeface="Arial"/>
                <a:ea typeface="Arial"/>
                <a:cs typeface="Arial"/>
                <a:sym typeface="Arial"/>
              </a:rPr>
              <a:t>Web page found with correct number of internal and external links</a:t>
            </a:r>
            <a:endParaRPr sz="1500">
              <a:solidFill>
                <a:srgbClr val="000000"/>
              </a:solidFill>
              <a:latin typeface="Arial"/>
              <a:ea typeface="Arial"/>
              <a:cs typeface="Arial"/>
              <a:sym typeface="Arial"/>
            </a:endParaRPr>
          </a:p>
          <a:p>
            <a:pPr indent="0" lvl="0" marL="0" rtl="0" algn="l">
              <a:spcBef>
                <a:spcPts val="0"/>
              </a:spcBef>
              <a:spcAft>
                <a:spcPts val="0"/>
              </a:spcAft>
              <a:buNone/>
            </a:pPr>
            <a:r>
              <a:t/>
            </a:r>
            <a:endParaRPr sz="1500">
              <a:solidFill>
                <a:srgbClr val="000000"/>
              </a:solidFill>
              <a:latin typeface="Arial"/>
              <a:ea typeface="Arial"/>
              <a:cs typeface="Arial"/>
              <a:sym typeface="Arial"/>
            </a:endParaRPr>
          </a:p>
          <a:p>
            <a:pPr indent="0" lvl="0" marL="0" rtl="0" algn="l">
              <a:spcBef>
                <a:spcPts val="0"/>
              </a:spcBef>
              <a:spcAft>
                <a:spcPts val="0"/>
              </a:spcAft>
              <a:buNone/>
            </a:pPr>
            <a:r>
              <a:rPr b="1" lang="en" sz="1500">
                <a:solidFill>
                  <a:srgbClr val="000000"/>
                </a:solidFill>
                <a:latin typeface="Arial"/>
                <a:ea typeface="Arial"/>
                <a:cs typeface="Arial"/>
                <a:sym typeface="Arial"/>
              </a:rPr>
              <a:t>Weaknesses:</a:t>
            </a:r>
            <a:endParaRPr b="1" sz="1500">
              <a:solidFill>
                <a:srgbClr val="000000"/>
              </a:solidFill>
              <a:latin typeface="Arial"/>
              <a:ea typeface="Arial"/>
              <a:cs typeface="Arial"/>
              <a:sym typeface="Arial"/>
            </a:endParaRPr>
          </a:p>
          <a:p>
            <a:pPr indent="-323850" lvl="0" marL="457200" rtl="0" algn="l">
              <a:spcBef>
                <a:spcPts val="0"/>
              </a:spcBef>
              <a:spcAft>
                <a:spcPts val="0"/>
              </a:spcAft>
              <a:buClr>
                <a:srgbClr val="000000"/>
              </a:buClr>
              <a:buSzPts val="1500"/>
              <a:buFont typeface="Arial"/>
              <a:buChar char="●"/>
            </a:pPr>
            <a:r>
              <a:rPr lang="en" sz="1500">
                <a:solidFill>
                  <a:srgbClr val="000000"/>
                </a:solidFill>
                <a:latin typeface="Arial"/>
                <a:ea typeface="Arial"/>
                <a:cs typeface="Arial"/>
                <a:sym typeface="Arial"/>
              </a:rPr>
              <a:t>Title tag is too lengthy (Recommended length: 50-60 character)</a:t>
            </a:r>
            <a:endParaRPr sz="1500">
              <a:solidFill>
                <a:srgbClr val="000000"/>
              </a:solidFill>
              <a:latin typeface="Arial"/>
              <a:ea typeface="Arial"/>
              <a:cs typeface="Arial"/>
              <a:sym typeface="Arial"/>
            </a:endParaRPr>
          </a:p>
          <a:p>
            <a:pPr indent="-323850" lvl="0" marL="457200" rtl="0" algn="l">
              <a:spcBef>
                <a:spcPts val="0"/>
              </a:spcBef>
              <a:spcAft>
                <a:spcPts val="0"/>
              </a:spcAft>
              <a:buClr>
                <a:srgbClr val="000000"/>
              </a:buClr>
              <a:buSzPts val="1500"/>
              <a:buFont typeface="Arial"/>
              <a:buChar char="●"/>
            </a:pPr>
            <a:r>
              <a:rPr lang="en" sz="1500">
                <a:solidFill>
                  <a:srgbClr val="000000"/>
                </a:solidFill>
                <a:latin typeface="Arial"/>
                <a:ea typeface="Arial"/>
                <a:cs typeface="Arial"/>
                <a:sym typeface="Arial"/>
              </a:rPr>
              <a:t>Meta Description exceeds recommended length.</a:t>
            </a:r>
            <a:endParaRPr sz="1500">
              <a:solidFill>
                <a:srgbClr val="000000"/>
              </a:solidFill>
              <a:latin typeface="Arial"/>
              <a:ea typeface="Arial"/>
              <a:cs typeface="Arial"/>
              <a:sym typeface="Arial"/>
            </a:endParaRPr>
          </a:p>
          <a:p>
            <a:pPr indent="-323850" lvl="0" marL="457200" rtl="0" algn="l">
              <a:spcBef>
                <a:spcPts val="0"/>
              </a:spcBef>
              <a:spcAft>
                <a:spcPts val="0"/>
              </a:spcAft>
              <a:buClr>
                <a:srgbClr val="000000"/>
              </a:buClr>
              <a:buSzPts val="1500"/>
              <a:buFont typeface="Arial"/>
              <a:buChar char="●"/>
            </a:pPr>
            <a:r>
              <a:rPr lang="en" sz="1500">
                <a:solidFill>
                  <a:srgbClr val="000000"/>
                </a:solidFill>
                <a:latin typeface="Arial"/>
                <a:ea typeface="Arial"/>
                <a:cs typeface="Arial"/>
                <a:sym typeface="Arial"/>
              </a:rPr>
              <a:t>Images in the service page having no </a:t>
            </a:r>
            <a:r>
              <a:rPr b="1" lang="en" sz="1500">
                <a:solidFill>
                  <a:srgbClr val="000000"/>
                </a:solidFill>
                <a:latin typeface="Arial"/>
                <a:ea typeface="Arial"/>
                <a:cs typeface="Arial"/>
                <a:sym typeface="Arial"/>
              </a:rPr>
              <a:t>alt</a:t>
            </a:r>
            <a:r>
              <a:rPr lang="en" sz="1500">
                <a:solidFill>
                  <a:srgbClr val="000000"/>
                </a:solidFill>
                <a:latin typeface="Arial"/>
                <a:ea typeface="Arial"/>
                <a:cs typeface="Arial"/>
                <a:sym typeface="Arial"/>
              </a:rPr>
              <a:t> attribute.</a:t>
            </a:r>
            <a:endParaRPr sz="1500">
              <a:solidFill>
                <a:srgbClr val="000000"/>
              </a:solidFill>
              <a:latin typeface="Arial"/>
              <a:ea typeface="Arial"/>
              <a:cs typeface="Arial"/>
              <a:sym typeface="Arial"/>
            </a:endParaRPr>
          </a:p>
          <a:p>
            <a:pPr indent="-323850" lvl="0" marL="457200" rtl="0" algn="l">
              <a:spcBef>
                <a:spcPts val="0"/>
              </a:spcBef>
              <a:spcAft>
                <a:spcPts val="0"/>
              </a:spcAft>
              <a:buClr>
                <a:srgbClr val="000000"/>
              </a:buClr>
              <a:buSzPts val="1500"/>
              <a:buFont typeface="Arial"/>
              <a:buChar char="●"/>
            </a:pPr>
            <a:r>
              <a:rPr lang="en" sz="1500">
                <a:solidFill>
                  <a:srgbClr val="000000"/>
                </a:solidFill>
                <a:latin typeface="Arial"/>
                <a:ea typeface="Arial"/>
                <a:cs typeface="Arial"/>
                <a:sym typeface="Arial"/>
              </a:rPr>
              <a:t>Common keywords are missing.</a:t>
            </a:r>
            <a:endParaRPr sz="1500">
              <a:solidFill>
                <a:srgbClr val="000000"/>
              </a:solidFill>
              <a:latin typeface="Arial"/>
              <a:ea typeface="Arial"/>
              <a:cs typeface="Arial"/>
              <a:sym typeface="Arial"/>
            </a:endParaRPr>
          </a:p>
          <a:p>
            <a:pPr indent="-323850" lvl="0" marL="457200" rtl="0" algn="l">
              <a:spcBef>
                <a:spcPts val="0"/>
              </a:spcBef>
              <a:spcAft>
                <a:spcPts val="0"/>
              </a:spcAft>
              <a:buClr>
                <a:srgbClr val="000000"/>
              </a:buClr>
              <a:buSzPts val="1500"/>
              <a:buFont typeface="Arial"/>
              <a:buChar char="●"/>
            </a:pPr>
            <a:r>
              <a:rPr lang="en" sz="1500">
                <a:solidFill>
                  <a:srgbClr val="000000"/>
                </a:solidFill>
                <a:latin typeface="Arial"/>
                <a:ea typeface="Arial"/>
                <a:cs typeface="Arial"/>
                <a:sym typeface="Arial"/>
              </a:rPr>
              <a:t>Large HTML document size.</a:t>
            </a:r>
            <a:endParaRPr sz="1500">
              <a:solidFill>
                <a:srgbClr val="000000"/>
              </a:solidFill>
              <a:latin typeface="Arial"/>
              <a:ea typeface="Arial"/>
              <a:cs typeface="Arial"/>
              <a:sym typeface="Arial"/>
            </a:endParaRPr>
          </a:p>
          <a:p>
            <a:pPr indent="0" lvl="0" marL="0" rtl="0" algn="l">
              <a:spcBef>
                <a:spcPts val="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4"/>
          <p:cNvSpPr txBox="1"/>
          <p:nvPr>
            <p:ph type="title"/>
          </p:nvPr>
        </p:nvSpPr>
        <p:spPr>
          <a:xfrm>
            <a:off x="490250" y="1383725"/>
            <a:ext cx="8205600" cy="319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Arial"/>
                <a:ea typeface="Arial"/>
                <a:cs typeface="Arial"/>
                <a:sym typeface="Arial"/>
              </a:rPr>
              <a:t>Actionable item:</a:t>
            </a:r>
            <a:endParaRPr sz="2400">
              <a:latin typeface="Arial"/>
              <a:ea typeface="Arial"/>
              <a:cs typeface="Arial"/>
              <a:sym typeface="Arial"/>
            </a:endParaRPr>
          </a:p>
          <a:p>
            <a:pPr indent="0" lvl="0" marL="0" rtl="0" algn="l">
              <a:spcBef>
                <a:spcPts val="0"/>
              </a:spcBef>
              <a:spcAft>
                <a:spcPts val="0"/>
              </a:spcAft>
              <a:buNone/>
            </a:pPr>
            <a:r>
              <a:t/>
            </a:r>
            <a:endParaRPr sz="1800">
              <a:latin typeface="Arial"/>
              <a:ea typeface="Arial"/>
              <a:cs typeface="Arial"/>
              <a:sym typeface="Arial"/>
            </a:endParaRPr>
          </a:p>
          <a:p>
            <a:pPr indent="-368300" lvl="0" marL="457200" rtl="0" algn="l">
              <a:lnSpc>
                <a:spcPct val="115000"/>
              </a:lnSpc>
              <a:spcBef>
                <a:spcPts val="1200"/>
              </a:spcBef>
              <a:spcAft>
                <a:spcPts val="0"/>
              </a:spcAft>
              <a:buClr>
                <a:srgbClr val="FFFFFF"/>
              </a:buClr>
              <a:buSzPts val="2200"/>
              <a:buFont typeface="Arial"/>
              <a:buChar char="➢"/>
            </a:pPr>
            <a:r>
              <a:rPr lang="en" sz="1800">
                <a:solidFill>
                  <a:srgbClr val="FFFFFF"/>
                </a:solidFill>
                <a:latin typeface="Arial"/>
                <a:ea typeface="Arial"/>
                <a:cs typeface="Arial"/>
                <a:sym typeface="Arial"/>
              </a:rPr>
              <a:t>Optimize title tags and meta descriptions with relevant keywords.</a:t>
            </a:r>
            <a:endParaRPr sz="2200">
              <a:solidFill>
                <a:srgbClr val="FFFFFF"/>
              </a:solidFill>
              <a:latin typeface="Arial"/>
              <a:ea typeface="Arial"/>
              <a:cs typeface="Arial"/>
              <a:sym typeface="Arial"/>
            </a:endParaRPr>
          </a:p>
          <a:p>
            <a:pPr indent="-342900" lvl="0" marL="457200" rtl="0" algn="l">
              <a:spcBef>
                <a:spcPts val="0"/>
              </a:spcBef>
              <a:spcAft>
                <a:spcPts val="0"/>
              </a:spcAft>
              <a:buSzPts val="1800"/>
              <a:buFont typeface="Arial"/>
              <a:buChar char="➢"/>
            </a:pPr>
            <a:r>
              <a:rPr lang="en" sz="1800">
                <a:latin typeface="Arial"/>
                <a:ea typeface="Arial"/>
                <a:cs typeface="Arial"/>
                <a:sym typeface="Arial"/>
              </a:rPr>
              <a:t>Service page response time should be optimized.Recommended time is equal or below 0.2 seconds</a:t>
            </a:r>
            <a:endParaRPr sz="1800">
              <a:latin typeface="Arial"/>
              <a:ea typeface="Arial"/>
              <a:cs typeface="Arial"/>
              <a:sym typeface="Arial"/>
            </a:endParaRPr>
          </a:p>
          <a:p>
            <a:pPr indent="-342900" lvl="0" marL="457200" rtl="0" algn="l">
              <a:spcBef>
                <a:spcPts val="0"/>
              </a:spcBef>
              <a:spcAft>
                <a:spcPts val="0"/>
              </a:spcAft>
              <a:buSzPts val="1800"/>
              <a:buFont typeface="Arial"/>
              <a:buChar char="➢"/>
            </a:pPr>
            <a:r>
              <a:rPr lang="en" sz="1800">
                <a:latin typeface="Arial"/>
                <a:ea typeface="Arial"/>
                <a:cs typeface="Arial"/>
                <a:sym typeface="Arial"/>
              </a:rPr>
              <a:t>HTML document size should be reduce to 50kb from 2258kb</a:t>
            </a:r>
            <a:endParaRPr sz="1800">
              <a:latin typeface="Arial"/>
              <a:ea typeface="Arial"/>
              <a:cs typeface="Arial"/>
              <a:sym typeface="Arial"/>
            </a:endParaRPr>
          </a:p>
          <a:p>
            <a:pPr indent="-342900" lvl="0" marL="457200" rtl="0" algn="l">
              <a:lnSpc>
                <a:spcPct val="115000"/>
              </a:lnSpc>
              <a:spcBef>
                <a:spcPts val="0"/>
              </a:spcBef>
              <a:spcAft>
                <a:spcPts val="0"/>
              </a:spcAft>
              <a:buClr>
                <a:srgbClr val="FFFFFF"/>
              </a:buClr>
              <a:buSzPts val="1800"/>
              <a:buFont typeface="Arial"/>
              <a:buChar char="➢"/>
            </a:pPr>
            <a:r>
              <a:rPr lang="en" sz="1800">
                <a:solidFill>
                  <a:srgbClr val="FFFFFF"/>
                </a:solidFill>
                <a:latin typeface="Arial"/>
                <a:ea typeface="Arial"/>
                <a:cs typeface="Arial"/>
                <a:sym typeface="Arial"/>
              </a:rPr>
              <a:t>Utilize targeted keywords in image alt text.</a:t>
            </a:r>
            <a:endParaRPr sz="1800">
              <a:solidFill>
                <a:srgbClr val="FFFFFF"/>
              </a:solidFill>
              <a:latin typeface="Arial"/>
              <a:ea typeface="Arial"/>
              <a:cs typeface="Arial"/>
              <a:sym typeface="Arial"/>
            </a:endParaRPr>
          </a:p>
          <a:p>
            <a:pPr indent="-342900" lvl="0" marL="457200" rtl="0" algn="l">
              <a:lnSpc>
                <a:spcPct val="115000"/>
              </a:lnSpc>
              <a:spcBef>
                <a:spcPts val="0"/>
              </a:spcBef>
              <a:spcAft>
                <a:spcPts val="0"/>
              </a:spcAft>
              <a:buClr>
                <a:srgbClr val="FFFFFF"/>
              </a:buClr>
              <a:buSzPts val="1800"/>
              <a:buFont typeface="Arial"/>
              <a:buChar char="➢"/>
            </a:pPr>
            <a:r>
              <a:rPr lang="en" sz="1800">
                <a:solidFill>
                  <a:srgbClr val="FFFFFF"/>
                </a:solidFill>
                <a:latin typeface="Arial"/>
                <a:ea typeface="Arial"/>
                <a:cs typeface="Arial"/>
                <a:sym typeface="Arial"/>
              </a:rPr>
              <a:t>Optimization required on page loading time.</a:t>
            </a:r>
            <a:endParaRPr sz="1800">
              <a:solidFill>
                <a:srgbClr val="FFFFFF"/>
              </a:solidFill>
              <a:latin typeface="Arial"/>
              <a:ea typeface="Arial"/>
              <a:cs typeface="Arial"/>
              <a:sym typeface="Arial"/>
            </a:endParaRPr>
          </a:p>
          <a:p>
            <a:pPr indent="0" lvl="0" marL="0" rtl="0" algn="l">
              <a:spcBef>
                <a:spcPts val="1200"/>
              </a:spcBef>
              <a:spcAft>
                <a:spcPts val="0"/>
              </a:spcAft>
              <a:buNone/>
            </a:pPr>
            <a:r>
              <a:t/>
            </a:r>
            <a:endParaRPr sz="1800">
              <a:latin typeface="Arial"/>
              <a:ea typeface="Arial"/>
              <a:cs typeface="Arial"/>
              <a:sym typeface="Arial"/>
            </a:endParaRPr>
          </a:p>
          <a:p>
            <a:pPr indent="0" lvl="0" marL="0" rtl="0" algn="l">
              <a:spcBef>
                <a:spcPts val="0"/>
              </a:spcBef>
              <a:spcAft>
                <a:spcPts val="0"/>
              </a:spcAft>
              <a:buNone/>
            </a:pPr>
            <a:r>
              <a:t/>
            </a:r>
            <a:endParaRPr sz="2400">
              <a:latin typeface="Arial"/>
              <a:ea typeface="Arial"/>
              <a:cs typeface="Arial"/>
              <a:sym typeface="Arial"/>
            </a:endParaRPr>
          </a:p>
        </p:txBody>
      </p:sp>
      <p:sp>
        <p:nvSpPr>
          <p:cNvPr id="136" name="Google Shape;136;p24"/>
          <p:cNvSpPr txBox="1"/>
          <p:nvPr/>
        </p:nvSpPr>
        <p:spPr>
          <a:xfrm>
            <a:off x="490250" y="410625"/>
            <a:ext cx="8205600" cy="8127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n" sz="3200">
                <a:solidFill>
                  <a:srgbClr val="FFFFFF"/>
                </a:solidFill>
                <a:latin typeface="Roboto"/>
                <a:ea typeface="Roboto"/>
                <a:cs typeface="Roboto"/>
                <a:sym typeface="Roboto"/>
              </a:rPr>
              <a:t>Task 3 - On-Page SEO Optimization Audit</a:t>
            </a:r>
            <a:endParaRPr sz="3200">
              <a:solidFill>
                <a:srgbClr val="FFFFFF"/>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Arial"/>
                <a:ea typeface="Arial"/>
                <a:cs typeface="Arial"/>
                <a:sym typeface="Arial"/>
              </a:rPr>
              <a:t>Task 4 - Technical SEO</a:t>
            </a:r>
            <a:endParaRPr>
              <a:latin typeface="Arial"/>
              <a:ea typeface="Arial"/>
              <a:cs typeface="Arial"/>
              <a:sym typeface="Arial"/>
            </a:endParaRPr>
          </a:p>
        </p:txBody>
      </p:sp>
      <p:sp>
        <p:nvSpPr>
          <p:cNvPr id="142" name="Google Shape;142;p25"/>
          <p:cNvSpPr txBox="1"/>
          <p:nvPr>
            <p:ph idx="1" type="body"/>
          </p:nvPr>
        </p:nvSpPr>
        <p:spPr>
          <a:xfrm>
            <a:off x="471900" y="1800750"/>
            <a:ext cx="8222100" cy="329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700">
                <a:solidFill>
                  <a:schemeClr val="dk2"/>
                </a:solidFill>
                <a:latin typeface="Arial"/>
                <a:ea typeface="Arial"/>
                <a:cs typeface="Arial"/>
                <a:sym typeface="Arial"/>
              </a:rPr>
              <a:t>Technical SEO Issues(Website homepage):</a:t>
            </a:r>
            <a:endParaRPr b="1" sz="1700">
              <a:solidFill>
                <a:schemeClr val="dk2"/>
              </a:solidFill>
              <a:latin typeface="Arial"/>
              <a:ea typeface="Arial"/>
              <a:cs typeface="Arial"/>
              <a:sym typeface="Arial"/>
            </a:endParaRPr>
          </a:p>
          <a:p>
            <a:pPr indent="-323850" lvl="0" marL="457200" rtl="0" algn="l">
              <a:spcBef>
                <a:spcPts val="0"/>
              </a:spcBef>
              <a:spcAft>
                <a:spcPts val="0"/>
              </a:spcAft>
              <a:buClr>
                <a:schemeClr val="dk2"/>
              </a:buClr>
              <a:buSzPts val="1500"/>
              <a:buFont typeface="Arial"/>
              <a:buChar char="●"/>
            </a:pPr>
            <a:r>
              <a:rPr lang="en" sz="1500">
                <a:solidFill>
                  <a:schemeClr val="dk2"/>
                </a:solidFill>
                <a:latin typeface="Arial"/>
                <a:ea typeface="Arial"/>
                <a:cs typeface="Arial"/>
                <a:sym typeface="Arial"/>
              </a:rPr>
              <a:t>Webpage loading time noted as 4.14s.It should be less than 3 for better result</a:t>
            </a:r>
            <a:endParaRPr sz="1500">
              <a:solidFill>
                <a:schemeClr val="dk2"/>
              </a:solidFill>
              <a:latin typeface="Arial"/>
              <a:ea typeface="Arial"/>
              <a:cs typeface="Arial"/>
              <a:sym typeface="Arial"/>
            </a:endParaRPr>
          </a:p>
          <a:p>
            <a:pPr indent="-323850" lvl="0" marL="457200" rtl="0" algn="l">
              <a:spcBef>
                <a:spcPts val="0"/>
              </a:spcBef>
              <a:spcAft>
                <a:spcPts val="0"/>
              </a:spcAft>
              <a:buClr>
                <a:schemeClr val="dk2"/>
              </a:buClr>
              <a:buSzPts val="1500"/>
              <a:buFont typeface="Arial"/>
              <a:buChar char="●"/>
            </a:pPr>
            <a:r>
              <a:rPr lang="en" sz="1500">
                <a:solidFill>
                  <a:schemeClr val="dk2"/>
                </a:solidFill>
                <a:latin typeface="Arial"/>
                <a:ea typeface="Arial"/>
                <a:cs typeface="Arial"/>
                <a:sym typeface="Arial"/>
              </a:rPr>
              <a:t>Mobile responsiveness required optimization</a:t>
            </a:r>
            <a:endParaRPr sz="1500">
              <a:solidFill>
                <a:schemeClr val="dk2"/>
              </a:solidFill>
              <a:latin typeface="Arial"/>
              <a:ea typeface="Arial"/>
              <a:cs typeface="Arial"/>
              <a:sym typeface="Arial"/>
            </a:endParaRPr>
          </a:p>
          <a:p>
            <a:pPr indent="0" lvl="0" marL="0" rtl="0" algn="l">
              <a:spcBef>
                <a:spcPts val="1200"/>
              </a:spcBef>
              <a:spcAft>
                <a:spcPts val="0"/>
              </a:spcAft>
              <a:buNone/>
            </a:pPr>
            <a:r>
              <a:rPr b="1" lang="en" sz="1700">
                <a:solidFill>
                  <a:srgbClr val="000000"/>
                </a:solidFill>
                <a:latin typeface="Arial"/>
                <a:ea typeface="Arial"/>
                <a:cs typeface="Arial"/>
                <a:sym typeface="Arial"/>
              </a:rPr>
              <a:t>5 Best Practices to Improve Site and Web Page Speed:</a:t>
            </a:r>
            <a:endParaRPr b="1" sz="1700">
              <a:solidFill>
                <a:srgbClr val="000000"/>
              </a:solidFill>
              <a:latin typeface="Arial"/>
              <a:ea typeface="Arial"/>
              <a:cs typeface="Arial"/>
              <a:sym typeface="Arial"/>
            </a:endParaRPr>
          </a:p>
          <a:p>
            <a:pPr indent="-323850" lvl="0" marL="457200" rtl="0" algn="l">
              <a:spcBef>
                <a:spcPts val="1200"/>
              </a:spcBef>
              <a:spcAft>
                <a:spcPts val="0"/>
              </a:spcAft>
              <a:buClr>
                <a:srgbClr val="000000"/>
              </a:buClr>
              <a:buSzPts val="1500"/>
              <a:buFont typeface="Arial"/>
              <a:buAutoNum type="arabicPeriod"/>
            </a:pPr>
            <a:r>
              <a:rPr lang="en" sz="1500">
                <a:solidFill>
                  <a:srgbClr val="000000"/>
                </a:solidFill>
                <a:latin typeface="Arial"/>
                <a:ea typeface="Arial"/>
                <a:cs typeface="Arial"/>
                <a:sym typeface="Arial"/>
              </a:rPr>
              <a:t>Largest contentful paint element should be improve</a:t>
            </a:r>
            <a:endParaRPr sz="1500">
              <a:solidFill>
                <a:srgbClr val="000000"/>
              </a:solidFill>
              <a:latin typeface="Arial"/>
              <a:ea typeface="Arial"/>
              <a:cs typeface="Arial"/>
              <a:sym typeface="Arial"/>
            </a:endParaRPr>
          </a:p>
          <a:p>
            <a:pPr indent="-323850" lvl="0" marL="457200" rtl="0" algn="l">
              <a:spcBef>
                <a:spcPts val="0"/>
              </a:spcBef>
              <a:spcAft>
                <a:spcPts val="0"/>
              </a:spcAft>
              <a:buClr>
                <a:srgbClr val="000000"/>
              </a:buClr>
              <a:buSzPts val="1500"/>
              <a:buFont typeface="Arial"/>
              <a:buAutoNum type="arabicPeriod"/>
            </a:pPr>
            <a:r>
              <a:rPr lang="en" sz="1500">
                <a:solidFill>
                  <a:srgbClr val="000000"/>
                </a:solidFill>
                <a:latin typeface="Arial"/>
                <a:ea typeface="Arial"/>
                <a:cs typeface="Arial"/>
                <a:sym typeface="Arial"/>
              </a:rPr>
              <a:t>Reduce unused CSS and JavaScript files.</a:t>
            </a:r>
            <a:endParaRPr sz="1500">
              <a:solidFill>
                <a:srgbClr val="000000"/>
              </a:solidFill>
              <a:latin typeface="Arial"/>
              <a:ea typeface="Arial"/>
              <a:cs typeface="Arial"/>
              <a:sym typeface="Arial"/>
            </a:endParaRPr>
          </a:p>
          <a:p>
            <a:pPr indent="-323850" lvl="0" marL="457200" rtl="0" algn="l">
              <a:spcBef>
                <a:spcPts val="0"/>
              </a:spcBef>
              <a:spcAft>
                <a:spcPts val="0"/>
              </a:spcAft>
              <a:buClr>
                <a:srgbClr val="000000"/>
              </a:buClr>
              <a:buSzPts val="1500"/>
              <a:buFont typeface="Arial"/>
              <a:buAutoNum type="arabicPeriod"/>
            </a:pPr>
            <a:r>
              <a:rPr lang="en" sz="1500">
                <a:solidFill>
                  <a:srgbClr val="000000"/>
                </a:solidFill>
                <a:latin typeface="Arial"/>
                <a:ea typeface="Arial"/>
                <a:cs typeface="Arial"/>
                <a:sym typeface="Arial"/>
              </a:rPr>
              <a:t>Avoid excessive DOM size.</a:t>
            </a:r>
            <a:endParaRPr sz="1500">
              <a:solidFill>
                <a:srgbClr val="000000"/>
              </a:solidFill>
              <a:latin typeface="Arial"/>
              <a:ea typeface="Arial"/>
              <a:cs typeface="Arial"/>
              <a:sym typeface="Arial"/>
            </a:endParaRPr>
          </a:p>
          <a:p>
            <a:pPr indent="-323850" lvl="0" marL="457200" rtl="0" algn="l">
              <a:spcBef>
                <a:spcPts val="0"/>
              </a:spcBef>
              <a:spcAft>
                <a:spcPts val="0"/>
              </a:spcAft>
              <a:buClr>
                <a:srgbClr val="000000"/>
              </a:buClr>
              <a:buSzPts val="1500"/>
              <a:buFont typeface="Arial"/>
              <a:buAutoNum type="arabicPeriod"/>
            </a:pPr>
            <a:r>
              <a:rPr lang="en" sz="1500">
                <a:solidFill>
                  <a:srgbClr val="000000"/>
                </a:solidFill>
                <a:latin typeface="Arial"/>
                <a:ea typeface="Arial"/>
                <a:cs typeface="Arial"/>
                <a:sym typeface="Arial"/>
              </a:rPr>
              <a:t>By reducing number of components in webpage HTTP request can be optimized that render faster webpage loading</a:t>
            </a:r>
            <a:endParaRPr sz="1500">
              <a:solidFill>
                <a:srgbClr val="000000"/>
              </a:solidFill>
              <a:latin typeface="Arial"/>
              <a:ea typeface="Arial"/>
              <a:cs typeface="Arial"/>
              <a:sym typeface="Arial"/>
            </a:endParaRPr>
          </a:p>
          <a:p>
            <a:pPr indent="-323850" lvl="0" marL="457200" rtl="0" algn="l">
              <a:spcBef>
                <a:spcPts val="0"/>
              </a:spcBef>
              <a:spcAft>
                <a:spcPts val="0"/>
              </a:spcAft>
              <a:buClr>
                <a:srgbClr val="000000"/>
              </a:buClr>
              <a:buSzPts val="1500"/>
              <a:buFont typeface="Arial"/>
              <a:buAutoNum type="arabicPeriod"/>
            </a:pPr>
            <a:r>
              <a:rPr lang="en" sz="1500">
                <a:solidFill>
                  <a:srgbClr val="000000"/>
                </a:solidFill>
                <a:latin typeface="Arial"/>
                <a:ea typeface="Arial"/>
                <a:cs typeface="Arial"/>
                <a:sym typeface="Arial"/>
              </a:rPr>
              <a:t>Implement the Expires header to optimize page loading time.</a:t>
            </a:r>
            <a:endParaRPr sz="1700">
              <a:solidFill>
                <a:schemeClr val="dk2"/>
              </a:solidFill>
              <a:latin typeface="Arial"/>
              <a:ea typeface="Arial"/>
              <a:cs typeface="Arial"/>
              <a:sym typeface="Arial"/>
            </a:endParaRPr>
          </a:p>
          <a:p>
            <a:pPr indent="0" lvl="0" marL="457200" rtl="0" algn="l">
              <a:spcBef>
                <a:spcPts val="0"/>
              </a:spcBef>
              <a:spcAft>
                <a:spcPts val="0"/>
              </a:spcAft>
              <a:buNone/>
            </a:pPr>
            <a:r>
              <a:t/>
            </a:r>
            <a:endParaRPr>
              <a:latin typeface="Arial"/>
              <a:ea typeface="Arial"/>
              <a:cs typeface="Arial"/>
              <a:sym typeface="Arial"/>
            </a:endParaRPr>
          </a:p>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Arial"/>
                <a:ea typeface="Arial"/>
                <a:cs typeface="Arial"/>
                <a:sym typeface="Arial"/>
              </a:rPr>
              <a:t>Task 4 - Technical SEO</a:t>
            </a:r>
            <a:endParaRPr>
              <a:latin typeface="Arial"/>
              <a:ea typeface="Arial"/>
              <a:cs typeface="Arial"/>
              <a:sym typeface="Arial"/>
            </a:endParaRPr>
          </a:p>
        </p:txBody>
      </p:sp>
      <p:sp>
        <p:nvSpPr>
          <p:cNvPr id="148" name="Google Shape;148;p26"/>
          <p:cNvSpPr txBox="1"/>
          <p:nvPr>
            <p:ph idx="1" type="body"/>
          </p:nvPr>
        </p:nvSpPr>
        <p:spPr>
          <a:xfrm>
            <a:off x="471900" y="1768675"/>
            <a:ext cx="8222100" cy="337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700">
                <a:solidFill>
                  <a:schemeClr val="dk2"/>
                </a:solidFill>
                <a:latin typeface="Arial"/>
                <a:ea typeface="Arial"/>
                <a:cs typeface="Arial"/>
                <a:sym typeface="Arial"/>
              </a:rPr>
              <a:t>Technical SEO Issues:</a:t>
            </a:r>
            <a:r>
              <a:rPr b="1" lang="en" sz="1700" u="sng">
                <a:solidFill>
                  <a:srgbClr val="0000FF"/>
                </a:solidFill>
                <a:latin typeface="Arial"/>
                <a:ea typeface="Arial"/>
                <a:cs typeface="Arial"/>
                <a:sym typeface="Arial"/>
              </a:rPr>
              <a:t>https://www.deskera.com/in/crm</a:t>
            </a:r>
            <a:endParaRPr b="1" sz="1700" u="sng">
              <a:solidFill>
                <a:srgbClr val="0000FF"/>
              </a:solidFill>
              <a:latin typeface="Arial"/>
              <a:ea typeface="Arial"/>
              <a:cs typeface="Arial"/>
              <a:sym typeface="Arial"/>
            </a:endParaRPr>
          </a:p>
          <a:p>
            <a:pPr indent="-323850" lvl="0" marL="457200" rtl="0" algn="l">
              <a:spcBef>
                <a:spcPts val="0"/>
              </a:spcBef>
              <a:spcAft>
                <a:spcPts val="0"/>
              </a:spcAft>
              <a:buClr>
                <a:schemeClr val="dk2"/>
              </a:buClr>
              <a:buSzPts val="1500"/>
              <a:buFont typeface="Arial"/>
              <a:buChar char="●"/>
            </a:pPr>
            <a:r>
              <a:rPr lang="en" sz="1500">
                <a:solidFill>
                  <a:schemeClr val="dk2"/>
                </a:solidFill>
                <a:latin typeface="Arial"/>
                <a:ea typeface="Arial"/>
                <a:cs typeface="Arial"/>
                <a:sym typeface="Arial"/>
              </a:rPr>
              <a:t>Service page loading time noted as 2.0s.</a:t>
            </a:r>
            <a:endParaRPr sz="1500">
              <a:solidFill>
                <a:schemeClr val="dk2"/>
              </a:solidFill>
              <a:latin typeface="Arial"/>
              <a:ea typeface="Arial"/>
              <a:cs typeface="Arial"/>
              <a:sym typeface="Arial"/>
            </a:endParaRPr>
          </a:p>
          <a:p>
            <a:pPr indent="-323850" lvl="0" marL="457200" rtl="0" algn="l">
              <a:spcBef>
                <a:spcPts val="0"/>
              </a:spcBef>
              <a:spcAft>
                <a:spcPts val="0"/>
              </a:spcAft>
              <a:buClr>
                <a:schemeClr val="dk2"/>
              </a:buClr>
              <a:buSzPts val="1500"/>
              <a:buFont typeface="Arial"/>
              <a:buChar char="●"/>
            </a:pPr>
            <a:r>
              <a:rPr lang="en" sz="1500">
                <a:solidFill>
                  <a:schemeClr val="dk2"/>
                </a:solidFill>
                <a:latin typeface="Arial"/>
                <a:ea typeface="Arial"/>
                <a:cs typeface="Arial"/>
                <a:sym typeface="Arial"/>
              </a:rPr>
              <a:t>Mobile responsiveness required optimization</a:t>
            </a:r>
            <a:endParaRPr sz="1500">
              <a:solidFill>
                <a:schemeClr val="dk2"/>
              </a:solidFill>
              <a:latin typeface="Arial"/>
              <a:ea typeface="Arial"/>
              <a:cs typeface="Arial"/>
              <a:sym typeface="Arial"/>
            </a:endParaRPr>
          </a:p>
          <a:p>
            <a:pPr indent="0" lvl="0" marL="0" rtl="0" algn="l">
              <a:spcBef>
                <a:spcPts val="1200"/>
              </a:spcBef>
              <a:spcAft>
                <a:spcPts val="0"/>
              </a:spcAft>
              <a:buNone/>
            </a:pPr>
            <a:r>
              <a:rPr b="1" lang="en" sz="1700">
                <a:solidFill>
                  <a:srgbClr val="000000"/>
                </a:solidFill>
                <a:latin typeface="Arial"/>
                <a:ea typeface="Arial"/>
                <a:cs typeface="Arial"/>
                <a:sym typeface="Arial"/>
              </a:rPr>
              <a:t>5 Best Practices to Improve Site and Web Page Speed:</a:t>
            </a:r>
            <a:endParaRPr b="1" sz="1700">
              <a:solidFill>
                <a:srgbClr val="000000"/>
              </a:solidFill>
              <a:latin typeface="Arial"/>
              <a:ea typeface="Arial"/>
              <a:cs typeface="Arial"/>
              <a:sym typeface="Arial"/>
            </a:endParaRPr>
          </a:p>
          <a:p>
            <a:pPr indent="-323850" lvl="0" marL="457200" rtl="0" algn="l">
              <a:spcBef>
                <a:spcPts val="1200"/>
              </a:spcBef>
              <a:spcAft>
                <a:spcPts val="0"/>
              </a:spcAft>
              <a:buClr>
                <a:srgbClr val="000000"/>
              </a:buClr>
              <a:buSzPts val="1500"/>
              <a:buFont typeface="Arial"/>
              <a:buAutoNum type="arabicPeriod"/>
            </a:pPr>
            <a:r>
              <a:rPr lang="en" sz="1500">
                <a:solidFill>
                  <a:srgbClr val="000000"/>
                </a:solidFill>
                <a:latin typeface="Arial"/>
                <a:ea typeface="Arial"/>
                <a:cs typeface="Arial"/>
                <a:sym typeface="Arial"/>
              </a:rPr>
              <a:t>Minimize main thread work</a:t>
            </a:r>
            <a:endParaRPr sz="1500">
              <a:solidFill>
                <a:srgbClr val="000000"/>
              </a:solidFill>
              <a:latin typeface="Arial"/>
              <a:ea typeface="Arial"/>
              <a:cs typeface="Arial"/>
              <a:sym typeface="Arial"/>
            </a:endParaRPr>
          </a:p>
          <a:p>
            <a:pPr indent="-323850" lvl="0" marL="457200" rtl="0" algn="l">
              <a:spcBef>
                <a:spcPts val="0"/>
              </a:spcBef>
              <a:spcAft>
                <a:spcPts val="0"/>
              </a:spcAft>
              <a:buClr>
                <a:srgbClr val="000000"/>
              </a:buClr>
              <a:buSzPts val="1500"/>
              <a:buFont typeface="Arial"/>
              <a:buAutoNum type="arabicPeriod"/>
            </a:pPr>
            <a:r>
              <a:rPr lang="en" sz="1500">
                <a:solidFill>
                  <a:srgbClr val="000000"/>
                </a:solidFill>
                <a:latin typeface="Arial"/>
                <a:ea typeface="Arial"/>
                <a:cs typeface="Arial"/>
                <a:sym typeface="Arial"/>
              </a:rPr>
              <a:t>Reduce javascript execution time.</a:t>
            </a:r>
            <a:endParaRPr sz="1500">
              <a:solidFill>
                <a:srgbClr val="000000"/>
              </a:solidFill>
              <a:latin typeface="Arial"/>
              <a:ea typeface="Arial"/>
              <a:cs typeface="Arial"/>
              <a:sym typeface="Arial"/>
            </a:endParaRPr>
          </a:p>
          <a:p>
            <a:pPr indent="-330200" lvl="0" marL="457200" rtl="0" algn="l">
              <a:spcBef>
                <a:spcPts val="0"/>
              </a:spcBef>
              <a:spcAft>
                <a:spcPts val="0"/>
              </a:spcAft>
              <a:buClr>
                <a:srgbClr val="000000"/>
              </a:buClr>
              <a:buSzPts val="1600"/>
              <a:buFont typeface="Arial"/>
              <a:buAutoNum type="arabicPeriod"/>
            </a:pPr>
            <a:r>
              <a:rPr lang="en" sz="1500">
                <a:solidFill>
                  <a:srgbClr val="000000"/>
                </a:solidFill>
                <a:latin typeface="Arial"/>
                <a:ea typeface="Arial"/>
                <a:cs typeface="Arial"/>
                <a:sym typeface="Arial"/>
              </a:rPr>
              <a:t>Reduce image file sizes without sacrificing quality.</a:t>
            </a:r>
            <a:endParaRPr sz="1600">
              <a:solidFill>
                <a:srgbClr val="000000"/>
              </a:solidFill>
              <a:latin typeface="Arial"/>
              <a:ea typeface="Arial"/>
              <a:cs typeface="Arial"/>
              <a:sym typeface="Arial"/>
            </a:endParaRPr>
          </a:p>
          <a:p>
            <a:pPr indent="-323850" lvl="0" marL="457200" rtl="0" algn="l">
              <a:spcBef>
                <a:spcPts val="0"/>
              </a:spcBef>
              <a:spcAft>
                <a:spcPts val="0"/>
              </a:spcAft>
              <a:buClr>
                <a:srgbClr val="000000"/>
              </a:buClr>
              <a:buSzPts val="1500"/>
              <a:buFont typeface="Arial"/>
              <a:buAutoNum type="arabicPeriod"/>
            </a:pPr>
            <a:r>
              <a:rPr lang="en" sz="1500">
                <a:solidFill>
                  <a:srgbClr val="000000"/>
                </a:solidFill>
                <a:latin typeface="Arial"/>
                <a:ea typeface="Arial"/>
                <a:cs typeface="Arial"/>
                <a:sym typeface="Arial"/>
              </a:rPr>
              <a:t>By reducing number of components in webpage HTTP request can be optimized that render faster webpage loading</a:t>
            </a:r>
            <a:endParaRPr sz="1500">
              <a:solidFill>
                <a:srgbClr val="000000"/>
              </a:solidFill>
              <a:latin typeface="Arial"/>
              <a:ea typeface="Arial"/>
              <a:cs typeface="Arial"/>
              <a:sym typeface="Arial"/>
            </a:endParaRPr>
          </a:p>
          <a:p>
            <a:pPr indent="-323850" lvl="0" marL="457200" rtl="0" algn="l">
              <a:spcBef>
                <a:spcPts val="0"/>
              </a:spcBef>
              <a:spcAft>
                <a:spcPts val="0"/>
              </a:spcAft>
              <a:buClr>
                <a:srgbClr val="000000"/>
              </a:buClr>
              <a:buSzPts val="1500"/>
              <a:buFont typeface="Arial"/>
              <a:buAutoNum type="arabicPeriod"/>
            </a:pPr>
            <a:r>
              <a:rPr lang="en" sz="1500">
                <a:solidFill>
                  <a:srgbClr val="000000"/>
                </a:solidFill>
                <a:latin typeface="Arial"/>
                <a:ea typeface="Arial"/>
                <a:cs typeface="Arial"/>
                <a:sym typeface="Arial"/>
              </a:rPr>
              <a:t>Addition of Expires header to optimize page loading time.</a:t>
            </a:r>
            <a:endParaRPr sz="1700">
              <a:solidFill>
                <a:schemeClr val="dk2"/>
              </a:solidFill>
              <a:latin typeface="Arial"/>
              <a:ea typeface="Arial"/>
              <a:cs typeface="Arial"/>
              <a:sym typeface="Arial"/>
            </a:endParaRPr>
          </a:p>
          <a:p>
            <a:pPr indent="0" lvl="0" marL="0" rtl="0" algn="l">
              <a:spcBef>
                <a:spcPts val="0"/>
              </a:spcBef>
              <a:spcAft>
                <a:spcPts val="1600"/>
              </a:spcAft>
              <a:buNone/>
            </a:pPr>
            <a:r>
              <a:t/>
            </a:r>
            <a:endParaRPr>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Arial"/>
                <a:ea typeface="Arial"/>
                <a:cs typeface="Arial"/>
                <a:sym typeface="Arial"/>
              </a:rPr>
              <a:t>Task 4 - Technical SEO </a:t>
            </a:r>
            <a:endParaRPr>
              <a:latin typeface="Arial"/>
              <a:ea typeface="Arial"/>
              <a:cs typeface="Arial"/>
              <a:sym typeface="Arial"/>
            </a:endParaRPr>
          </a:p>
        </p:txBody>
      </p:sp>
      <p:sp>
        <p:nvSpPr>
          <p:cNvPr id="154" name="Google Shape;154;p27"/>
          <p:cNvSpPr txBox="1"/>
          <p:nvPr>
            <p:ph idx="1" type="body"/>
          </p:nvPr>
        </p:nvSpPr>
        <p:spPr>
          <a:xfrm>
            <a:off x="471900" y="1919075"/>
            <a:ext cx="8222100" cy="322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700">
                <a:solidFill>
                  <a:schemeClr val="dk2"/>
                </a:solidFill>
                <a:latin typeface="Arial"/>
                <a:ea typeface="Arial"/>
                <a:cs typeface="Arial"/>
                <a:sym typeface="Arial"/>
              </a:rPr>
              <a:t>Technical SEO Issues:</a:t>
            </a:r>
            <a:r>
              <a:rPr b="1" lang="en" sz="1700" u="sng">
                <a:solidFill>
                  <a:srgbClr val="0000FF"/>
                </a:solidFill>
                <a:latin typeface="Arial"/>
                <a:ea typeface="Arial"/>
                <a:cs typeface="Arial"/>
                <a:sym typeface="Arial"/>
              </a:rPr>
              <a:t>https://www.deskera.com/in/work-order-management</a:t>
            </a:r>
            <a:endParaRPr b="1" sz="1700" u="sng">
              <a:solidFill>
                <a:srgbClr val="0000FF"/>
              </a:solidFill>
              <a:latin typeface="Arial"/>
              <a:ea typeface="Arial"/>
              <a:cs typeface="Arial"/>
              <a:sym typeface="Arial"/>
            </a:endParaRPr>
          </a:p>
          <a:p>
            <a:pPr indent="-323850" lvl="0" marL="457200" rtl="0" algn="l">
              <a:spcBef>
                <a:spcPts val="0"/>
              </a:spcBef>
              <a:spcAft>
                <a:spcPts val="0"/>
              </a:spcAft>
              <a:buClr>
                <a:schemeClr val="dk2"/>
              </a:buClr>
              <a:buSzPts val="1500"/>
              <a:buFont typeface="Arial"/>
              <a:buChar char="●"/>
            </a:pPr>
            <a:r>
              <a:rPr lang="en" sz="1500">
                <a:solidFill>
                  <a:schemeClr val="dk2"/>
                </a:solidFill>
                <a:latin typeface="Arial"/>
                <a:ea typeface="Arial"/>
                <a:cs typeface="Arial"/>
                <a:sym typeface="Arial"/>
              </a:rPr>
              <a:t>Service page loading time noted as 1.83s.</a:t>
            </a:r>
            <a:endParaRPr sz="1500">
              <a:solidFill>
                <a:schemeClr val="dk2"/>
              </a:solidFill>
              <a:latin typeface="Arial"/>
              <a:ea typeface="Arial"/>
              <a:cs typeface="Arial"/>
              <a:sym typeface="Arial"/>
            </a:endParaRPr>
          </a:p>
          <a:p>
            <a:pPr indent="-323850" lvl="0" marL="457200" rtl="0" algn="l">
              <a:spcBef>
                <a:spcPts val="0"/>
              </a:spcBef>
              <a:spcAft>
                <a:spcPts val="0"/>
              </a:spcAft>
              <a:buClr>
                <a:schemeClr val="dk2"/>
              </a:buClr>
              <a:buSzPts val="1500"/>
              <a:buFont typeface="Arial"/>
              <a:buChar char="●"/>
            </a:pPr>
            <a:r>
              <a:rPr lang="en" sz="1500">
                <a:solidFill>
                  <a:schemeClr val="dk2"/>
                </a:solidFill>
                <a:latin typeface="Arial"/>
                <a:ea typeface="Arial"/>
                <a:cs typeface="Arial"/>
                <a:sym typeface="Arial"/>
              </a:rPr>
              <a:t>Mobile responsiveness required optimization</a:t>
            </a:r>
            <a:endParaRPr sz="1500">
              <a:solidFill>
                <a:schemeClr val="dk2"/>
              </a:solidFill>
              <a:latin typeface="Arial"/>
              <a:ea typeface="Arial"/>
              <a:cs typeface="Arial"/>
              <a:sym typeface="Arial"/>
            </a:endParaRPr>
          </a:p>
          <a:p>
            <a:pPr indent="0" lvl="0" marL="0" rtl="0" algn="l">
              <a:spcBef>
                <a:spcPts val="1200"/>
              </a:spcBef>
              <a:spcAft>
                <a:spcPts val="0"/>
              </a:spcAft>
              <a:buNone/>
            </a:pPr>
            <a:r>
              <a:rPr b="1" lang="en" sz="1700">
                <a:solidFill>
                  <a:srgbClr val="000000"/>
                </a:solidFill>
                <a:latin typeface="Arial"/>
                <a:ea typeface="Arial"/>
                <a:cs typeface="Arial"/>
                <a:sym typeface="Arial"/>
              </a:rPr>
              <a:t>5 Best Practices to Improve Site and Web Page Speed:</a:t>
            </a:r>
            <a:endParaRPr b="1" sz="1700">
              <a:solidFill>
                <a:srgbClr val="000000"/>
              </a:solidFill>
              <a:latin typeface="Arial"/>
              <a:ea typeface="Arial"/>
              <a:cs typeface="Arial"/>
              <a:sym typeface="Arial"/>
            </a:endParaRPr>
          </a:p>
          <a:p>
            <a:pPr indent="-323850" lvl="0" marL="457200" rtl="0" algn="l">
              <a:spcBef>
                <a:spcPts val="1200"/>
              </a:spcBef>
              <a:spcAft>
                <a:spcPts val="0"/>
              </a:spcAft>
              <a:buClr>
                <a:srgbClr val="000000"/>
              </a:buClr>
              <a:buSzPts val="1500"/>
              <a:buFont typeface="Arial"/>
              <a:buAutoNum type="arabicPeriod"/>
            </a:pPr>
            <a:r>
              <a:rPr lang="en" sz="1500">
                <a:solidFill>
                  <a:srgbClr val="000000"/>
                </a:solidFill>
                <a:latin typeface="Arial"/>
                <a:ea typeface="Arial"/>
                <a:cs typeface="Arial"/>
                <a:sym typeface="Arial"/>
              </a:rPr>
              <a:t>Serve static assets with an efficient cache policy.</a:t>
            </a:r>
            <a:endParaRPr sz="1500">
              <a:solidFill>
                <a:srgbClr val="000000"/>
              </a:solidFill>
              <a:latin typeface="Arial"/>
              <a:ea typeface="Arial"/>
              <a:cs typeface="Arial"/>
              <a:sym typeface="Arial"/>
            </a:endParaRPr>
          </a:p>
          <a:p>
            <a:pPr indent="-323850" lvl="0" marL="457200" rtl="0" algn="l">
              <a:spcBef>
                <a:spcPts val="0"/>
              </a:spcBef>
              <a:spcAft>
                <a:spcPts val="0"/>
              </a:spcAft>
              <a:buClr>
                <a:srgbClr val="000000"/>
              </a:buClr>
              <a:buSzPts val="1500"/>
              <a:buFont typeface="Arial"/>
              <a:buAutoNum type="arabicPeriod"/>
            </a:pPr>
            <a:r>
              <a:rPr lang="en" sz="1500">
                <a:solidFill>
                  <a:srgbClr val="000000"/>
                </a:solidFill>
                <a:latin typeface="Arial"/>
                <a:ea typeface="Arial"/>
                <a:cs typeface="Arial"/>
                <a:sym typeface="Arial"/>
              </a:rPr>
              <a:t>Reduce javascript execution time.</a:t>
            </a:r>
            <a:endParaRPr sz="1500">
              <a:solidFill>
                <a:srgbClr val="000000"/>
              </a:solidFill>
              <a:latin typeface="Arial"/>
              <a:ea typeface="Arial"/>
              <a:cs typeface="Arial"/>
              <a:sym typeface="Arial"/>
            </a:endParaRPr>
          </a:p>
          <a:p>
            <a:pPr indent="-330200" lvl="0" marL="457200" rtl="0" algn="l">
              <a:spcBef>
                <a:spcPts val="0"/>
              </a:spcBef>
              <a:spcAft>
                <a:spcPts val="0"/>
              </a:spcAft>
              <a:buClr>
                <a:srgbClr val="000000"/>
              </a:buClr>
              <a:buSzPts val="1600"/>
              <a:buFont typeface="Arial"/>
              <a:buAutoNum type="arabicPeriod"/>
            </a:pPr>
            <a:r>
              <a:rPr lang="en" sz="1500">
                <a:solidFill>
                  <a:srgbClr val="000000"/>
                </a:solidFill>
                <a:latin typeface="Arial"/>
                <a:ea typeface="Arial"/>
                <a:cs typeface="Arial"/>
                <a:sym typeface="Arial"/>
              </a:rPr>
              <a:t>Reduce image file sizes without sacrificing quality.</a:t>
            </a:r>
            <a:endParaRPr sz="1600">
              <a:solidFill>
                <a:srgbClr val="000000"/>
              </a:solidFill>
              <a:latin typeface="Arial"/>
              <a:ea typeface="Arial"/>
              <a:cs typeface="Arial"/>
              <a:sym typeface="Arial"/>
            </a:endParaRPr>
          </a:p>
          <a:p>
            <a:pPr indent="-323850" lvl="0" marL="457200" rtl="0" algn="l">
              <a:spcBef>
                <a:spcPts val="0"/>
              </a:spcBef>
              <a:spcAft>
                <a:spcPts val="0"/>
              </a:spcAft>
              <a:buClr>
                <a:srgbClr val="000000"/>
              </a:buClr>
              <a:buSzPts val="1500"/>
              <a:buFont typeface="Arial"/>
              <a:buAutoNum type="arabicPeriod"/>
            </a:pPr>
            <a:r>
              <a:rPr lang="en" sz="1500">
                <a:solidFill>
                  <a:srgbClr val="000000"/>
                </a:solidFill>
                <a:latin typeface="Arial"/>
                <a:ea typeface="Arial"/>
                <a:cs typeface="Arial"/>
                <a:sym typeface="Arial"/>
              </a:rPr>
              <a:t>By reducing number of components in webpage HTTP request can be optimized that render faster webpage loading</a:t>
            </a:r>
            <a:endParaRPr sz="1500">
              <a:solidFill>
                <a:srgbClr val="000000"/>
              </a:solidFill>
              <a:latin typeface="Arial"/>
              <a:ea typeface="Arial"/>
              <a:cs typeface="Arial"/>
              <a:sym typeface="Arial"/>
            </a:endParaRPr>
          </a:p>
          <a:p>
            <a:pPr indent="-323850" lvl="0" marL="457200" rtl="0" algn="l">
              <a:spcBef>
                <a:spcPts val="0"/>
              </a:spcBef>
              <a:spcAft>
                <a:spcPts val="0"/>
              </a:spcAft>
              <a:buClr>
                <a:srgbClr val="000000"/>
              </a:buClr>
              <a:buSzPts val="1500"/>
              <a:buFont typeface="Arial"/>
              <a:buAutoNum type="arabicPeriod"/>
            </a:pPr>
            <a:r>
              <a:rPr lang="en" sz="1500">
                <a:solidFill>
                  <a:srgbClr val="000000"/>
                </a:solidFill>
                <a:latin typeface="Arial"/>
                <a:ea typeface="Arial"/>
                <a:cs typeface="Arial"/>
                <a:sym typeface="Arial"/>
              </a:rPr>
              <a:t>Addition of Expires header to optimize page loading time.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Arial"/>
                <a:ea typeface="Arial"/>
                <a:cs typeface="Arial"/>
                <a:sym typeface="Arial"/>
              </a:rPr>
              <a:t>Task 4 - Technical SEO</a:t>
            </a:r>
            <a:endParaRPr>
              <a:latin typeface="Arial"/>
              <a:ea typeface="Arial"/>
              <a:cs typeface="Arial"/>
              <a:sym typeface="Arial"/>
            </a:endParaRPr>
          </a:p>
        </p:txBody>
      </p:sp>
      <p:sp>
        <p:nvSpPr>
          <p:cNvPr id="160" name="Google Shape;160;p28"/>
          <p:cNvSpPr txBox="1"/>
          <p:nvPr>
            <p:ph idx="1" type="body"/>
          </p:nvPr>
        </p:nvSpPr>
        <p:spPr>
          <a:xfrm>
            <a:off x="471900" y="1747300"/>
            <a:ext cx="8222100" cy="330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700">
                <a:solidFill>
                  <a:schemeClr val="dk2"/>
                </a:solidFill>
                <a:latin typeface="Arial"/>
                <a:ea typeface="Arial"/>
                <a:cs typeface="Arial"/>
                <a:sym typeface="Arial"/>
              </a:rPr>
              <a:t>Technical SEO Issues:</a:t>
            </a:r>
            <a:r>
              <a:rPr b="1" lang="en" sz="1700" u="sng">
                <a:solidFill>
                  <a:srgbClr val="0000FF"/>
                </a:solidFill>
                <a:latin typeface="Arial"/>
                <a:ea typeface="Arial"/>
                <a:cs typeface="Arial"/>
                <a:sym typeface="Arial"/>
              </a:rPr>
              <a:t>https://www.deskera.com/in/solutions/operations</a:t>
            </a:r>
            <a:endParaRPr b="1" sz="1700" u="sng">
              <a:solidFill>
                <a:srgbClr val="0000FF"/>
              </a:solidFill>
              <a:latin typeface="Arial"/>
              <a:ea typeface="Arial"/>
              <a:cs typeface="Arial"/>
              <a:sym typeface="Arial"/>
            </a:endParaRPr>
          </a:p>
          <a:p>
            <a:pPr indent="-323850" lvl="0" marL="457200" rtl="0" algn="l">
              <a:spcBef>
                <a:spcPts val="0"/>
              </a:spcBef>
              <a:spcAft>
                <a:spcPts val="0"/>
              </a:spcAft>
              <a:buClr>
                <a:schemeClr val="dk2"/>
              </a:buClr>
              <a:buSzPts val="1500"/>
              <a:buFont typeface="Arial"/>
              <a:buChar char="●"/>
            </a:pPr>
            <a:r>
              <a:rPr lang="en" sz="1500">
                <a:solidFill>
                  <a:schemeClr val="dk2"/>
                </a:solidFill>
                <a:latin typeface="Arial"/>
                <a:ea typeface="Arial"/>
                <a:cs typeface="Arial"/>
                <a:sym typeface="Arial"/>
              </a:rPr>
              <a:t>Service page loading time noted as 3.33s,which should be less than 3.0 seconds</a:t>
            </a:r>
            <a:endParaRPr sz="1500">
              <a:solidFill>
                <a:schemeClr val="dk2"/>
              </a:solidFill>
              <a:latin typeface="Arial"/>
              <a:ea typeface="Arial"/>
              <a:cs typeface="Arial"/>
              <a:sym typeface="Arial"/>
            </a:endParaRPr>
          </a:p>
          <a:p>
            <a:pPr indent="-323850" lvl="0" marL="457200" rtl="0" algn="l">
              <a:spcBef>
                <a:spcPts val="0"/>
              </a:spcBef>
              <a:spcAft>
                <a:spcPts val="0"/>
              </a:spcAft>
              <a:buClr>
                <a:schemeClr val="dk2"/>
              </a:buClr>
              <a:buSzPts val="1500"/>
              <a:buFont typeface="Arial"/>
              <a:buChar char="●"/>
            </a:pPr>
            <a:r>
              <a:rPr lang="en" sz="1500">
                <a:solidFill>
                  <a:schemeClr val="dk2"/>
                </a:solidFill>
                <a:latin typeface="Arial"/>
                <a:ea typeface="Arial"/>
                <a:cs typeface="Arial"/>
                <a:sym typeface="Arial"/>
              </a:rPr>
              <a:t>Mobile responsiveness required optimization</a:t>
            </a:r>
            <a:endParaRPr sz="1500">
              <a:solidFill>
                <a:schemeClr val="dk2"/>
              </a:solidFill>
              <a:latin typeface="Arial"/>
              <a:ea typeface="Arial"/>
              <a:cs typeface="Arial"/>
              <a:sym typeface="Arial"/>
            </a:endParaRPr>
          </a:p>
          <a:p>
            <a:pPr indent="0" lvl="0" marL="0" rtl="0" algn="l">
              <a:spcBef>
                <a:spcPts val="1200"/>
              </a:spcBef>
              <a:spcAft>
                <a:spcPts val="0"/>
              </a:spcAft>
              <a:buNone/>
            </a:pPr>
            <a:r>
              <a:rPr b="1" lang="en" sz="1700">
                <a:solidFill>
                  <a:srgbClr val="000000"/>
                </a:solidFill>
                <a:latin typeface="Arial"/>
                <a:ea typeface="Arial"/>
                <a:cs typeface="Arial"/>
                <a:sym typeface="Arial"/>
              </a:rPr>
              <a:t>5 Best Practices to Improve Site and Web Page Speed:</a:t>
            </a:r>
            <a:endParaRPr b="1" sz="1700">
              <a:solidFill>
                <a:srgbClr val="000000"/>
              </a:solidFill>
              <a:latin typeface="Arial"/>
              <a:ea typeface="Arial"/>
              <a:cs typeface="Arial"/>
              <a:sym typeface="Arial"/>
            </a:endParaRPr>
          </a:p>
          <a:p>
            <a:pPr indent="-323850" lvl="0" marL="457200" rtl="0" algn="l">
              <a:spcBef>
                <a:spcPts val="1200"/>
              </a:spcBef>
              <a:spcAft>
                <a:spcPts val="0"/>
              </a:spcAft>
              <a:buClr>
                <a:srgbClr val="000000"/>
              </a:buClr>
              <a:buSzPts val="1500"/>
              <a:buFont typeface="Arial"/>
              <a:buAutoNum type="arabicPeriod"/>
            </a:pPr>
            <a:r>
              <a:rPr lang="en" sz="1500">
                <a:solidFill>
                  <a:srgbClr val="000000"/>
                </a:solidFill>
                <a:latin typeface="Arial"/>
                <a:ea typeface="Arial"/>
                <a:cs typeface="Arial"/>
                <a:sym typeface="Arial"/>
              </a:rPr>
              <a:t>Suggesting to use cookie free domain.</a:t>
            </a:r>
            <a:endParaRPr sz="1500">
              <a:solidFill>
                <a:srgbClr val="000000"/>
              </a:solidFill>
              <a:latin typeface="Arial"/>
              <a:ea typeface="Arial"/>
              <a:cs typeface="Arial"/>
              <a:sym typeface="Arial"/>
            </a:endParaRPr>
          </a:p>
          <a:p>
            <a:pPr indent="-323850" lvl="0" marL="457200" rtl="0" algn="l">
              <a:spcBef>
                <a:spcPts val="0"/>
              </a:spcBef>
              <a:spcAft>
                <a:spcPts val="0"/>
              </a:spcAft>
              <a:buClr>
                <a:srgbClr val="000000"/>
              </a:buClr>
              <a:buSzPts val="1500"/>
              <a:buFont typeface="Arial"/>
              <a:buAutoNum type="arabicPeriod"/>
            </a:pPr>
            <a:r>
              <a:rPr lang="en" sz="1500">
                <a:solidFill>
                  <a:srgbClr val="000000"/>
                </a:solidFill>
                <a:latin typeface="Arial"/>
                <a:ea typeface="Arial"/>
                <a:cs typeface="Arial"/>
                <a:sym typeface="Arial"/>
              </a:rPr>
              <a:t>Minimize layout shift</a:t>
            </a:r>
            <a:endParaRPr sz="1500">
              <a:solidFill>
                <a:srgbClr val="000000"/>
              </a:solidFill>
              <a:latin typeface="Arial"/>
              <a:ea typeface="Arial"/>
              <a:cs typeface="Arial"/>
              <a:sym typeface="Arial"/>
            </a:endParaRPr>
          </a:p>
          <a:p>
            <a:pPr indent="-323850" lvl="0" marL="457200" rtl="0" algn="l">
              <a:spcBef>
                <a:spcPts val="0"/>
              </a:spcBef>
              <a:spcAft>
                <a:spcPts val="0"/>
              </a:spcAft>
              <a:buClr>
                <a:srgbClr val="000000"/>
              </a:buClr>
              <a:buSzPts val="1500"/>
              <a:buFont typeface="Arial"/>
              <a:buAutoNum type="arabicPeriod"/>
            </a:pPr>
            <a:r>
              <a:rPr lang="en" sz="1500">
                <a:solidFill>
                  <a:srgbClr val="000000"/>
                </a:solidFill>
                <a:latin typeface="Arial"/>
                <a:ea typeface="Arial"/>
                <a:cs typeface="Arial"/>
                <a:sym typeface="Arial"/>
              </a:rPr>
              <a:t>Reduce image file sizes without sacrificing quality.</a:t>
            </a:r>
            <a:endParaRPr sz="1600">
              <a:solidFill>
                <a:srgbClr val="000000"/>
              </a:solidFill>
              <a:latin typeface="Arial"/>
              <a:ea typeface="Arial"/>
              <a:cs typeface="Arial"/>
              <a:sym typeface="Arial"/>
            </a:endParaRPr>
          </a:p>
          <a:p>
            <a:pPr indent="-323850" lvl="0" marL="457200" rtl="0" algn="l">
              <a:spcBef>
                <a:spcPts val="0"/>
              </a:spcBef>
              <a:spcAft>
                <a:spcPts val="0"/>
              </a:spcAft>
              <a:buClr>
                <a:srgbClr val="000000"/>
              </a:buClr>
              <a:buSzPts val="1500"/>
              <a:buFont typeface="Arial"/>
              <a:buAutoNum type="arabicPeriod"/>
            </a:pPr>
            <a:r>
              <a:rPr lang="en" sz="1500">
                <a:solidFill>
                  <a:srgbClr val="000000"/>
                </a:solidFill>
                <a:latin typeface="Arial"/>
                <a:ea typeface="Arial"/>
                <a:cs typeface="Arial"/>
                <a:sym typeface="Arial"/>
              </a:rPr>
              <a:t>By reducing number of components in webpage HTTP request can be optimized that render faster webpage loading</a:t>
            </a:r>
            <a:endParaRPr sz="1500">
              <a:solidFill>
                <a:srgbClr val="000000"/>
              </a:solidFill>
              <a:latin typeface="Arial"/>
              <a:ea typeface="Arial"/>
              <a:cs typeface="Arial"/>
              <a:sym typeface="Arial"/>
            </a:endParaRPr>
          </a:p>
          <a:p>
            <a:pPr indent="-323850" lvl="0" marL="457200" rtl="0" algn="l">
              <a:spcBef>
                <a:spcPts val="0"/>
              </a:spcBef>
              <a:spcAft>
                <a:spcPts val="0"/>
              </a:spcAft>
              <a:buClr>
                <a:srgbClr val="000000"/>
              </a:buClr>
              <a:buSzPts val="1500"/>
              <a:buFont typeface="Arial"/>
              <a:buAutoNum type="arabicPeriod"/>
            </a:pPr>
            <a:r>
              <a:rPr lang="en" sz="1500">
                <a:solidFill>
                  <a:srgbClr val="000000"/>
                </a:solidFill>
                <a:latin typeface="Arial"/>
                <a:ea typeface="Arial"/>
                <a:cs typeface="Arial"/>
                <a:sym typeface="Arial"/>
              </a:rPr>
              <a:t>Addition of Expires header to optimize page loading time.</a:t>
            </a:r>
            <a:endParaRPr/>
          </a:p>
          <a:p>
            <a:pPr indent="0" lvl="0" marL="0" rtl="0" algn="l">
              <a:spcBef>
                <a:spcPts val="0"/>
              </a:spcBef>
              <a:spcAft>
                <a:spcPts val="16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64" name="Shape 164"/>
        <p:cNvGrpSpPr/>
        <p:nvPr/>
      </p:nvGrpSpPr>
      <p:grpSpPr>
        <a:xfrm>
          <a:off x="0" y="0"/>
          <a:ext cx="0" cy="0"/>
          <a:chOff x="0" y="0"/>
          <a:chExt cx="0" cy="0"/>
        </a:xfrm>
      </p:grpSpPr>
      <p:sp>
        <p:nvSpPr>
          <p:cNvPr id="165" name="Google Shape;165;p2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Arial"/>
                <a:ea typeface="Arial"/>
                <a:cs typeface="Arial"/>
                <a:sym typeface="Arial"/>
              </a:rPr>
              <a:t>Task 5 - Content Strategy</a:t>
            </a:r>
            <a:endParaRPr>
              <a:latin typeface="Arial"/>
              <a:ea typeface="Arial"/>
              <a:cs typeface="Arial"/>
              <a:sym typeface="Arial"/>
            </a:endParaRPr>
          </a:p>
        </p:txBody>
      </p:sp>
      <p:sp>
        <p:nvSpPr>
          <p:cNvPr id="166" name="Google Shape;166;p29"/>
          <p:cNvSpPr txBox="1"/>
          <p:nvPr>
            <p:ph idx="1" type="body"/>
          </p:nvPr>
        </p:nvSpPr>
        <p:spPr>
          <a:xfrm>
            <a:off x="471900" y="1757975"/>
            <a:ext cx="8222100" cy="32400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chemeClr val="dk2"/>
              </a:buClr>
              <a:buSzPts val="1600"/>
              <a:buAutoNum type="arabicPeriod"/>
            </a:pPr>
            <a:r>
              <a:rPr b="1" lang="en" sz="1600">
                <a:solidFill>
                  <a:schemeClr val="dk2"/>
                </a:solidFill>
                <a:latin typeface="Arial"/>
                <a:ea typeface="Arial"/>
                <a:cs typeface="Arial"/>
                <a:sym typeface="Arial"/>
              </a:rPr>
              <a:t>Industry-specific Businesses</a:t>
            </a:r>
            <a:r>
              <a:rPr b="1" lang="en" sz="1600">
                <a:solidFill>
                  <a:schemeClr val="dk2"/>
                </a:solidFill>
                <a:latin typeface="Arial"/>
                <a:ea typeface="Arial"/>
                <a:cs typeface="Arial"/>
                <a:sym typeface="Arial"/>
              </a:rPr>
              <a:t>:</a:t>
            </a:r>
            <a:r>
              <a:rPr lang="en" sz="1600">
                <a:solidFill>
                  <a:schemeClr val="dk2"/>
                </a:solidFill>
                <a:latin typeface="Arial"/>
                <a:ea typeface="Arial"/>
                <a:cs typeface="Arial"/>
                <a:sym typeface="Arial"/>
              </a:rPr>
              <a:t>Tailor content to address the unique needs of industries such as manufacturing, retail, healthcare, and professional services.</a:t>
            </a:r>
            <a:endParaRPr sz="1600">
              <a:solidFill>
                <a:schemeClr val="dk2"/>
              </a:solidFill>
              <a:latin typeface="Arial"/>
              <a:ea typeface="Arial"/>
              <a:cs typeface="Arial"/>
              <a:sym typeface="Arial"/>
            </a:endParaRPr>
          </a:p>
          <a:p>
            <a:pPr indent="-330200" lvl="0" marL="457200" rtl="0" algn="l">
              <a:spcBef>
                <a:spcPts val="0"/>
              </a:spcBef>
              <a:spcAft>
                <a:spcPts val="0"/>
              </a:spcAft>
              <a:buClr>
                <a:schemeClr val="dk2"/>
              </a:buClr>
              <a:buSzPts val="1600"/>
              <a:buFont typeface="Arial"/>
              <a:buAutoNum type="arabicPeriod"/>
            </a:pPr>
            <a:r>
              <a:rPr b="1" lang="en" sz="1600">
                <a:solidFill>
                  <a:schemeClr val="dk2"/>
                </a:solidFill>
                <a:latin typeface="Arial"/>
                <a:ea typeface="Arial"/>
                <a:cs typeface="Arial"/>
                <a:sym typeface="Arial"/>
              </a:rPr>
              <a:t>Educational Resources</a:t>
            </a:r>
            <a:r>
              <a:rPr b="1" lang="en" sz="1600">
                <a:solidFill>
                  <a:schemeClr val="dk2"/>
                </a:solidFill>
                <a:latin typeface="Arial"/>
                <a:ea typeface="Arial"/>
                <a:cs typeface="Arial"/>
                <a:sym typeface="Arial"/>
              </a:rPr>
              <a:t>:</a:t>
            </a:r>
            <a:r>
              <a:rPr lang="en" sz="1600">
                <a:solidFill>
                  <a:schemeClr val="dk2"/>
                </a:solidFill>
                <a:latin typeface="Arial"/>
                <a:ea typeface="Arial"/>
                <a:cs typeface="Arial"/>
                <a:sym typeface="Arial"/>
              </a:rPr>
              <a:t>Offer tutorials, webinars, and blog posts to help users get the most out of Deskera's software.</a:t>
            </a:r>
            <a:endParaRPr sz="1600">
              <a:solidFill>
                <a:schemeClr val="dk2"/>
              </a:solidFill>
              <a:latin typeface="Arial"/>
              <a:ea typeface="Arial"/>
              <a:cs typeface="Arial"/>
              <a:sym typeface="Arial"/>
            </a:endParaRPr>
          </a:p>
          <a:p>
            <a:pPr indent="-330200" lvl="0" marL="457200" rtl="0" algn="l">
              <a:spcBef>
                <a:spcPts val="0"/>
              </a:spcBef>
              <a:spcAft>
                <a:spcPts val="0"/>
              </a:spcAft>
              <a:buClr>
                <a:schemeClr val="dk2"/>
              </a:buClr>
              <a:buSzPts val="1600"/>
              <a:buFont typeface="Arial"/>
              <a:buAutoNum type="arabicPeriod"/>
            </a:pPr>
            <a:r>
              <a:rPr b="1" lang="en" sz="1600">
                <a:solidFill>
                  <a:schemeClr val="dk2"/>
                </a:solidFill>
                <a:latin typeface="Arial"/>
                <a:ea typeface="Arial"/>
                <a:cs typeface="Arial"/>
                <a:sym typeface="Arial"/>
              </a:rPr>
              <a:t>Ebooks</a:t>
            </a:r>
            <a:r>
              <a:rPr b="1" lang="en" sz="1600">
                <a:solidFill>
                  <a:schemeClr val="dk2"/>
                </a:solidFill>
                <a:latin typeface="Arial"/>
                <a:ea typeface="Arial"/>
                <a:cs typeface="Arial"/>
                <a:sym typeface="Arial"/>
              </a:rPr>
              <a:t>:</a:t>
            </a:r>
            <a:r>
              <a:rPr lang="en" sz="1600">
                <a:solidFill>
                  <a:schemeClr val="dk2"/>
                </a:solidFill>
                <a:latin typeface="Arial"/>
                <a:ea typeface="Arial"/>
                <a:cs typeface="Arial"/>
                <a:sym typeface="Arial"/>
              </a:rPr>
              <a:t>Develop comprehensive guides on topics such as implementing ERP, optimizing accounting processes, or improving customer relationships.</a:t>
            </a:r>
            <a:endParaRPr sz="1600">
              <a:solidFill>
                <a:schemeClr val="dk2"/>
              </a:solidFill>
              <a:latin typeface="Arial"/>
              <a:ea typeface="Arial"/>
              <a:cs typeface="Arial"/>
              <a:sym typeface="Arial"/>
            </a:endParaRPr>
          </a:p>
          <a:p>
            <a:pPr indent="-361950" lvl="0" marL="457200" rtl="0" algn="l">
              <a:spcBef>
                <a:spcPts val="0"/>
              </a:spcBef>
              <a:spcAft>
                <a:spcPts val="0"/>
              </a:spcAft>
              <a:buClr>
                <a:schemeClr val="dk2"/>
              </a:buClr>
              <a:buSzPts val="2100"/>
              <a:buFont typeface="Arial"/>
              <a:buAutoNum type="arabicPeriod"/>
            </a:pPr>
            <a:r>
              <a:rPr b="1" lang="en" sz="1600">
                <a:solidFill>
                  <a:srgbClr val="000000"/>
                </a:solidFill>
                <a:latin typeface="Arial"/>
                <a:ea typeface="Arial"/>
                <a:cs typeface="Arial"/>
                <a:sym typeface="Arial"/>
              </a:rPr>
              <a:t>Email Marketing:</a:t>
            </a:r>
            <a:r>
              <a:rPr lang="en" sz="1600">
                <a:solidFill>
                  <a:srgbClr val="000000"/>
                </a:solidFill>
                <a:latin typeface="Arial"/>
                <a:ea typeface="Arial"/>
                <a:cs typeface="Arial"/>
                <a:sym typeface="Arial"/>
              </a:rPr>
              <a:t> Build an email list and send targeted newsletters with valuable content</a:t>
            </a:r>
            <a:endParaRPr sz="1600">
              <a:solidFill>
                <a:srgbClr val="000000"/>
              </a:solidFill>
              <a:latin typeface="Arial"/>
              <a:ea typeface="Arial"/>
              <a:cs typeface="Arial"/>
              <a:sym typeface="Arial"/>
            </a:endParaRPr>
          </a:p>
          <a:p>
            <a:pPr indent="-330200" lvl="0" marL="457200" rtl="0" algn="l">
              <a:spcBef>
                <a:spcPts val="0"/>
              </a:spcBef>
              <a:spcAft>
                <a:spcPts val="0"/>
              </a:spcAft>
              <a:buClr>
                <a:srgbClr val="000000"/>
              </a:buClr>
              <a:buSzPts val="1600"/>
              <a:buFont typeface="Arial"/>
              <a:buAutoNum type="arabicPeriod"/>
            </a:pPr>
            <a:r>
              <a:rPr b="1" lang="en" sz="1600">
                <a:solidFill>
                  <a:srgbClr val="000000"/>
                </a:solidFill>
                <a:latin typeface="Arial"/>
                <a:ea typeface="Arial"/>
                <a:cs typeface="Arial"/>
                <a:sym typeface="Arial"/>
              </a:rPr>
              <a:t>Track website traffic:</a:t>
            </a:r>
            <a:r>
              <a:rPr lang="en" sz="1600">
                <a:solidFill>
                  <a:srgbClr val="000000"/>
                </a:solidFill>
                <a:latin typeface="Arial"/>
                <a:ea typeface="Arial"/>
                <a:cs typeface="Arial"/>
                <a:sym typeface="Arial"/>
              </a:rPr>
              <a:t> Monitor key metrics like page views, bounce rate, and time on site.</a:t>
            </a:r>
            <a:endParaRPr sz="1600">
              <a:solidFill>
                <a:srgbClr val="000000"/>
              </a:solidFill>
              <a:latin typeface="Arial"/>
              <a:ea typeface="Arial"/>
              <a:cs typeface="Arial"/>
              <a:sym typeface="Arial"/>
            </a:endParaRPr>
          </a:p>
        </p:txBody>
      </p:sp>
      <p:pic>
        <p:nvPicPr>
          <p:cNvPr id="167" name="Google Shape;167;p29"/>
          <p:cNvPicPr preferRelativeResize="0"/>
          <p:nvPr/>
        </p:nvPicPr>
        <p:blipFill>
          <a:blip r:embed="rId3">
            <a:alphaModFix/>
          </a:blip>
          <a:stretch>
            <a:fillRect/>
          </a:stretch>
        </p:blipFill>
        <p:spPr>
          <a:xfrm>
            <a:off x="5999813" y="-12"/>
            <a:ext cx="2619375" cy="17430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Task 6 - Off-Page SEO</a:t>
            </a:r>
            <a:endParaRPr/>
          </a:p>
        </p:txBody>
      </p:sp>
      <p:sp>
        <p:nvSpPr>
          <p:cNvPr id="173" name="Google Shape;173;p30"/>
          <p:cNvSpPr txBox="1"/>
          <p:nvPr>
            <p:ph idx="1" type="body"/>
          </p:nvPr>
        </p:nvSpPr>
        <p:spPr>
          <a:xfrm>
            <a:off x="471900" y="1919075"/>
            <a:ext cx="8222100" cy="32244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Clr>
                <a:srgbClr val="000000"/>
              </a:buClr>
              <a:buSzPts val="1500"/>
              <a:buFont typeface="Arial"/>
              <a:buChar char="●"/>
            </a:pPr>
            <a:r>
              <a:rPr b="1" lang="en" sz="1500">
                <a:solidFill>
                  <a:srgbClr val="000000"/>
                </a:solidFill>
                <a:latin typeface="Arial"/>
                <a:ea typeface="Arial"/>
                <a:cs typeface="Arial"/>
                <a:sym typeface="Arial"/>
              </a:rPr>
              <a:t>Strengthen Backlink Profile:</a:t>
            </a:r>
            <a:r>
              <a:rPr lang="en" sz="1500">
                <a:solidFill>
                  <a:srgbClr val="000000"/>
                </a:solidFill>
                <a:latin typeface="Arial"/>
                <a:ea typeface="Arial"/>
                <a:cs typeface="Arial"/>
                <a:sym typeface="Arial"/>
              </a:rPr>
              <a:t> Focus on acquiring high-quality backlinks from authoritative websites.</a:t>
            </a:r>
            <a:endParaRPr sz="1500">
              <a:solidFill>
                <a:srgbClr val="000000"/>
              </a:solidFill>
              <a:latin typeface="Arial"/>
              <a:ea typeface="Arial"/>
              <a:cs typeface="Arial"/>
              <a:sym typeface="Arial"/>
            </a:endParaRPr>
          </a:p>
          <a:p>
            <a:pPr indent="-323850" lvl="0" marL="457200" rtl="0" algn="l">
              <a:spcBef>
                <a:spcPts val="0"/>
              </a:spcBef>
              <a:spcAft>
                <a:spcPts val="0"/>
              </a:spcAft>
              <a:buClr>
                <a:srgbClr val="000000"/>
              </a:buClr>
              <a:buSzPts val="1500"/>
              <a:buFont typeface="Arial"/>
              <a:buChar char="●"/>
            </a:pPr>
            <a:r>
              <a:rPr b="1" lang="en" sz="1500">
                <a:solidFill>
                  <a:srgbClr val="000000"/>
                </a:solidFill>
                <a:latin typeface="Arial"/>
                <a:ea typeface="Arial"/>
                <a:cs typeface="Arial"/>
                <a:sym typeface="Arial"/>
              </a:rPr>
              <a:t>Enhance Social Media Engagement:</a:t>
            </a:r>
            <a:r>
              <a:rPr lang="en" sz="1500">
                <a:solidFill>
                  <a:srgbClr val="000000"/>
                </a:solidFill>
                <a:latin typeface="Arial"/>
                <a:ea typeface="Arial"/>
                <a:cs typeface="Arial"/>
                <a:sym typeface="Arial"/>
              </a:rPr>
              <a:t> Create and share valuable content regularly, and actively engage with the audience.</a:t>
            </a:r>
            <a:endParaRPr sz="1500">
              <a:solidFill>
                <a:srgbClr val="000000"/>
              </a:solidFill>
              <a:latin typeface="Arial"/>
              <a:ea typeface="Arial"/>
              <a:cs typeface="Arial"/>
              <a:sym typeface="Arial"/>
            </a:endParaRPr>
          </a:p>
          <a:p>
            <a:pPr indent="-323850" lvl="0" marL="457200" rtl="0" algn="l">
              <a:spcBef>
                <a:spcPts val="0"/>
              </a:spcBef>
              <a:spcAft>
                <a:spcPts val="0"/>
              </a:spcAft>
              <a:buClr>
                <a:srgbClr val="000000"/>
              </a:buClr>
              <a:buSzPts val="1500"/>
              <a:buFont typeface="Arial"/>
              <a:buChar char="●"/>
            </a:pPr>
            <a:r>
              <a:rPr b="1" lang="en" sz="1500">
                <a:solidFill>
                  <a:srgbClr val="000000"/>
                </a:solidFill>
                <a:latin typeface="Arial"/>
                <a:ea typeface="Arial"/>
                <a:cs typeface="Arial"/>
                <a:sym typeface="Arial"/>
              </a:rPr>
              <a:t>Optimize Local SEO:</a:t>
            </a:r>
            <a:r>
              <a:rPr lang="en" sz="1500">
                <a:solidFill>
                  <a:srgbClr val="000000"/>
                </a:solidFill>
                <a:latin typeface="Arial"/>
                <a:ea typeface="Arial"/>
                <a:cs typeface="Arial"/>
                <a:sym typeface="Arial"/>
              </a:rPr>
              <a:t> Ensure Deskera's Google My Business listing is complete and accurate, and build local citations.</a:t>
            </a:r>
            <a:endParaRPr sz="1500">
              <a:solidFill>
                <a:srgbClr val="000000"/>
              </a:solidFill>
              <a:latin typeface="Arial"/>
              <a:ea typeface="Arial"/>
              <a:cs typeface="Arial"/>
              <a:sym typeface="Arial"/>
            </a:endParaRPr>
          </a:p>
          <a:p>
            <a:pPr indent="-323850" lvl="0" marL="457200" rtl="0" algn="l">
              <a:spcBef>
                <a:spcPts val="0"/>
              </a:spcBef>
              <a:spcAft>
                <a:spcPts val="0"/>
              </a:spcAft>
              <a:buClr>
                <a:srgbClr val="000000"/>
              </a:buClr>
              <a:buSzPts val="1500"/>
              <a:buFont typeface="Arial"/>
              <a:buChar char="●"/>
            </a:pPr>
            <a:r>
              <a:rPr b="1" lang="en" sz="1500">
                <a:solidFill>
                  <a:srgbClr val="000000"/>
                </a:solidFill>
                <a:latin typeface="Arial"/>
                <a:ea typeface="Arial"/>
                <a:cs typeface="Arial"/>
                <a:sym typeface="Arial"/>
              </a:rPr>
              <a:t>Expand Guest Posting Efforts:</a:t>
            </a:r>
            <a:r>
              <a:rPr lang="en" sz="1500">
                <a:solidFill>
                  <a:srgbClr val="000000"/>
                </a:solidFill>
                <a:latin typeface="Arial"/>
                <a:ea typeface="Arial"/>
                <a:cs typeface="Arial"/>
                <a:sym typeface="Arial"/>
              </a:rPr>
              <a:t> Contribute guest posts to high-quality industry publications.</a:t>
            </a:r>
            <a:endParaRPr sz="1500">
              <a:solidFill>
                <a:srgbClr val="000000"/>
              </a:solidFill>
              <a:latin typeface="Arial"/>
              <a:ea typeface="Arial"/>
              <a:cs typeface="Arial"/>
              <a:sym typeface="Arial"/>
            </a:endParaRPr>
          </a:p>
          <a:p>
            <a:pPr indent="-323850" lvl="0" marL="457200" rtl="0" algn="l">
              <a:spcBef>
                <a:spcPts val="0"/>
              </a:spcBef>
              <a:spcAft>
                <a:spcPts val="0"/>
              </a:spcAft>
              <a:buClr>
                <a:srgbClr val="000000"/>
              </a:buClr>
              <a:buSzPts val="1500"/>
              <a:buFont typeface="Arial"/>
              <a:buChar char="●"/>
            </a:pPr>
            <a:r>
              <a:rPr b="1" lang="en" sz="1500">
                <a:solidFill>
                  <a:srgbClr val="000000"/>
                </a:solidFill>
                <a:latin typeface="Arial"/>
                <a:ea typeface="Arial"/>
                <a:cs typeface="Arial"/>
                <a:sym typeface="Arial"/>
              </a:rPr>
              <a:t>Monitor and Analyze:</a:t>
            </a:r>
            <a:r>
              <a:rPr lang="en" sz="1500">
                <a:solidFill>
                  <a:srgbClr val="000000"/>
                </a:solidFill>
                <a:latin typeface="Arial"/>
                <a:ea typeface="Arial"/>
                <a:cs typeface="Arial"/>
                <a:sym typeface="Arial"/>
              </a:rPr>
              <a:t> Continuously track and analyze off-page SEO metrics to identify areas for improvement.</a:t>
            </a:r>
            <a:endParaRPr sz="1500">
              <a:solidFill>
                <a:srgbClr val="000000"/>
              </a:solidFill>
              <a:latin typeface="Arial"/>
              <a:ea typeface="Arial"/>
              <a:cs typeface="Arial"/>
              <a:sym typeface="Arial"/>
            </a:endParaRPr>
          </a:p>
          <a:p>
            <a:pPr indent="0" lvl="0" marL="457200" rtl="0" algn="l">
              <a:spcBef>
                <a:spcPts val="1600"/>
              </a:spcBef>
              <a:spcAft>
                <a:spcPts val="16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1"/>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Conclusion</a:t>
            </a:r>
            <a:endParaRPr>
              <a:latin typeface="Arial"/>
              <a:ea typeface="Arial"/>
              <a:cs typeface="Arial"/>
              <a:sym typeface="Arial"/>
            </a:endParaRPr>
          </a:p>
        </p:txBody>
      </p:sp>
      <p:sp>
        <p:nvSpPr>
          <p:cNvPr id="179" name="Google Shape;179;p31"/>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1200"/>
              </a:spcBef>
              <a:spcAft>
                <a:spcPts val="1200"/>
              </a:spcAft>
              <a:buNone/>
            </a:pPr>
            <a:r>
              <a:rPr lang="en" sz="1500">
                <a:solidFill>
                  <a:srgbClr val="000000"/>
                </a:solidFill>
                <a:latin typeface="Arial"/>
                <a:ea typeface="Arial"/>
                <a:cs typeface="Arial"/>
                <a:sym typeface="Arial"/>
              </a:rPr>
              <a:t>This SEO audit report provides a enhanced steps for Deskera online visibility and search engine ranking. By implementing the recommended actions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Arial"/>
                <a:ea typeface="Arial"/>
                <a:cs typeface="Arial"/>
                <a:sym typeface="Arial"/>
              </a:rPr>
              <a:t>Company Selection</a:t>
            </a:r>
            <a:endParaRPr>
              <a:latin typeface="Arial"/>
              <a:ea typeface="Arial"/>
              <a:cs typeface="Arial"/>
              <a:sym typeface="Arial"/>
            </a:endParaRPr>
          </a:p>
        </p:txBody>
      </p:sp>
      <p:sp>
        <p:nvSpPr>
          <p:cNvPr id="75" name="Google Shape;75;p14"/>
          <p:cNvSpPr txBox="1"/>
          <p:nvPr>
            <p:ph idx="1" type="body"/>
          </p:nvPr>
        </p:nvSpPr>
        <p:spPr>
          <a:xfrm>
            <a:off x="471900" y="1919075"/>
            <a:ext cx="8222100" cy="31005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Clr>
                <a:srgbClr val="000000"/>
              </a:buClr>
              <a:buSzPts val="1500"/>
              <a:buFont typeface="Arial"/>
              <a:buChar char="❖"/>
            </a:pPr>
            <a:r>
              <a:rPr lang="en" sz="1500">
                <a:solidFill>
                  <a:srgbClr val="000000"/>
                </a:solidFill>
                <a:latin typeface="Arial"/>
                <a:ea typeface="Arial"/>
                <a:cs typeface="Arial"/>
                <a:sym typeface="Arial"/>
              </a:rPr>
              <a:t>I selected the company “Deskera (</a:t>
            </a:r>
            <a:r>
              <a:rPr lang="en" sz="1500" u="sng">
                <a:solidFill>
                  <a:srgbClr val="000000"/>
                </a:solidFill>
                <a:latin typeface="Arial"/>
                <a:ea typeface="Arial"/>
                <a:cs typeface="Arial"/>
                <a:sym typeface="Arial"/>
                <a:hlinkClick r:id="rId3">
                  <a:extLst>
                    <a:ext uri="{A12FA001-AC4F-418D-AE19-62706E023703}">
                      <ahyp:hlinkClr val="tx"/>
                    </a:ext>
                  </a:extLst>
                </a:hlinkClick>
              </a:rPr>
              <a:t>https://www.deskera.com/in/</a:t>
            </a:r>
            <a:r>
              <a:rPr lang="en" sz="1500">
                <a:solidFill>
                  <a:srgbClr val="000000"/>
                </a:solidFill>
                <a:latin typeface="Arial"/>
                <a:ea typeface="Arial"/>
                <a:cs typeface="Arial"/>
                <a:sym typeface="Arial"/>
              </a:rPr>
              <a:t>)” for this SEO project</a:t>
            </a:r>
            <a:endParaRPr sz="1500">
              <a:solidFill>
                <a:srgbClr val="000000"/>
              </a:solidFill>
              <a:latin typeface="Arial"/>
              <a:ea typeface="Arial"/>
              <a:cs typeface="Arial"/>
              <a:sym typeface="Arial"/>
            </a:endParaRPr>
          </a:p>
          <a:p>
            <a:pPr indent="0" lvl="0" marL="457200" rtl="0" algn="l">
              <a:spcBef>
                <a:spcPts val="1600"/>
              </a:spcBef>
              <a:spcAft>
                <a:spcPts val="0"/>
              </a:spcAft>
              <a:buNone/>
            </a:pPr>
            <a:r>
              <a:rPr lang="en" sz="1500">
                <a:solidFill>
                  <a:srgbClr val="000000"/>
                </a:solidFill>
                <a:latin typeface="Arial"/>
                <a:ea typeface="Arial"/>
                <a:cs typeface="Arial"/>
                <a:sym typeface="Arial"/>
              </a:rPr>
              <a:t>About Deskera:</a:t>
            </a:r>
            <a:endParaRPr sz="1500">
              <a:solidFill>
                <a:srgbClr val="000000"/>
              </a:solidFill>
              <a:latin typeface="Arial"/>
              <a:ea typeface="Arial"/>
              <a:cs typeface="Arial"/>
              <a:sym typeface="Arial"/>
            </a:endParaRPr>
          </a:p>
          <a:p>
            <a:pPr indent="-323850" lvl="0" marL="457200" rtl="0" algn="l">
              <a:spcBef>
                <a:spcPts val="1600"/>
              </a:spcBef>
              <a:spcAft>
                <a:spcPts val="0"/>
              </a:spcAft>
              <a:buClr>
                <a:srgbClr val="000000"/>
              </a:buClr>
              <a:buSzPts val="1500"/>
              <a:buFont typeface="Arial"/>
              <a:buChar char="❖"/>
            </a:pPr>
            <a:r>
              <a:rPr lang="en" sz="1500">
                <a:solidFill>
                  <a:srgbClr val="000000"/>
                </a:solidFill>
                <a:latin typeface="Arial"/>
                <a:ea typeface="Arial"/>
                <a:cs typeface="Arial"/>
                <a:sym typeface="Arial"/>
              </a:rPr>
              <a:t>Founded in 2008,</a:t>
            </a:r>
            <a:r>
              <a:rPr lang="en" sz="1500">
                <a:solidFill>
                  <a:srgbClr val="000000"/>
                </a:solidFill>
                <a:highlight>
                  <a:srgbClr val="F5F5F5"/>
                </a:highlight>
                <a:latin typeface="Arial"/>
                <a:ea typeface="Arial"/>
                <a:cs typeface="Arial"/>
                <a:sym typeface="Arial"/>
              </a:rPr>
              <a:t>Deskera has quickly become a top global SaaS provider focused on helping businesses grow. Understanding the importance of small and medium enterprises to the economy, Deskera is dedicated to supporting their success.</a:t>
            </a:r>
            <a:endParaRPr sz="1500">
              <a:solidFill>
                <a:srgbClr val="000000"/>
              </a:solidFill>
              <a:highlight>
                <a:srgbClr val="F5F5F5"/>
              </a:highlight>
              <a:latin typeface="Arial"/>
              <a:ea typeface="Arial"/>
              <a:cs typeface="Arial"/>
              <a:sym typeface="Arial"/>
            </a:endParaRPr>
          </a:p>
          <a:p>
            <a:pPr indent="-323850" lvl="0" marL="457200" rtl="0" algn="l">
              <a:spcBef>
                <a:spcPts val="0"/>
              </a:spcBef>
              <a:spcAft>
                <a:spcPts val="0"/>
              </a:spcAft>
              <a:buClr>
                <a:srgbClr val="000000"/>
              </a:buClr>
              <a:buSzPts val="1500"/>
              <a:buFont typeface="Arial"/>
              <a:buChar char="❖"/>
            </a:pPr>
            <a:r>
              <a:rPr lang="en" sz="1500">
                <a:solidFill>
                  <a:srgbClr val="000000"/>
                </a:solidFill>
                <a:highlight>
                  <a:srgbClr val="F5F5F5"/>
                </a:highlight>
                <a:latin typeface="Arial"/>
                <a:ea typeface="Arial"/>
                <a:cs typeface="Arial"/>
                <a:sym typeface="Arial"/>
              </a:rPr>
              <a:t>Deskera provide all-in-one, cloud-based ERP software streamlines business operations for efficiency on any device. Our ERP and MRP solutions give businesses easy access to their data, empowering them to make informed decisions that lead to success.</a:t>
            </a:r>
            <a:endParaRPr sz="2100">
              <a:solidFill>
                <a:schemeClr val="dk2"/>
              </a:solidFill>
              <a:highlight>
                <a:srgbClr val="F5F5F5"/>
              </a:highlight>
              <a:latin typeface="Arial"/>
              <a:ea typeface="Arial"/>
              <a:cs typeface="Arial"/>
              <a:sym typeface="Arial"/>
            </a:endParaRPr>
          </a:p>
          <a:p>
            <a:pPr indent="0" lvl="0" marL="457200" rtl="0" algn="l">
              <a:spcBef>
                <a:spcPts val="1600"/>
              </a:spcBef>
              <a:spcAft>
                <a:spcPts val="1600"/>
              </a:spcAft>
              <a:buNone/>
            </a:pPr>
            <a:r>
              <a:rPr lang="en" sz="1600">
                <a:solidFill>
                  <a:schemeClr val="dk2"/>
                </a:solidFill>
                <a:latin typeface="Arial"/>
                <a:ea typeface="Arial"/>
                <a:cs typeface="Arial"/>
                <a:sym typeface="Arial"/>
              </a:rPr>
              <a:t> </a:t>
            </a:r>
            <a:endParaRPr sz="1600">
              <a:solidFill>
                <a:schemeClr val="dk2"/>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2"/>
          <p:cNvSpPr txBox="1"/>
          <p:nvPr>
            <p:ph type="title"/>
          </p:nvPr>
        </p:nvSpPr>
        <p:spPr>
          <a:xfrm>
            <a:off x="460950" y="1479950"/>
            <a:ext cx="8222100" cy="2448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8700">
                <a:latin typeface="Arial"/>
                <a:ea typeface="Arial"/>
                <a:cs typeface="Arial"/>
                <a:sym typeface="Arial"/>
              </a:rPr>
              <a:t>Thank you</a:t>
            </a:r>
            <a:endParaRPr sz="8700">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5"/>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800">
                <a:latin typeface="Arial"/>
                <a:ea typeface="Arial"/>
                <a:cs typeface="Arial"/>
                <a:sym typeface="Arial"/>
              </a:rPr>
              <a:t>About Company</a:t>
            </a:r>
            <a:endParaRPr sz="2800">
              <a:latin typeface="Arial"/>
              <a:ea typeface="Arial"/>
              <a:cs typeface="Arial"/>
              <a:sym typeface="Arial"/>
            </a:endParaRPr>
          </a:p>
        </p:txBody>
      </p:sp>
      <p:sp>
        <p:nvSpPr>
          <p:cNvPr id="81" name="Google Shape;81;p15"/>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700">
                <a:latin typeface="Arial"/>
                <a:ea typeface="Arial"/>
                <a:cs typeface="Arial"/>
                <a:sym typeface="Arial"/>
              </a:rPr>
              <a:t>   Their Product</a:t>
            </a:r>
            <a:endParaRPr sz="2700">
              <a:latin typeface="Arial"/>
              <a:ea typeface="Arial"/>
              <a:cs typeface="Arial"/>
              <a:sym typeface="Arial"/>
            </a:endParaRPr>
          </a:p>
          <a:p>
            <a:pPr indent="-400050" lvl="0" marL="457200" rtl="0" algn="l">
              <a:spcBef>
                <a:spcPts val="1600"/>
              </a:spcBef>
              <a:spcAft>
                <a:spcPts val="0"/>
              </a:spcAft>
              <a:buSzPts val="2700"/>
              <a:buFont typeface="Arial"/>
              <a:buChar char="●"/>
            </a:pPr>
            <a:r>
              <a:rPr lang="en" sz="2700">
                <a:latin typeface="Arial"/>
                <a:ea typeface="Arial"/>
                <a:cs typeface="Arial"/>
                <a:sym typeface="Arial"/>
              </a:rPr>
              <a:t>ERP</a:t>
            </a:r>
            <a:endParaRPr sz="2700">
              <a:latin typeface="Arial"/>
              <a:ea typeface="Arial"/>
              <a:cs typeface="Arial"/>
              <a:sym typeface="Arial"/>
            </a:endParaRPr>
          </a:p>
          <a:p>
            <a:pPr indent="-400050" lvl="0" marL="457200" rtl="0" algn="l">
              <a:spcBef>
                <a:spcPts val="0"/>
              </a:spcBef>
              <a:spcAft>
                <a:spcPts val="0"/>
              </a:spcAft>
              <a:buSzPts val="2700"/>
              <a:buFont typeface="Arial"/>
              <a:buChar char="●"/>
            </a:pPr>
            <a:r>
              <a:rPr lang="en" sz="2700">
                <a:latin typeface="Arial"/>
                <a:ea typeface="Arial"/>
                <a:cs typeface="Arial"/>
                <a:sym typeface="Arial"/>
              </a:rPr>
              <a:t>MRP</a:t>
            </a:r>
            <a:endParaRPr sz="2700">
              <a:latin typeface="Arial"/>
              <a:ea typeface="Arial"/>
              <a:cs typeface="Arial"/>
              <a:sym typeface="Arial"/>
            </a:endParaRPr>
          </a:p>
          <a:p>
            <a:pPr indent="0" lvl="0" marL="0" rtl="0" algn="ctr">
              <a:spcBef>
                <a:spcPts val="1600"/>
              </a:spcBef>
              <a:spcAft>
                <a:spcPts val="1600"/>
              </a:spcAft>
              <a:buNone/>
            </a:pPr>
            <a:r>
              <a:t/>
            </a:r>
            <a:endParaRPr sz="2700">
              <a:latin typeface="Arial"/>
              <a:ea typeface="Arial"/>
              <a:cs typeface="Arial"/>
              <a:sym typeface="Arial"/>
            </a:endParaRPr>
          </a:p>
        </p:txBody>
      </p:sp>
      <p:sp>
        <p:nvSpPr>
          <p:cNvPr id="82" name="Google Shape;82;p15"/>
          <p:cNvSpPr txBox="1"/>
          <p:nvPr/>
        </p:nvSpPr>
        <p:spPr>
          <a:xfrm>
            <a:off x="4012150" y="453400"/>
            <a:ext cx="4833300" cy="41760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rPr b="1" lang="en" sz="2400"/>
              <a:t>ERP</a:t>
            </a:r>
            <a:endParaRPr b="1" sz="2400"/>
          </a:p>
          <a:p>
            <a:pPr indent="0" lvl="0" marL="0" rtl="0" algn="l">
              <a:spcBef>
                <a:spcPts val="0"/>
              </a:spcBef>
              <a:spcAft>
                <a:spcPts val="0"/>
              </a:spcAft>
              <a:buNone/>
            </a:pPr>
            <a:r>
              <a:rPr lang="en" sz="1700"/>
              <a:t>ERP software is used to integrate data and processes from multiple business areas into one system</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rPr lang="en" sz="1700"/>
              <a:t>Key Features of Deskera ERP :</a:t>
            </a:r>
            <a:endParaRPr sz="1700"/>
          </a:p>
          <a:p>
            <a:pPr indent="-323850" lvl="0" marL="457200" rtl="0" algn="l">
              <a:spcBef>
                <a:spcPts val="0"/>
              </a:spcBef>
              <a:spcAft>
                <a:spcPts val="0"/>
              </a:spcAft>
              <a:buSzPts val="1500"/>
              <a:buChar char="➔"/>
            </a:pPr>
            <a:r>
              <a:rPr lang="en" sz="1500"/>
              <a:t>Accounting </a:t>
            </a:r>
            <a:endParaRPr sz="1500"/>
          </a:p>
          <a:p>
            <a:pPr indent="-323850" lvl="0" marL="457200" rtl="0" algn="l">
              <a:spcBef>
                <a:spcPts val="0"/>
              </a:spcBef>
              <a:spcAft>
                <a:spcPts val="0"/>
              </a:spcAft>
              <a:buSzPts val="1500"/>
              <a:buChar char="➔"/>
            </a:pPr>
            <a:r>
              <a:rPr lang="en" sz="1500"/>
              <a:t>Financial Management</a:t>
            </a:r>
            <a:endParaRPr sz="1500"/>
          </a:p>
          <a:p>
            <a:pPr indent="-323850" lvl="0" marL="457200" rtl="0" algn="l">
              <a:spcBef>
                <a:spcPts val="0"/>
              </a:spcBef>
              <a:spcAft>
                <a:spcPts val="0"/>
              </a:spcAft>
              <a:buSzPts val="1500"/>
              <a:buChar char="➔"/>
            </a:pPr>
            <a:r>
              <a:rPr lang="en" sz="1500"/>
              <a:t>Procurement</a:t>
            </a:r>
            <a:endParaRPr sz="1500"/>
          </a:p>
          <a:p>
            <a:pPr indent="-323850" lvl="0" marL="457200" rtl="0" algn="l">
              <a:spcBef>
                <a:spcPts val="0"/>
              </a:spcBef>
              <a:spcAft>
                <a:spcPts val="0"/>
              </a:spcAft>
              <a:buSzPts val="1500"/>
              <a:buChar char="➔"/>
            </a:pPr>
            <a:r>
              <a:rPr lang="en" sz="1500"/>
              <a:t>Order Management</a:t>
            </a:r>
            <a:endParaRPr sz="1500"/>
          </a:p>
          <a:p>
            <a:pPr indent="-323850" lvl="0" marL="457200" rtl="0" algn="l">
              <a:spcBef>
                <a:spcPts val="0"/>
              </a:spcBef>
              <a:spcAft>
                <a:spcPts val="0"/>
              </a:spcAft>
              <a:buSzPts val="1500"/>
              <a:buChar char="➔"/>
            </a:pPr>
            <a:r>
              <a:rPr lang="en" sz="1500"/>
              <a:t>Inventory Management</a:t>
            </a:r>
            <a:endParaRPr sz="1500"/>
          </a:p>
          <a:p>
            <a:pPr indent="-323850" lvl="0" marL="457200" rtl="0" algn="l">
              <a:spcBef>
                <a:spcPts val="0"/>
              </a:spcBef>
              <a:spcAft>
                <a:spcPts val="0"/>
              </a:spcAft>
              <a:buSzPts val="1500"/>
              <a:buChar char="➔"/>
            </a:pPr>
            <a:r>
              <a:rPr lang="en" sz="1500"/>
              <a:t>Warehouse Management</a:t>
            </a:r>
            <a:endParaRPr sz="1500"/>
          </a:p>
          <a:p>
            <a:pPr indent="-323850" lvl="0" marL="457200" rtl="0" algn="l">
              <a:spcBef>
                <a:spcPts val="0"/>
              </a:spcBef>
              <a:spcAft>
                <a:spcPts val="0"/>
              </a:spcAft>
              <a:buSzPts val="1500"/>
              <a:buChar char="➔"/>
            </a:pPr>
            <a:r>
              <a:rPr lang="en" sz="1500"/>
              <a:t>Customer Relationship Management</a:t>
            </a:r>
            <a:endParaRPr sz="1500"/>
          </a:p>
          <a:p>
            <a:pPr indent="-323850" lvl="0" marL="457200" rtl="0" algn="l">
              <a:spcBef>
                <a:spcPts val="0"/>
              </a:spcBef>
              <a:spcAft>
                <a:spcPts val="0"/>
              </a:spcAft>
              <a:buSzPts val="1500"/>
              <a:buChar char="➔"/>
            </a:pPr>
            <a:r>
              <a:rPr lang="en" sz="1500"/>
              <a:t>Business Intelligent</a:t>
            </a:r>
            <a:endParaRPr sz="1500"/>
          </a:p>
          <a:p>
            <a:pPr indent="-323850" lvl="0" marL="457200" rtl="0" algn="l">
              <a:spcBef>
                <a:spcPts val="0"/>
              </a:spcBef>
              <a:spcAft>
                <a:spcPts val="0"/>
              </a:spcAft>
              <a:buSzPts val="1500"/>
              <a:buChar char="➔"/>
            </a:pPr>
            <a:r>
              <a:rPr lang="en" sz="1500"/>
              <a:t>HR Management</a:t>
            </a:r>
            <a:endParaRPr sz="1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Arial"/>
                <a:ea typeface="Arial"/>
                <a:cs typeface="Arial"/>
                <a:sym typeface="Arial"/>
              </a:rPr>
              <a:t>About Company</a:t>
            </a:r>
            <a:endParaRPr>
              <a:latin typeface="Arial"/>
              <a:ea typeface="Arial"/>
              <a:cs typeface="Arial"/>
              <a:sym typeface="Arial"/>
            </a:endParaRPr>
          </a:p>
        </p:txBody>
      </p:sp>
      <p:sp>
        <p:nvSpPr>
          <p:cNvPr id="88" name="Google Shape;88;p16"/>
          <p:cNvSpPr txBox="1"/>
          <p:nvPr>
            <p:ph idx="1" type="body"/>
          </p:nvPr>
        </p:nvSpPr>
        <p:spPr>
          <a:xfrm>
            <a:off x="471900" y="1919075"/>
            <a:ext cx="8222100" cy="3164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2400">
                <a:solidFill>
                  <a:srgbClr val="000000"/>
                </a:solidFill>
                <a:latin typeface="Arial"/>
                <a:ea typeface="Arial"/>
                <a:cs typeface="Arial"/>
                <a:sym typeface="Arial"/>
              </a:rPr>
              <a:t>MRP</a:t>
            </a:r>
            <a:endParaRPr sz="24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en" sz="1500">
                <a:solidFill>
                  <a:srgbClr val="000000"/>
                </a:solidFill>
                <a:latin typeface="Arial"/>
                <a:ea typeface="Arial"/>
                <a:cs typeface="Arial"/>
                <a:sym typeface="Arial"/>
              </a:rPr>
              <a:t>MRP stands for Material Requirements Planning. It is a type of software used for production planning, inventory control, and scheduling.</a:t>
            </a:r>
            <a:endParaRPr sz="15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sz="15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en" sz="1500">
                <a:solidFill>
                  <a:srgbClr val="000000"/>
                </a:solidFill>
                <a:latin typeface="Arial"/>
                <a:ea typeface="Arial"/>
                <a:cs typeface="Arial"/>
                <a:sym typeface="Arial"/>
              </a:rPr>
              <a:t>Key Features of Deskera MRP:</a:t>
            </a:r>
            <a:endParaRPr sz="1500">
              <a:solidFill>
                <a:srgbClr val="000000"/>
              </a:solidFill>
              <a:latin typeface="Arial"/>
              <a:ea typeface="Arial"/>
              <a:cs typeface="Arial"/>
              <a:sym typeface="Arial"/>
            </a:endParaRPr>
          </a:p>
          <a:p>
            <a:pPr indent="-317500" lvl="0" marL="457200" rtl="0" algn="l">
              <a:lnSpc>
                <a:spcPct val="100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Demand Forecasting                                       </a:t>
            </a:r>
            <a:endParaRPr sz="1400">
              <a:solidFill>
                <a:srgbClr val="000000"/>
              </a:solidFill>
              <a:latin typeface="Arial"/>
              <a:ea typeface="Arial"/>
              <a:cs typeface="Arial"/>
              <a:sym typeface="Arial"/>
            </a:endParaRPr>
          </a:p>
          <a:p>
            <a:pPr indent="-317500" lvl="0" marL="457200" rtl="0" algn="l">
              <a:lnSpc>
                <a:spcPct val="100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Multi Level Bills of Material</a:t>
            </a:r>
            <a:endParaRPr sz="1400">
              <a:solidFill>
                <a:srgbClr val="000000"/>
              </a:solidFill>
              <a:latin typeface="Arial"/>
              <a:ea typeface="Arial"/>
              <a:cs typeface="Arial"/>
              <a:sym typeface="Arial"/>
            </a:endParaRPr>
          </a:p>
          <a:p>
            <a:pPr indent="-317500" lvl="0" marL="457200" rtl="0" algn="l">
              <a:lnSpc>
                <a:spcPct val="100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Machine Management</a:t>
            </a:r>
            <a:endParaRPr sz="1400">
              <a:solidFill>
                <a:srgbClr val="000000"/>
              </a:solidFill>
              <a:latin typeface="Arial"/>
              <a:ea typeface="Arial"/>
              <a:cs typeface="Arial"/>
              <a:sym typeface="Arial"/>
            </a:endParaRPr>
          </a:p>
          <a:p>
            <a:pPr indent="-317500" lvl="0" marL="457200" rtl="0" algn="l">
              <a:lnSpc>
                <a:spcPct val="100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Contract Manufacturing</a:t>
            </a:r>
            <a:endParaRPr sz="1400">
              <a:solidFill>
                <a:srgbClr val="000000"/>
              </a:solidFill>
              <a:latin typeface="Arial"/>
              <a:ea typeface="Arial"/>
              <a:cs typeface="Arial"/>
              <a:sym typeface="Arial"/>
            </a:endParaRPr>
          </a:p>
          <a:p>
            <a:pPr indent="-317500" lvl="0" marL="457200" rtl="0" algn="l">
              <a:lnSpc>
                <a:spcPct val="100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Work order Management</a:t>
            </a:r>
            <a:endParaRPr sz="1400">
              <a:solidFill>
                <a:srgbClr val="000000"/>
              </a:solidFill>
              <a:latin typeface="Arial"/>
              <a:ea typeface="Arial"/>
              <a:cs typeface="Arial"/>
              <a:sym typeface="Arial"/>
            </a:endParaRPr>
          </a:p>
          <a:p>
            <a:pPr indent="-317500" lvl="0" marL="457200" rtl="0" algn="l">
              <a:lnSpc>
                <a:spcPct val="100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Production Planning</a:t>
            </a:r>
            <a:endParaRPr sz="1400">
              <a:solidFill>
                <a:srgbClr val="000000"/>
              </a:solidFill>
              <a:latin typeface="Arial"/>
              <a:ea typeface="Arial"/>
              <a:cs typeface="Arial"/>
              <a:sym typeface="Arial"/>
            </a:endParaRPr>
          </a:p>
          <a:p>
            <a:pPr indent="-317500" lvl="0" marL="457200" rtl="0" algn="l">
              <a:lnSpc>
                <a:spcPct val="100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WIP Tracking</a:t>
            </a:r>
            <a:endParaRPr sz="1400">
              <a:solidFill>
                <a:srgbClr val="000000"/>
              </a:solidFill>
              <a:latin typeface="Arial"/>
              <a:ea typeface="Arial"/>
              <a:cs typeface="Arial"/>
              <a:sym typeface="Arial"/>
            </a:endParaRPr>
          </a:p>
          <a:p>
            <a:pPr indent="-317500" lvl="0" marL="457200" rtl="0" algn="l">
              <a:lnSpc>
                <a:spcPct val="100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Machine </a:t>
            </a:r>
            <a:r>
              <a:rPr lang="en" sz="1400">
                <a:solidFill>
                  <a:srgbClr val="000000"/>
                </a:solidFill>
                <a:latin typeface="Arial"/>
                <a:ea typeface="Arial"/>
                <a:cs typeface="Arial"/>
                <a:sym typeface="Arial"/>
              </a:rPr>
              <a:t>Maintenance</a:t>
            </a:r>
            <a:endParaRPr sz="14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sz="1500">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Arial"/>
                <a:ea typeface="Arial"/>
                <a:cs typeface="Arial"/>
                <a:sym typeface="Arial"/>
              </a:rPr>
              <a:t>Task 1 - Initial Audit:</a:t>
            </a:r>
            <a:endParaRPr>
              <a:latin typeface="Arial"/>
              <a:ea typeface="Arial"/>
              <a:cs typeface="Arial"/>
              <a:sym typeface="Arial"/>
            </a:endParaRPr>
          </a:p>
        </p:txBody>
      </p:sp>
      <p:sp>
        <p:nvSpPr>
          <p:cNvPr id="94" name="Google Shape;94;p17"/>
          <p:cNvSpPr txBox="1"/>
          <p:nvPr>
            <p:ph idx="1" type="body"/>
          </p:nvPr>
        </p:nvSpPr>
        <p:spPr>
          <a:xfrm>
            <a:off x="471900" y="1704525"/>
            <a:ext cx="8222100" cy="3336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700">
                <a:solidFill>
                  <a:srgbClr val="000000"/>
                </a:solidFill>
                <a:latin typeface="Arial"/>
                <a:ea typeface="Arial"/>
                <a:cs typeface="Arial"/>
                <a:sym typeface="Arial"/>
              </a:rPr>
              <a:t>Current Performance:</a:t>
            </a:r>
            <a:endParaRPr b="1" sz="1600">
              <a:solidFill>
                <a:srgbClr val="000000"/>
              </a:solidFill>
              <a:latin typeface="Arial"/>
              <a:ea typeface="Arial"/>
              <a:cs typeface="Arial"/>
              <a:sym typeface="Arial"/>
            </a:endParaRPr>
          </a:p>
          <a:p>
            <a:pPr indent="-330200" lvl="0" marL="457200" rtl="0" algn="l">
              <a:lnSpc>
                <a:spcPct val="100000"/>
              </a:lnSpc>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The website overall site score is 78 which is excellent observed in Initial Audit</a:t>
            </a:r>
            <a:endParaRPr sz="1600">
              <a:solidFill>
                <a:srgbClr val="000000"/>
              </a:solidFill>
              <a:latin typeface="Arial"/>
              <a:ea typeface="Arial"/>
              <a:cs typeface="Arial"/>
              <a:sym typeface="Arial"/>
            </a:endParaRPr>
          </a:p>
          <a:p>
            <a:pPr indent="-330200" lvl="0" marL="457200" rtl="0" algn="l">
              <a:lnSpc>
                <a:spcPct val="100000"/>
              </a:lnSpc>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Initial analysis suggest to use “expires” header for image in server,Enhance page loading speed and Minimize HTML document size</a:t>
            </a:r>
            <a:endParaRPr sz="1600">
              <a:solidFill>
                <a:srgbClr val="000000"/>
              </a:solidFill>
              <a:latin typeface="Arial"/>
              <a:ea typeface="Arial"/>
              <a:cs typeface="Arial"/>
              <a:sym typeface="Arial"/>
            </a:endParaRPr>
          </a:p>
          <a:p>
            <a:pPr indent="0" lvl="0" marL="457200" rtl="0" algn="l">
              <a:lnSpc>
                <a:spcPct val="100000"/>
              </a:lnSpc>
              <a:spcBef>
                <a:spcPts val="0"/>
              </a:spcBef>
              <a:spcAft>
                <a:spcPts val="0"/>
              </a:spcAft>
              <a:buNone/>
            </a:pPr>
            <a:r>
              <a:rPr lang="en" sz="1600">
                <a:solidFill>
                  <a:srgbClr val="000000"/>
                </a:solidFill>
                <a:latin typeface="Arial"/>
                <a:ea typeface="Arial"/>
                <a:cs typeface="Arial"/>
                <a:sym typeface="Arial"/>
              </a:rPr>
              <a:t>		</a:t>
            </a:r>
            <a:endParaRPr sz="16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b="1" lang="en" sz="1700">
                <a:solidFill>
                  <a:srgbClr val="000000"/>
                </a:solidFill>
                <a:latin typeface="Arial"/>
                <a:ea typeface="Arial"/>
                <a:cs typeface="Arial"/>
                <a:sym typeface="Arial"/>
              </a:rPr>
              <a:t>Strengths:</a:t>
            </a:r>
            <a:endParaRPr b="1" sz="1700">
              <a:solidFill>
                <a:srgbClr val="000000"/>
              </a:solidFill>
              <a:latin typeface="Arial"/>
              <a:ea typeface="Arial"/>
              <a:cs typeface="Arial"/>
              <a:sym typeface="Arial"/>
            </a:endParaRPr>
          </a:p>
          <a:p>
            <a:pPr indent="-330200" lvl="0" marL="457200" rtl="0" algn="l">
              <a:lnSpc>
                <a:spcPct val="100000"/>
              </a:lnSpc>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Secure HTTPS connection.</a:t>
            </a:r>
            <a:endParaRPr sz="1600">
              <a:solidFill>
                <a:srgbClr val="000000"/>
              </a:solidFill>
              <a:latin typeface="Arial"/>
              <a:ea typeface="Arial"/>
              <a:cs typeface="Arial"/>
              <a:sym typeface="Arial"/>
            </a:endParaRPr>
          </a:p>
          <a:p>
            <a:pPr indent="-330200" lvl="0" marL="457200" rtl="0" algn="l">
              <a:lnSpc>
                <a:spcPct val="100000"/>
              </a:lnSpc>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Page has a correct number of internal and external links.</a:t>
            </a:r>
            <a:endParaRPr sz="1600">
              <a:solidFill>
                <a:srgbClr val="000000"/>
              </a:solidFill>
              <a:latin typeface="Arial"/>
              <a:ea typeface="Arial"/>
              <a:cs typeface="Arial"/>
              <a:sym typeface="Arial"/>
            </a:endParaRPr>
          </a:p>
          <a:p>
            <a:pPr indent="0" lvl="0" marL="457200" rtl="0" algn="l">
              <a:lnSpc>
                <a:spcPct val="100000"/>
              </a:lnSpc>
              <a:spcBef>
                <a:spcPts val="0"/>
              </a:spcBef>
              <a:spcAft>
                <a:spcPts val="0"/>
              </a:spcAft>
              <a:buNone/>
            </a:pPr>
            <a:r>
              <a:t/>
            </a:r>
            <a:endParaRPr sz="16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b="1" lang="en" sz="1700">
                <a:solidFill>
                  <a:srgbClr val="000000"/>
                </a:solidFill>
                <a:latin typeface="Arial"/>
                <a:ea typeface="Arial"/>
                <a:cs typeface="Arial"/>
                <a:sym typeface="Arial"/>
              </a:rPr>
              <a:t>Weakness:</a:t>
            </a:r>
            <a:endParaRPr b="1" sz="1700">
              <a:solidFill>
                <a:srgbClr val="000000"/>
              </a:solidFill>
              <a:latin typeface="Arial"/>
              <a:ea typeface="Arial"/>
              <a:cs typeface="Arial"/>
              <a:sym typeface="Arial"/>
            </a:endParaRPr>
          </a:p>
          <a:p>
            <a:pPr indent="-330200" lvl="0" marL="457200" rtl="0" algn="l">
              <a:lnSpc>
                <a:spcPct val="100000"/>
              </a:lnSpc>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The SEO title is 79 characters long,which is too long.</a:t>
            </a:r>
            <a:endParaRPr sz="1600">
              <a:solidFill>
                <a:srgbClr val="000000"/>
              </a:solidFill>
              <a:latin typeface="Arial"/>
              <a:ea typeface="Arial"/>
              <a:cs typeface="Arial"/>
              <a:sym typeface="Arial"/>
            </a:endParaRPr>
          </a:p>
          <a:p>
            <a:pPr indent="-330200" lvl="0" marL="457200" rtl="0" algn="l">
              <a:lnSpc>
                <a:spcPct val="100000"/>
              </a:lnSpc>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No scheme.org data was found on the page.</a:t>
            </a:r>
            <a:endParaRPr sz="16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sz="1700">
              <a:solidFill>
                <a:srgbClr val="000000"/>
              </a:solidFill>
              <a:latin typeface="Arial"/>
              <a:ea typeface="Arial"/>
              <a:cs typeface="Arial"/>
              <a:sym typeface="Arial"/>
            </a:endParaRPr>
          </a:p>
          <a:p>
            <a:pPr indent="0" lvl="0" marL="457200" rtl="0" algn="l">
              <a:lnSpc>
                <a:spcPct val="100000"/>
              </a:lnSpc>
              <a:spcBef>
                <a:spcPts val="0"/>
              </a:spcBef>
              <a:spcAft>
                <a:spcPts val="0"/>
              </a:spcAft>
              <a:buNone/>
            </a:pPr>
            <a:r>
              <a:t/>
            </a:r>
            <a:endParaRPr sz="1700">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Arial"/>
                <a:ea typeface="Arial"/>
                <a:cs typeface="Arial"/>
                <a:sym typeface="Arial"/>
              </a:rPr>
              <a:t>Task 2 - Keyword Research: </a:t>
            </a:r>
            <a:endParaRPr>
              <a:latin typeface="Arial"/>
              <a:ea typeface="Arial"/>
              <a:cs typeface="Arial"/>
              <a:sym typeface="Arial"/>
            </a:endParaRPr>
          </a:p>
        </p:txBody>
      </p:sp>
      <p:sp>
        <p:nvSpPr>
          <p:cNvPr id="100" name="Google Shape;100;p18"/>
          <p:cNvSpPr txBox="1"/>
          <p:nvPr>
            <p:ph idx="1" type="body"/>
          </p:nvPr>
        </p:nvSpPr>
        <p:spPr>
          <a:xfrm>
            <a:off x="162550" y="1757975"/>
            <a:ext cx="8531400" cy="338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latin typeface="Arial"/>
                <a:ea typeface="Arial"/>
                <a:cs typeface="Arial"/>
                <a:sym typeface="Arial"/>
              </a:rPr>
              <a:t>Targeted Keywords:</a:t>
            </a:r>
            <a:endParaRPr>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b="1" lang="en" sz="1400">
                <a:solidFill>
                  <a:srgbClr val="000000"/>
                </a:solidFill>
                <a:latin typeface="Arial"/>
                <a:ea typeface="Arial"/>
                <a:cs typeface="Arial"/>
                <a:sym typeface="Arial"/>
              </a:rPr>
              <a:t>Primary Keywords</a:t>
            </a:r>
            <a:r>
              <a:rPr lang="en" sz="1400">
                <a:solidFill>
                  <a:srgbClr val="000000"/>
                </a:solidFill>
                <a:latin typeface="Arial"/>
                <a:ea typeface="Arial"/>
                <a:cs typeface="Arial"/>
                <a:sym typeface="Arial"/>
              </a:rPr>
              <a:t>: Enterprise resource planning,Enterprise resource management,Accounting software.</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b="1" lang="en" sz="1400">
                <a:solidFill>
                  <a:srgbClr val="000000"/>
                </a:solidFill>
                <a:latin typeface="Arial"/>
                <a:ea typeface="Arial"/>
                <a:cs typeface="Arial"/>
                <a:sym typeface="Arial"/>
              </a:rPr>
              <a:t>Secondary Keywords:</a:t>
            </a:r>
            <a:r>
              <a:rPr lang="en" sz="1400">
                <a:solidFill>
                  <a:srgbClr val="000000"/>
                </a:solidFill>
                <a:latin typeface="Arial"/>
                <a:ea typeface="Arial"/>
                <a:cs typeface="Arial"/>
                <a:sym typeface="Arial"/>
              </a:rPr>
              <a:t> Free accounting system,Business software,Inventory management system.</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b="1" lang="en" sz="1400">
                <a:solidFill>
                  <a:srgbClr val="000000"/>
                </a:solidFill>
                <a:latin typeface="Arial"/>
                <a:ea typeface="Arial"/>
                <a:cs typeface="Arial"/>
                <a:sym typeface="Arial"/>
              </a:rPr>
              <a:t>Long-Tail Keywords: </a:t>
            </a:r>
            <a:r>
              <a:rPr lang="en" sz="1400">
                <a:solidFill>
                  <a:srgbClr val="000000"/>
                </a:solidFill>
                <a:latin typeface="Arial"/>
                <a:ea typeface="Arial"/>
                <a:cs typeface="Arial"/>
                <a:sym typeface="Arial"/>
              </a:rPr>
              <a:t>Enterprise resource management software,Accounting and </a:t>
            </a:r>
            <a:r>
              <a:rPr lang="en" sz="1400">
                <a:solidFill>
                  <a:srgbClr val="000000"/>
                </a:solidFill>
                <a:latin typeface="Arial"/>
                <a:ea typeface="Arial"/>
                <a:cs typeface="Arial"/>
                <a:sym typeface="Arial"/>
              </a:rPr>
              <a:t>bookkeeping</a:t>
            </a:r>
            <a:r>
              <a:rPr lang="en" sz="1400">
                <a:solidFill>
                  <a:srgbClr val="000000"/>
                </a:solidFill>
                <a:latin typeface="Arial"/>
                <a:ea typeface="Arial"/>
                <a:cs typeface="Arial"/>
                <a:sym typeface="Arial"/>
              </a:rPr>
              <a:t> software.</a:t>
            </a:r>
            <a:endParaRPr sz="1400">
              <a:solidFill>
                <a:srgbClr val="000000"/>
              </a:solidFill>
              <a:latin typeface="Arial"/>
              <a:ea typeface="Arial"/>
              <a:cs typeface="Arial"/>
              <a:sym typeface="Arial"/>
            </a:endParaRPr>
          </a:p>
          <a:p>
            <a:pPr indent="0" lvl="0" marL="457200" rtl="0" algn="l">
              <a:spcBef>
                <a:spcPts val="0"/>
              </a:spcBef>
              <a:spcAft>
                <a:spcPts val="0"/>
              </a:spcAft>
              <a:buNone/>
            </a:pPr>
            <a:r>
              <a:t/>
            </a:r>
            <a:endParaRPr sz="1500">
              <a:solidFill>
                <a:srgbClr val="000000"/>
              </a:solidFill>
              <a:latin typeface="Arial"/>
              <a:ea typeface="Arial"/>
              <a:cs typeface="Arial"/>
              <a:sym typeface="Arial"/>
            </a:endParaRPr>
          </a:p>
          <a:p>
            <a:pPr indent="0" lvl="0" marL="0" rtl="0" algn="l">
              <a:spcBef>
                <a:spcPts val="0"/>
              </a:spcBef>
              <a:spcAft>
                <a:spcPts val="0"/>
              </a:spcAft>
              <a:buNone/>
            </a:pPr>
            <a:r>
              <a:rPr lang="en">
                <a:solidFill>
                  <a:srgbClr val="000000"/>
                </a:solidFill>
                <a:latin typeface="Arial"/>
                <a:ea typeface="Arial"/>
                <a:cs typeface="Arial"/>
                <a:sym typeface="Arial"/>
              </a:rPr>
              <a:t>Competitive Analysis:</a:t>
            </a:r>
            <a:endParaRPr>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en" sz="1400">
                <a:solidFill>
                  <a:srgbClr val="000000"/>
                </a:solidFill>
                <a:highlight>
                  <a:srgbClr val="F5F5F5"/>
                </a:highlight>
                <a:latin typeface="Arial"/>
                <a:ea typeface="Arial"/>
                <a:cs typeface="Arial"/>
                <a:sym typeface="Arial"/>
              </a:rPr>
              <a:t>The realm of SEO for Cloud ERP services is highly competitive. By examining the websites of rivals, we can uncover valuable keyword opportunities and effective content approaches to enhance our own strategy.</a:t>
            </a:r>
            <a:endParaRPr sz="1400">
              <a:solidFill>
                <a:srgbClr val="000000"/>
              </a:solidFill>
              <a:highlight>
                <a:srgbClr val="F5F5F5"/>
              </a:highlight>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en" sz="1400">
                <a:solidFill>
                  <a:srgbClr val="000000"/>
                </a:solidFill>
                <a:highlight>
                  <a:srgbClr val="F5F5F5"/>
                </a:highlight>
                <a:latin typeface="Arial"/>
                <a:ea typeface="Arial"/>
                <a:cs typeface="Arial"/>
                <a:sym typeface="Arial"/>
              </a:rPr>
              <a:t>QuickBooks and Netsuite are two major competitor of Deskera.</a:t>
            </a:r>
            <a:endParaRPr sz="1400">
              <a:solidFill>
                <a:srgbClr val="000000"/>
              </a:solidFill>
              <a:highlight>
                <a:srgbClr val="F5F5F5"/>
              </a:highlight>
              <a:latin typeface="Arial"/>
              <a:ea typeface="Arial"/>
              <a:cs typeface="Arial"/>
              <a:sym typeface="Arial"/>
            </a:endParaRPr>
          </a:p>
          <a:p>
            <a:pPr indent="0" lvl="0" marL="0" rtl="0" algn="l">
              <a:spcBef>
                <a:spcPts val="0"/>
              </a:spcBef>
              <a:spcAft>
                <a:spcPts val="0"/>
              </a:spcAft>
              <a:buNone/>
            </a:pPr>
            <a:r>
              <a:t/>
            </a:r>
            <a:endParaRPr sz="1300">
              <a:solidFill>
                <a:srgbClr val="000000"/>
              </a:solidFill>
              <a:highlight>
                <a:srgbClr val="F5F5F5"/>
              </a:highlight>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9"/>
          <p:cNvSpPr txBox="1"/>
          <p:nvPr>
            <p:ph idx="1" type="body"/>
          </p:nvPr>
        </p:nvSpPr>
        <p:spPr>
          <a:xfrm>
            <a:off x="471900" y="1725900"/>
            <a:ext cx="8222100" cy="336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latin typeface="Arial"/>
                <a:ea typeface="Arial"/>
                <a:cs typeface="Arial"/>
                <a:sym typeface="Arial"/>
              </a:rPr>
              <a:t>Selected Page</a:t>
            </a:r>
            <a:r>
              <a:rPr lang="en">
                <a:solidFill>
                  <a:srgbClr val="000000"/>
                </a:solidFill>
                <a:latin typeface="Arial"/>
                <a:ea typeface="Arial"/>
                <a:cs typeface="Arial"/>
                <a:sym typeface="Arial"/>
              </a:rPr>
              <a:t>:</a:t>
            </a:r>
            <a:r>
              <a:rPr lang="en" u="sng">
                <a:solidFill>
                  <a:schemeClr val="hlink"/>
                </a:solidFill>
                <a:latin typeface="Arial"/>
                <a:ea typeface="Arial"/>
                <a:cs typeface="Arial"/>
                <a:sym typeface="Arial"/>
                <a:hlinkClick r:id="rId3"/>
              </a:rPr>
              <a:t>https://www.deskera.com/in/crm</a:t>
            </a:r>
            <a:endParaRPr>
              <a:solidFill>
                <a:srgbClr val="0000FF"/>
              </a:solidFill>
              <a:latin typeface="Arial"/>
              <a:ea typeface="Arial"/>
              <a:cs typeface="Arial"/>
              <a:sym typeface="Arial"/>
            </a:endParaRPr>
          </a:p>
          <a:p>
            <a:pPr indent="0" lvl="0" marL="0" rtl="0" algn="l">
              <a:spcBef>
                <a:spcPts val="0"/>
              </a:spcBef>
              <a:spcAft>
                <a:spcPts val="0"/>
              </a:spcAft>
              <a:buNone/>
            </a:pPr>
            <a:r>
              <a:rPr b="1" lang="en" sz="1500">
                <a:solidFill>
                  <a:srgbClr val="000000"/>
                </a:solidFill>
                <a:latin typeface="Arial"/>
                <a:ea typeface="Arial"/>
                <a:cs typeface="Arial"/>
                <a:sym typeface="Arial"/>
              </a:rPr>
              <a:t>Strengths:</a:t>
            </a:r>
            <a:endParaRPr b="1" sz="1500">
              <a:solidFill>
                <a:srgbClr val="000000"/>
              </a:solidFill>
              <a:latin typeface="Arial"/>
              <a:ea typeface="Arial"/>
              <a:cs typeface="Arial"/>
              <a:sym typeface="Arial"/>
            </a:endParaRPr>
          </a:p>
          <a:p>
            <a:pPr indent="-323850" lvl="0" marL="457200" rtl="0" algn="l">
              <a:spcBef>
                <a:spcPts val="0"/>
              </a:spcBef>
              <a:spcAft>
                <a:spcPts val="0"/>
              </a:spcAft>
              <a:buClr>
                <a:srgbClr val="000000"/>
              </a:buClr>
              <a:buSzPts val="1500"/>
              <a:buFont typeface="Arial"/>
              <a:buChar char="●"/>
            </a:pPr>
            <a:r>
              <a:rPr lang="en" sz="1500">
                <a:solidFill>
                  <a:srgbClr val="000000"/>
                </a:solidFill>
                <a:latin typeface="Arial"/>
                <a:ea typeface="Arial"/>
                <a:cs typeface="Arial"/>
                <a:sym typeface="Arial"/>
              </a:rPr>
              <a:t>Title tag: Properly optimized title tag with 64 character long</a:t>
            </a:r>
            <a:endParaRPr sz="1500">
              <a:solidFill>
                <a:srgbClr val="000000"/>
              </a:solidFill>
              <a:latin typeface="Arial"/>
              <a:ea typeface="Arial"/>
              <a:cs typeface="Arial"/>
              <a:sym typeface="Arial"/>
            </a:endParaRPr>
          </a:p>
          <a:p>
            <a:pPr indent="-323850" lvl="0" marL="457200" rtl="0" algn="l">
              <a:spcBef>
                <a:spcPts val="0"/>
              </a:spcBef>
              <a:spcAft>
                <a:spcPts val="0"/>
              </a:spcAft>
              <a:buClr>
                <a:srgbClr val="000000"/>
              </a:buClr>
              <a:buSzPts val="1500"/>
              <a:buFont typeface="Arial"/>
              <a:buChar char="●"/>
            </a:pPr>
            <a:r>
              <a:rPr lang="en" sz="1500">
                <a:solidFill>
                  <a:srgbClr val="000000"/>
                </a:solidFill>
                <a:latin typeface="Arial"/>
                <a:ea typeface="Arial"/>
                <a:cs typeface="Arial"/>
                <a:sym typeface="Arial"/>
              </a:rPr>
              <a:t>Meta Description: Well-optimized Meta description with 157 character long</a:t>
            </a:r>
            <a:endParaRPr sz="1500">
              <a:solidFill>
                <a:srgbClr val="000000"/>
              </a:solidFill>
              <a:latin typeface="Arial"/>
              <a:ea typeface="Arial"/>
              <a:cs typeface="Arial"/>
              <a:sym typeface="Arial"/>
            </a:endParaRPr>
          </a:p>
          <a:p>
            <a:pPr indent="-323850" lvl="0" marL="457200" rtl="0" algn="l">
              <a:spcBef>
                <a:spcPts val="0"/>
              </a:spcBef>
              <a:spcAft>
                <a:spcPts val="0"/>
              </a:spcAft>
              <a:buClr>
                <a:srgbClr val="000000"/>
              </a:buClr>
              <a:buSzPts val="1500"/>
              <a:buFont typeface="Arial"/>
              <a:buChar char="●"/>
            </a:pPr>
            <a:r>
              <a:rPr lang="en" sz="1500">
                <a:solidFill>
                  <a:srgbClr val="000000"/>
                </a:solidFill>
                <a:latin typeface="Arial"/>
                <a:ea typeface="Arial"/>
                <a:cs typeface="Arial"/>
                <a:sym typeface="Arial"/>
              </a:rPr>
              <a:t>Heading: Relevant H1,H2 headings were found </a:t>
            </a:r>
            <a:endParaRPr sz="1500">
              <a:solidFill>
                <a:srgbClr val="000000"/>
              </a:solidFill>
              <a:latin typeface="Arial"/>
              <a:ea typeface="Arial"/>
              <a:cs typeface="Arial"/>
              <a:sym typeface="Arial"/>
            </a:endParaRPr>
          </a:p>
          <a:p>
            <a:pPr indent="-323850" lvl="0" marL="457200" rtl="0" algn="l">
              <a:spcBef>
                <a:spcPts val="0"/>
              </a:spcBef>
              <a:spcAft>
                <a:spcPts val="0"/>
              </a:spcAft>
              <a:buClr>
                <a:srgbClr val="000000"/>
              </a:buClr>
              <a:buSzPts val="1500"/>
              <a:buFont typeface="Arial"/>
              <a:buChar char="●"/>
            </a:pPr>
            <a:r>
              <a:rPr lang="en" sz="1500">
                <a:solidFill>
                  <a:srgbClr val="000000"/>
                </a:solidFill>
                <a:latin typeface="Arial"/>
                <a:ea typeface="Arial"/>
                <a:cs typeface="Arial"/>
                <a:sym typeface="Arial"/>
              </a:rPr>
              <a:t>HTML Tag: Canonical link element found</a:t>
            </a:r>
            <a:endParaRPr sz="1500">
              <a:solidFill>
                <a:srgbClr val="000000"/>
              </a:solidFill>
              <a:latin typeface="Arial"/>
              <a:ea typeface="Arial"/>
              <a:cs typeface="Arial"/>
              <a:sym typeface="Arial"/>
            </a:endParaRPr>
          </a:p>
          <a:p>
            <a:pPr indent="-323850" lvl="0" marL="457200" rtl="0" algn="l">
              <a:spcBef>
                <a:spcPts val="0"/>
              </a:spcBef>
              <a:spcAft>
                <a:spcPts val="0"/>
              </a:spcAft>
              <a:buClr>
                <a:srgbClr val="000000"/>
              </a:buClr>
              <a:buSzPts val="1500"/>
              <a:buFont typeface="Arial"/>
              <a:buChar char="●"/>
            </a:pPr>
            <a:r>
              <a:rPr lang="en" sz="1500">
                <a:solidFill>
                  <a:srgbClr val="000000"/>
                </a:solidFill>
                <a:latin typeface="Arial"/>
                <a:ea typeface="Arial"/>
                <a:cs typeface="Arial"/>
                <a:sym typeface="Arial"/>
              </a:rPr>
              <a:t>Web page found with correct number of internal and external links</a:t>
            </a:r>
            <a:endParaRPr sz="1500">
              <a:solidFill>
                <a:srgbClr val="000000"/>
              </a:solidFill>
              <a:latin typeface="Arial"/>
              <a:ea typeface="Arial"/>
              <a:cs typeface="Arial"/>
              <a:sym typeface="Arial"/>
            </a:endParaRPr>
          </a:p>
          <a:p>
            <a:pPr indent="0" lvl="0" marL="0" rtl="0" algn="l">
              <a:spcBef>
                <a:spcPts val="0"/>
              </a:spcBef>
              <a:spcAft>
                <a:spcPts val="0"/>
              </a:spcAft>
              <a:buNone/>
            </a:pPr>
            <a:r>
              <a:t/>
            </a:r>
            <a:endParaRPr sz="1500">
              <a:solidFill>
                <a:srgbClr val="000000"/>
              </a:solidFill>
              <a:latin typeface="Arial"/>
              <a:ea typeface="Arial"/>
              <a:cs typeface="Arial"/>
              <a:sym typeface="Arial"/>
            </a:endParaRPr>
          </a:p>
          <a:p>
            <a:pPr indent="0" lvl="0" marL="0" rtl="0" algn="l">
              <a:spcBef>
                <a:spcPts val="0"/>
              </a:spcBef>
              <a:spcAft>
                <a:spcPts val="0"/>
              </a:spcAft>
              <a:buNone/>
            </a:pPr>
            <a:r>
              <a:rPr b="1" lang="en" sz="1500">
                <a:solidFill>
                  <a:srgbClr val="000000"/>
                </a:solidFill>
                <a:latin typeface="Arial"/>
                <a:ea typeface="Arial"/>
                <a:cs typeface="Arial"/>
                <a:sym typeface="Arial"/>
              </a:rPr>
              <a:t>Weaknesses:</a:t>
            </a:r>
            <a:endParaRPr b="1" sz="1500">
              <a:solidFill>
                <a:srgbClr val="000000"/>
              </a:solidFill>
              <a:latin typeface="Arial"/>
              <a:ea typeface="Arial"/>
              <a:cs typeface="Arial"/>
              <a:sym typeface="Arial"/>
            </a:endParaRPr>
          </a:p>
          <a:p>
            <a:pPr indent="-323850" lvl="0" marL="457200" rtl="0" algn="l">
              <a:spcBef>
                <a:spcPts val="0"/>
              </a:spcBef>
              <a:spcAft>
                <a:spcPts val="0"/>
              </a:spcAft>
              <a:buClr>
                <a:srgbClr val="000000"/>
              </a:buClr>
              <a:buSzPts val="1500"/>
              <a:buFont typeface="Arial"/>
              <a:buChar char="●"/>
            </a:pPr>
            <a:r>
              <a:rPr lang="en" sz="1500">
                <a:solidFill>
                  <a:srgbClr val="000000"/>
                </a:solidFill>
                <a:latin typeface="Arial"/>
                <a:ea typeface="Arial"/>
                <a:cs typeface="Arial"/>
                <a:sym typeface="Arial"/>
              </a:rPr>
              <a:t>Images in the service page having no </a:t>
            </a:r>
            <a:r>
              <a:rPr b="1" lang="en" sz="1500">
                <a:solidFill>
                  <a:srgbClr val="000000"/>
                </a:solidFill>
                <a:latin typeface="Arial"/>
                <a:ea typeface="Arial"/>
                <a:cs typeface="Arial"/>
                <a:sym typeface="Arial"/>
              </a:rPr>
              <a:t>alt</a:t>
            </a:r>
            <a:r>
              <a:rPr lang="en" sz="1500">
                <a:solidFill>
                  <a:srgbClr val="000000"/>
                </a:solidFill>
                <a:latin typeface="Arial"/>
                <a:ea typeface="Arial"/>
                <a:cs typeface="Arial"/>
                <a:sym typeface="Arial"/>
              </a:rPr>
              <a:t> attribute.</a:t>
            </a:r>
            <a:endParaRPr sz="1500">
              <a:solidFill>
                <a:srgbClr val="000000"/>
              </a:solidFill>
              <a:latin typeface="Arial"/>
              <a:ea typeface="Arial"/>
              <a:cs typeface="Arial"/>
              <a:sym typeface="Arial"/>
            </a:endParaRPr>
          </a:p>
          <a:p>
            <a:pPr indent="-323850" lvl="0" marL="457200" rtl="0" algn="l">
              <a:spcBef>
                <a:spcPts val="0"/>
              </a:spcBef>
              <a:spcAft>
                <a:spcPts val="0"/>
              </a:spcAft>
              <a:buClr>
                <a:srgbClr val="000000"/>
              </a:buClr>
              <a:buSzPts val="1500"/>
              <a:buFont typeface="Arial"/>
              <a:buChar char="●"/>
            </a:pPr>
            <a:r>
              <a:rPr lang="en" sz="1500">
                <a:solidFill>
                  <a:srgbClr val="000000"/>
                </a:solidFill>
                <a:latin typeface="Arial"/>
                <a:ea typeface="Arial"/>
                <a:cs typeface="Arial"/>
                <a:sym typeface="Arial"/>
              </a:rPr>
              <a:t>Response time of page should be optimized.</a:t>
            </a:r>
            <a:endParaRPr sz="1500">
              <a:solidFill>
                <a:srgbClr val="000000"/>
              </a:solidFill>
              <a:latin typeface="Arial"/>
              <a:ea typeface="Arial"/>
              <a:cs typeface="Arial"/>
              <a:sym typeface="Arial"/>
            </a:endParaRPr>
          </a:p>
          <a:p>
            <a:pPr indent="-323850" lvl="0" marL="457200" rtl="0" algn="l">
              <a:spcBef>
                <a:spcPts val="0"/>
              </a:spcBef>
              <a:spcAft>
                <a:spcPts val="0"/>
              </a:spcAft>
              <a:buClr>
                <a:srgbClr val="000000"/>
              </a:buClr>
              <a:buSzPts val="1500"/>
              <a:buFont typeface="Arial"/>
              <a:buChar char="●"/>
            </a:pPr>
            <a:r>
              <a:rPr lang="en" sz="1500">
                <a:solidFill>
                  <a:srgbClr val="000000"/>
                </a:solidFill>
                <a:latin typeface="Arial"/>
                <a:ea typeface="Arial"/>
                <a:cs typeface="Arial"/>
                <a:sym typeface="Arial"/>
              </a:rPr>
              <a:t>Targeted keyword missing</a:t>
            </a:r>
            <a:endParaRPr sz="1500">
              <a:solidFill>
                <a:srgbClr val="000000"/>
              </a:solidFill>
              <a:latin typeface="Arial"/>
              <a:ea typeface="Arial"/>
              <a:cs typeface="Arial"/>
              <a:sym typeface="Arial"/>
            </a:endParaRPr>
          </a:p>
        </p:txBody>
      </p:sp>
      <p:sp>
        <p:nvSpPr>
          <p:cNvPr id="106" name="Google Shape;106;p1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Arial"/>
                <a:ea typeface="Arial"/>
                <a:cs typeface="Arial"/>
                <a:sym typeface="Arial"/>
              </a:rPr>
              <a:t>Task 3 - On-Page SEO Optimization Audit</a:t>
            </a:r>
            <a:endParaRPr>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490250" y="1426500"/>
            <a:ext cx="8023800" cy="315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Arial"/>
                <a:ea typeface="Arial"/>
                <a:cs typeface="Arial"/>
                <a:sym typeface="Arial"/>
              </a:rPr>
              <a:t>Actionable item:</a:t>
            </a:r>
            <a:endParaRPr sz="2400">
              <a:latin typeface="Arial"/>
              <a:ea typeface="Arial"/>
              <a:cs typeface="Arial"/>
              <a:sym typeface="Arial"/>
            </a:endParaRPr>
          </a:p>
          <a:p>
            <a:pPr indent="0" lvl="0" marL="0" rtl="0" algn="l">
              <a:spcBef>
                <a:spcPts val="0"/>
              </a:spcBef>
              <a:spcAft>
                <a:spcPts val="0"/>
              </a:spcAft>
              <a:buNone/>
            </a:pPr>
            <a:r>
              <a:t/>
            </a:r>
            <a:endParaRPr sz="1800">
              <a:latin typeface="Arial"/>
              <a:ea typeface="Arial"/>
              <a:cs typeface="Arial"/>
              <a:sym typeface="Arial"/>
            </a:endParaRPr>
          </a:p>
          <a:p>
            <a:pPr indent="-342900" lvl="0" marL="457200" rtl="0" algn="l">
              <a:spcBef>
                <a:spcPts val="0"/>
              </a:spcBef>
              <a:spcAft>
                <a:spcPts val="0"/>
              </a:spcAft>
              <a:buSzPts val="1800"/>
              <a:buFont typeface="Arial"/>
              <a:buChar char="➢"/>
            </a:pPr>
            <a:r>
              <a:rPr lang="en" sz="1800">
                <a:latin typeface="Arial"/>
                <a:ea typeface="Arial"/>
                <a:cs typeface="Arial"/>
                <a:sym typeface="Arial"/>
              </a:rPr>
              <a:t>Optimization required in images with descriptive alt text and filenames</a:t>
            </a:r>
            <a:endParaRPr sz="1800">
              <a:latin typeface="Arial"/>
              <a:ea typeface="Arial"/>
              <a:cs typeface="Arial"/>
              <a:sym typeface="Arial"/>
            </a:endParaRPr>
          </a:p>
          <a:p>
            <a:pPr indent="-342900" lvl="0" marL="457200" rtl="0" algn="l">
              <a:spcBef>
                <a:spcPts val="0"/>
              </a:spcBef>
              <a:spcAft>
                <a:spcPts val="0"/>
              </a:spcAft>
              <a:buSzPts val="1800"/>
              <a:buFont typeface="Arial"/>
              <a:buChar char="➢"/>
            </a:pPr>
            <a:r>
              <a:rPr lang="en" sz="1800">
                <a:latin typeface="Arial"/>
                <a:ea typeface="Arial"/>
                <a:cs typeface="Arial"/>
                <a:sym typeface="Arial"/>
              </a:rPr>
              <a:t>Service page response time should be optimized.Recommended time is equal or below 0.2 seconds</a:t>
            </a:r>
            <a:endParaRPr sz="1800">
              <a:latin typeface="Arial"/>
              <a:ea typeface="Arial"/>
              <a:cs typeface="Arial"/>
              <a:sym typeface="Arial"/>
            </a:endParaRPr>
          </a:p>
          <a:p>
            <a:pPr indent="-342900" lvl="0" marL="457200" rtl="0" algn="l">
              <a:spcBef>
                <a:spcPts val="0"/>
              </a:spcBef>
              <a:spcAft>
                <a:spcPts val="0"/>
              </a:spcAft>
              <a:buSzPts val="1800"/>
              <a:buFont typeface="Arial"/>
              <a:buChar char="➢"/>
            </a:pPr>
            <a:r>
              <a:rPr lang="en" sz="1800">
                <a:latin typeface="Arial"/>
                <a:ea typeface="Arial"/>
                <a:cs typeface="Arial"/>
                <a:sym typeface="Arial"/>
              </a:rPr>
              <a:t>HTML document size should be reduce to 50kb from 69kb</a:t>
            </a:r>
            <a:endParaRPr sz="1800">
              <a:latin typeface="Arial"/>
              <a:ea typeface="Arial"/>
              <a:cs typeface="Arial"/>
              <a:sym typeface="Arial"/>
            </a:endParaRPr>
          </a:p>
          <a:p>
            <a:pPr indent="-342900" lvl="0" marL="457200" rtl="0" algn="l">
              <a:lnSpc>
                <a:spcPct val="115000"/>
              </a:lnSpc>
              <a:spcBef>
                <a:spcPts val="0"/>
              </a:spcBef>
              <a:spcAft>
                <a:spcPts val="0"/>
              </a:spcAft>
              <a:buClr>
                <a:srgbClr val="FFFFFF"/>
              </a:buClr>
              <a:buSzPts val="1800"/>
              <a:buFont typeface="Arial"/>
              <a:buChar char="➢"/>
            </a:pPr>
            <a:r>
              <a:rPr lang="en" sz="1800">
                <a:solidFill>
                  <a:srgbClr val="FFFFFF"/>
                </a:solidFill>
                <a:latin typeface="Arial"/>
                <a:ea typeface="Arial"/>
                <a:cs typeface="Arial"/>
                <a:sym typeface="Arial"/>
              </a:rPr>
              <a:t>Utilize targeted keywords in image alt text.</a:t>
            </a:r>
            <a:endParaRPr sz="1800">
              <a:solidFill>
                <a:srgbClr val="FFFFFF"/>
              </a:solidFill>
              <a:latin typeface="Arial"/>
              <a:ea typeface="Arial"/>
              <a:cs typeface="Arial"/>
              <a:sym typeface="Arial"/>
            </a:endParaRPr>
          </a:p>
        </p:txBody>
      </p:sp>
      <p:sp>
        <p:nvSpPr>
          <p:cNvPr id="112" name="Google Shape;112;p20"/>
          <p:cNvSpPr txBox="1"/>
          <p:nvPr/>
        </p:nvSpPr>
        <p:spPr>
          <a:xfrm>
            <a:off x="458150" y="432000"/>
            <a:ext cx="8088000" cy="8661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n" sz="3200">
                <a:solidFill>
                  <a:schemeClr val="lt1"/>
                </a:solidFill>
              </a:rPr>
              <a:t>Task 3 - On-Page SEO Optimization Audit</a:t>
            </a:r>
            <a:endParaRPr sz="1800">
              <a:solidFill>
                <a:schemeClr val="lt2"/>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471900" y="688650"/>
            <a:ext cx="8222100" cy="82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Arial"/>
                <a:ea typeface="Arial"/>
                <a:cs typeface="Arial"/>
                <a:sym typeface="Arial"/>
              </a:rPr>
              <a:t>Task 3 - On-Page SEO Optimization Audit</a:t>
            </a:r>
            <a:endParaRPr>
              <a:latin typeface="Arial"/>
              <a:ea typeface="Arial"/>
              <a:cs typeface="Arial"/>
              <a:sym typeface="Arial"/>
            </a:endParaRPr>
          </a:p>
        </p:txBody>
      </p:sp>
      <p:sp>
        <p:nvSpPr>
          <p:cNvPr id="118" name="Google Shape;118;p21"/>
          <p:cNvSpPr txBox="1"/>
          <p:nvPr>
            <p:ph idx="1" type="body"/>
          </p:nvPr>
        </p:nvSpPr>
        <p:spPr>
          <a:xfrm>
            <a:off x="471900" y="1704525"/>
            <a:ext cx="8222100" cy="337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latin typeface="Arial"/>
                <a:ea typeface="Arial"/>
                <a:cs typeface="Arial"/>
                <a:sym typeface="Arial"/>
              </a:rPr>
              <a:t>Selected Page</a:t>
            </a:r>
            <a:r>
              <a:rPr lang="en">
                <a:solidFill>
                  <a:srgbClr val="000000"/>
                </a:solidFill>
                <a:latin typeface="Arial"/>
                <a:ea typeface="Arial"/>
                <a:cs typeface="Arial"/>
                <a:sym typeface="Arial"/>
              </a:rPr>
              <a:t>:</a:t>
            </a:r>
            <a:r>
              <a:rPr lang="en" u="sng">
                <a:solidFill>
                  <a:schemeClr val="accent5"/>
                </a:solidFill>
                <a:latin typeface="Arial"/>
                <a:ea typeface="Arial"/>
                <a:cs typeface="Arial"/>
                <a:sym typeface="Arial"/>
              </a:rPr>
              <a:t>https://www.deskera.com/in/work-order-management</a:t>
            </a:r>
            <a:endParaRPr u="sng">
              <a:solidFill>
                <a:schemeClr val="accent5"/>
              </a:solidFill>
              <a:latin typeface="Arial"/>
              <a:ea typeface="Arial"/>
              <a:cs typeface="Arial"/>
              <a:sym typeface="Arial"/>
            </a:endParaRPr>
          </a:p>
          <a:p>
            <a:pPr indent="0" lvl="0" marL="0" rtl="0" algn="l">
              <a:spcBef>
                <a:spcPts val="0"/>
              </a:spcBef>
              <a:spcAft>
                <a:spcPts val="0"/>
              </a:spcAft>
              <a:buNone/>
            </a:pPr>
            <a:r>
              <a:rPr b="1" lang="en" sz="1500">
                <a:solidFill>
                  <a:srgbClr val="000000"/>
                </a:solidFill>
                <a:latin typeface="Arial"/>
                <a:ea typeface="Arial"/>
                <a:cs typeface="Arial"/>
                <a:sym typeface="Arial"/>
              </a:rPr>
              <a:t>Strengths:</a:t>
            </a:r>
            <a:endParaRPr sz="1500">
              <a:solidFill>
                <a:srgbClr val="000000"/>
              </a:solidFill>
              <a:latin typeface="Arial"/>
              <a:ea typeface="Arial"/>
              <a:cs typeface="Arial"/>
              <a:sym typeface="Arial"/>
            </a:endParaRPr>
          </a:p>
          <a:p>
            <a:pPr indent="-323850" lvl="0" marL="457200" rtl="0" algn="l">
              <a:spcBef>
                <a:spcPts val="0"/>
              </a:spcBef>
              <a:spcAft>
                <a:spcPts val="0"/>
              </a:spcAft>
              <a:buClr>
                <a:srgbClr val="000000"/>
              </a:buClr>
              <a:buSzPts val="1500"/>
              <a:buFont typeface="Arial"/>
              <a:buChar char="●"/>
            </a:pPr>
            <a:r>
              <a:rPr lang="en" sz="1500">
                <a:solidFill>
                  <a:srgbClr val="000000"/>
                </a:solidFill>
                <a:latin typeface="Arial"/>
                <a:ea typeface="Arial"/>
                <a:cs typeface="Arial"/>
                <a:sym typeface="Arial"/>
              </a:rPr>
              <a:t>Heading: Relevant H1,H2 headings were found </a:t>
            </a:r>
            <a:endParaRPr sz="1500">
              <a:solidFill>
                <a:srgbClr val="000000"/>
              </a:solidFill>
              <a:latin typeface="Arial"/>
              <a:ea typeface="Arial"/>
              <a:cs typeface="Arial"/>
              <a:sym typeface="Arial"/>
            </a:endParaRPr>
          </a:p>
          <a:p>
            <a:pPr indent="-323850" lvl="0" marL="457200" rtl="0" algn="l">
              <a:spcBef>
                <a:spcPts val="0"/>
              </a:spcBef>
              <a:spcAft>
                <a:spcPts val="0"/>
              </a:spcAft>
              <a:buClr>
                <a:srgbClr val="000000"/>
              </a:buClr>
              <a:buSzPts val="1500"/>
              <a:buFont typeface="Arial"/>
              <a:buChar char="●"/>
            </a:pPr>
            <a:r>
              <a:rPr lang="en" sz="1500">
                <a:solidFill>
                  <a:srgbClr val="000000"/>
                </a:solidFill>
                <a:latin typeface="Arial"/>
                <a:ea typeface="Arial"/>
                <a:cs typeface="Arial"/>
                <a:sym typeface="Arial"/>
              </a:rPr>
              <a:t>HTML Tag: Canonical link element found</a:t>
            </a:r>
            <a:endParaRPr sz="1500">
              <a:solidFill>
                <a:srgbClr val="000000"/>
              </a:solidFill>
              <a:latin typeface="Arial"/>
              <a:ea typeface="Arial"/>
              <a:cs typeface="Arial"/>
              <a:sym typeface="Arial"/>
            </a:endParaRPr>
          </a:p>
          <a:p>
            <a:pPr indent="-323850" lvl="0" marL="457200" rtl="0" algn="l">
              <a:spcBef>
                <a:spcPts val="0"/>
              </a:spcBef>
              <a:spcAft>
                <a:spcPts val="0"/>
              </a:spcAft>
              <a:buClr>
                <a:srgbClr val="000000"/>
              </a:buClr>
              <a:buSzPts val="1500"/>
              <a:buFont typeface="Arial"/>
              <a:buChar char="●"/>
            </a:pPr>
            <a:r>
              <a:rPr lang="en" sz="1500">
                <a:solidFill>
                  <a:srgbClr val="000000"/>
                </a:solidFill>
                <a:latin typeface="Arial"/>
                <a:ea typeface="Arial"/>
                <a:cs typeface="Arial"/>
                <a:sym typeface="Arial"/>
              </a:rPr>
              <a:t>Web page found with correct number of internal and external links</a:t>
            </a:r>
            <a:endParaRPr sz="1500">
              <a:solidFill>
                <a:srgbClr val="000000"/>
              </a:solidFill>
              <a:latin typeface="Arial"/>
              <a:ea typeface="Arial"/>
              <a:cs typeface="Arial"/>
              <a:sym typeface="Arial"/>
            </a:endParaRPr>
          </a:p>
          <a:p>
            <a:pPr indent="0" lvl="0" marL="0" rtl="0" algn="l">
              <a:spcBef>
                <a:spcPts val="0"/>
              </a:spcBef>
              <a:spcAft>
                <a:spcPts val="0"/>
              </a:spcAft>
              <a:buNone/>
            </a:pPr>
            <a:r>
              <a:t/>
            </a:r>
            <a:endParaRPr sz="1500">
              <a:solidFill>
                <a:srgbClr val="000000"/>
              </a:solidFill>
              <a:latin typeface="Arial"/>
              <a:ea typeface="Arial"/>
              <a:cs typeface="Arial"/>
              <a:sym typeface="Arial"/>
            </a:endParaRPr>
          </a:p>
          <a:p>
            <a:pPr indent="0" lvl="0" marL="0" rtl="0" algn="l">
              <a:spcBef>
                <a:spcPts val="0"/>
              </a:spcBef>
              <a:spcAft>
                <a:spcPts val="0"/>
              </a:spcAft>
              <a:buNone/>
            </a:pPr>
            <a:r>
              <a:rPr b="1" lang="en" sz="1500">
                <a:solidFill>
                  <a:srgbClr val="000000"/>
                </a:solidFill>
                <a:latin typeface="Arial"/>
                <a:ea typeface="Arial"/>
                <a:cs typeface="Arial"/>
                <a:sym typeface="Arial"/>
              </a:rPr>
              <a:t>Weaknesses:</a:t>
            </a:r>
            <a:endParaRPr b="1" sz="1500">
              <a:solidFill>
                <a:srgbClr val="000000"/>
              </a:solidFill>
              <a:latin typeface="Arial"/>
              <a:ea typeface="Arial"/>
              <a:cs typeface="Arial"/>
              <a:sym typeface="Arial"/>
            </a:endParaRPr>
          </a:p>
          <a:p>
            <a:pPr indent="-323850" lvl="0" marL="457200" rtl="0" algn="l">
              <a:spcBef>
                <a:spcPts val="0"/>
              </a:spcBef>
              <a:spcAft>
                <a:spcPts val="0"/>
              </a:spcAft>
              <a:buClr>
                <a:srgbClr val="000000"/>
              </a:buClr>
              <a:buSzPts val="1500"/>
              <a:buFont typeface="Arial"/>
              <a:buChar char="●"/>
            </a:pPr>
            <a:r>
              <a:rPr lang="en" sz="1500">
                <a:solidFill>
                  <a:srgbClr val="000000"/>
                </a:solidFill>
                <a:latin typeface="Arial"/>
                <a:ea typeface="Arial"/>
                <a:cs typeface="Arial"/>
                <a:sym typeface="Arial"/>
              </a:rPr>
              <a:t>Title tag: Poorly optimized title tag (Recommended length: 50-60 character)</a:t>
            </a:r>
            <a:endParaRPr sz="1500">
              <a:solidFill>
                <a:srgbClr val="000000"/>
              </a:solidFill>
              <a:latin typeface="Arial"/>
              <a:ea typeface="Arial"/>
              <a:cs typeface="Arial"/>
              <a:sym typeface="Arial"/>
            </a:endParaRPr>
          </a:p>
          <a:p>
            <a:pPr indent="-323850" lvl="0" marL="457200" rtl="0" algn="l">
              <a:spcBef>
                <a:spcPts val="0"/>
              </a:spcBef>
              <a:spcAft>
                <a:spcPts val="0"/>
              </a:spcAft>
              <a:buClr>
                <a:srgbClr val="000000"/>
              </a:buClr>
              <a:buSzPts val="1500"/>
              <a:buFont typeface="Arial"/>
              <a:buChar char="●"/>
            </a:pPr>
            <a:r>
              <a:rPr lang="en" sz="1500">
                <a:solidFill>
                  <a:srgbClr val="000000"/>
                </a:solidFill>
                <a:latin typeface="Arial"/>
                <a:ea typeface="Arial"/>
                <a:cs typeface="Arial"/>
                <a:sym typeface="Arial"/>
              </a:rPr>
              <a:t>Meta Description exceeds recommended length.</a:t>
            </a:r>
            <a:endParaRPr sz="1500">
              <a:solidFill>
                <a:srgbClr val="000000"/>
              </a:solidFill>
              <a:latin typeface="Arial"/>
              <a:ea typeface="Arial"/>
              <a:cs typeface="Arial"/>
              <a:sym typeface="Arial"/>
            </a:endParaRPr>
          </a:p>
          <a:p>
            <a:pPr indent="-323850" lvl="0" marL="457200" rtl="0" algn="l">
              <a:spcBef>
                <a:spcPts val="0"/>
              </a:spcBef>
              <a:spcAft>
                <a:spcPts val="0"/>
              </a:spcAft>
              <a:buClr>
                <a:srgbClr val="000000"/>
              </a:buClr>
              <a:buSzPts val="1500"/>
              <a:buFont typeface="Arial"/>
              <a:buChar char="●"/>
            </a:pPr>
            <a:r>
              <a:rPr lang="en" sz="1500">
                <a:solidFill>
                  <a:srgbClr val="000000"/>
                </a:solidFill>
                <a:latin typeface="Arial"/>
                <a:ea typeface="Arial"/>
                <a:cs typeface="Arial"/>
                <a:sym typeface="Arial"/>
              </a:rPr>
              <a:t>Images in the service page having no </a:t>
            </a:r>
            <a:r>
              <a:rPr b="1" lang="en" sz="1500">
                <a:solidFill>
                  <a:srgbClr val="000000"/>
                </a:solidFill>
                <a:latin typeface="Arial"/>
                <a:ea typeface="Arial"/>
                <a:cs typeface="Arial"/>
                <a:sym typeface="Arial"/>
              </a:rPr>
              <a:t>alt</a:t>
            </a:r>
            <a:r>
              <a:rPr lang="en" sz="1500">
                <a:solidFill>
                  <a:srgbClr val="000000"/>
                </a:solidFill>
                <a:latin typeface="Arial"/>
                <a:ea typeface="Arial"/>
                <a:cs typeface="Arial"/>
                <a:sym typeface="Arial"/>
              </a:rPr>
              <a:t> attribute.</a:t>
            </a:r>
            <a:endParaRPr sz="1500">
              <a:solidFill>
                <a:srgbClr val="000000"/>
              </a:solidFill>
              <a:latin typeface="Arial"/>
              <a:ea typeface="Arial"/>
              <a:cs typeface="Arial"/>
              <a:sym typeface="Arial"/>
            </a:endParaRPr>
          </a:p>
          <a:p>
            <a:pPr indent="-323850" lvl="0" marL="457200" rtl="0" algn="l">
              <a:spcBef>
                <a:spcPts val="0"/>
              </a:spcBef>
              <a:spcAft>
                <a:spcPts val="0"/>
              </a:spcAft>
              <a:buClr>
                <a:srgbClr val="000000"/>
              </a:buClr>
              <a:buSzPts val="1500"/>
              <a:buFont typeface="Arial"/>
              <a:buChar char="●"/>
            </a:pPr>
            <a:r>
              <a:rPr lang="en" sz="1500">
                <a:solidFill>
                  <a:srgbClr val="000000"/>
                </a:solidFill>
                <a:latin typeface="Arial"/>
                <a:ea typeface="Arial"/>
                <a:cs typeface="Arial"/>
                <a:sym typeface="Arial"/>
              </a:rPr>
              <a:t>Targeted keyword missing.</a:t>
            </a:r>
            <a:endParaRPr sz="1500">
              <a:solidFill>
                <a:srgbClr val="000000"/>
              </a:solidFill>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