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9" autoAdjust="0"/>
    <p:restoredTop sz="85442" autoAdjust="0"/>
  </p:normalViewPr>
  <p:slideViewPr>
    <p:cSldViewPr snapToGrid="0">
      <p:cViewPr varScale="1">
        <p:scale>
          <a:sx n="108" d="100"/>
          <a:sy n="108" d="100"/>
        </p:scale>
        <p:origin x="1320" y="200"/>
      </p:cViewPr>
      <p:guideLst>
        <p:guide orient="horz" pos="2160"/>
        <p:guide pos="3840"/>
      </p:guideLst>
    </p:cSldViewPr>
  </p:slideViewPr>
  <p:outlineViewPr>
    <p:cViewPr>
      <p:scale>
        <a:sx n="33" d="100"/>
        <a:sy n="33" d="100"/>
      </p:scale>
      <p:origin x="0" y="-89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93499-C5C8-42DA-8254-78D80B46D0B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DEBB7E3D-CAA7-46FE-9AA1-F78674947FEB}">
      <dgm:prSet phldrT="[Text]" custT="1"/>
      <dgm:spPr/>
      <dgm:t>
        <a:bodyPr/>
        <a:lstStyle/>
        <a:p>
          <a:r>
            <a:rPr lang="en-IN" sz="1400" b="1" dirty="0"/>
            <a:t>Model  1</a:t>
          </a:r>
          <a:br>
            <a:rPr lang="en-IN" sz="1400" b="1" dirty="0"/>
          </a:br>
          <a:r>
            <a:rPr lang="en-IN" sz="1400" b="1" dirty="0"/>
            <a:t>1PD30</a:t>
          </a:r>
        </a:p>
      </dgm:t>
    </dgm:pt>
    <dgm:pt modelId="{49CFB248-3D69-45AE-BC7C-28370ABEB430}" type="parTrans" cxnId="{5A9D7BA4-8BFE-4B2D-85C2-1C809C8F9633}">
      <dgm:prSet/>
      <dgm:spPr/>
      <dgm:t>
        <a:bodyPr/>
        <a:lstStyle/>
        <a:p>
          <a:endParaRPr lang="en-IN"/>
        </a:p>
      </dgm:t>
    </dgm:pt>
    <dgm:pt modelId="{7A31EE40-B7C0-4033-9697-454BBBE06A02}" type="sibTrans" cxnId="{5A9D7BA4-8BFE-4B2D-85C2-1C809C8F9633}">
      <dgm:prSet/>
      <dgm:spPr/>
      <dgm:t>
        <a:bodyPr/>
        <a:lstStyle/>
        <a:p>
          <a:endParaRPr lang="en-IN"/>
        </a:p>
      </dgm:t>
    </dgm:pt>
    <dgm:pt modelId="{459FC89A-77E6-42BC-A812-7E0663176FAF}">
      <dgm:prSet phldrT="[Text]"/>
      <dgm:spPr/>
      <dgm:t>
        <a:bodyPr/>
        <a:lstStyle/>
        <a:p>
          <a:r>
            <a:rPr lang="en-IN" b="1" dirty="0"/>
            <a:t>Parameter tuning</a:t>
          </a:r>
          <a:br>
            <a:rPr lang="en-IN" b="1" dirty="0"/>
          </a:br>
          <a:r>
            <a:rPr lang="en-IN" b="1" dirty="0"/>
            <a:t>with a range of C values</a:t>
          </a:r>
        </a:p>
      </dgm:t>
    </dgm:pt>
    <dgm:pt modelId="{A1EF3D1B-0D7C-491A-BC16-7AB273DF325F}" type="parTrans" cxnId="{D4DE9FA8-63E1-4E85-9CC9-7E0B83193F1A}">
      <dgm:prSet/>
      <dgm:spPr/>
      <dgm:t>
        <a:bodyPr/>
        <a:lstStyle/>
        <a:p>
          <a:endParaRPr lang="en-IN"/>
        </a:p>
      </dgm:t>
    </dgm:pt>
    <dgm:pt modelId="{66D25870-849E-46A4-900D-12DBC72A4F5D}" type="sibTrans" cxnId="{D4DE9FA8-63E1-4E85-9CC9-7E0B83193F1A}">
      <dgm:prSet/>
      <dgm:spPr/>
      <dgm:t>
        <a:bodyPr/>
        <a:lstStyle/>
        <a:p>
          <a:endParaRPr lang="en-IN"/>
        </a:p>
      </dgm:t>
    </dgm:pt>
    <dgm:pt modelId="{56674A5D-5904-46FE-AC26-212EBC88AEED}">
      <dgm:prSet phldrT="[Text]"/>
      <dgm:spPr/>
      <dgm:t>
        <a:bodyPr/>
        <a:lstStyle/>
        <a:p>
          <a:r>
            <a:rPr lang="en-IN" b="1" dirty="0"/>
            <a:t>Evaluation Metric</a:t>
          </a:r>
          <a:br>
            <a:rPr lang="en-IN" b="1" dirty="0"/>
          </a:br>
          <a:r>
            <a:rPr lang="en-IN" b="1" dirty="0"/>
            <a:t>(Train Max KS, Test Max KS)</a:t>
          </a:r>
        </a:p>
      </dgm:t>
    </dgm:pt>
    <dgm:pt modelId="{73B879F1-D53A-49FA-BD0E-DA11A724FD38}" type="parTrans" cxnId="{73FE002B-7EA8-4BD6-AB7A-3D0B1A9C93E6}">
      <dgm:prSet/>
      <dgm:spPr/>
      <dgm:t>
        <a:bodyPr/>
        <a:lstStyle/>
        <a:p>
          <a:endParaRPr lang="en-IN"/>
        </a:p>
      </dgm:t>
    </dgm:pt>
    <dgm:pt modelId="{2B337108-B8E1-48E4-870D-4A3C52AE1A05}" type="sibTrans" cxnId="{73FE002B-7EA8-4BD6-AB7A-3D0B1A9C93E6}">
      <dgm:prSet/>
      <dgm:spPr/>
      <dgm:t>
        <a:bodyPr/>
        <a:lstStyle/>
        <a:p>
          <a:endParaRPr lang="en-IN"/>
        </a:p>
      </dgm:t>
    </dgm:pt>
    <dgm:pt modelId="{CFAD69FF-282E-4E8D-A8D5-90EAC8163DDA}">
      <dgm:prSet phldrT="[Text]" custT="1"/>
      <dgm:spPr/>
      <dgm:t>
        <a:bodyPr/>
        <a:lstStyle/>
        <a:p>
          <a:r>
            <a:rPr lang="en-IN" sz="1400" b="1" dirty="0"/>
            <a:t>Model 2</a:t>
          </a:r>
          <a:br>
            <a:rPr lang="en-IN" sz="1400" b="1" dirty="0"/>
          </a:br>
          <a:r>
            <a:rPr lang="en-IN" sz="1400" b="1" dirty="0"/>
            <a:t>3PD30</a:t>
          </a:r>
        </a:p>
      </dgm:t>
    </dgm:pt>
    <dgm:pt modelId="{5BD32827-0719-4BAF-93F4-39536348B0DB}" type="parTrans" cxnId="{5B1B5BD4-51E1-41F0-8773-D8748EFA7A00}">
      <dgm:prSet/>
      <dgm:spPr/>
      <dgm:t>
        <a:bodyPr/>
        <a:lstStyle/>
        <a:p>
          <a:endParaRPr lang="en-IN"/>
        </a:p>
      </dgm:t>
    </dgm:pt>
    <dgm:pt modelId="{DAF39DB3-E597-42E5-B422-13EF1B6C4EA7}" type="sibTrans" cxnId="{5B1B5BD4-51E1-41F0-8773-D8748EFA7A00}">
      <dgm:prSet/>
      <dgm:spPr/>
      <dgm:t>
        <a:bodyPr/>
        <a:lstStyle/>
        <a:p>
          <a:endParaRPr lang="en-IN"/>
        </a:p>
      </dgm:t>
    </dgm:pt>
    <dgm:pt modelId="{94366920-1C22-4803-9CAA-06FB642245D8}">
      <dgm:prSet phldrT="[Text]"/>
      <dgm:spPr/>
      <dgm:t>
        <a:bodyPr/>
        <a:lstStyle/>
        <a:p>
          <a:r>
            <a:rPr lang="en-IN" b="1" dirty="0"/>
            <a:t>Parameter tuning</a:t>
          </a:r>
          <a:br>
            <a:rPr lang="en-IN" b="1" dirty="0"/>
          </a:br>
          <a:r>
            <a:rPr lang="en-IN" b="1" dirty="0"/>
            <a:t>with a range of C values</a:t>
          </a:r>
        </a:p>
      </dgm:t>
    </dgm:pt>
    <dgm:pt modelId="{2286E7D4-85D8-4632-9DCF-165E6141693F}" type="parTrans" cxnId="{32CCF3BE-A113-4947-8D8F-1294135F92F6}">
      <dgm:prSet/>
      <dgm:spPr/>
      <dgm:t>
        <a:bodyPr/>
        <a:lstStyle/>
        <a:p>
          <a:endParaRPr lang="en-IN"/>
        </a:p>
      </dgm:t>
    </dgm:pt>
    <dgm:pt modelId="{ECEDBD72-65FE-44C5-8CCE-7A2FCC718642}" type="sibTrans" cxnId="{32CCF3BE-A113-4947-8D8F-1294135F92F6}">
      <dgm:prSet/>
      <dgm:spPr/>
      <dgm:t>
        <a:bodyPr/>
        <a:lstStyle/>
        <a:p>
          <a:endParaRPr lang="en-IN"/>
        </a:p>
      </dgm:t>
    </dgm:pt>
    <dgm:pt modelId="{F9F4D249-0DA6-4D87-8682-8441EE3B8A6E}">
      <dgm:prSet phldrT="[Text]"/>
      <dgm:spPr/>
      <dgm:t>
        <a:bodyPr/>
        <a:lstStyle/>
        <a:p>
          <a:r>
            <a:rPr lang="en-IN" b="1" dirty="0"/>
            <a:t>Evaluation Metric</a:t>
          </a:r>
          <a:br>
            <a:rPr lang="en-IN" b="1" dirty="0"/>
          </a:br>
          <a:r>
            <a:rPr lang="en-IN" b="1" dirty="0"/>
            <a:t>(Train Max KS, Test Max KS)</a:t>
          </a:r>
        </a:p>
      </dgm:t>
    </dgm:pt>
    <dgm:pt modelId="{3BF509FF-5F74-46A5-A336-CBA9A7148B2F}" type="parTrans" cxnId="{45034E8B-4C51-414C-A63A-CB3712E8EE50}">
      <dgm:prSet/>
      <dgm:spPr/>
      <dgm:t>
        <a:bodyPr/>
        <a:lstStyle/>
        <a:p>
          <a:endParaRPr lang="en-IN"/>
        </a:p>
      </dgm:t>
    </dgm:pt>
    <dgm:pt modelId="{7C9F6CCE-177A-497B-BF1E-7340BF94D6D3}" type="sibTrans" cxnId="{45034E8B-4C51-414C-A63A-CB3712E8EE50}">
      <dgm:prSet/>
      <dgm:spPr/>
      <dgm:t>
        <a:bodyPr/>
        <a:lstStyle/>
        <a:p>
          <a:endParaRPr lang="en-IN"/>
        </a:p>
      </dgm:t>
    </dgm:pt>
    <dgm:pt modelId="{C9E1C2DC-AC51-4AAD-A9A0-96FE2992F3BE}">
      <dgm:prSet phldrT="[Text]" custT="1"/>
      <dgm:spPr/>
      <dgm:t>
        <a:bodyPr/>
        <a:lstStyle/>
        <a:p>
          <a:r>
            <a:rPr lang="en-IN" sz="1400" b="1" dirty="0"/>
            <a:t>Model 3</a:t>
          </a:r>
          <a:br>
            <a:rPr lang="en-IN" sz="1400" b="1" dirty="0"/>
          </a:br>
          <a:r>
            <a:rPr lang="en-IN" sz="1400" b="1" dirty="0"/>
            <a:t>6PD30</a:t>
          </a:r>
        </a:p>
      </dgm:t>
    </dgm:pt>
    <dgm:pt modelId="{DFFD154C-ED2F-4B2A-BAF6-0149467FC0FF}" type="parTrans" cxnId="{87CF80D2-0DFD-451B-BC81-874963B01FA8}">
      <dgm:prSet/>
      <dgm:spPr/>
      <dgm:t>
        <a:bodyPr/>
        <a:lstStyle/>
        <a:p>
          <a:endParaRPr lang="en-IN"/>
        </a:p>
      </dgm:t>
    </dgm:pt>
    <dgm:pt modelId="{25A14775-0AFC-4E80-827F-792B362395A4}" type="sibTrans" cxnId="{87CF80D2-0DFD-451B-BC81-874963B01FA8}">
      <dgm:prSet/>
      <dgm:spPr/>
      <dgm:t>
        <a:bodyPr/>
        <a:lstStyle/>
        <a:p>
          <a:endParaRPr lang="en-IN"/>
        </a:p>
      </dgm:t>
    </dgm:pt>
    <dgm:pt modelId="{B9FFA9A4-DE6E-40DE-AF54-630AABE0CA4C}">
      <dgm:prSet phldrT="[Text]"/>
      <dgm:spPr/>
      <dgm:t>
        <a:bodyPr/>
        <a:lstStyle/>
        <a:p>
          <a:r>
            <a:rPr lang="en-IN" b="1" dirty="0"/>
            <a:t>Parameter tuning</a:t>
          </a:r>
          <a:br>
            <a:rPr lang="en-IN" b="1" dirty="0"/>
          </a:br>
          <a:r>
            <a:rPr lang="en-IN" b="1" dirty="0"/>
            <a:t>with a range of C values</a:t>
          </a:r>
        </a:p>
      </dgm:t>
    </dgm:pt>
    <dgm:pt modelId="{9C134D32-3B18-4B51-A2D4-6B99DC4C4CBB}" type="parTrans" cxnId="{5AF33386-527D-4500-AD7C-0E796E1ED019}">
      <dgm:prSet/>
      <dgm:spPr/>
      <dgm:t>
        <a:bodyPr/>
        <a:lstStyle/>
        <a:p>
          <a:endParaRPr lang="en-IN"/>
        </a:p>
      </dgm:t>
    </dgm:pt>
    <dgm:pt modelId="{B8DEA60F-AA67-4584-BCCA-F3840271523C}" type="sibTrans" cxnId="{5AF33386-527D-4500-AD7C-0E796E1ED019}">
      <dgm:prSet/>
      <dgm:spPr/>
      <dgm:t>
        <a:bodyPr/>
        <a:lstStyle/>
        <a:p>
          <a:endParaRPr lang="en-IN"/>
        </a:p>
      </dgm:t>
    </dgm:pt>
    <dgm:pt modelId="{9F54D517-E28B-47AF-9572-56508FEC92A5}">
      <dgm:prSet phldrT="[Text]"/>
      <dgm:spPr/>
      <dgm:t>
        <a:bodyPr/>
        <a:lstStyle/>
        <a:p>
          <a:r>
            <a:rPr lang="en-IN" b="1" dirty="0"/>
            <a:t>Evaluation Metric</a:t>
          </a:r>
          <a:br>
            <a:rPr lang="en-IN" b="1" dirty="0"/>
          </a:br>
          <a:r>
            <a:rPr lang="en-IN" b="1" dirty="0"/>
            <a:t>(Train Max KS, Test Max KS)</a:t>
          </a:r>
        </a:p>
      </dgm:t>
    </dgm:pt>
    <dgm:pt modelId="{7F04E7DF-1E1F-4C68-8DC0-4AC64123BD12}" type="parTrans" cxnId="{CEF16F65-3097-4C38-A812-72865B4CDD29}">
      <dgm:prSet/>
      <dgm:spPr/>
      <dgm:t>
        <a:bodyPr/>
        <a:lstStyle/>
        <a:p>
          <a:endParaRPr lang="en-IN"/>
        </a:p>
      </dgm:t>
    </dgm:pt>
    <dgm:pt modelId="{7B08C0BF-8E58-4B80-A21C-984833342DCF}" type="sibTrans" cxnId="{CEF16F65-3097-4C38-A812-72865B4CDD29}">
      <dgm:prSet/>
      <dgm:spPr/>
      <dgm:t>
        <a:bodyPr/>
        <a:lstStyle/>
        <a:p>
          <a:endParaRPr lang="en-IN"/>
        </a:p>
      </dgm:t>
    </dgm:pt>
    <dgm:pt modelId="{B826A40E-0184-4880-A6D5-29BB099FDF9C}" type="pres">
      <dgm:prSet presAssocID="{9A993499-C5C8-42DA-8254-78D80B46D0BC}" presName="Name0" presStyleCnt="0">
        <dgm:presLayoutVars>
          <dgm:chPref val="3"/>
          <dgm:dir/>
          <dgm:animLvl val="lvl"/>
          <dgm:resizeHandles/>
        </dgm:presLayoutVars>
      </dgm:prSet>
      <dgm:spPr/>
    </dgm:pt>
    <dgm:pt modelId="{B0AFBA56-8B00-4550-813E-CBEFCFBC0997}" type="pres">
      <dgm:prSet presAssocID="{DEBB7E3D-CAA7-46FE-9AA1-F78674947FEB}" presName="horFlow" presStyleCnt="0"/>
      <dgm:spPr/>
    </dgm:pt>
    <dgm:pt modelId="{1B8BA434-0D71-460C-A949-A798FB286316}" type="pres">
      <dgm:prSet presAssocID="{DEBB7E3D-CAA7-46FE-9AA1-F78674947FEB}" presName="bigChev" presStyleLbl="node1" presStyleIdx="0" presStyleCnt="3" custScaleX="120270"/>
      <dgm:spPr/>
    </dgm:pt>
    <dgm:pt modelId="{970FA5FE-E767-43AD-A2B7-2FAC4210777C}" type="pres">
      <dgm:prSet presAssocID="{A1EF3D1B-0D7C-491A-BC16-7AB273DF325F}" presName="parTrans" presStyleCnt="0"/>
      <dgm:spPr/>
    </dgm:pt>
    <dgm:pt modelId="{A73837CF-04D2-4C9D-92C4-8821A132FFDD}" type="pres">
      <dgm:prSet presAssocID="{459FC89A-77E6-42BC-A812-7E0663176FAF}" presName="node" presStyleLbl="alignAccFollowNode1" presStyleIdx="0" presStyleCnt="6" custScaleX="144433">
        <dgm:presLayoutVars>
          <dgm:bulletEnabled val="1"/>
        </dgm:presLayoutVars>
      </dgm:prSet>
      <dgm:spPr/>
    </dgm:pt>
    <dgm:pt modelId="{C4DB93C8-C112-449D-A042-C4BA16EB8A80}" type="pres">
      <dgm:prSet presAssocID="{66D25870-849E-46A4-900D-12DBC72A4F5D}" presName="sibTrans" presStyleCnt="0"/>
      <dgm:spPr/>
    </dgm:pt>
    <dgm:pt modelId="{4650AB57-136E-4D4D-9591-6459EC54BCDE}" type="pres">
      <dgm:prSet presAssocID="{56674A5D-5904-46FE-AC26-212EBC88AEED}" presName="node" presStyleLbl="alignAccFollowNode1" presStyleIdx="1" presStyleCnt="6" custScaleX="170224">
        <dgm:presLayoutVars>
          <dgm:bulletEnabled val="1"/>
        </dgm:presLayoutVars>
      </dgm:prSet>
      <dgm:spPr/>
    </dgm:pt>
    <dgm:pt modelId="{52BFDE88-E213-4875-8025-8D5F00CD1585}" type="pres">
      <dgm:prSet presAssocID="{DEBB7E3D-CAA7-46FE-9AA1-F78674947FEB}" presName="vSp" presStyleCnt="0"/>
      <dgm:spPr/>
    </dgm:pt>
    <dgm:pt modelId="{4D589F36-782D-422D-AC60-A8474E2C3907}" type="pres">
      <dgm:prSet presAssocID="{CFAD69FF-282E-4E8D-A8D5-90EAC8163DDA}" presName="horFlow" presStyleCnt="0"/>
      <dgm:spPr/>
    </dgm:pt>
    <dgm:pt modelId="{AB7E336D-8272-4E58-AD9E-00042B95C604}" type="pres">
      <dgm:prSet presAssocID="{CFAD69FF-282E-4E8D-A8D5-90EAC8163DDA}" presName="bigChev" presStyleLbl="node1" presStyleIdx="1" presStyleCnt="3" custScaleX="122398"/>
      <dgm:spPr/>
    </dgm:pt>
    <dgm:pt modelId="{1C3FE7CF-B00E-4C9E-8F80-4D3920D73D24}" type="pres">
      <dgm:prSet presAssocID="{2286E7D4-85D8-4632-9DCF-165E6141693F}" presName="parTrans" presStyleCnt="0"/>
      <dgm:spPr/>
    </dgm:pt>
    <dgm:pt modelId="{278BC2A7-F8F6-49A8-B760-E3B571CC559E}" type="pres">
      <dgm:prSet presAssocID="{94366920-1C22-4803-9CAA-06FB642245D8}" presName="node" presStyleLbl="alignAccFollowNode1" presStyleIdx="2" presStyleCnt="6" custScaleX="141706">
        <dgm:presLayoutVars>
          <dgm:bulletEnabled val="1"/>
        </dgm:presLayoutVars>
      </dgm:prSet>
      <dgm:spPr/>
    </dgm:pt>
    <dgm:pt modelId="{6FD38790-7756-41B1-93E9-D1363A96AAA1}" type="pres">
      <dgm:prSet presAssocID="{ECEDBD72-65FE-44C5-8CCE-7A2FCC718642}" presName="sibTrans" presStyleCnt="0"/>
      <dgm:spPr/>
    </dgm:pt>
    <dgm:pt modelId="{6F67CA5F-ADBC-4C7E-B9FA-07E71E5ACA76}" type="pres">
      <dgm:prSet presAssocID="{F9F4D249-0DA6-4D87-8682-8441EE3B8A6E}" presName="node" presStyleLbl="alignAccFollowNode1" presStyleIdx="3" presStyleCnt="6" custScaleX="172313">
        <dgm:presLayoutVars>
          <dgm:bulletEnabled val="1"/>
        </dgm:presLayoutVars>
      </dgm:prSet>
      <dgm:spPr/>
    </dgm:pt>
    <dgm:pt modelId="{A7856563-BB46-480E-97D3-F4094FFC94B4}" type="pres">
      <dgm:prSet presAssocID="{CFAD69FF-282E-4E8D-A8D5-90EAC8163DDA}" presName="vSp" presStyleCnt="0"/>
      <dgm:spPr/>
    </dgm:pt>
    <dgm:pt modelId="{5E150118-DEFA-4FB6-9B9B-5FBFE4C27F36}" type="pres">
      <dgm:prSet presAssocID="{C9E1C2DC-AC51-4AAD-A9A0-96FE2992F3BE}" presName="horFlow" presStyleCnt="0"/>
      <dgm:spPr/>
    </dgm:pt>
    <dgm:pt modelId="{00B3447B-B646-4B3F-A714-18E1FC64370E}" type="pres">
      <dgm:prSet presAssocID="{C9E1C2DC-AC51-4AAD-A9A0-96FE2992F3BE}" presName="bigChev" presStyleLbl="node1" presStyleIdx="2" presStyleCnt="3" custScaleX="121155"/>
      <dgm:spPr/>
    </dgm:pt>
    <dgm:pt modelId="{F3784ACB-4B59-4E2A-A2F7-C3764918AD68}" type="pres">
      <dgm:prSet presAssocID="{9C134D32-3B18-4B51-A2D4-6B99DC4C4CBB}" presName="parTrans" presStyleCnt="0"/>
      <dgm:spPr/>
    </dgm:pt>
    <dgm:pt modelId="{5F3B2188-E6F3-484A-BA18-16D1832F9D7B}" type="pres">
      <dgm:prSet presAssocID="{B9FFA9A4-DE6E-40DE-AF54-630AABE0CA4C}" presName="node" presStyleLbl="alignAccFollowNode1" presStyleIdx="4" presStyleCnt="6" custScaleX="157295">
        <dgm:presLayoutVars>
          <dgm:bulletEnabled val="1"/>
        </dgm:presLayoutVars>
      </dgm:prSet>
      <dgm:spPr/>
    </dgm:pt>
    <dgm:pt modelId="{596D7584-169A-40F5-8225-EEEC2189B997}" type="pres">
      <dgm:prSet presAssocID="{B8DEA60F-AA67-4584-BCCA-F3840271523C}" presName="sibTrans" presStyleCnt="0"/>
      <dgm:spPr/>
    </dgm:pt>
    <dgm:pt modelId="{638D8043-1C9D-41D1-BABE-7D951287D7D7}" type="pres">
      <dgm:prSet presAssocID="{9F54D517-E28B-47AF-9572-56508FEC92A5}" presName="node" presStyleLbl="alignAccFollowNode1" presStyleIdx="5" presStyleCnt="6" custScaleX="155268">
        <dgm:presLayoutVars>
          <dgm:bulletEnabled val="1"/>
        </dgm:presLayoutVars>
      </dgm:prSet>
      <dgm:spPr/>
    </dgm:pt>
  </dgm:ptLst>
  <dgm:cxnLst>
    <dgm:cxn modelId="{1A68A41D-205F-44AE-B940-40F975CFAA0D}" type="presOf" srcId="{CFAD69FF-282E-4E8D-A8D5-90EAC8163DDA}" destId="{AB7E336D-8272-4E58-AD9E-00042B95C604}" srcOrd="0" destOrd="0" presId="urn:microsoft.com/office/officeart/2005/8/layout/lProcess3"/>
    <dgm:cxn modelId="{73FE002B-7EA8-4BD6-AB7A-3D0B1A9C93E6}" srcId="{DEBB7E3D-CAA7-46FE-9AA1-F78674947FEB}" destId="{56674A5D-5904-46FE-AC26-212EBC88AEED}" srcOrd="1" destOrd="0" parTransId="{73B879F1-D53A-49FA-BD0E-DA11A724FD38}" sibTransId="{2B337108-B8E1-48E4-870D-4A3C52AE1A05}"/>
    <dgm:cxn modelId="{C77F495B-2553-4134-A07F-E5AD6FCCA6AE}" type="presOf" srcId="{DEBB7E3D-CAA7-46FE-9AA1-F78674947FEB}" destId="{1B8BA434-0D71-460C-A949-A798FB286316}" srcOrd="0" destOrd="0" presId="urn:microsoft.com/office/officeart/2005/8/layout/lProcess3"/>
    <dgm:cxn modelId="{A3D5B35B-1ED8-4CB2-A803-9AAE8C73D2A2}" type="presOf" srcId="{B9FFA9A4-DE6E-40DE-AF54-630AABE0CA4C}" destId="{5F3B2188-E6F3-484A-BA18-16D1832F9D7B}" srcOrd="0" destOrd="0" presId="urn:microsoft.com/office/officeart/2005/8/layout/lProcess3"/>
    <dgm:cxn modelId="{CEF16F65-3097-4C38-A812-72865B4CDD29}" srcId="{C9E1C2DC-AC51-4AAD-A9A0-96FE2992F3BE}" destId="{9F54D517-E28B-47AF-9572-56508FEC92A5}" srcOrd="1" destOrd="0" parTransId="{7F04E7DF-1E1F-4C68-8DC0-4AC64123BD12}" sibTransId="{7B08C0BF-8E58-4B80-A21C-984833342DCF}"/>
    <dgm:cxn modelId="{5AF33386-527D-4500-AD7C-0E796E1ED019}" srcId="{C9E1C2DC-AC51-4AAD-A9A0-96FE2992F3BE}" destId="{B9FFA9A4-DE6E-40DE-AF54-630AABE0CA4C}" srcOrd="0" destOrd="0" parTransId="{9C134D32-3B18-4B51-A2D4-6B99DC4C4CBB}" sibTransId="{B8DEA60F-AA67-4584-BCCA-F3840271523C}"/>
    <dgm:cxn modelId="{45034E8B-4C51-414C-A63A-CB3712E8EE50}" srcId="{CFAD69FF-282E-4E8D-A8D5-90EAC8163DDA}" destId="{F9F4D249-0DA6-4D87-8682-8441EE3B8A6E}" srcOrd="1" destOrd="0" parTransId="{3BF509FF-5F74-46A5-A336-CBA9A7148B2F}" sibTransId="{7C9F6CCE-177A-497B-BF1E-7340BF94D6D3}"/>
    <dgm:cxn modelId="{F506E68C-03DA-454A-BCDB-ABBC7F740D0D}" type="presOf" srcId="{F9F4D249-0DA6-4D87-8682-8441EE3B8A6E}" destId="{6F67CA5F-ADBC-4C7E-B9FA-07E71E5ACA76}" srcOrd="0" destOrd="0" presId="urn:microsoft.com/office/officeart/2005/8/layout/lProcess3"/>
    <dgm:cxn modelId="{4ABC0E9B-B01D-40DA-98BF-5F514DCCE67B}" type="presOf" srcId="{9A993499-C5C8-42DA-8254-78D80B46D0BC}" destId="{B826A40E-0184-4880-A6D5-29BB099FDF9C}" srcOrd="0" destOrd="0" presId="urn:microsoft.com/office/officeart/2005/8/layout/lProcess3"/>
    <dgm:cxn modelId="{5A9D7BA4-8BFE-4B2D-85C2-1C809C8F9633}" srcId="{9A993499-C5C8-42DA-8254-78D80B46D0BC}" destId="{DEBB7E3D-CAA7-46FE-9AA1-F78674947FEB}" srcOrd="0" destOrd="0" parTransId="{49CFB248-3D69-45AE-BC7C-28370ABEB430}" sibTransId="{7A31EE40-B7C0-4033-9697-454BBBE06A02}"/>
    <dgm:cxn modelId="{D4DE9FA8-63E1-4E85-9CC9-7E0B83193F1A}" srcId="{DEBB7E3D-CAA7-46FE-9AA1-F78674947FEB}" destId="{459FC89A-77E6-42BC-A812-7E0663176FAF}" srcOrd="0" destOrd="0" parTransId="{A1EF3D1B-0D7C-491A-BC16-7AB273DF325F}" sibTransId="{66D25870-849E-46A4-900D-12DBC72A4F5D}"/>
    <dgm:cxn modelId="{1A01A1B7-441A-456F-800E-3F9ED25FC038}" type="presOf" srcId="{C9E1C2DC-AC51-4AAD-A9A0-96FE2992F3BE}" destId="{00B3447B-B646-4B3F-A714-18E1FC64370E}" srcOrd="0" destOrd="0" presId="urn:microsoft.com/office/officeart/2005/8/layout/lProcess3"/>
    <dgm:cxn modelId="{32CCF3BE-A113-4947-8D8F-1294135F92F6}" srcId="{CFAD69FF-282E-4E8D-A8D5-90EAC8163DDA}" destId="{94366920-1C22-4803-9CAA-06FB642245D8}" srcOrd="0" destOrd="0" parTransId="{2286E7D4-85D8-4632-9DCF-165E6141693F}" sibTransId="{ECEDBD72-65FE-44C5-8CCE-7A2FCC718642}"/>
    <dgm:cxn modelId="{F64CFDBE-CF90-4806-A069-D52C3EA442DC}" type="presOf" srcId="{9F54D517-E28B-47AF-9572-56508FEC92A5}" destId="{638D8043-1C9D-41D1-BABE-7D951287D7D7}" srcOrd="0" destOrd="0" presId="urn:microsoft.com/office/officeart/2005/8/layout/lProcess3"/>
    <dgm:cxn modelId="{5BADE1C4-2074-46C0-8C52-1B91EE497323}" type="presOf" srcId="{94366920-1C22-4803-9CAA-06FB642245D8}" destId="{278BC2A7-F8F6-49A8-B760-E3B571CC559E}" srcOrd="0" destOrd="0" presId="urn:microsoft.com/office/officeart/2005/8/layout/lProcess3"/>
    <dgm:cxn modelId="{87CF80D2-0DFD-451B-BC81-874963B01FA8}" srcId="{9A993499-C5C8-42DA-8254-78D80B46D0BC}" destId="{C9E1C2DC-AC51-4AAD-A9A0-96FE2992F3BE}" srcOrd="2" destOrd="0" parTransId="{DFFD154C-ED2F-4B2A-BAF6-0149467FC0FF}" sibTransId="{25A14775-0AFC-4E80-827F-792B362395A4}"/>
    <dgm:cxn modelId="{5B1B5BD4-51E1-41F0-8773-D8748EFA7A00}" srcId="{9A993499-C5C8-42DA-8254-78D80B46D0BC}" destId="{CFAD69FF-282E-4E8D-A8D5-90EAC8163DDA}" srcOrd="1" destOrd="0" parTransId="{5BD32827-0719-4BAF-93F4-39536348B0DB}" sibTransId="{DAF39DB3-E597-42E5-B422-13EF1B6C4EA7}"/>
    <dgm:cxn modelId="{7719CDE8-4F27-4D22-9DFA-4942FDE85D92}" type="presOf" srcId="{459FC89A-77E6-42BC-A812-7E0663176FAF}" destId="{A73837CF-04D2-4C9D-92C4-8821A132FFDD}" srcOrd="0" destOrd="0" presId="urn:microsoft.com/office/officeart/2005/8/layout/lProcess3"/>
    <dgm:cxn modelId="{E903EBF9-C76D-4B51-A71A-39309A4B336D}" type="presOf" srcId="{56674A5D-5904-46FE-AC26-212EBC88AEED}" destId="{4650AB57-136E-4D4D-9591-6459EC54BCDE}" srcOrd="0" destOrd="0" presId="urn:microsoft.com/office/officeart/2005/8/layout/lProcess3"/>
    <dgm:cxn modelId="{B098F7F5-3BA3-43E8-BC18-E09361E8D4EE}" type="presParOf" srcId="{B826A40E-0184-4880-A6D5-29BB099FDF9C}" destId="{B0AFBA56-8B00-4550-813E-CBEFCFBC0997}" srcOrd="0" destOrd="0" presId="urn:microsoft.com/office/officeart/2005/8/layout/lProcess3"/>
    <dgm:cxn modelId="{A5F79C5A-B051-4A51-8A26-9C1672810412}" type="presParOf" srcId="{B0AFBA56-8B00-4550-813E-CBEFCFBC0997}" destId="{1B8BA434-0D71-460C-A949-A798FB286316}" srcOrd="0" destOrd="0" presId="urn:microsoft.com/office/officeart/2005/8/layout/lProcess3"/>
    <dgm:cxn modelId="{359D46DE-0316-409F-A899-4AF626528969}" type="presParOf" srcId="{B0AFBA56-8B00-4550-813E-CBEFCFBC0997}" destId="{970FA5FE-E767-43AD-A2B7-2FAC4210777C}" srcOrd="1" destOrd="0" presId="urn:microsoft.com/office/officeart/2005/8/layout/lProcess3"/>
    <dgm:cxn modelId="{55F7C77E-30A6-4301-9A12-C7160F1D2E03}" type="presParOf" srcId="{B0AFBA56-8B00-4550-813E-CBEFCFBC0997}" destId="{A73837CF-04D2-4C9D-92C4-8821A132FFDD}" srcOrd="2" destOrd="0" presId="urn:microsoft.com/office/officeart/2005/8/layout/lProcess3"/>
    <dgm:cxn modelId="{5D2CAB56-DAA7-4C09-B870-0D82716DE8D6}" type="presParOf" srcId="{B0AFBA56-8B00-4550-813E-CBEFCFBC0997}" destId="{C4DB93C8-C112-449D-A042-C4BA16EB8A80}" srcOrd="3" destOrd="0" presId="urn:microsoft.com/office/officeart/2005/8/layout/lProcess3"/>
    <dgm:cxn modelId="{270BC0AF-30F1-40EB-925A-8B0677725E22}" type="presParOf" srcId="{B0AFBA56-8B00-4550-813E-CBEFCFBC0997}" destId="{4650AB57-136E-4D4D-9591-6459EC54BCDE}" srcOrd="4" destOrd="0" presId="urn:microsoft.com/office/officeart/2005/8/layout/lProcess3"/>
    <dgm:cxn modelId="{F931D16B-5485-404A-BC57-A4363E56F784}" type="presParOf" srcId="{B826A40E-0184-4880-A6D5-29BB099FDF9C}" destId="{52BFDE88-E213-4875-8025-8D5F00CD1585}" srcOrd="1" destOrd="0" presId="urn:microsoft.com/office/officeart/2005/8/layout/lProcess3"/>
    <dgm:cxn modelId="{41AF1B0E-6879-453F-8210-4C11296B943F}" type="presParOf" srcId="{B826A40E-0184-4880-A6D5-29BB099FDF9C}" destId="{4D589F36-782D-422D-AC60-A8474E2C3907}" srcOrd="2" destOrd="0" presId="urn:microsoft.com/office/officeart/2005/8/layout/lProcess3"/>
    <dgm:cxn modelId="{2C8871E3-182A-4957-B0D4-0B8DBE8EFAD4}" type="presParOf" srcId="{4D589F36-782D-422D-AC60-A8474E2C3907}" destId="{AB7E336D-8272-4E58-AD9E-00042B95C604}" srcOrd="0" destOrd="0" presId="urn:microsoft.com/office/officeart/2005/8/layout/lProcess3"/>
    <dgm:cxn modelId="{EE4403F3-1B76-48F1-9096-25DDEDCF2AEE}" type="presParOf" srcId="{4D589F36-782D-422D-AC60-A8474E2C3907}" destId="{1C3FE7CF-B00E-4C9E-8F80-4D3920D73D24}" srcOrd="1" destOrd="0" presId="urn:microsoft.com/office/officeart/2005/8/layout/lProcess3"/>
    <dgm:cxn modelId="{24FED4D6-6C02-480A-A961-29C7F5CE63E0}" type="presParOf" srcId="{4D589F36-782D-422D-AC60-A8474E2C3907}" destId="{278BC2A7-F8F6-49A8-B760-E3B571CC559E}" srcOrd="2" destOrd="0" presId="urn:microsoft.com/office/officeart/2005/8/layout/lProcess3"/>
    <dgm:cxn modelId="{4C845C78-E20D-415C-B66E-4048555766F1}" type="presParOf" srcId="{4D589F36-782D-422D-AC60-A8474E2C3907}" destId="{6FD38790-7756-41B1-93E9-D1363A96AAA1}" srcOrd="3" destOrd="0" presId="urn:microsoft.com/office/officeart/2005/8/layout/lProcess3"/>
    <dgm:cxn modelId="{57600A0A-09D0-4E9B-A922-5D0887FA4AC6}" type="presParOf" srcId="{4D589F36-782D-422D-AC60-A8474E2C3907}" destId="{6F67CA5F-ADBC-4C7E-B9FA-07E71E5ACA76}" srcOrd="4" destOrd="0" presId="urn:microsoft.com/office/officeart/2005/8/layout/lProcess3"/>
    <dgm:cxn modelId="{3EFE701E-CF43-4EF4-A30C-6ABA6D37BD19}" type="presParOf" srcId="{B826A40E-0184-4880-A6D5-29BB099FDF9C}" destId="{A7856563-BB46-480E-97D3-F4094FFC94B4}" srcOrd="3" destOrd="0" presId="urn:microsoft.com/office/officeart/2005/8/layout/lProcess3"/>
    <dgm:cxn modelId="{ABCFB4E9-2DC3-4A5F-8585-8C71377E8DB6}" type="presParOf" srcId="{B826A40E-0184-4880-A6D5-29BB099FDF9C}" destId="{5E150118-DEFA-4FB6-9B9B-5FBFE4C27F36}" srcOrd="4" destOrd="0" presId="urn:microsoft.com/office/officeart/2005/8/layout/lProcess3"/>
    <dgm:cxn modelId="{800E1D40-0C33-49C7-869C-0EBDA519517F}" type="presParOf" srcId="{5E150118-DEFA-4FB6-9B9B-5FBFE4C27F36}" destId="{00B3447B-B646-4B3F-A714-18E1FC64370E}" srcOrd="0" destOrd="0" presId="urn:microsoft.com/office/officeart/2005/8/layout/lProcess3"/>
    <dgm:cxn modelId="{3F397EB6-0102-433B-922D-5B7C76AEB41A}" type="presParOf" srcId="{5E150118-DEFA-4FB6-9B9B-5FBFE4C27F36}" destId="{F3784ACB-4B59-4E2A-A2F7-C3764918AD68}" srcOrd="1" destOrd="0" presId="urn:microsoft.com/office/officeart/2005/8/layout/lProcess3"/>
    <dgm:cxn modelId="{D0FAF7F4-CD3C-4CA1-9451-BF6063C2E8CB}" type="presParOf" srcId="{5E150118-DEFA-4FB6-9B9B-5FBFE4C27F36}" destId="{5F3B2188-E6F3-484A-BA18-16D1832F9D7B}" srcOrd="2" destOrd="0" presId="urn:microsoft.com/office/officeart/2005/8/layout/lProcess3"/>
    <dgm:cxn modelId="{9E2CF6DD-C20F-4F34-B10B-BF7321E4BB32}" type="presParOf" srcId="{5E150118-DEFA-4FB6-9B9B-5FBFE4C27F36}" destId="{596D7584-169A-40F5-8225-EEEC2189B997}" srcOrd="3" destOrd="0" presId="urn:microsoft.com/office/officeart/2005/8/layout/lProcess3"/>
    <dgm:cxn modelId="{521575F3-D162-4A07-A06F-E17B98A021BD}" type="presParOf" srcId="{5E150118-DEFA-4FB6-9B9B-5FBFE4C27F36}" destId="{638D8043-1C9D-41D1-BABE-7D951287D7D7}"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74C1FC-34F8-4F8E-A80B-62A74EB74F9D}" type="doc">
      <dgm:prSet loTypeId="urn:diagrams.loki3.com/VaryingWidthList" loCatId="list" qsTypeId="urn:microsoft.com/office/officeart/2005/8/quickstyle/simple5" qsCatId="simple" csTypeId="urn:microsoft.com/office/officeart/2005/8/colors/accent4_2" csCatId="accent4" phldr="1"/>
      <dgm:spPr/>
    </dgm:pt>
    <dgm:pt modelId="{0FF2C6A3-6459-4062-B433-F45A141DB8DE}">
      <dgm:prSet phldrT="[Text]" custT="1"/>
      <dgm:spPr/>
      <dgm:t>
        <a:bodyPr/>
        <a:lstStyle/>
        <a:p>
          <a:r>
            <a:rPr lang="en-IN" sz="1000" b="1" dirty="0">
              <a:solidFill>
                <a:schemeClr val="tx1"/>
              </a:solidFill>
            </a:rPr>
            <a:t>Test  MAX KS</a:t>
          </a:r>
        </a:p>
        <a:p>
          <a:r>
            <a:rPr lang="en-IN" sz="1000" b="1" dirty="0">
              <a:solidFill>
                <a:schemeClr val="tx1"/>
              </a:solidFill>
            </a:rPr>
            <a:t>(Model 1l)</a:t>
          </a:r>
        </a:p>
      </dgm:t>
    </dgm:pt>
    <dgm:pt modelId="{0F272C3F-F7C0-40A6-89B3-EE894B3B51BB}" type="parTrans" cxnId="{F2675A5A-F5B9-4CDE-B075-1149D5FF4A1E}">
      <dgm:prSet/>
      <dgm:spPr/>
      <dgm:t>
        <a:bodyPr/>
        <a:lstStyle/>
        <a:p>
          <a:endParaRPr lang="en-IN"/>
        </a:p>
      </dgm:t>
    </dgm:pt>
    <dgm:pt modelId="{01F2E92B-2B79-4EB6-9CC0-758FC495D3C8}" type="sibTrans" cxnId="{F2675A5A-F5B9-4CDE-B075-1149D5FF4A1E}">
      <dgm:prSet/>
      <dgm:spPr/>
      <dgm:t>
        <a:bodyPr/>
        <a:lstStyle/>
        <a:p>
          <a:endParaRPr lang="en-IN"/>
        </a:p>
      </dgm:t>
    </dgm:pt>
    <dgm:pt modelId="{9AEBFB53-9DED-4E55-B291-7C6A0E029F9A}">
      <dgm:prSet phldrT="[Text]" custT="1"/>
      <dgm:spPr/>
      <dgm:t>
        <a:bodyPr/>
        <a:lstStyle/>
        <a:p>
          <a:r>
            <a:rPr lang="en-IN" sz="1100" b="1" dirty="0">
              <a:solidFill>
                <a:schemeClr val="tx1"/>
              </a:solidFill>
            </a:rPr>
            <a:t>Test Max KS</a:t>
          </a:r>
        </a:p>
        <a:p>
          <a:r>
            <a:rPr lang="en-IN" sz="1100" b="1" dirty="0">
              <a:solidFill>
                <a:schemeClr val="tx1"/>
              </a:solidFill>
            </a:rPr>
            <a:t>(Model 2)</a:t>
          </a:r>
        </a:p>
      </dgm:t>
    </dgm:pt>
    <dgm:pt modelId="{D27D68FB-0807-44EE-9A88-C09434FAD9AF}" type="parTrans" cxnId="{79553F13-EB8C-46B5-BB65-FBF0ADF569E3}">
      <dgm:prSet/>
      <dgm:spPr/>
      <dgm:t>
        <a:bodyPr/>
        <a:lstStyle/>
        <a:p>
          <a:endParaRPr lang="en-IN"/>
        </a:p>
      </dgm:t>
    </dgm:pt>
    <dgm:pt modelId="{5B18A460-C9FF-43BD-8166-C1FD1BF62F72}" type="sibTrans" cxnId="{79553F13-EB8C-46B5-BB65-FBF0ADF569E3}">
      <dgm:prSet/>
      <dgm:spPr/>
      <dgm:t>
        <a:bodyPr/>
        <a:lstStyle/>
        <a:p>
          <a:endParaRPr lang="en-IN"/>
        </a:p>
      </dgm:t>
    </dgm:pt>
    <dgm:pt modelId="{320FE3EF-C7E2-498C-9EA5-31337BB2B15F}">
      <dgm:prSet phldrT="[Text]" custT="1"/>
      <dgm:spPr/>
      <dgm:t>
        <a:bodyPr/>
        <a:lstStyle/>
        <a:p>
          <a:r>
            <a:rPr lang="en-IN" sz="1100" b="1" dirty="0">
              <a:solidFill>
                <a:schemeClr val="tx1"/>
              </a:solidFill>
            </a:rPr>
            <a:t>Test Max KS</a:t>
          </a:r>
          <a:br>
            <a:rPr lang="en-IN" sz="1100" b="1" dirty="0">
              <a:solidFill>
                <a:schemeClr val="tx1"/>
              </a:solidFill>
            </a:rPr>
          </a:br>
          <a:r>
            <a:rPr lang="en-IN" sz="1100" b="1" dirty="0">
              <a:solidFill>
                <a:schemeClr val="tx1"/>
              </a:solidFill>
            </a:rPr>
            <a:t>(Model 3) </a:t>
          </a:r>
        </a:p>
      </dgm:t>
    </dgm:pt>
    <dgm:pt modelId="{422CB6A4-9F27-4906-B043-8E1426879F8C}" type="parTrans" cxnId="{0B16A6CD-6449-434A-9B09-816494EB47A8}">
      <dgm:prSet/>
      <dgm:spPr/>
      <dgm:t>
        <a:bodyPr/>
        <a:lstStyle/>
        <a:p>
          <a:endParaRPr lang="en-IN"/>
        </a:p>
      </dgm:t>
    </dgm:pt>
    <dgm:pt modelId="{9624E816-74ED-41D5-8E33-3A78E0C98790}" type="sibTrans" cxnId="{0B16A6CD-6449-434A-9B09-816494EB47A8}">
      <dgm:prSet/>
      <dgm:spPr/>
      <dgm:t>
        <a:bodyPr/>
        <a:lstStyle/>
        <a:p>
          <a:endParaRPr lang="en-IN"/>
        </a:p>
      </dgm:t>
    </dgm:pt>
    <dgm:pt modelId="{7A8F6B9A-A689-4FBE-8DDF-435CF3B32F7A}" type="pres">
      <dgm:prSet presAssocID="{8774C1FC-34F8-4F8E-A80B-62A74EB74F9D}" presName="Name0" presStyleCnt="0">
        <dgm:presLayoutVars>
          <dgm:resizeHandles/>
        </dgm:presLayoutVars>
      </dgm:prSet>
      <dgm:spPr/>
    </dgm:pt>
    <dgm:pt modelId="{82DF9E1A-01D5-42B5-9CA0-FC72F5E0B591}" type="pres">
      <dgm:prSet presAssocID="{0FF2C6A3-6459-4062-B433-F45A141DB8DE}" presName="text" presStyleLbl="node1" presStyleIdx="0" presStyleCnt="3">
        <dgm:presLayoutVars>
          <dgm:bulletEnabled val="1"/>
        </dgm:presLayoutVars>
      </dgm:prSet>
      <dgm:spPr/>
    </dgm:pt>
    <dgm:pt modelId="{684EC6C7-24AD-483C-88C8-32BC7772600C}" type="pres">
      <dgm:prSet presAssocID="{01F2E92B-2B79-4EB6-9CC0-758FC495D3C8}" presName="space" presStyleCnt="0"/>
      <dgm:spPr/>
    </dgm:pt>
    <dgm:pt modelId="{B1FCA63C-8ADD-4035-8EDF-110FD3C9D52C}" type="pres">
      <dgm:prSet presAssocID="{9AEBFB53-9DED-4E55-B291-7C6A0E029F9A}" presName="text" presStyleLbl="node1" presStyleIdx="1" presStyleCnt="3">
        <dgm:presLayoutVars>
          <dgm:bulletEnabled val="1"/>
        </dgm:presLayoutVars>
      </dgm:prSet>
      <dgm:spPr/>
    </dgm:pt>
    <dgm:pt modelId="{AD89ECB1-7980-41D2-B893-EC43A8A4D438}" type="pres">
      <dgm:prSet presAssocID="{5B18A460-C9FF-43BD-8166-C1FD1BF62F72}" presName="space" presStyleCnt="0"/>
      <dgm:spPr/>
    </dgm:pt>
    <dgm:pt modelId="{58AF07AC-1892-436D-897A-C9CC49343117}" type="pres">
      <dgm:prSet presAssocID="{320FE3EF-C7E2-498C-9EA5-31337BB2B15F}" presName="text" presStyleLbl="node1" presStyleIdx="2" presStyleCnt="3">
        <dgm:presLayoutVars>
          <dgm:bulletEnabled val="1"/>
        </dgm:presLayoutVars>
      </dgm:prSet>
      <dgm:spPr/>
    </dgm:pt>
  </dgm:ptLst>
  <dgm:cxnLst>
    <dgm:cxn modelId="{79553F13-EB8C-46B5-BB65-FBF0ADF569E3}" srcId="{8774C1FC-34F8-4F8E-A80B-62A74EB74F9D}" destId="{9AEBFB53-9DED-4E55-B291-7C6A0E029F9A}" srcOrd="1" destOrd="0" parTransId="{D27D68FB-0807-44EE-9A88-C09434FAD9AF}" sibTransId="{5B18A460-C9FF-43BD-8166-C1FD1BF62F72}"/>
    <dgm:cxn modelId="{8FC09D29-FD87-44EE-9EEA-D12471144E6A}" type="presOf" srcId="{320FE3EF-C7E2-498C-9EA5-31337BB2B15F}" destId="{58AF07AC-1892-436D-897A-C9CC49343117}" srcOrd="0" destOrd="0" presId="urn:diagrams.loki3.com/VaryingWidthList"/>
    <dgm:cxn modelId="{1B7DD72D-901E-4CC5-80F6-AD931F238745}" type="presOf" srcId="{0FF2C6A3-6459-4062-B433-F45A141DB8DE}" destId="{82DF9E1A-01D5-42B5-9CA0-FC72F5E0B591}" srcOrd="0" destOrd="0" presId="urn:diagrams.loki3.com/VaryingWidthList"/>
    <dgm:cxn modelId="{F2675A5A-F5B9-4CDE-B075-1149D5FF4A1E}" srcId="{8774C1FC-34F8-4F8E-A80B-62A74EB74F9D}" destId="{0FF2C6A3-6459-4062-B433-F45A141DB8DE}" srcOrd="0" destOrd="0" parTransId="{0F272C3F-F7C0-40A6-89B3-EE894B3B51BB}" sibTransId="{01F2E92B-2B79-4EB6-9CC0-758FC495D3C8}"/>
    <dgm:cxn modelId="{427FD9CB-3B3C-43A3-9207-7C0810C58F91}" type="presOf" srcId="{8774C1FC-34F8-4F8E-A80B-62A74EB74F9D}" destId="{7A8F6B9A-A689-4FBE-8DDF-435CF3B32F7A}" srcOrd="0" destOrd="0" presId="urn:diagrams.loki3.com/VaryingWidthList"/>
    <dgm:cxn modelId="{0B16A6CD-6449-434A-9B09-816494EB47A8}" srcId="{8774C1FC-34F8-4F8E-A80B-62A74EB74F9D}" destId="{320FE3EF-C7E2-498C-9EA5-31337BB2B15F}" srcOrd="2" destOrd="0" parTransId="{422CB6A4-9F27-4906-B043-8E1426879F8C}" sibTransId="{9624E816-74ED-41D5-8E33-3A78E0C98790}"/>
    <dgm:cxn modelId="{0F14AFE1-E613-4C87-B5AC-BBF3EF4CBEBD}" type="presOf" srcId="{9AEBFB53-9DED-4E55-B291-7C6A0E029F9A}" destId="{B1FCA63C-8ADD-4035-8EDF-110FD3C9D52C}" srcOrd="0" destOrd="0" presId="urn:diagrams.loki3.com/VaryingWidthList"/>
    <dgm:cxn modelId="{1C3E9293-121A-413E-8F1F-FE243CDB09E5}" type="presParOf" srcId="{7A8F6B9A-A689-4FBE-8DDF-435CF3B32F7A}" destId="{82DF9E1A-01D5-42B5-9CA0-FC72F5E0B591}" srcOrd="0" destOrd="0" presId="urn:diagrams.loki3.com/VaryingWidthList"/>
    <dgm:cxn modelId="{4EFEF70A-B55B-480C-826A-9883A8F45D93}" type="presParOf" srcId="{7A8F6B9A-A689-4FBE-8DDF-435CF3B32F7A}" destId="{684EC6C7-24AD-483C-88C8-32BC7772600C}" srcOrd="1" destOrd="0" presId="urn:diagrams.loki3.com/VaryingWidthList"/>
    <dgm:cxn modelId="{9FB2F7EC-2331-4DA1-AEED-4C767043DD78}" type="presParOf" srcId="{7A8F6B9A-A689-4FBE-8DDF-435CF3B32F7A}" destId="{B1FCA63C-8ADD-4035-8EDF-110FD3C9D52C}" srcOrd="2" destOrd="0" presId="urn:diagrams.loki3.com/VaryingWidthList"/>
    <dgm:cxn modelId="{F47EFFF8-69E3-4284-8122-1CECFF109EB9}" type="presParOf" srcId="{7A8F6B9A-A689-4FBE-8DDF-435CF3B32F7A}" destId="{AD89ECB1-7980-41D2-B893-EC43A8A4D438}" srcOrd="3" destOrd="0" presId="urn:diagrams.loki3.com/VaryingWidthList"/>
    <dgm:cxn modelId="{CE9A5129-611D-41B5-91BF-80FD6B06CD22}" type="presParOf" srcId="{7A8F6B9A-A689-4FBE-8DDF-435CF3B32F7A}" destId="{58AF07AC-1892-436D-897A-C9CC49343117}" srcOrd="4"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B51F8B-16AA-42C3-BCF9-7814C531BA4A}" type="doc">
      <dgm:prSet loTypeId="urn:microsoft.com/office/officeart/2005/8/layout/hProcess3" loCatId="process" qsTypeId="urn:microsoft.com/office/officeart/2005/8/quickstyle/simple3" qsCatId="simple" csTypeId="urn:microsoft.com/office/officeart/2005/8/colors/accent3_2" csCatId="accent3" phldr="1"/>
      <dgm:spPr/>
    </dgm:pt>
    <dgm:pt modelId="{7D951489-7BF6-49B8-8A4E-9FBAE3030266}">
      <dgm:prSet phldrT="[Text]"/>
      <dgm:spPr/>
      <dgm:t>
        <a:bodyPr/>
        <a:lstStyle/>
        <a:p>
          <a:r>
            <a:rPr lang="en-IN" b="1" dirty="0"/>
            <a:t>Logistic Regression</a:t>
          </a:r>
        </a:p>
      </dgm:t>
    </dgm:pt>
    <dgm:pt modelId="{BB8063F9-9B79-4E76-A675-8626021BEEA1}" type="sibTrans" cxnId="{BB7D358E-1292-40EE-AE24-245C92CDCEAD}">
      <dgm:prSet/>
      <dgm:spPr/>
      <dgm:t>
        <a:bodyPr/>
        <a:lstStyle/>
        <a:p>
          <a:endParaRPr lang="en-IN"/>
        </a:p>
      </dgm:t>
    </dgm:pt>
    <dgm:pt modelId="{1564489E-33F0-4450-88CE-584731212DE2}" type="parTrans" cxnId="{BB7D358E-1292-40EE-AE24-245C92CDCEAD}">
      <dgm:prSet/>
      <dgm:spPr/>
      <dgm:t>
        <a:bodyPr/>
        <a:lstStyle/>
        <a:p>
          <a:endParaRPr lang="en-IN"/>
        </a:p>
      </dgm:t>
    </dgm:pt>
    <dgm:pt modelId="{DE599CE7-A89B-427C-86AC-D62AC90DEF5D}" type="pres">
      <dgm:prSet presAssocID="{E0B51F8B-16AA-42C3-BCF9-7814C531BA4A}" presName="Name0" presStyleCnt="0">
        <dgm:presLayoutVars>
          <dgm:dir/>
          <dgm:animLvl val="lvl"/>
          <dgm:resizeHandles val="exact"/>
        </dgm:presLayoutVars>
      </dgm:prSet>
      <dgm:spPr/>
    </dgm:pt>
    <dgm:pt modelId="{AC4DD5E1-B793-433C-8964-5BAED806EEDA}" type="pres">
      <dgm:prSet presAssocID="{E0B51F8B-16AA-42C3-BCF9-7814C531BA4A}" presName="dummy" presStyleCnt="0"/>
      <dgm:spPr/>
    </dgm:pt>
    <dgm:pt modelId="{D45863B3-E514-46FA-B90E-85A1661B0D7F}" type="pres">
      <dgm:prSet presAssocID="{E0B51F8B-16AA-42C3-BCF9-7814C531BA4A}" presName="linH" presStyleCnt="0"/>
      <dgm:spPr/>
    </dgm:pt>
    <dgm:pt modelId="{ED0E8037-A44E-469F-BAED-3DC1253B3E5D}" type="pres">
      <dgm:prSet presAssocID="{E0B51F8B-16AA-42C3-BCF9-7814C531BA4A}" presName="padding1" presStyleCnt="0"/>
      <dgm:spPr/>
    </dgm:pt>
    <dgm:pt modelId="{FA13F70C-27C1-4B17-993C-D9808E23DE27}" type="pres">
      <dgm:prSet presAssocID="{7D951489-7BF6-49B8-8A4E-9FBAE3030266}" presName="linV" presStyleCnt="0"/>
      <dgm:spPr/>
    </dgm:pt>
    <dgm:pt modelId="{91FD0A34-62D5-43D4-A152-31E2D9F204C0}" type="pres">
      <dgm:prSet presAssocID="{7D951489-7BF6-49B8-8A4E-9FBAE3030266}" presName="spVertical1" presStyleCnt="0"/>
      <dgm:spPr/>
    </dgm:pt>
    <dgm:pt modelId="{CD404687-8BBC-4BD6-A879-BA9B6E630EAF}" type="pres">
      <dgm:prSet presAssocID="{7D951489-7BF6-49B8-8A4E-9FBAE3030266}" presName="parTx" presStyleLbl="revTx" presStyleIdx="0" presStyleCnt="1">
        <dgm:presLayoutVars>
          <dgm:chMax val="0"/>
          <dgm:chPref val="0"/>
          <dgm:bulletEnabled val="1"/>
        </dgm:presLayoutVars>
      </dgm:prSet>
      <dgm:spPr/>
    </dgm:pt>
    <dgm:pt modelId="{8FE5F771-1502-4FA7-88EA-6B87F7584974}" type="pres">
      <dgm:prSet presAssocID="{7D951489-7BF6-49B8-8A4E-9FBAE3030266}" presName="spVertical2" presStyleCnt="0"/>
      <dgm:spPr/>
    </dgm:pt>
    <dgm:pt modelId="{DD3B3299-44A6-406A-B1F1-1355DA6883A5}" type="pres">
      <dgm:prSet presAssocID="{7D951489-7BF6-49B8-8A4E-9FBAE3030266}" presName="spVertical3" presStyleCnt="0"/>
      <dgm:spPr/>
    </dgm:pt>
    <dgm:pt modelId="{62BB7E8D-B58C-4D3A-92AB-1252E5974D6E}" type="pres">
      <dgm:prSet presAssocID="{E0B51F8B-16AA-42C3-BCF9-7814C531BA4A}" presName="padding2" presStyleCnt="0"/>
      <dgm:spPr/>
    </dgm:pt>
    <dgm:pt modelId="{797121BC-EC8C-4641-929D-C54437F8D4C3}" type="pres">
      <dgm:prSet presAssocID="{E0B51F8B-16AA-42C3-BCF9-7814C531BA4A}" presName="negArrow" presStyleCnt="0"/>
      <dgm:spPr/>
    </dgm:pt>
    <dgm:pt modelId="{5DACBA2F-1F9C-4CB8-8A1C-47C6D7B5D3ED}" type="pres">
      <dgm:prSet presAssocID="{E0B51F8B-16AA-42C3-BCF9-7814C531BA4A}" presName="backgroundArrow" presStyleLbl="node1" presStyleIdx="0" presStyleCnt="1"/>
      <dgm:spPr/>
    </dgm:pt>
  </dgm:ptLst>
  <dgm:cxnLst>
    <dgm:cxn modelId="{2C186F12-5D44-4AFD-9E49-C0B31883F940}" type="presOf" srcId="{E0B51F8B-16AA-42C3-BCF9-7814C531BA4A}" destId="{DE599CE7-A89B-427C-86AC-D62AC90DEF5D}" srcOrd="0" destOrd="0" presId="urn:microsoft.com/office/officeart/2005/8/layout/hProcess3"/>
    <dgm:cxn modelId="{5E44DE44-25DE-43EC-8BC8-2EB2C345DA4C}" type="presOf" srcId="{7D951489-7BF6-49B8-8A4E-9FBAE3030266}" destId="{CD404687-8BBC-4BD6-A879-BA9B6E630EAF}" srcOrd="0" destOrd="0" presId="urn:microsoft.com/office/officeart/2005/8/layout/hProcess3"/>
    <dgm:cxn modelId="{BB7D358E-1292-40EE-AE24-245C92CDCEAD}" srcId="{E0B51F8B-16AA-42C3-BCF9-7814C531BA4A}" destId="{7D951489-7BF6-49B8-8A4E-9FBAE3030266}" srcOrd="0" destOrd="0" parTransId="{1564489E-33F0-4450-88CE-584731212DE2}" sibTransId="{BB8063F9-9B79-4E76-A675-8626021BEEA1}"/>
    <dgm:cxn modelId="{D26C2D90-4C2E-4BB6-8B59-A2157524834F}" type="presParOf" srcId="{DE599CE7-A89B-427C-86AC-D62AC90DEF5D}" destId="{AC4DD5E1-B793-433C-8964-5BAED806EEDA}" srcOrd="0" destOrd="0" presId="urn:microsoft.com/office/officeart/2005/8/layout/hProcess3"/>
    <dgm:cxn modelId="{354B8151-C06B-41FF-88FA-1FA3785686E2}" type="presParOf" srcId="{DE599CE7-A89B-427C-86AC-D62AC90DEF5D}" destId="{D45863B3-E514-46FA-B90E-85A1661B0D7F}" srcOrd="1" destOrd="0" presId="urn:microsoft.com/office/officeart/2005/8/layout/hProcess3"/>
    <dgm:cxn modelId="{1417504A-4C8B-4207-8C52-064871FE1C07}" type="presParOf" srcId="{D45863B3-E514-46FA-B90E-85A1661B0D7F}" destId="{ED0E8037-A44E-469F-BAED-3DC1253B3E5D}" srcOrd="0" destOrd="0" presId="urn:microsoft.com/office/officeart/2005/8/layout/hProcess3"/>
    <dgm:cxn modelId="{AFE9DBF9-01DF-452D-AB0A-59830AD7A992}" type="presParOf" srcId="{D45863B3-E514-46FA-B90E-85A1661B0D7F}" destId="{FA13F70C-27C1-4B17-993C-D9808E23DE27}" srcOrd="1" destOrd="0" presId="urn:microsoft.com/office/officeart/2005/8/layout/hProcess3"/>
    <dgm:cxn modelId="{976AAF3B-1CAC-4853-A3FB-0B2DC0D2C66B}" type="presParOf" srcId="{FA13F70C-27C1-4B17-993C-D9808E23DE27}" destId="{91FD0A34-62D5-43D4-A152-31E2D9F204C0}" srcOrd="0" destOrd="0" presId="urn:microsoft.com/office/officeart/2005/8/layout/hProcess3"/>
    <dgm:cxn modelId="{4765811F-147F-4F55-B33C-EE9AB0D6B9CF}" type="presParOf" srcId="{FA13F70C-27C1-4B17-993C-D9808E23DE27}" destId="{CD404687-8BBC-4BD6-A879-BA9B6E630EAF}" srcOrd="1" destOrd="0" presId="urn:microsoft.com/office/officeart/2005/8/layout/hProcess3"/>
    <dgm:cxn modelId="{65577329-2493-4E20-8A94-83B8CC2B78E3}" type="presParOf" srcId="{FA13F70C-27C1-4B17-993C-D9808E23DE27}" destId="{8FE5F771-1502-4FA7-88EA-6B87F7584974}" srcOrd="2" destOrd="0" presId="urn:microsoft.com/office/officeart/2005/8/layout/hProcess3"/>
    <dgm:cxn modelId="{62629FFB-7B2B-4739-9EC1-9035940C0A2E}" type="presParOf" srcId="{FA13F70C-27C1-4B17-993C-D9808E23DE27}" destId="{DD3B3299-44A6-406A-B1F1-1355DA6883A5}" srcOrd="3" destOrd="0" presId="urn:microsoft.com/office/officeart/2005/8/layout/hProcess3"/>
    <dgm:cxn modelId="{E5967679-EFD8-4742-AA50-3586A34A6502}" type="presParOf" srcId="{D45863B3-E514-46FA-B90E-85A1661B0D7F}" destId="{62BB7E8D-B58C-4D3A-92AB-1252E5974D6E}" srcOrd="2" destOrd="0" presId="urn:microsoft.com/office/officeart/2005/8/layout/hProcess3"/>
    <dgm:cxn modelId="{4C7EC8E8-5218-4D98-91DC-9BDDBF917955}" type="presParOf" srcId="{D45863B3-E514-46FA-B90E-85A1661B0D7F}" destId="{797121BC-EC8C-4641-929D-C54437F8D4C3}" srcOrd="3" destOrd="0" presId="urn:microsoft.com/office/officeart/2005/8/layout/hProcess3"/>
    <dgm:cxn modelId="{05146A99-E7A9-4DF9-A27B-D323C18921AF}" type="presParOf" srcId="{D45863B3-E514-46FA-B90E-85A1661B0D7F}" destId="{5DACBA2F-1F9C-4CB8-8A1C-47C6D7B5D3ED}"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BA434-0D71-460C-A949-A798FB286316}">
      <dsp:nvSpPr>
        <dsp:cNvPr id="0" name=""/>
        <dsp:cNvSpPr/>
      </dsp:nvSpPr>
      <dsp:spPr>
        <a:xfrm>
          <a:off x="1675805" y="22"/>
          <a:ext cx="2206708" cy="73391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Model  1</a:t>
          </a:r>
          <a:br>
            <a:rPr lang="en-IN" sz="1400" b="1" kern="1200" dirty="0"/>
          </a:br>
          <a:r>
            <a:rPr lang="en-IN" sz="1400" b="1" kern="1200" dirty="0"/>
            <a:t>1PD30</a:t>
          </a:r>
        </a:p>
      </dsp:txBody>
      <dsp:txXfrm>
        <a:off x="2042764" y="22"/>
        <a:ext cx="1472790" cy="733918"/>
      </dsp:txXfrm>
    </dsp:sp>
    <dsp:sp modelId="{A73837CF-04D2-4C9D-92C4-8821A132FFDD}">
      <dsp:nvSpPr>
        <dsp:cNvPr id="0" name=""/>
        <dsp:cNvSpPr/>
      </dsp:nvSpPr>
      <dsp:spPr>
        <a:xfrm>
          <a:off x="3643991" y="62406"/>
          <a:ext cx="2199541" cy="60915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Parameter tuning</a:t>
          </a:r>
          <a:br>
            <a:rPr lang="en-IN" sz="1400" b="1" kern="1200" dirty="0"/>
          </a:br>
          <a:r>
            <a:rPr lang="en-IN" sz="1400" b="1" kern="1200" dirty="0"/>
            <a:t>with a range of C values</a:t>
          </a:r>
        </a:p>
      </dsp:txBody>
      <dsp:txXfrm>
        <a:off x="3948567" y="62406"/>
        <a:ext cx="1590389" cy="609152"/>
      </dsp:txXfrm>
    </dsp:sp>
    <dsp:sp modelId="{4650AB57-136E-4D4D-9591-6459EC54BCDE}">
      <dsp:nvSpPr>
        <dsp:cNvPr id="0" name=""/>
        <dsp:cNvSpPr/>
      </dsp:nvSpPr>
      <dsp:spPr>
        <a:xfrm>
          <a:off x="5630329" y="62406"/>
          <a:ext cx="2592308" cy="60915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Evaluation Metric</a:t>
          </a:r>
          <a:br>
            <a:rPr lang="en-IN" sz="1400" b="1" kern="1200" dirty="0"/>
          </a:br>
          <a:r>
            <a:rPr lang="en-IN" sz="1400" b="1" kern="1200" dirty="0"/>
            <a:t>(Train Max KS, Test Max KS)</a:t>
          </a:r>
        </a:p>
      </dsp:txBody>
      <dsp:txXfrm>
        <a:off x="5934905" y="62406"/>
        <a:ext cx="1983156" cy="609152"/>
      </dsp:txXfrm>
    </dsp:sp>
    <dsp:sp modelId="{AB7E336D-8272-4E58-AD9E-00042B95C604}">
      <dsp:nvSpPr>
        <dsp:cNvPr id="0" name=""/>
        <dsp:cNvSpPr/>
      </dsp:nvSpPr>
      <dsp:spPr>
        <a:xfrm>
          <a:off x="1675805" y="836689"/>
          <a:ext cx="2245753" cy="73391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Model 2</a:t>
          </a:r>
          <a:br>
            <a:rPr lang="en-IN" sz="1400" b="1" kern="1200" dirty="0"/>
          </a:br>
          <a:r>
            <a:rPr lang="en-IN" sz="1400" b="1" kern="1200" dirty="0"/>
            <a:t>3PD30</a:t>
          </a:r>
        </a:p>
      </dsp:txBody>
      <dsp:txXfrm>
        <a:off x="2042764" y="836689"/>
        <a:ext cx="1511835" cy="733918"/>
      </dsp:txXfrm>
    </dsp:sp>
    <dsp:sp modelId="{278BC2A7-F8F6-49A8-B760-E3B571CC559E}">
      <dsp:nvSpPr>
        <dsp:cNvPr id="0" name=""/>
        <dsp:cNvSpPr/>
      </dsp:nvSpPr>
      <dsp:spPr>
        <a:xfrm>
          <a:off x="3683035" y="899072"/>
          <a:ext cx="2158013" cy="60915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Parameter tuning</a:t>
          </a:r>
          <a:br>
            <a:rPr lang="en-IN" sz="1400" b="1" kern="1200" dirty="0"/>
          </a:br>
          <a:r>
            <a:rPr lang="en-IN" sz="1400" b="1" kern="1200" dirty="0"/>
            <a:t>with a range of C values</a:t>
          </a:r>
        </a:p>
      </dsp:txBody>
      <dsp:txXfrm>
        <a:off x="3987611" y="899072"/>
        <a:ext cx="1548861" cy="609152"/>
      </dsp:txXfrm>
    </dsp:sp>
    <dsp:sp modelId="{6F67CA5F-ADBC-4C7E-B9FA-07E71E5ACA76}">
      <dsp:nvSpPr>
        <dsp:cNvPr id="0" name=""/>
        <dsp:cNvSpPr/>
      </dsp:nvSpPr>
      <dsp:spPr>
        <a:xfrm>
          <a:off x="5627845" y="899072"/>
          <a:ext cx="2624121" cy="60915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Evaluation Metric</a:t>
          </a:r>
          <a:br>
            <a:rPr lang="en-IN" sz="1400" b="1" kern="1200" dirty="0"/>
          </a:br>
          <a:r>
            <a:rPr lang="en-IN" sz="1400" b="1" kern="1200" dirty="0"/>
            <a:t>(Train Max KS, Test Max KS)</a:t>
          </a:r>
        </a:p>
      </dsp:txBody>
      <dsp:txXfrm>
        <a:off x="5932421" y="899072"/>
        <a:ext cx="2014969" cy="609152"/>
      </dsp:txXfrm>
    </dsp:sp>
    <dsp:sp modelId="{00B3447B-B646-4B3F-A714-18E1FC64370E}">
      <dsp:nvSpPr>
        <dsp:cNvPr id="0" name=""/>
        <dsp:cNvSpPr/>
      </dsp:nvSpPr>
      <dsp:spPr>
        <a:xfrm>
          <a:off x="1675805" y="1673356"/>
          <a:ext cx="2222946" cy="73391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Model 3</a:t>
          </a:r>
          <a:br>
            <a:rPr lang="en-IN" sz="1400" b="1" kern="1200" dirty="0"/>
          </a:br>
          <a:r>
            <a:rPr lang="en-IN" sz="1400" b="1" kern="1200" dirty="0"/>
            <a:t>6PD30</a:t>
          </a:r>
        </a:p>
      </dsp:txBody>
      <dsp:txXfrm>
        <a:off x="2042764" y="1673356"/>
        <a:ext cx="1489028" cy="733918"/>
      </dsp:txXfrm>
    </dsp:sp>
    <dsp:sp modelId="{5F3B2188-E6F3-484A-BA18-16D1832F9D7B}">
      <dsp:nvSpPr>
        <dsp:cNvPr id="0" name=""/>
        <dsp:cNvSpPr/>
      </dsp:nvSpPr>
      <dsp:spPr>
        <a:xfrm>
          <a:off x="3660229" y="1735739"/>
          <a:ext cx="2395414" cy="60915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Parameter tuning</a:t>
          </a:r>
          <a:br>
            <a:rPr lang="en-IN" sz="1400" b="1" kern="1200" dirty="0"/>
          </a:br>
          <a:r>
            <a:rPr lang="en-IN" sz="1400" b="1" kern="1200" dirty="0"/>
            <a:t>with a range of C values</a:t>
          </a:r>
        </a:p>
      </dsp:txBody>
      <dsp:txXfrm>
        <a:off x="3964805" y="1735739"/>
        <a:ext cx="1786262" cy="609152"/>
      </dsp:txXfrm>
    </dsp:sp>
    <dsp:sp modelId="{638D8043-1C9D-41D1-BABE-7D951287D7D7}">
      <dsp:nvSpPr>
        <dsp:cNvPr id="0" name=""/>
        <dsp:cNvSpPr/>
      </dsp:nvSpPr>
      <dsp:spPr>
        <a:xfrm>
          <a:off x="5842440" y="1735739"/>
          <a:ext cx="2364546" cy="609152"/>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Evaluation Metric</a:t>
          </a:r>
          <a:br>
            <a:rPr lang="en-IN" sz="1400" b="1" kern="1200" dirty="0"/>
          </a:br>
          <a:r>
            <a:rPr lang="en-IN" sz="1400" b="1" kern="1200" dirty="0"/>
            <a:t>(Train Max KS, Test Max KS)</a:t>
          </a:r>
        </a:p>
      </dsp:txBody>
      <dsp:txXfrm>
        <a:off x="6147016" y="1735739"/>
        <a:ext cx="1755394" cy="609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F9E1A-01D5-42B5-9CA0-FC72F5E0B591}">
      <dsp:nvSpPr>
        <dsp:cNvPr id="0" name=""/>
        <dsp:cNvSpPr/>
      </dsp:nvSpPr>
      <dsp:spPr>
        <a:xfrm>
          <a:off x="397590" y="1093"/>
          <a:ext cx="720000" cy="7216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Test  MAX KS</a:t>
          </a:r>
        </a:p>
        <a:p>
          <a:pPr marL="0" lvl="0" indent="0" algn="ctr" defTabSz="444500">
            <a:lnSpc>
              <a:spcPct val="90000"/>
            </a:lnSpc>
            <a:spcBef>
              <a:spcPct val="0"/>
            </a:spcBef>
            <a:spcAft>
              <a:spcPct val="35000"/>
            </a:spcAft>
            <a:buNone/>
          </a:pPr>
          <a:r>
            <a:rPr lang="en-IN" sz="1000" b="1" kern="1200" dirty="0">
              <a:solidFill>
                <a:schemeClr val="tx1"/>
              </a:solidFill>
            </a:rPr>
            <a:t>(Model 1l)</a:t>
          </a:r>
        </a:p>
      </dsp:txBody>
      <dsp:txXfrm>
        <a:off x="397590" y="1093"/>
        <a:ext cx="720000" cy="721664"/>
      </dsp:txXfrm>
    </dsp:sp>
    <dsp:sp modelId="{B1FCA63C-8ADD-4035-8EDF-110FD3C9D52C}">
      <dsp:nvSpPr>
        <dsp:cNvPr id="0" name=""/>
        <dsp:cNvSpPr/>
      </dsp:nvSpPr>
      <dsp:spPr>
        <a:xfrm>
          <a:off x="397590" y="758841"/>
          <a:ext cx="720000" cy="7216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chemeClr val="tx1"/>
              </a:solidFill>
            </a:rPr>
            <a:t>Test Max KS</a:t>
          </a:r>
        </a:p>
        <a:p>
          <a:pPr marL="0" lvl="0" indent="0" algn="ctr" defTabSz="488950">
            <a:lnSpc>
              <a:spcPct val="90000"/>
            </a:lnSpc>
            <a:spcBef>
              <a:spcPct val="0"/>
            </a:spcBef>
            <a:spcAft>
              <a:spcPct val="35000"/>
            </a:spcAft>
            <a:buNone/>
          </a:pPr>
          <a:r>
            <a:rPr lang="en-IN" sz="1100" b="1" kern="1200" dirty="0">
              <a:solidFill>
                <a:schemeClr val="tx1"/>
              </a:solidFill>
            </a:rPr>
            <a:t>(Model 2)</a:t>
          </a:r>
        </a:p>
      </dsp:txBody>
      <dsp:txXfrm>
        <a:off x="397590" y="758841"/>
        <a:ext cx="720000" cy="721664"/>
      </dsp:txXfrm>
    </dsp:sp>
    <dsp:sp modelId="{58AF07AC-1892-436D-897A-C9CC49343117}">
      <dsp:nvSpPr>
        <dsp:cNvPr id="0" name=""/>
        <dsp:cNvSpPr/>
      </dsp:nvSpPr>
      <dsp:spPr>
        <a:xfrm>
          <a:off x="397590" y="1516589"/>
          <a:ext cx="720000" cy="7216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chemeClr val="tx1"/>
              </a:solidFill>
            </a:rPr>
            <a:t>Test Max KS</a:t>
          </a:r>
          <a:br>
            <a:rPr lang="en-IN" sz="1100" b="1" kern="1200" dirty="0">
              <a:solidFill>
                <a:schemeClr val="tx1"/>
              </a:solidFill>
            </a:rPr>
          </a:br>
          <a:r>
            <a:rPr lang="en-IN" sz="1100" b="1" kern="1200" dirty="0">
              <a:solidFill>
                <a:schemeClr val="tx1"/>
              </a:solidFill>
            </a:rPr>
            <a:t>(Model 3) </a:t>
          </a:r>
        </a:p>
      </dsp:txBody>
      <dsp:txXfrm>
        <a:off x="397590" y="1516589"/>
        <a:ext cx="720000" cy="721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CBA2F-1F9C-4CB8-8A1C-47C6D7B5D3ED}">
      <dsp:nvSpPr>
        <dsp:cNvPr id="0" name=""/>
        <dsp:cNvSpPr/>
      </dsp:nvSpPr>
      <dsp:spPr>
        <a:xfrm>
          <a:off x="0" y="30583"/>
          <a:ext cx="1588278" cy="936000"/>
        </a:xfrm>
        <a:prstGeom prst="rightArrow">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D404687-8BBC-4BD6-A879-BA9B6E630EAF}">
      <dsp:nvSpPr>
        <dsp:cNvPr id="0" name=""/>
        <dsp:cNvSpPr/>
      </dsp:nvSpPr>
      <dsp:spPr>
        <a:xfrm>
          <a:off x="128116" y="264583"/>
          <a:ext cx="1301333"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marL="0" lvl="0" indent="0" algn="ctr" defTabSz="577850">
            <a:lnSpc>
              <a:spcPct val="90000"/>
            </a:lnSpc>
            <a:spcBef>
              <a:spcPct val="0"/>
            </a:spcBef>
            <a:spcAft>
              <a:spcPct val="35000"/>
            </a:spcAft>
            <a:buNone/>
          </a:pPr>
          <a:r>
            <a:rPr lang="en-IN" sz="1300" b="1" kern="1200" dirty="0"/>
            <a:t>Logistic Regression</a:t>
          </a:r>
        </a:p>
      </dsp:txBody>
      <dsp:txXfrm>
        <a:off x="128116" y="264583"/>
        <a:ext cx="1301333" cy="4680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E0C6F-25DF-437E-A93C-63E1563B7EC9}" type="datetimeFigureOut">
              <a:rPr lang="en-IN" smtClean="0"/>
              <a:pPr/>
              <a:t>11/05/23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3FFCD-287A-4DB0-8F77-1BA9F31D910E}" type="slidenum">
              <a:rPr lang="en-IN" smtClean="0"/>
              <a:pPr/>
              <a:t>‹#›</a:t>
            </a:fld>
            <a:endParaRPr lang="en-IN"/>
          </a:p>
        </p:txBody>
      </p:sp>
    </p:spTree>
    <p:extLst>
      <p:ext uri="{BB962C8B-B14F-4D97-AF65-F5344CB8AC3E}">
        <p14:creationId xmlns:p14="http://schemas.microsoft.com/office/powerpoint/2010/main" val="14713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03FFCD-287A-4DB0-8F77-1BA9F31D910E}" type="slidenum">
              <a:rPr lang="en-IN" smtClean="0"/>
              <a:pPr/>
              <a:t>2</a:t>
            </a:fld>
            <a:endParaRPr lang="en-IN"/>
          </a:p>
        </p:txBody>
      </p:sp>
    </p:spTree>
    <p:extLst>
      <p:ext uri="{BB962C8B-B14F-4D97-AF65-F5344CB8AC3E}">
        <p14:creationId xmlns:p14="http://schemas.microsoft.com/office/powerpoint/2010/main" val="114136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03FFCD-287A-4DB0-8F77-1BA9F31D910E}" type="slidenum">
              <a:rPr lang="en-IN" smtClean="0"/>
              <a:pPr/>
              <a:t>4</a:t>
            </a:fld>
            <a:endParaRPr lang="en-IN"/>
          </a:p>
        </p:txBody>
      </p:sp>
    </p:spTree>
    <p:extLst>
      <p:ext uri="{BB962C8B-B14F-4D97-AF65-F5344CB8AC3E}">
        <p14:creationId xmlns:p14="http://schemas.microsoft.com/office/powerpoint/2010/main" val="173455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494E-D186-41D3-AB71-5FA43990E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2808F9-C170-4329-9CC7-6480B5AE1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2824D1-24B5-4057-82CB-30FF61CCDC76}"/>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5" name="Footer Placeholder 4">
            <a:extLst>
              <a:ext uri="{FF2B5EF4-FFF2-40B4-BE49-F238E27FC236}">
                <a16:creationId xmlns:a16="http://schemas.microsoft.com/office/drawing/2014/main" id="{9D4CE804-1F29-41D3-A2A4-32BB30388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93646-4553-4201-AF85-F145E435C4EA}"/>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201398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A7DB-030B-4A0D-88E9-D1B4B1794B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9A4DD0-E115-40F3-8DF6-15945FA3A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B7657-6388-4F5A-A571-6D7EFDD385F7}"/>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5" name="Footer Placeholder 4">
            <a:extLst>
              <a:ext uri="{FF2B5EF4-FFF2-40B4-BE49-F238E27FC236}">
                <a16:creationId xmlns:a16="http://schemas.microsoft.com/office/drawing/2014/main" id="{BEBAF62D-1979-4C88-95C4-459749CFD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A8E10-9C01-4DCB-A031-1E67CE90309D}"/>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157382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14936-AF3F-496B-9CAA-7EFBB85101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BDE8A6-1181-4CF7-B313-57D3000CB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C64CD-E055-4D24-9934-0EF59F3B8668}"/>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5" name="Footer Placeholder 4">
            <a:extLst>
              <a:ext uri="{FF2B5EF4-FFF2-40B4-BE49-F238E27FC236}">
                <a16:creationId xmlns:a16="http://schemas.microsoft.com/office/drawing/2014/main" id="{5DEE0FBC-4F2A-479A-92A9-464B469F3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67EF5-7900-4389-93EB-1A02C540B3D3}"/>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156964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E3BC-769A-455A-AC54-B94FD8ACFD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39BBA6-2742-406B-AE39-C44463FC86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A10E3-CB69-4109-98BF-C7BC7286D9B5}"/>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5" name="Footer Placeholder 4">
            <a:extLst>
              <a:ext uri="{FF2B5EF4-FFF2-40B4-BE49-F238E27FC236}">
                <a16:creationId xmlns:a16="http://schemas.microsoft.com/office/drawing/2014/main" id="{91B00168-C90F-4233-9C73-DAC09734E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77A71-4B96-40EB-B8E6-644AEBC21448}"/>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221048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A2A1-6536-427F-828B-A49168904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0B83C7-0B2A-4745-BB46-899CAC9F4D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3BA34-BAE0-4DC0-874E-E8F906762EBF}"/>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5" name="Footer Placeholder 4">
            <a:extLst>
              <a:ext uri="{FF2B5EF4-FFF2-40B4-BE49-F238E27FC236}">
                <a16:creationId xmlns:a16="http://schemas.microsoft.com/office/drawing/2014/main" id="{55649FDD-9FE2-4789-839A-F2B3EABC5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9C40FF-CFE3-420C-A364-DB00FEAE634F}"/>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34368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80F5-FAA0-48BF-B71F-DA220F0E1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843F0-869A-450E-B212-085CA870A3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A2714E-99F1-40EB-B264-586DDE136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1A2E90-3BD5-48F1-A516-6BF13BEB267A}"/>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6" name="Footer Placeholder 5">
            <a:extLst>
              <a:ext uri="{FF2B5EF4-FFF2-40B4-BE49-F238E27FC236}">
                <a16:creationId xmlns:a16="http://schemas.microsoft.com/office/drawing/2014/main" id="{7E4672BF-2243-4A18-A0AB-8D972C53D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1C8B97-AB30-4276-8D76-4E63CA2211FB}"/>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20914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CEB8-86C3-4CC5-B125-86FD00B3E1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8112F5-247C-4F24-BF02-32CD1983D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D7848-A148-40A4-B939-A426D8C28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1D6272-6893-4795-A926-82B0D9E8C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EADA0-3172-49DA-85A5-2858E7D008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EE3989-4579-43E9-B86B-AFAB143E6E1E}"/>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8" name="Footer Placeholder 7">
            <a:extLst>
              <a:ext uri="{FF2B5EF4-FFF2-40B4-BE49-F238E27FC236}">
                <a16:creationId xmlns:a16="http://schemas.microsoft.com/office/drawing/2014/main" id="{195E0090-55F5-49F5-88AB-F59CDABDE5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4802E7-B61B-4EB3-A2DD-F730041ED879}"/>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279231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BF71-72ED-4922-ACCF-A6D4D934B6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2411D4-A443-4D60-A4B0-63E9D9D7F41D}"/>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4" name="Footer Placeholder 3">
            <a:extLst>
              <a:ext uri="{FF2B5EF4-FFF2-40B4-BE49-F238E27FC236}">
                <a16:creationId xmlns:a16="http://schemas.microsoft.com/office/drawing/2014/main" id="{9B5E5872-19AA-47FD-87CF-E4611DE25F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20C45B-0C6F-4547-B813-BD0FDED2AA39}"/>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33790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1B91D-F9F6-4270-B50B-4F28988CCE8B}"/>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3" name="Footer Placeholder 2">
            <a:extLst>
              <a:ext uri="{FF2B5EF4-FFF2-40B4-BE49-F238E27FC236}">
                <a16:creationId xmlns:a16="http://schemas.microsoft.com/office/drawing/2014/main" id="{F3127061-F392-4BC3-8F57-57AFB7525D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794DB5-74D4-45DD-9723-EAB4532656B8}"/>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301652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982E-7FE3-4760-8D7E-5F4759264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D42991-0901-46A9-AE47-3D8B03451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5E5D93-DAE1-4BDC-AB19-4C5323DC3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95356-AD09-4B32-B38D-705CCA825F96}"/>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6" name="Footer Placeholder 5">
            <a:extLst>
              <a:ext uri="{FF2B5EF4-FFF2-40B4-BE49-F238E27FC236}">
                <a16:creationId xmlns:a16="http://schemas.microsoft.com/office/drawing/2014/main" id="{E30E7602-9B55-416E-B3FC-767A2077B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636B7D-99F2-48D7-9CB0-EA6A975772F8}"/>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19283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3521-06D0-4168-97EA-601AA284F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E4512B-BE83-4E33-B133-63DF919804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5A6077-9056-4562-A8FE-944156367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89CB1-6C09-419E-8325-46E94C7EDE5C}"/>
              </a:ext>
            </a:extLst>
          </p:cNvPr>
          <p:cNvSpPr>
            <a:spLocks noGrp="1"/>
          </p:cNvSpPr>
          <p:nvPr>
            <p:ph type="dt" sz="half" idx="10"/>
          </p:nvPr>
        </p:nvSpPr>
        <p:spPr/>
        <p:txBody>
          <a:bodyPr/>
          <a:lstStyle/>
          <a:p>
            <a:fld id="{B78DEF11-8F28-49BA-8181-FD4CCEEC2860}" type="datetimeFigureOut">
              <a:rPr lang="en-IN" smtClean="0"/>
              <a:pPr/>
              <a:t>11/05/23</a:t>
            </a:fld>
            <a:endParaRPr lang="en-IN"/>
          </a:p>
        </p:txBody>
      </p:sp>
      <p:sp>
        <p:nvSpPr>
          <p:cNvPr id="6" name="Footer Placeholder 5">
            <a:extLst>
              <a:ext uri="{FF2B5EF4-FFF2-40B4-BE49-F238E27FC236}">
                <a16:creationId xmlns:a16="http://schemas.microsoft.com/office/drawing/2014/main" id="{7C43B152-BA7B-4078-8638-42B3ACF4DA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B3F7D2-1F5D-4F33-A7FD-604AC1D5946F}"/>
              </a:ext>
            </a:extLst>
          </p:cNvPr>
          <p:cNvSpPr>
            <a:spLocks noGrp="1"/>
          </p:cNvSpPr>
          <p:nvPr>
            <p:ph type="sldNum" sz="quarter" idx="12"/>
          </p:nvPr>
        </p:nvSpPr>
        <p:spPr/>
        <p:txBody>
          <a:bodyPr/>
          <a:lstStyle/>
          <a:p>
            <a:fld id="{FB9CFA57-D8A6-47EF-80E4-91BF8A47347E}" type="slidenum">
              <a:rPr lang="en-IN" smtClean="0"/>
              <a:pPr/>
              <a:t>‹#›</a:t>
            </a:fld>
            <a:endParaRPr lang="en-IN"/>
          </a:p>
        </p:txBody>
      </p:sp>
    </p:spTree>
    <p:extLst>
      <p:ext uri="{BB962C8B-B14F-4D97-AF65-F5344CB8AC3E}">
        <p14:creationId xmlns:p14="http://schemas.microsoft.com/office/powerpoint/2010/main" val="265775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99114-2AA5-4098-A4DD-0CC870263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AC603C-77E6-4294-B9E1-D400CC58C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E350A-A0CF-410D-BB90-671CCFD530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DEF11-8F28-49BA-8181-FD4CCEEC2860}" type="datetimeFigureOut">
              <a:rPr lang="en-IN" smtClean="0"/>
              <a:pPr/>
              <a:t>11/05/23</a:t>
            </a:fld>
            <a:endParaRPr lang="en-IN"/>
          </a:p>
        </p:txBody>
      </p:sp>
      <p:sp>
        <p:nvSpPr>
          <p:cNvPr id="5" name="Footer Placeholder 4">
            <a:extLst>
              <a:ext uri="{FF2B5EF4-FFF2-40B4-BE49-F238E27FC236}">
                <a16:creationId xmlns:a16="http://schemas.microsoft.com/office/drawing/2014/main" id="{577B2835-94BB-4E70-80E7-FCC3123F3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3359C0-658F-45EC-BD2A-E16495E1B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CFA57-D8A6-47EF-80E4-91BF8A47347E}" type="slidenum">
              <a:rPr lang="en-IN" smtClean="0"/>
              <a:pPr/>
              <a:t>‹#›</a:t>
            </a:fld>
            <a:endParaRPr lang="en-IN"/>
          </a:p>
        </p:txBody>
      </p:sp>
    </p:spTree>
    <p:extLst>
      <p:ext uri="{BB962C8B-B14F-4D97-AF65-F5344CB8AC3E}">
        <p14:creationId xmlns:p14="http://schemas.microsoft.com/office/powerpoint/2010/main" val="2430732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raveenramesh0805@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4DC8CC-2A6A-484A-A9F0-DD922ADDB8BD}"/>
              </a:ext>
            </a:extLst>
          </p:cNvPr>
          <p:cNvSpPr>
            <a:spLocks noGrp="1"/>
          </p:cNvSpPr>
          <p:nvPr>
            <p:ph type="subTitle" idx="1"/>
          </p:nvPr>
        </p:nvSpPr>
        <p:spPr>
          <a:xfrm>
            <a:off x="1524000" y="1397876"/>
            <a:ext cx="9144000" cy="3859924"/>
          </a:xfrm>
        </p:spPr>
        <p:txBody>
          <a:bodyPr anchor="ctr">
            <a:normAutofit/>
          </a:bodyPr>
          <a:lstStyle/>
          <a:p>
            <a:r>
              <a:rPr lang="en-IN" sz="2800" dirty="0"/>
              <a:t>Praveen Ramesh</a:t>
            </a:r>
          </a:p>
          <a:p>
            <a:r>
              <a:rPr lang="en-IN" sz="2800" dirty="0"/>
              <a:t>Data Scientist</a:t>
            </a:r>
          </a:p>
          <a:p>
            <a:r>
              <a:rPr lang="en-IN" sz="2800" dirty="0">
                <a:hlinkClick r:id="rId2"/>
              </a:rPr>
              <a:t>praveenramesh0805@gmail.com</a:t>
            </a:r>
            <a:endParaRPr lang="en-IN" sz="2800" dirty="0"/>
          </a:p>
          <a:p>
            <a:r>
              <a:rPr lang="en-IN" sz="2800" dirty="0"/>
              <a:t>Credit Risk Strategy</a:t>
            </a:r>
          </a:p>
        </p:txBody>
      </p:sp>
    </p:spTree>
    <p:extLst>
      <p:ext uri="{BB962C8B-B14F-4D97-AF65-F5344CB8AC3E}">
        <p14:creationId xmlns:p14="http://schemas.microsoft.com/office/powerpoint/2010/main" val="139482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5C549-2778-43F8-BB03-85D1F39817DF}"/>
              </a:ext>
            </a:extLst>
          </p:cNvPr>
          <p:cNvSpPr>
            <a:spLocks noGrp="1"/>
          </p:cNvSpPr>
          <p:nvPr>
            <p:ph idx="1"/>
          </p:nvPr>
        </p:nvSpPr>
        <p:spPr>
          <a:xfrm>
            <a:off x="187910" y="139371"/>
            <a:ext cx="11816179" cy="6560597"/>
          </a:xfrm>
        </p:spPr>
        <p:txBody>
          <a:bodyPr>
            <a:noAutofit/>
          </a:bodyPr>
          <a:lstStyle/>
          <a:p>
            <a:pPr marL="0" indent="0">
              <a:lnSpc>
                <a:spcPct val="100000"/>
              </a:lnSpc>
              <a:spcBef>
                <a:spcPts val="0"/>
              </a:spcBef>
              <a:buNone/>
            </a:pPr>
            <a:r>
              <a:rPr lang="en-US" sz="1500" b="1" dirty="0">
                <a:solidFill>
                  <a:schemeClr val="accent1"/>
                </a:solidFill>
                <a:effectLst/>
              </a:rPr>
              <a:t>                                                                                                        </a:t>
            </a:r>
            <a:r>
              <a:rPr lang="en-US" sz="1500" b="1" dirty="0">
                <a:effectLst/>
              </a:rPr>
              <a:t>CREDIT RISK STRATEGY                                                                              </a:t>
            </a:r>
          </a:p>
          <a:p>
            <a:pPr marL="0" indent="0">
              <a:lnSpc>
                <a:spcPct val="100000"/>
              </a:lnSpc>
              <a:spcBef>
                <a:spcPts val="0"/>
              </a:spcBef>
              <a:buNone/>
            </a:pPr>
            <a:r>
              <a:rPr lang="en-US" sz="1500" b="1" dirty="0">
                <a:solidFill>
                  <a:schemeClr val="accent1"/>
                </a:solidFill>
              </a:rPr>
              <a:t> </a:t>
            </a:r>
          </a:p>
          <a:p>
            <a:pPr marL="0" indent="0">
              <a:lnSpc>
                <a:spcPct val="100000"/>
              </a:lnSpc>
              <a:spcBef>
                <a:spcPts val="0"/>
              </a:spcBef>
              <a:buNone/>
            </a:pPr>
            <a:r>
              <a:rPr lang="en-US" sz="1500" b="1" dirty="0">
                <a:solidFill>
                  <a:schemeClr val="accent1"/>
                </a:solidFill>
                <a:effectLst/>
              </a:rPr>
              <a:t>A) FIRST STEP: </a:t>
            </a:r>
            <a:endParaRPr lang="en-US" sz="1500" b="1" dirty="0">
              <a:solidFill>
                <a:srgbClr val="0E101A"/>
              </a:solidFill>
              <a:effectLst/>
            </a:endParaRPr>
          </a:p>
          <a:p>
            <a:pPr>
              <a:lnSpc>
                <a:spcPct val="100000"/>
              </a:lnSpc>
              <a:spcBef>
                <a:spcPts val="0"/>
              </a:spcBef>
            </a:pPr>
            <a:r>
              <a:rPr lang="en-US" sz="1500" dirty="0">
                <a:solidFill>
                  <a:srgbClr val="0E101A"/>
                </a:solidFill>
              </a:rPr>
              <a:t>Default rate analysis (Pre vs Post covid)</a:t>
            </a:r>
            <a:endParaRPr lang="en-US" sz="1500" dirty="0">
              <a:solidFill>
                <a:srgbClr val="0E101A"/>
              </a:solidFill>
              <a:effectLst/>
            </a:endParaRPr>
          </a:p>
          <a:p>
            <a:pPr>
              <a:lnSpc>
                <a:spcPct val="100000"/>
              </a:lnSpc>
              <a:spcBef>
                <a:spcPts val="0"/>
              </a:spcBef>
            </a:pPr>
            <a:r>
              <a:rPr lang="en-US" sz="1500" dirty="0">
                <a:solidFill>
                  <a:srgbClr val="0E101A"/>
                </a:solidFill>
              </a:rPr>
              <a:t>Feature distribution</a:t>
            </a:r>
          </a:p>
          <a:p>
            <a:pPr marL="0" indent="0">
              <a:lnSpc>
                <a:spcPct val="100000"/>
              </a:lnSpc>
              <a:spcBef>
                <a:spcPts val="0"/>
              </a:spcBef>
              <a:buNone/>
            </a:pPr>
            <a:endParaRPr lang="en-US" sz="1500" dirty="0">
              <a:solidFill>
                <a:srgbClr val="0E101A"/>
              </a:solidFill>
              <a:effectLst/>
            </a:endParaRPr>
          </a:p>
          <a:p>
            <a:pPr marL="0" indent="0">
              <a:lnSpc>
                <a:spcPct val="100000"/>
              </a:lnSpc>
              <a:spcBef>
                <a:spcPts val="0"/>
              </a:spcBef>
              <a:buNone/>
            </a:pPr>
            <a:r>
              <a:rPr lang="en-US" sz="1500" i="1" dirty="0">
                <a:solidFill>
                  <a:srgbClr val="FF0000"/>
                </a:solidFill>
              </a:rPr>
              <a:t>Note: </a:t>
            </a:r>
            <a:r>
              <a:rPr lang="en-US" sz="1500" i="1" dirty="0">
                <a:solidFill>
                  <a:srgbClr val="FF0000"/>
                </a:solidFill>
                <a:effectLst/>
              </a:rPr>
              <a:t>Extra requirement- A sample of pre-covid performance of the customers, i.e. pre-covid loans payment defaults.</a:t>
            </a:r>
          </a:p>
          <a:p>
            <a:pPr marL="0" indent="0">
              <a:lnSpc>
                <a:spcPct val="100000"/>
              </a:lnSpc>
              <a:spcBef>
                <a:spcPts val="0"/>
              </a:spcBef>
              <a:buNone/>
            </a:pPr>
            <a:r>
              <a:rPr lang="en-US" sz="1500" dirty="0">
                <a:solidFill>
                  <a:srgbClr val="0E101A"/>
                </a:solidFill>
                <a:effectLst/>
              </a:rPr>
              <a:t>As a part of analyzing and fine-tuning the issue in the existing credit strategy of Amazing bank which has failed during the </a:t>
            </a:r>
            <a:r>
              <a:rPr lang="en-US" sz="1500" b="1" dirty="0">
                <a:solidFill>
                  <a:srgbClr val="0E101A"/>
                </a:solidFill>
                <a:effectLst/>
              </a:rPr>
              <a:t>post covid world</a:t>
            </a:r>
            <a:r>
              <a:rPr lang="en-US" sz="1500" dirty="0">
                <a:solidFill>
                  <a:srgbClr val="0E101A"/>
                </a:solidFill>
                <a:effectLst/>
              </a:rPr>
              <a:t>, I would try to start doing some basic analysis on </a:t>
            </a:r>
            <a:r>
              <a:rPr lang="en-US" sz="1500" b="1" dirty="0">
                <a:solidFill>
                  <a:srgbClr val="0E101A"/>
                </a:solidFill>
                <a:effectLst/>
              </a:rPr>
              <a:t>feature distribution </a:t>
            </a:r>
            <a:r>
              <a:rPr lang="en-US" sz="1500" dirty="0">
                <a:solidFill>
                  <a:srgbClr val="0E101A"/>
                </a:solidFill>
                <a:effectLst/>
              </a:rPr>
              <a:t>and </a:t>
            </a:r>
            <a:r>
              <a:rPr lang="en-US" sz="1500" b="1" dirty="0">
                <a:solidFill>
                  <a:srgbClr val="0E101A"/>
                </a:solidFill>
                <a:effectLst/>
              </a:rPr>
              <a:t>default rate analysis </a:t>
            </a:r>
            <a:r>
              <a:rPr lang="en-US" sz="1500" dirty="0">
                <a:solidFill>
                  <a:srgbClr val="0E101A"/>
                </a:solidFill>
                <a:effectLst/>
              </a:rPr>
              <a:t>by segmenting the customers based on :</a:t>
            </a:r>
          </a:p>
          <a:p>
            <a:pPr>
              <a:lnSpc>
                <a:spcPct val="100000"/>
              </a:lnSpc>
              <a:spcBef>
                <a:spcPts val="0"/>
              </a:spcBef>
            </a:pPr>
            <a:r>
              <a:rPr lang="en-US" sz="1500" b="1" dirty="0">
                <a:solidFill>
                  <a:srgbClr val="0E101A"/>
                </a:solidFill>
                <a:effectLst/>
              </a:rPr>
              <a:t>Offered loan Information: </a:t>
            </a:r>
            <a:r>
              <a:rPr lang="en-US" sz="1500" dirty="0">
                <a:solidFill>
                  <a:srgbClr val="0E101A"/>
                </a:solidFill>
                <a:effectLst/>
              </a:rPr>
              <a:t>Offered Interest Rate (APR), term, offered amount, the purpose of the loan, the loan channel, loan repayment frequency etc.</a:t>
            </a:r>
          </a:p>
          <a:p>
            <a:pPr>
              <a:lnSpc>
                <a:spcPct val="100000"/>
              </a:lnSpc>
              <a:spcBef>
                <a:spcPts val="0"/>
              </a:spcBef>
            </a:pPr>
            <a:r>
              <a:rPr lang="en-US" sz="1500" b="1" dirty="0">
                <a:solidFill>
                  <a:srgbClr val="0E101A"/>
                </a:solidFill>
                <a:effectLst/>
              </a:rPr>
              <a:t>Demographic features </a:t>
            </a:r>
            <a:r>
              <a:rPr lang="en-US" sz="1500" b="1" dirty="0">
                <a:solidFill>
                  <a:srgbClr val="0E101A"/>
                </a:solidFill>
              </a:rPr>
              <a:t>&amp;</a:t>
            </a:r>
            <a:r>
              <a:rPr lang="en-US" sz="1500" dirty="0">
                <a:solidFill>
                  <a:srgbClr val="0E101A"/>
                </a:solidFill>
              </a:rPr>
              <a:t> </a:t>
            </a:r>
            <a:r>
              <a:rPr lang="en-US" sz="1500" b="1" dirty="0">
                <a:solidFill>
                  <a:srgbClr val="0E101A"/>
                </a:solidFill>
                <a:effectLst/>
              </a:rPr>
              <a:t>Customer related features:</a:t>
            </a:r>
            <a:r>
              <a:rPr lang="en-US" sz="1500" dirty="0">
                <a:solidFill>
                  <a:srgbClr val="0E101A"/>
                </a:solidFill>
                <a:effectLst/>
              </a:rPr>
              <a:t> Employment status, Income, </a:t>
            </a:r>
            <a:r>
              <a:rPr lang="en-US" sz="1500" dirty="0">
                <a:solidFill>
                  <a:srgbClr val="0E101A"/>
                </a:solidFill>
              </a:rPr>
              <a:t>I</a:t>
            </a:r>
            <a:r>
              <a:rPr lang="en-US" sz="1500" dirty="0">
                <a:solidFill>
                  <a:srgbClr val="0E101A"/>
                </a:solidFill>
                <a:effectLst/>
              </a:rPr>
              <a:t>ncome frequency, Occupation, </a:t>
            </a:r>
            <a:r>
              <a:rPr lang="en-US" sz="1500" dirty="0">
                <a:solidFill>
                  <a:srgbClr val="0E101A"/>
                </a:solidFill>
              </a:rPr>
              <a:t>E</a:t>
            </a:r>
            <a:r>
              <a:rPr lang="en-US" sz="1500" dirty="0">
                <a:solidFill>
                  <a:srgbClr val="0E101A"/>
                </a:solidFill>
                <a:effectLst/>
              </a:rPr>
              <a:t>mployer and Industry (which could be mapped to the employer </a:t>
            </a:r>
            <a:r>
              <a:rPr lang="en-US" sz="1500" dirty="0">
                <a:solidFill>
                  <a:srgbClr val="0E101A"/>
                </a:solidFill>
              </a:rPr>
              <a:t>i</a:t>
            </a:r>
            <a:r>
              <a:rPr lang="en-US" sz="1500" dirty="0">
                <a:solidFill>
                  <a:srgbClr val="0E101A"/>
                </a:solidFill>
                <a:effectLst/>
              </a:rPr>
              <a:t>ndustry type and that would be specifically useful in comparing the pre and post covid performance)  </a:t>
            </a:r>
          </a:p>
          <a:p>
            <a:pPr marL="0" indent="0">
              <a:lnSpc>
                <a:spcPct val="100000"/>
              </a:lnSpc>
              <a:spcBef>
                <a:spcPts val="0"/>
              </a:spcBef>
              <a:buNone/>
            </a:pPr>
            <a:endParaRPr lang="en-US" sz="1500" b="1" dirty="0">
              <a:solidFill>
                <a:srgbClr val="0E101A"/>
              </a:solidFill>
            </a:endParaRPr>
          </a:p>
          <a:p>
            <a:pPr marL="0" indent="0">
              <a:lnSpc>
                <a:spcPct val="100000"/>
              </a:lnSpc>
              <a:spcBef>
                <a:spcPts val="0"/>
              </a:spcBef>
              <a:buNone/>
            </a:pPr>
            <a:r>
              <a:rPr lang="en-US" sz="1500" b="1" dirty="0">
                <a:solidFill>
                  <a:srgbClr val="0E101A"/>
                </a:solidFill>
                <a:effectLst/>
              </a:rPr>
              <a:t>Default rate analysis:</a:t>
            </a:r>
          </a:p>
          <a:p>
            <a:pPr marL="0" indent="0">
              <a:lnSpc>
                <a:spcPct val="100000"/>
              </a:lnSpc>
              <a:spcBef>
                <a:spcPts val="0"/>
              </a:spcBef>
              <a:buNone/>
            </a:pPr>
            <a:endParaRPr lang="en-US" sz="1500" dirty="0">
              <a:solidFill>
                <a:srgbClr val="0E101A"/>
              </a:solidFill>
            </a:endParaRPr>
          </a:p>
          <a:p>
            <a:pPr marL="0" indent="0">
              <a:lnSpc>
                <a:spcPct val="100000"/>
              </a:lnSpc>
              <a:spcBef>
                <a:spcPts val="0"/>
              </a:spcBef>
              <a:buNone/>
            </a:pPr>
            <a:endParaRPr lang="en-US" sz="1500" dirty="0">
              <a:solidFill>
                <a:srgbClr val="0E101A"/>
              </a:solidFill>
              <a:effectLst/>
            </a:endParaRPr>
          </a:p>
          <a:p>
            <a:pPr marL="0" indent="0">
              <a:lnSpc>
                <a:spcPct val="100000"/>
              </a:lnSpc>
              <a:spcBef>
                <a:spcPts val="0"/>
              </a:spcBef>
              <a:buNone/>
            </a:pPr>
            <a:endParaRPr lang="en-US" sz="1500" dirty="0">
              <a:solidFill>
                <a:srgbClr val="0E101A"/>
              </a:solidFill>
            </a:endParaRPr>
          </a:p>
          <a:p>
            <a:pPr marL="0" indent="0">
              <a:lnSpc>
                <a:spcPct val="100000"/>
              </a:lnSpc>
              <a:spcBef>
                <a:spcPts val="0"/>
              </a:spcBef>
              <a:buNone/>
            </a:pPr>
            <a:endParaRPr lang="en-US" sz="1500" dirty="0">
              <a:solidFill>
                <a:srgbClr val="0E101A"/>
              </a:solidFill>
              <a:effectLst/>
            </a:endParaRPr>
          </a:p>
          <a:p>
            <a:pPr marL="0" indent="0">
              <a:lnSpc>
                <a:spcPct val="100000"/>
              </a:lnSpc>
              <a:spcBef>
                <a:spcPts val="0"/>
              </a:spcBef>
              <a:buNone/>
            </a:pPr>
            <a:endParaRPr lang="en-US" sz="1500" dirty="0">
              <a:solidFill>
                <a:srgbClr val="0E101A"/>
              </a:solidFill>
            </a:endParaRPr>
          </a:p>
          <a:p>
            <a:pPr marL="0" indent="0">
              <a:lnSpc>
                <a:spcPct val="100000"/>
              </a:lnSpc>
              <a:spcBef>
                <a:spcPts val="0"/>
              </a:spcBef>
              <a:buNone/>
            </a:pPr>
            <a:endParaRPr lang="en-US" sz="1500" dirty="0">
              <a:solidFill>
                <a:srgbClr val="0E101A"/>
              </a:solidFill>
              <a:effectLst/>
            </a:endParaRPr>
          </a:p>
          <a:p>
            <a:pPr marL="0" indent="0">
              <a:lnSpc>
                <a:spcPct val="100000"/>
              </a:lnSpc>
              <a:spcBef>
                <a:spcPts val="0"/>
              </a:spcBef>
              <a:buNone/>
            </a:pPr>
            <a:endParaRPr lang="en-US" sz="1500" dirty="0">
              <a:solidFill>
                <a:srgbClr val="0E101A"/>
              </a:solidFill>
              <a:effectLst/>
            </a:endParaRPr>
          </a:p>
          <a:p>
            <a:pPr marL="0" indent="0">
              <a:lnSpc>
                <a:spcPct val="100000"/>
              </a:lnSpc>
              <a:spcBef>
                <a:spcPts val="0"/>
              </a:spcBef>
              <a:buNone/>
            </a:pPr>
            <a:r>
              <a:rPr lang="en-US" sz="1500" b="1" dirty="0">
                <a:solidFill>
                  <a:srgbClr val="0E101A"/>
                </a:solidFill>
                <a:effectLst/>
              </a:rPr>
              <a:t>List of EDA:</a:t>
            </a:r>
          </a:p>
          <a:p>
            <a:pPr>
              <a:lnSpc>
                <a:spcPct val="100000"/>
              </a:lnSpc>
              <a:spcBef>
                <a:spcPts val="0"/>
              </a:spcBef>
            </a:pPr>
            <a:r>
              <a:rPr lang="en-US" sz="1500" dirty="0">
                <a:solidFill>
                  <a:srgbClr val="0E101A"/>
                </a:solidFill>
              </a:rPr>
              <a:t>Histogram : Distribution of continuous numerical data like income </a:t>
            </a:r>
          </a:p>
          <a:p>
            <a:pPr>
              <a:lnSpc>
                <a:spcPct val="100000"/>
              </a:lnSpc>
              <a:spcBef>
                <a:spcPts val="0"/>
              </a:spcBef>
            </a:pPr>
            <a:r>
              <a:rPr lang="en-US" sz="1500" dirty="0">
                <a:solidFill>
                  <a:srgbClr val="0E101A"/>
                </a:solidFill>
              </a:rPr>
              <a:t>Box plot :   Target defaults (0,1) vs Income or request amount </a:t>
            </a:r>
          </a:p>
          <a:p>
            <a:pPr>
              <a:lnSpc>
                <a:spcPct val="100000"/>
              </a:lnSpc>
              <a:spcBef>
                <a:spcPts val="0"/>
              </a:spcBef>
            </a:pPr>
            <a:r>
              <a:rPr lang="en-US" sz="1500" dirty="0">
                <a:solidFill>
                  <a:srgbClr val="0E101A"/>
                </a:solidFill>
                <a:effectLst/>
              </a:rPr>
              <a:t>Count plot : For categorical features and binned continuous numerical features like counts based on the purpose of loan</a:t>
            </a:r>
            <a:endParaRPr lang="en-US" sz="1500" dirty="0">
              <a:solidFill>
                <a:srgbClr val="0E101A"/>
              </a:solidFill>
            </a:endParaRPr>
          </a:p>
          <a:p>
            <a:pPr>
              <a:lnSpc>
                <a:spcPct val="100000"/>
              </a:lnSpc>
              <a:spcBef>
                <a:spcPts val="0"/>
              </a:spcBef>
            </a:pPr>
            <a:r>
              <a:rPr lang="en-US" sz="1500" dirty="0">
                <a:solidFill>
                  <a:srgbClr val="0E101A"/>
                </a:solidFill>
                <a:effectLst/>
              </a:rPr>
              <a:t>Sc</a:t>
            </a:r>
            <a:r>
              <a:rPr lang="en-US" sz="1500" dirty="0">
                <a:solidFill>
                  <a:srgbClr val="0E101A"/>
                </a:solidFill>
              </a:rPr>
              <a:t>atter plot : Monthly repayment amount vs Monthly Income </a:t>
            </a:r>
          </a:p>
          <a:p>
            <a:pPr>
              <a:lnSpc>
                <a:spcPct val="100000"/>
              </a:lnSpc>
              <a:spcBef>
                <a:spcPts val="0"/>
              </a:spcBef>
            </a:pPr>
            <a:r>
              <a:rPr lang="en-US" sz="1500" dirty="0">
                <a:solidFill>
                  <a:srgbClr val="0E101A"/>
                </a:solidFill>
                <a:effectLst/>
              </a:rPr>
              <a:t>Correlation</a:t>
            </a:r>
            <a:r>
              <a:rPr lang="en-US" sz="1500" dirty="0">
                <a:solidFill>
                  <a:srgbClr val="0E101A"/>
                </a:solidFill>
              </a:rPr>
              <a:t> </a:t>
            </a:r>
            <a:r>
              <a:rPr lang="en-US" sz="1500" dirty="0">
                <a:solidFill>
                  <a:srgbClr val="0E101A"/>
                </a:solidFill>
                <a:effectLst/>
              </a:rPr>
              <a:t>heatmap  :  Across different IDVs  </a:t>
            </a:r>
          </a:p>
          <a:p>
            <a:pPr>
              <a:lnSpc>
                <a:spcPct val="100000"/>
              </a:lnSpc>
              <a:spcBef>
                <a:spcPts val="0"/>
              </a:spcBef>
            </a:pPr>
            <a:endParaRPr lang="en-US" sz="1500" dirty="0">
              <a:solidFill>
                <a:srgbClr val="0E101A"/>
              </a:solidFill>
              <a:effectLst/>
            </a:endParaRPr>
          </a:p>
        </p:txBody>
      </p:sp>
      <p:graphicFrame>
        <p:nvGraphicFramePr>
          <p:cNvPr id="4" name="Table 4">
            <a:extLst>
              <a:ext uri="{FF2B5EF4-FFF2-40B4-BE49-F238E27FC236}">
                <a16:creationId xmlns:a16="http://schemas.microsoft.com/office/drawing/2014/main" id="{3E828799-C76C-4673-B3F1-4365EF24079D}"/>
              </a:ext>
            </a:extLst>
          </p:cNvPr>
          <p:cNvGraphicFramePr>
            <a:graphicFrameLocks noGrp="1"/>
          </p:cNvGraphicFramePr>
          <p:nvPr>
            <p:extLst>
              <p:ext uri="{D42A27DB-BD31-4B8C-83A1-F6EECF244321}">
                <p14:modId xmlns:p14="http://schemas.microsoft.com/office/powerpoint/2010/main" val="3457199847"/>
              </p:ext>
            </p:extLst>
          </p:nvPr>
        </p:nvGraphicFramePr>
        <p:xfrm>
          <a:off x="2076250" y="3681248"/>
          <a:ext cx="7785716" cy="1441890"/>
        </p:xfrm>
        <a:graphic>
          <a:graphicData uri="http://schemas.openxmlformats.org/drawingml/2006/table">
            <a:tbl>
              <a:tblPr firstRow="1" bandRow="1">
                <a:tableStyleId>{72833802-FEF1-4C79-8D5D-14CF1EAF98D9}</a:tableStyleId>
              </a:tblPr>
              <a:tblGrid>
                <a:gridCol w="1946429">
                  <a:extLst>
                    <a:ext uri="{9D8B030D-6E8A-4147-A177-3AD203B41FA5}">
                      <a16:colId xmlns:a16="http://schemas.microsoft.com/office/drawing/2014/main" val="1319938026"/>
                    </a:ext>
                  </a:extLst>
                </a:gridCol>
                <a:gridCol w="1946429">
                  <a:extLst>
                    <a:ext uri="{9D8B030D-6E8A-4147-A177-3AD203B41FA5}">
                      <a16:colId xmlns:a16="http://schemas.microsoft.com/office/drawing/2014/main" val="318142433"/>
                    </a:ext>
                  </a:extLst>
                </a:gridCol>
                <a:gridCol w="1946429">
                  <a:extLst>
                    <a:ext uri="{9D8B030D-6E8A-4147-A177-3AD203B41FA5}">
                      <a16:colId xmlns:a16="http://schemas.microsoft.com/office/drawing/2014/main" val="1411081564"/>
                    </a:ext>
                  </a:extLst>
                </a:gridCol>
                <a:gridCol w="1946429">
                  <a:extLst>
                    <a:ext uri="{9D8B030D-6E8A-4147-A177-3AD203B41FA5}">
                      <a16:colId xmlns:a16="http://schemas.microsoft.com/office/drawing/2014/main" val="1243582072"/>
                    </a:ext>
                  </a:extLst>
                </a:gridCol>
              </a:tblGrid>
              <a:tr h="307910">
                <a:tc gridSpan="2">
                  <a:txBody>
                    <a:bodyPr/>
                    <a:lstStyle/>
                    <a:p>
                      <a:pPr algn="ctr"/>
                      <a:r>
                        <a:rPr lang="en-IN" sz="1400" b="1" dirty="0"/>
                        <a:t>Pre-covid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tc>
                <a:tc gridSpan="2">
                  <a:txBody>
                    <a:bodyPr/>
                    <a:lstStyle/>
                    <a:p>
                      <a:pPr algn="ctr"/>
                      <a:r>
                        <a:rPr lang="en-IN" sz="1400" b="1" dirty="0"/>
                        <a:t>Post-covid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tc>
                <a:extLst>
                  <a:ext uri="{0D108BD9-81ED-4DB2-BD59-A6C34878D82A}">
                    <a16:rowId xmlns:a16="http://schemas.microsoft.com/office/drawing/2014/main" val="1340684538"/>
                  </a:ext>
                </a:extLst>
              </a:tr>
              <a:tr h="307910">
                <a:tc>
                  <a:txBody>
                    <a:bodyPr/>
                    <a:lstStyle/>
                    <a:p>
                      <a:pPr lvl="0" algn="ctr"/>
                      <a:r>
                        <a:rPr lang="en-US" sz="1400" b="1" dirty="0"/>
                        <a:t> Variable </a:t>
                      </a:r>
                      <a:br>
                        <a:rPr lang="en-US" sz="1400" b="1" dirty="0"/>
                      </a:br>
                      <a:r>
                        <a:rPr lang="en-US" sz="1400" b="1" dirty="0"/>
                        <a:t>(Bins or category)</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400" b="1" dirty="0"/>
                        <a:t> Default rate %</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400" b="1" dirty="0"/>
                        <a:t>Variable</a:t>
                      </a:r>
                      <a:br>
                        <a:rPr lang="en-US" sz="1400" b="1" dirty="0"/>
                      </a:br>
                      <a:r>
                        <a:rPr lang="en-US" sz="1400" b="1" dirty="0"/>
                        <a:t>(Bins or category)</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r>
                        <a:rPr lang="en-US" sz="1400" b="1" dirty="0"/>
                        <a:t>Default rate %</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079454"/>
                  </a:ext>
                </a:extLst>
              </a:tr>
              <a:tr h="307910">
                <a:tc>
                  <a:txBody>
                    <a:bodyPr/>
                    <a:lstStyle/>
                    <a:p>
                      <a:pPr algn="ctr"/>
                      <a:r>
                        <a:rPr lang="en-US" sz="1400" dirty="0"/>
                        <a:t>Bin 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X%</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Bin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93768"/>
                  </a:ext>
                </a:extLst>
              </a:tr>
              <a:tr h="307910">
                <a:tc>
                  <a:txBody>
                    <a:bodyPr/>
                    <a:lstStyle/>
                    <a:p>
                      <a:pPr algn="ctr"/>
                      <a:r>
                        <a:rPr lang="en-US" sz="1400" dirty="0"/>
                        <a:t>Bin 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Y%</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Bin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532989"/>
                  </a:ext>
                </a:extLst>
              </a:tr>
            </a:tbl>
          </a:graphicData>
        </a:graphic>
      </p:graphicFrame>
    </p:spTree>
    <p:extLst>
      <p:ext uri="{BB962C8B-B14F-4D97-AF65-F5344CB8AC3E}">
        <p14:creationId xmlns:p14="http://schemas.microsoft.com/office/powerpoint/2010/main" val="106988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E3DE3-9F38-4474-926A-505A27582144}"/>
              </a:ext>
            </a:extLst>
          </p:cNvPr>
          <p:cNvSpPr>
            <a:spLocks noGrp="1"/>
          </p:cNvSpPr>
          <p:nvPr>
            <p:ph idx="1"/>
          </p:nvPr>
        </p:nvSpPr>
        <p:spPr>
          <a:xfrm>
            <a:off x="142043" y="108878"/>
            <a:ext cx="11887200" cy="6604443"/>
          </a:xfrm>
        </p:spPr>
        <p:txBody>
          <a:bodyPr>
            <a:normAutofit/>
          </a:bodyPr>
          <a:lstStyle/>
          <a:p>
            <a:pPr marL="0" indent="0">
              <a:lnSpc>
                <a:spcPct val="100000"/>
              </a:lnSpc>
              <a:buNone/>
            </a:pPr>
            <a:r>
              <a:rPr lang="en-IN" sz="1500" b="1" dirty="0">
                <a:solidFill>
                  <a:schemeClr val="accent1"/>
                </a:solidFill>
              </a:rPr>
              <a:t>B) HANDLING MISSING VALUES:</a:t>
            </a:r>
          </a:p>
          <a:p>
            <a:pPr marL="0" indent="0">
              <a:lnSpc>
                <a:spcPct val="100000"/>
              </a:lnSpc>
              <a:buNone/>
            </a:pPr>
            <a:r>
              <a:rPr lang="en-US" sz="1500" dirty="0"/>
              <a:t>I would infer the missing value count and the % missing value (through bar plot) for all the variables.</a:t>
            </a:r>
          </a:p>
          <a:p>
            <a:pPr marL="0" indent="0">
              <a:lnSpc>
                <a:spcPct val="100000"/>
              </a:lnSpc>
              <a:buNone/>
            </a:pPr>
            <a:r>
              <a:rPr lang="en-US" sz="1500" b="1" dirty="0"/>
              <a:t>Methods for filling missing values:</a:t>
            </a:r>
          </a:p>
          <a:p>
            <a:pPr>
              <a:lnSpc>
                <a:spcPct val="100000"/>
              </a:lnSpc>
              <a:spcBef>
                <a:spcPts val="0"/>
              </a:spcBef>
            </a:pPr>
            <a:r>
              <a:rPr lang="en-US" sz="1500" dirty="0"/>
              <a:t>Mean/Median value imputation</a:t>
            </a:r>
          </a:p>
          <a:p>
            <a:pPr>
              <a:lnSpc>
                <a:spcPct val="100000"/>
              </a:lnSpc>
              <a:spcBef>
                <a:spcPts val="0"/>
              </a:spcBef>
            </a:pPr>
            <a:r>
              <a:rPr lang="en-US" sz="1500" dirty="0"/>
              <a:t>K-NN imputation</a:t>
            </a:r>
          </a:p>
          <a:p>
            <a:pPr>
              <a:lnSpc>
                <a:spcPct val="100000"/>
              </a:lnSpc>
              <a:spcBef>
                <a:spcPts val="0"/>
              </a:spcBef>
            </a:pPr>
            <a:r>
              <a:rPr lang="en-US" sz="1500" dirty="0"/>
              <a:t>Iterative imputation</a:t>
            </a:r>
          </a:p>
          <a:p>
            <a:pPr marL="0" indent="0">
              <a:lnSpc>
                <a:spcPct val="100000"/>
              </a:lnSpc>
              <a:buNone/>
            </a:pPr>
            <a:r>
              <a:rPr lang="en-US" sz="1500" dirty="0"/>
              <a:t>I would create three separate data matrices with the above-listed methods and build models separately and check the performance of the model through the evaluation metric ( KS, accuracy etc.)</a:t>
            </a:r>
          </a:p>
          <a:p>
            <a:pPr marL="0" indent="0">
              <a:lnSpc>
                <a:spcPct val="100000"/>
              </a:lnSpc>
              <a:buNone/>
            </a:pPr>
            <a:r>
              <a:rPr lang="en-US" sz="1500" b="1" dirty="0">
                <a:solidFill>
                  <a:schemeClr val="accent1"/>
                </a:solidFill>
              </a:rPr>
              <a:t>C) SOMETHING DIFFERENT!!</a:t>
            </a:r>
          </a:p>
          <a:p>
            <a:pPr marL="0" indent="0">
              <a:lnSpc>
                <a:spcPct val="100000"/>
              </a:lnSpc>
              <a:buNone/>
            </a:pPr>
            <a:r>
              <a:rPr lang="en-US" sz="1500" dirty="0"/>
              <a:t>Creating new variables and analyzing (These might add value in understanding the default behavior and may add value to the credit model) </a:t>
            </a:r>
          </a:p>
          <a:p>
            <a:pPr>
              <a:lnSpc>
                <a:spcPct val="100000"/>
              </a:lnSpc>
            </a:pPr>
            <a:r>
              <a:rPr lang="en-US" sz="1500" b="1" dirty="0">
                <a:solidFill>
                  <a:srgbClr val="0E101A"/>
                </a:solidFill>
              </a:rPr>
              <a:t>Custom variables</a:t>
            </a:r>
            <a:r>
              <a:rPr lang="en-US" sz="1500" dirty="0">
                <a:solidFill>
                  <a:srgbClr val="0E101A"/>
                </a:solidFill>
              </a:rPr>
              <a:t>: Payment to  income ratio, debt to income ratio (debt from third party tradeline data), request amount to offered amount ratio, maximum to the offered amount  </a:t>
            </a:r>
          </a:p>
          <a:p>
            <a:pPr>
              <a:lnSpc>
                <a:spcPct val="100000"/>
              </a:lnSpc>
            </a:pPr>
            <a:r>
              <a:rPr lang="en-US" sz="1500" b="1" dirty="0">
                <a:solidFill>
                  <a:srgbClr val="0E101A"/>
                </a:solidFill>
              </a:rPr>
              <a:t>Application behavioral variables ( derived from the existing application variables) </a:t>
            </a:r>
            <a:r>
              <a:rPr lang="en-US" sz="1500" dirty="0">
                <a:solidFill>
                  <a:srgbClr val="0E101A"/>
                </a:solidFill>
              </a:rPr>
              <a:t>: Time spent on  different application pages, capitalization variables, applied date holiday flag, day difference between the application date and  payment date etc. </a:t>
            </a:r>
          </a:p>
          <a:p>
            <a:pPr marL="0" indent="0">
              <a:lnSpc>
                <a:spcPct val="100000"/>
              </a:lnSpc>
              <a:buNone/>
            </a:pPr>
            <a:r>
              <a:rPr lang="en-US" sz="1500" dirty="0">
                <a:solidFill>
                  <a:srgbClr val="0E101A"/>
                </a:solidFill>
              </a:rPr>
              <a:t>Creating and analyzing these variables might give some ideas about the default behavior of the customer.</a:t>
            </a:r>
          </a:p>
          <a:p>
            <a:pPr marL="0" indent="0">
              <a:lnSpc>
                <a:spcPct val="100000"/>
              </a:lnSpc>
              <a:buNone/>
            </a:pPr>
            <a:r>
              <a:rPr lang="en-US" sz="1500" b="1" dirty="0">
                <a:solidFill>
                  <a:schemeClr val="accent1"/>
                </a:solidFill>
              </a:rPr>
              <a:t> D) TRYING DIFFERENT DEPENDENT VARIABLE:</a:t>
            </a:r>
          </a:p>
          <a:p>
            <a:pPr marL="0" indent="0">
              <a:lnSpc>
                <a:spcPct val="100000"/>
              </a:lnSpc>
              <a:buNone/>
            </a:pPr>
            <a:r>
              <a:rPr lang="en-US" sz="1500" dirty="0">
                <a:solidFill>
                  <a:srgbClr val="0E101A"/>
                </a:solidFill>
              </a:rPr>
              <a:t>The current DV which Amazing bank  uses is  which is </a:t>
            </a:r>
            <a:r>
              <a:rPr lang="en-US" sz="1500" b="1" dirty="0">
                <a:solidFill>
                  <a:srgbClr val="0E101A"/>
                </a:solidFill>
                <a:sym typeface="Wingdings" panose="05000000000000000000" pitchFamily="2" charset="2"/>
              </a:rPr>
              <a:t> </a:t>
            </a:r>
            <a:r>
              <a:rPr lang="en-US" sz="1500" dirty="0">
                <a:solidFill>
                  <a:srgbClr val="0E101A"/>
                </a:solidFill>
                <a:sym typeface="Wingdings" panose="05000000000000000000" pitchFamily="2" charset="2"/>
              </a:rPr>
              <a:t>Defaults in any 3 continuous instalment cycles </a:t>
            </a:r>
            <a:r>
              <a:rPr lang="en-US" sz="1500" b="1" dirty="0">
                <a:solidFill>
                  <a:srgbClr val="0E101A"/>
                </a:solidFill>
                <a:sym typeface="Wingdings" panose="05000000000000000000" pitchFamily="2" charset="2"/>
              </a:rPr>
              <a:t>.I would like to change the DV </a:t>
            </a:r>
            <a:r>
              <a:rPr lang="en-US" sz="1500" dirty="0">
                <a:solidFill>
                  <a:srgbClr val="0E101A"/>
                </a:solidFill>
                <a:sym typeface="Wingdings" panose="05000000000000000000" pitchFamily="2" charset="2"/>
              </a:rPr>
              <a:t>because customers </a:t>
            </a:r>
            <a:r>
              <a:rPr lang="en-US" sz="1500" b="1" dirty="0">
                <a:solidFill>
                  <a:srgbClr val="0E101A"/>
                </a:solidFill>
                <a:sym typeface="Wingdings" panose="05000000000000000000" pitchFamily="2" charset="2"/>
              </a:rPr>
              <a:t>might not have matured equally</a:t>
            </a:r>
            <a:r>
              <a:rPr lang="en-US" sz="1500" dirty="0">
                <a:solidFill>
                  <a:srgbClr val="0E101A"/>
                </a:solidFill>
                <a:sym typeface="Wingdings" panose="05000000000000000000" pitchFamily="2" charset="2"/>
              </a:rPr>
              <a:t>. For instance, some customers might be in their 2nd cycle and others might be in a different cycle, so to avoid such cases, I would like to propose three </a:t>
            </a:r>
            <a:r>
              <a:rPr lang="en-US" sz="1500" b="1" dirty="0">
                <a:solidFill>
                  <a:srgbClr val="0E101A"/>
                </a:solidFill>
                <a:sym typeface="Wingdings" panose="05000000000000000000" pitchFamily="2" charset="2"/>
              </a:rPr>
              <a:t>new DVs : 1PD30 or 3PD30 or 6PD30  </a:t>
            </a:r>
            <a:r>
              <a:rPr lang="en-US" sz="1500" dirty="0">
                <a:solidFill>
                  <a:srgbClr val="0E101A"/>
                </a:solidFill>
                <a:sym typeface="Wingdings" panose="05000000000000000000" pitchFamily="2" charset="2"/>
              </a:rPr>
              <a:t>where PD stands for payment default.</a:t>
            </a:r>
          </a:p>
          <a:p>
            <a:pPr marL="0" indent="0">
              <a:lnSpc>
                <a:spcPct val="100000"/>
              </a:lnSpc>
              <a:buNone/>
            </a:pPr>
            <a:r>
              <a:rPr lang="en-US" sz="1500" dirty="0">
                <a:solidFill>
                  <a:srgbClr val="0E101A"/>
                </a:solidFill>
                <a:sym typeface="Wingdings" panose="05000000000000000000" pitchFamily="2" charset="2"/>
              </a:rPr>
              <a:t> </a:t>
            </a:r>
            <a:r>
              <a:rPr lang="en-US" sz="1500" b="1" dirty="0">
                <a:solidFill>
                  <a:srgbClr val="0E101A"/>
                </a:solidFill>
                <a:sym typeface="Wingdings" panose="05000000000000000000" pitchFamily="2" charset="2"/>
              </a:rPr>
              <a:t>1PD30 or 3PD30 or  6PD30, i.e.  Nthcycle_PD30  : Default till 30 days of the nth cycle (taking customers who have matured the Nth cycle), where n ={1,3,6} </a:t>
            </a:r>
          </a:p>
          <a:p>
            <a:pPr marL="0" indent="0">
              <a:lnSpc>
                <a:spcPct val="100000"/>
              </a:lnSpc>
              <a:buNone/>
            </a:pPr>
            <a:endParaRPr lang="en-US" sz="1500" dirty="0">
              <a:solidFill>
                <a:srgbClr val="0E101A"/>
              </a:solidFill>
            </a:endParaRPr>
          </a:p>
          <a:p>
            <a:pPr marL="0" indent="0">
              <a:lnSpc>
                <a:spcPct val="100000"/>
              </a:lnSpc>
              <a:buNone/>
            </a:pPr>
            <a:endParaRPr lang="en-US" sz="1500" dirty="0">
              <a:solidFill>
                <a:srgbClr val="0E101A"/>
              </a:solidFill>
              <a:effectLst/>
            </a:endParaRPr>
          </a:p>
          <a:p>
            <a:pPr marL="0" indent="0">
              <a:lnSpc>
                <a:spcPct val="100000"/>
              </a:lnSpc>
              <a:buNone/>
            </a:pPr>
            <a:endParaRPr lang="en-US" sz="1500" dirty="0"/>
          </a:p>
          <a:p>
            <a:pPr marL="0" indent="0">
              <a:lnSpc>
                <a:spcPct val="100000"/>
              </a:lnSpc>
              <a:buNone/>
            </a:pPr>
            <a:endParaRPr lang="en-US" sz="1500" dirty="0"/>
          </a:p>
          <a:p>
            <a:pPr marL="0" indent="0">
              <a:lnSpc>
                <a:spcPct val="100000"/>
              </a:lnSpc>
              <a:buNone/>
            </a:pPr>
            <a:endParaRPr lang="en-US" sz="1500" dirty="0"/>
          </a:p>
          <a:p>
            <a:pPr marL="0" indent="0">
              <a:lnSpc>
                <a:spcPct val="100000"/>
              </a:lnSpc>
              <a:buNone/>
            </a:pPr>
            <a:endParaRPr lang="en-IN" sz="1500" dirty="0"/>
          </a:p>
        </p:txBody>
      </p:sp>
    </p:spTree>
    <p:extLst>
      <p:ext uri="{BB962C8B-B14F-4D97-AF65-F5344CB8AC3E}">
        <p14:creationId xmlns:p14="http://schemas.microsoft.com/office/powerpoint/2010/main" val="156906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4E1B6FC-461C-45F3-914E-A51670250A9C}"/>
              </a:ext>
            </a:extLst>
          </p:cNvPr>
          <p:cNvSpPr>
            <a:spLocks noGrp="1"/>
          </p:cNvSpPr>
          <p:nvPr>
            <p:ph idx="1"/>
          </p:nvPr>
        </p:nvSpPr>
        <p:spPr>
          <a:xfrm>
            <a:off x="142043" y="150919"/>
            <a:ext cx="11887200" cy="6604443"/>
          </a:xfrm>
        </p:spPr>
        <p:txBody>
          <a:bodyPr>
            <a:noAutofit/>
          </a:bodyPr>
          <a:lstStyle/>
          <a:p>
            <a:pPr marL="0" indent="0">
              <a:lnSpc>
                <a:spcPct val="110000"/>
              </a:lnSpc>
              <a:spcBef>
                <a:spcPts val="0"/>
              </a:spcBef>
              <a:buNone/>
            </a:pPr>
            <a:r>
              <a:rPr lang="en-IN" sz="1500" b="1" dirty="0"/>
              <a:t>Advantages of using NPD30 as DV:</a:t>
            </a:r>
            <a:endParaRPr lang="en-IN" sz="1500" dirty="0"/>
          </a:p>
          <a:p>
            <a:pPr>
              <a:lnSpc>
                <a:spcPct val="110000"/>
              </a:lnSpc>
              <a:spcBef>
                <a:spcPts val="0"/>
              </a:spcBef>
            </a:pPr>
            <a:r>
              <a:rPr lang="en-IN" sz="1500" dirty="0"/>
              <a:t>Building three models for three separate DVs i.e. 1PD30,3PD30,6PD30 and choosing the best DV based on the best model (Based on Max KS for each model)</a:t>
            </a:r>
          </a:p>
          <a:p>
            <a:pPr>
              <a:lnSpc>
                <a:spcPct val="110000"/>
              </a:lnSpc>
              <a:spcBef>
                <a:spcPts val="0"/>
              </a:spcBef>
            </a:pPr>
            <a:r>
              <a:rPr lang="en-IN" sz="1500" dirty="0"/>
              <a:t>Freedom to experiment on different cycle’s payment defaults</a:t>
            </a:r>
          </a:p>
          <a:p>
            <a:pPr>
              <a:lnSpc>
                <a:spcPct val="110000"/>
              </a:lnSpc>
              <a:spcBef>
                <a:spcPts val="0"/>
              </a:spcBef>
            </a:pPr>
            <a:r>
              <a:rPr lang="en-IN" sz="1500" dirty="0"/>
              <a:t>Number of loans with higher cycle defaults might be more (assumption), which might reduce the class imbalance problem</a:t>
            </a:r>
          </a:p>
          <a:p>
            <a:pPr marL="0" indent="0">
              <a:lnSpc>
                <a:spcPct val="110000"/>
              </a:lnSpc>
              <a:spcBef>
                <a:spcPts val="0"/>
              </a:spcBef>
              <a:buNone/>
            </a:pPr>
            <a:endParaRPr lang="en-IN" sz="1500" dirty="0"/>
          </a:p>
          <a:p>
            <a:pPr marL="0" indent="0">
              <a:lnSpc>
                <a:spcPct val="110000"/>
              </a:lnSpc>
              <a:spcBef>
                <a:spcPts val="0"/>
              </a:spcBef>
              <a:buNone/>
            </a:pPr>
            <a:r>
              <a:rPr lang="en-IN" sz="1500" b="1" dirty="0">
                <a:solidFill>
                  <a:schemeClr val="accent1"/>
                </a:solidFill>
              </a:rPr>
              <a:t>E) X and  Y?</a:t>
            </a:r>
          </a:p>
          <a:p>
            <a:pPr marL="0" indent="0">
              <a:lnSpc>
                <a:spcPct val="110000"/>
              </a:lnSpc>
              <a:spcBef>
                <a:spcPts val="0"/>
              </a:spcBef>
              <a:buNone/>
            </a:pPr>
            <a:endParaRPr lang="en-IN" sz="1500" dirty="0"/>
          </a:p>
          <a:p>
            <a:pPr>
              <a:lnSpc>
                <a:spcPct val="110000"/>
              </a:lnSpc>
              <a:spcBef>
                <a:spcPts val="0"/>
              </a:spcBef>
            </a:pPr>
            <a:r>
              <a:rPr lang="en-IN" sz="1500" dirty="0"/>
              <a:t>X : Independent variables ( Including  the variables which were explicitly  created- i.e. loan characteristic variables +   demographic variables + custom variables + application behavioural variables </a:t>
            </a:r>
          </a:p>
          <a:p>
            <a:pPr>
              <a:lnSpc>
                <a:spcPct val="110000"/>
              </a:lnSpc>
              <a:spcBef>
                <a:spcPts val="0"/>
              </a:spcBef>
            </a:pPr>
            <a:r>
              <a:rPr lang="en-IN" sz="1500" dirty="0"/>
              <a:t>Y : Payment default ( 1 or 0 )  (1PD30 or 3PD30 or 6PD30)</a:t>
            </a:r>
          </a:p>
          <a:p>
            <a:pPr marL="0" indent="0">
              <a:lnSpc>
                <a:spcPct val="110000"/>
              </a:lnSpc>
              <a:spcBef>
                <a:spcPts val="0"/>
              </a:spcBef>
              <a:buNone/>
            </a:pPr>
            <a:endParaRPr lang="en-IN" sz="1500" dirty="0"/>
          </a:p>
          <a:p>
            <a:pPr marL="0" indent="0">
              <a:lnSpc>
                <a:spcPct val="110000"/>
              </a:lnSpc>
              <a:spcBef>
                <a:spcPts val="0"/>
              </a:spcBef>
              <a:buNone/>
            </a:pPr>
            <a:r>
              <a:rPr lang="en-IN" sz="1500" b="1" dirty="0">
                <a:solidFill>
                  <a:schemeClr val="accent1"/>
                </a:solidFill>
              </a:rPr>
              <a:t>F) HANDLING OUTLIERS, NUMERICAL COLUMNS AND CATEGORICAL COLUMNS:</a:t>
            </a:r>
          </a:p>
          <a:p>
            <a:pPr marL="0" indent="0">
              <a:lnSpc>
                <a:spcPct val="110000"/>
              </a:lnSpc>
              <a:spcBef>
                <a:spcPts val="0"/>
              </a:spcBef>
              <a:buNone/>
            </a:pPr>
            <a:endParaRPr lang="en-IN" sz="1500" b="1" dirty="0"/>
          </a:p>
          <a:p>
            <a:pPr>
              <a:lnSpc>
                <a:spcPct val="110000"/>
              </a:lnSpc>
              <a:spcBef>
                <a:spcPts val="0"/>
              </a:spcBef>
            </a:pPr>
            <a:r>
              <a:rPr lang="en-IN" sz="1500" b="1" dirty="0"/>
              <a:t>Outlier treatment: </a:t>
            </a:r>
            <a:r>
              <a:rPr lang="en-IN" sz="1500" dirty="0"/>
              <a:t>By looking up the quantile values of each features, for example, if Max of income in the data is 4000000 and if it’s 95% quantile is 100000 , then data with Income greater than 99% quantile value should be removed.</a:t>
            </a:r>
          </a:p>
          <a:p>
            <a:pPr>
              <a:lnSpc>
                <a:spcPct val="110000"/>
              </a:lnSpc>
              <a:spcBef>
                <a:spcPts val="0"/>
              </a:spcBef>
            </a:pPr>
            <a:r>
              <a:rPr lang="en-IN" sz="1500" b="1" dirty="0"/>
              <a:t>One-Hot encoding: </a:t>
            </a:r>
            <a:r>
              <a:rPr lang="en-IN" sz="1500" dirty="0"/>
              <a:t>One-Hot encoding</a:t>
            </a:r>
            <a:r>
              <a:rPr lang="en-IN" sz="1500" b="1" dirty="0"/>
              <a:t> </a:t>
            </a:r>
            <a:r>
              <a:rPr lang="en-IN" sz="1500" dirty="0"/>
              <a:t>should be used on top categorical columns with high correlation with payment default. Finally, all the encoded columns and numerical values</a:t>
            </a:r>
            <a:r>
              <a:rPr lang="en-IN" sz="1500" b="1" dirty="0"/>
              <a:t> </a:t>
            </a:r>
            <a:r>
              <a:rPr lang="en-IN" sz="1500" dirty="0"/>
              <a:t>would be normalized before feeding them to the model</a:t>
            </a:r>
          </a:p>
          <a:p>
            <a:pPr marL="0" indent="0">
              <a:lnSpc>
                <a:spcPct val="110000"/>
              </a:lnSpc>
              <a:spcBef>
                <a:spcPts val="0"/>
              </a:spcBef>
              <a:buNone/>
            </a:pPr>
            <a:r>
              <a:rPr lang="en-IN" sz="1500" i="1" dirty="0">
                <a:solidFill>
                  <a:srgbClr val="212529"/>
                </a:solidFill>
                <a:effectLst/>
                <a:latin typeface="-apple-system"/>
              </a:rPr>
              <a:t>      z = (x - u) / s , where u is the mean and s is the standar</a:t>
            </a:r>
            <a:r>
              <a:rPr lang="en-IN" sz="1500" i="1" dirty="0">
                <a:solidFill>
                  <a:srgbClr val="212529"/>
                </a:solidFill>
                <a:latin typeface="-apple-system"/>
              </a:rPr>
              <a:t>d deviation.</a:t>
            </a:r>
            <a:endParaRPr lang="en-IN" sz="1500" i="1" dirty="0"/>
          </a:p>
          <a:p>
            <a:pPr marL="0" indent="0">
              <a:lnSpc>
                <a:spcPct val="110000"/>
              </a:lnSpc>
              <a:spcBef>
                <a:spcPts val="0"/>
              </a:spcBef>
              <a:buNone/>
            </a:pPr>
            <a:endParaRPr lang="en-IN" sz="1500" dirty="0"/>
          </a:p>
          <a:p>
            <a:pPr marL="0" indent="0">
              <a:spcBef>
                <a:spcPts val="0"/>
              </a:spcBef>
              <a:buNone/>
            </a:pPr>
            <a:r>
              <a:rPr lang="en-IN" sz="1500" dirty="0"/>
              <a:t> </a:t>
            </a:r>
            <a:r>
              <a:rPr lang="en-IN" sz="1500" b="1" dirty="0">
                <a:solidFill>
                  <a:schemeClr val="accent1"/>
                </a:solidFill>
              </a:rPr>
              <a:t>G) HOW MANY FEATURES TO USE?</a:t>
            </a:r>
          </a:p>
          <a:p>
            <a:pPr marL="0" indent="0">
              <a:spcBef>
                <a:spcPts val="0"/>
              </a:spcBef>
              <a:buNone/>
            </a:pPr>
            <a:endParaRPr lang="en-IN" sz="1500" b="1" dirty="0"/>
          </a:p>
          <a:p>
            <a:pPr>
              <a:spcBef>
                <a:spcPts val="0"/>
              </a:spcBef>
            </a:pPr>
            <a:r>
              <a:rPr lang="en-IN" sz="1500" b="1" dirty="0"/>
              <a:t>Removing empty features: </a:t>
            </a:r>
            <a:r>
              <a:rPr lang="en-IN" sz="1500" dirty="0"/>
              <a:t>Remove all the features with a standard deviation value equal to zero during normalization</a:t>
            </a:r>
          </a:p>
          <a:p>
            <a:pPr>
              <a:spcBef>
                <a:spcPts val="0"/>
              </a:spcBef>
            </a:pPr>
            <a:endParaRPr lang="en-IN" sz="1500" dirty="0"/>
          </a:p>
          <a:p>
            <a:pPr>
              <a:spcBef>
                <a:spcPts val="0"/>
              </a:spcBef>
            </a:pPr>
            <a:r>
              <a:rPr lang="en-IN" sz="1500" b="1" dirty="0"/>
              <a:t>Eliminating features using correlation values: </a:t>
            </a:r>
            <a:r>
              <a:rPr lang="en-IN" sz="1500" dirty="0"/>
              <a:t>Eliminating features with very  less correlation value with the target variable (payment defaults) and high correlation with other features </a:t>
            </a:r>
          </a:p>
          <a:p>
            <a:pPr marL="0" indent="0">
              <a:lnSpc>
                <a:spcPct val="110000"/>
              </a:lnSpc>
              <a:spcBef>
                <a:spcPts val="0"/>
              </a:spcBef>
              <a:buNone/>
            </a:pPr>
            <a:endParaRPr lang="en-IN" sz="1500" dirty="0"/>
          </a:p>
          <a:p>
            <a:pPr marL="0" indent="0">
              <a:lnSpc>
                <a:spcPct val="110000"/>
              </a:lnSpc>
              <a:spcBef>
                <a:spcPts val="0"/>
              </a:spcBef>
              <a:buNone/>
            </a:pPr>
            <a:endParaRPr lang="en-IN" sz="1500" dirty="0"/>
          </a:p>
        </p:txBody>
      </p:sp>
    </p:spTree>
    <p:extLst>
      <p:ext uri="{BB962C8B-B14F-4D97-AF65-F5344CB8AC3E}">
        <p14:creationId xmlns:p14="http://schemas.microsoft.com/office/powerpoint/2010/main" val="144237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C247CA-F5DB-446F-A35E-17191FEC8DB0}"/>
              </a:ext>
            </a:extLst>
          </p:cNvPr>
          <p:cNvSpPr>
            <a:spLocks noGrp="1"/>
          </p:cNvSpPr>
          <p:nvPr>
            <p:ph idx="1"/>
          </p:nvPr>
        </p:nvSpPr>
        <p:spPr>
          <a:xfrm>
            <a:off x="142043" y="150919"/>
            <a:ext cx="11887200" cy="6613775"/>
          </a:xfrm>
        </p:spPr>
        <p:txBody>
          <a:bodyPr>
            <a:normAutofit/>
          </a:bodyPr>
          <a:lstStyle/>
          <a:p>
            <a:pPr marL="0" indent="0">
              <a:spcBef>
                <a:spcPts val="0"/>
              </a:spcBef>
              <a:buNone/>
            </a:pPr>
            <a:r>
              <a:rPr lang="en-IN" sz="1500" b="1" dirty="0">
                <a:solidFill>
                  <a:schemeClr val="accent1"/>
                </a:solidFill>
              </a:rPr>
              <a:t>H) WHAT MODEL?</a:t>
            </a:r>
          </a:p>
          <a:p>
            <a:pPr marL="0" indent="0">
              <a:spcBef>
                <a:spcPts val="0"/>
              </a:spcBef>
              <a:buNone/>
            </a:pPr>
            <a:endParaRPr lang="en-IN" sz="1500" b="1" dirty="0">
              <a:solidFill>
                <a:schemeClr val="accent1"/>
              </a:solidFill>
            </a:endParaRPr>
          </a:p>
          <a:p>
            <a:pPr marL="0" indent="0">
              <a:spcBef>
                <a:spcPts val="0"/>
              </a:spcBef>
              <a:buNone/>
            </a:pPr>
            <a:r>
              <a:rPr lang="en-IN" sz="1500" b="1" dirty="0"/>
              <a:t>Logistic Regression </a:t>
            </a:r>
          </a:p>
          <a:p>
            <a:pPr marL="0" indent="0">
              <a:spcBef>
                <a:spcPts val="0"/>
              </a:spcBef>
              <a:buNone/>
            </a:pPr>
            <a:endParaRPr lang="en-IN" sz="1500" b="1" dirty="0"/>
          </a:p>
          <a:p>
            <a:pPr marL="0" indent="0">
              <a:spcBef>
                <a:spcPts val="0"/>
              </a:spcBef>
              <a:buNone/>
            </a:pPr>
            <a:r>
              <a:rPr lang="en-IN" sz="1500" b="1" dirty="0"/>
              <a:t>Reason:</a:t>
            </a:r>
          </a:p>
          <a:p>
            <a:pPr>
              <a:spcBef>
                <a:spcPts val="0"/>
              </a:spcBef>
            </a:pPr>
            <a:r>
              <a:rPr lang="en-IN" sz="1500" dirty="0"/>
              <a:t>The goal of the credit risk model is to predict the payment defaults(a binary dependent variable). Hence, I would choose Logistic Regression</a:t>
            </a:r>
          </a:p>
          <a:p>
            <a:pPr>
              <a:spcBef>
                <a:spcPts val="0"/>
              </a:spcBef>
            </a:pPr>
            <a:r>
              <a:rPr lang="en-US" sz="1500" dirty="0"/>
              <a:t>Logistic Regression provides a measure of how appropriate a predictor is (absolute coefficient)  and  also specifies the direction of association for each feature (the sign of coefficient)</a:t>
            </a:r>
          </a:p>
          <a:p>
            <a:pPr marL="0" indent="0">
              <a:spcBef>
                <a:spcPts val="0"/>
              </a:spcBef>
              <a:buNone/>
            </a:pPr>
            <a:endParaRPr lang="en-US" sz="1500" dirty="0"/>
          </a:p>
          <a:p>
            <a:pPr marL="0" indent="0">
              <a:spcBef>
                <a:spcPts val="0"/>
              </a:spcBef>
              <a:buNone/>
            </a:pPr>
            <a:endParaRPr lang="en-US" sz="1500" dirty="0"/>
          </a:p>
          <a:p>
            <a:pPr marL="0" indent="0">
              <a:spcBef>
                <a:spcPts val="0"/>
              </a:spcBef>
              <a:buNone/>
            </a:pPr>
            <a:r>
              <a:rPr lang="en-IN" sz="1500" b="1" dirty="0">
                <a:solidFill>
                  <a:schemeClr val="accent1"/>
                </a:solidFill>
              </a:rPr>
              <a:t>I) VALIDATION STRATEGY </a:t>
            </a:r>
            <a:r>
              <a:rPr lang="en-IN" sz="1500" dirty="0">
                <a:solidFill>
                  <a:schemeClr val="accent1"/>
                </a:solidFill>
              </a:rPr>
              <a:t>:</a:t>
            </a:r>
          </a:p>
          <a:p>
            <a:pPr marL="0" indent="0">
              <a:spcBef>
                <a:spcPts val="0"/>
              </a:spcBef>
              <a:buNone/>
            </a:pPr>
            <a:endParaRPr lang="en-IN" sz="1500" dirty="0"/>
          </a:p>
          <a:p>
            <a:pPr marL="0" indent="0">
              <a:spcBef>
                <a:spcPts val="0"/>
              </a:spcBef>
              <a:buNone/>
            </a:pPr>
            <a:r>
              <a:rPr lang="en-IN" sz="1500" b="1" dirty="0"/>
              <a:t>Random stratified sampling percentage: </a:t>
            </a:r>
            <a:r>
              <a:rPr lang="en-IN" sz="1500" dirty="0"/>
              <a:t>Training set 70%, testing set 30%</a:t>
            </a:r>
          </a:p>
          <a:p>
            <a:pPr marL="0" indent="0">
              <a:spcBef>
                <a:spcPts val="0"/>
              </a:spcBef>
              <a:buNone/>
            </a:pPr>
            <a:endParaRPr lang="en-IN" sz="1500" dirty="0"/>
          </a:p>
          <a:p>
            <a:pPr marL="0" indent="0">
              <a:spcBef>
                <a:spcPts val="0"/>
              </a:spcBef>
              <a:buNone/>
            </a:pPr>
            <a:r>
              <a:rPr lang="en-IN" sz="1500" dirty="0"/>
              <a:t>The model would be trained on the training set and validated on the testing set. Performance metrics of train data and the test data would also be compared. For example , comparison of Max of train KS (</a:t>
            </a:r>
            <a:r>
              <a:rPr lang="en-IN" sz="1500" dirty="0">
                <a:solidFill>
                  <a:schemeClr val="tx2">
                    <a:lumMod val="75000"/>
                  </a:schemeClr>
                </a:solidFill>
              </a:rPr>
              <a:t>Kolmogorov–Smirnov ) and Max of test KS, train accuracy and test accuracy etc.</a:t>
            </a:r>
          </a:p>
          <a:p>
            <a:pPr marL="0" indent="0">
              <a:spcBef>
                <a:spcPts val="0"/>
              </a:spcBef>
              <a:buNone/>
            </a:pPr>
            <a:endParaRPr lang="en-IN" sz="1500" dirty="0">
              <a:solidFill>
                <a:schemeClr val="tx2">
                  <a:lumMod val="75000"/>
                </a:schemeClr>
              </a:solidFill>
            </a:endParaRPr>
          </a:p>
          <a:p>
            <a:pPr marL="0" indent="0">
              <a:spcBef>
                <a:spcPts val="0"/>
              </a:spcBef>
              <a:buNone/>
            </a:pPr>
            <a:endParaRPr lang="en-IN" sz="1500" dirty="0"/>
          </a:p>
          <a:p>
            <a:pPr marL="0" indent="0">
              <a:spcBef>
                <a:spcPts val="0"/>
              </a:spcBef>
              <a:buNone/>
            </a:pPr>
            <a:r>
              <a:rPr lang="en-US" sz="1500" b="1" dirty="0">
                <a:solidFill>
                  <a:schemeClr val="accent1"/>
                </a:solidFill>
              </a:rPr>
              <a:t>J) HANDLING CLASS IMBALANCE:</a:t>
            </a:r>
          </a:p>
          <a:p>
            <a:pPr marL="0" indent="0">
              <a:spcBef>
                <a:spcPts val="0"/>
              </a:spcBef>
              <a:buNone/>
            </a:pPr>
            <a:endParaRPr lang="en-US" sz="1500" dirty="0"/>
          </a:p>
          <a:p>
            <a:pPr marL="0" indent="0">
              <a:spcBef>
                <a:spcPts val="0"/>
              </a:spcBef>
              <a:buNone/>
            </a:pPr>
            <a:r>
              <a:rPr lang="en-US" sz="1500" dirty="0"/>
              <a:t>The default rate is 5% of 1000000 loans, i.e. 50000. Since the dataset is imbalanced with only 5% being defaulters, I would try these two methods to handle the class imbalance,</a:t>
            </a:r>
          </a:p>
          <a:p>
            <a:pPr marL="0" indent="0">
              <a:spcBef>
                <a:spcPts val="0"/>
              </a:spcBef>
              <a:buNone/>
            </a:pPr>
            <a:endParaRPr lang="en-US" sz="1500" dirty="0"/>
          </a:p>
          <a:p>
            <a:pPr marL="0" indent="0">
              <a:spcBef>
                <a:spcPts val="0"/>
              </a:spcBef>
              <a:buNone/>
            </a:pPr>
            <a:r>
              <a:rPr lang="en-US" sz="1500" b="1" dirty="0"/>
              <a:t>Methods</a:t>
            </a:r>
            <a:r>
              <a:rPr lang="en-US" sz="1500" dirty="0"/>
              <a:t>:</a:t>
            </a:r>
          </a:p>
          <a:p>
            <a:pPr>
              <a:spcBef>
                <a:spcPts val="0"/>
              </a:spcBef>
            </a:pPr>
            <a:r>
              <a:rPr lang="en-US" sz="1500" dirty="0"/>
              <a:t>Stratified test train split</a:t>
            </a:r>
          </a:p>
          <a:p>
            <a:pPr>
              <a:spcBef>
                <a:spcPts val="0"/>
              </a:spcBef>
            </a:pPr>
            <a:r>
              <a:rPr lang="en-US" sz="1500" dirty="0"/>
              <a:t>Generate synthetic sample using SMOTE (Synthetic Minority Oversampling Technique)</a:t>
            </a:r>
          </a:p>
          <a:p>
            <a:pPr marL="0" indent="0">
              <a:spcBef>
                <a:spcPts val="0"/>
              </a:spcBef>
              <a:buNone/>
            </a:pPr>
            <a:endParaRPr lang="en-IN" sz="1500" dirty="0"/>
          </a:p>
          <a:p>
            <a:pPr marL="0" indent="0">
              <a:spcBef>
                <a:spcPts val="0"/>
              </a:spcBef>
              <a:buNone/>
            </a:pPr>
            <a:endParaRPr lang="en-IN" sz="1500" dirty="0"/>
          </a:p>
          <a:p>
            <a:pPr marL="0" indent="0">
              <a:spcBef>
                <a:spcPts val="0"/>
              </a:spcBef>
              <a:buNone/>
            </a:pPr>
            <a:endParaRPr lang="en-IN" sz="1500" dirty="0"/>
          </a:p>
          <a:p>
            <a:pPr marL="0" indent="0">
              <a:spcBef>
                <a:spcPts val="0"/>
              </a:spcBef>
              <a:buNone/>
            </a:pPr>
            <a:endParaRPr lang="en-IN" sz="1500" dirty="0"/>
          </a:p>
          <a:p>
            <a:pPr marL="400050" indent="-400050">
              <a:spcBef>
                <a:spcPts val="0"/>
              </a:spcBef>
              <a:buAutoNum type="romanUcParenR"/>
            </a:pPr>
            <a:endParaRPr lang="en-US" sz="1500" dirty="0"/>
          </a:p>
        </p:txBody>
      </p:sp>
    </p:spTree>
    <p:extLst>
      <p:ext uri="{BB962C8B-B14F-4D97-AF65-F5344CB8AC3E}">
        <p14:creationId xmlns:p14="http://schemas.microsoft.com/office/powerpoint/2010/main" val="140989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53D9057-B3AF-4E5B-B0E9-8852F99D0654}"/>
              </a:ext>
            </a:extLst>
          </p:cNvPr>
          <p:cNvSpPr>
            <a:spLocks noGrp="1"/>
          </p:cNvSpPr>
          <p:nvPr>
            <p:ph idx="1"/>
          </p:nvPr>
        </p:nvSpPr>
        <p:spPr>
          <a:xfrm>
            <a:off x="142043" y="150919"/>
            <a:ext cx="11887200" cy="6613775"/>
          </a:xfrm>
        </p:spPr>
        <p:txBody>
          <a:bodyPr>
            <a:normAutofit/>
          </a:bodyPr>
          <a:lstStyle/>
          <a:p>
            <a:pPr marL="0" indent="0">
              <a:spcBef>
                <a:spcPts val="0"/>
              </a:spcBef>
              <a:buNone/>
            </a:pPr>
            <a:endParaRPr lang="en-US" sz="1500" dirty="0"/>
          </a:p>
          <a:p>
            <a:pPr marL="0" indent="0">
              <a:spcBef>
                <a:spcPts val="0"/>
              </a:spcBef>
              <a:buNone/>
            </a:pPr>
            <a:r>
              <a:rPr lang="en-US" sz="1500" b="1" dirty="0">
                <a:solidFill>
                  <a:schemeClr val="accent1"/>
                </a:solidFill>
              </a:rPr>
              <a:t>K</a:t>
            </a:r>
            <a:r>
              <a:rPr lang="en-US" sz="1500" b="1">
                <a:solidFill>
                  <a:schemeClr val="accent1"/>
                </a:solidFill>
              </a:rPr>
              <a:t>) MODEL BUILDING : LOGISTIC REGRESSION</a:t>
            </a:r>
            <a:br>
              <a:rPr lang="en-US" sz="1500" dirty="0">
                <a:solidFill>
                  <a:schemeClr val="accent1"/>
                </a:solidFill>
              </a:rPr>
            </a:br>
            <a:endParaRPr lang="en-US" sz="1500" dirty="0"/>
          </a:p>
          <a:p>
            <a:pPr marL="0" indent="0">
              <a:spcBef>
                <a:spcPts val="0"/>
              </a:spcBef>
              <a:buNone/>
            </a:pPr>
            <a:endParaRPr lang="en-US" sz="1500" b="1" dirty="0"/>
          </a:p>
          <a:p>
            <a:pPr>
              <a:spcBef>
                <a:spcPts val="0"/>
              </a:spcBef>
            </a:pPr>
            <a:r>
              <a:rPr lang="en-US" sz="1500" b="1" dirty="0"/>
              <a:t>Sampling</a:t>
            </a:r>
            <a:r>
              <a:rPr lang="en-US" sz="1500" dirty="0"/>
              <a:t> : Split all the available datapoints into train/test (70/30%) (stratified split)</a:t>
            </a:r>
          </a:p>
          <a:p>
            <a:pPr>
              <a:spcBef>
                <a:spcPts val="0"/>
              </a:spcBef>
            </a:pPr>
            <a:r>
              <a:rPr lang="en-US" sz="1500" b="1" dirty="0">
                <a:solidFill>
                  <a:srgbClr val="0E101A"/>
                </a:solidFill>
              </a:rPr>
              <a:t>Model DVs:  </a:t>
            </a:r>
            <a:r>
              <a:rPr lang="en-US" sz="1500" dirty="0">
                <a:solidFill>
                  <a:srgbClr val="0E101A"/>
                </a:solidFill>
              </a:rPr>
              <a:t>Model 1:</a:t>
            </a:r>
            <a:r>
              <a:rPr lang="en-US" sz="1500" b="1" dirty="0">
                <a:solidFill>
                  <a:srgbClr val="0E101A"/>
                </a:solidFill>
              </a:rPr>
              <a:t> </a:t>
            </a:r>
            <a:r>
              <a:rPr lang="en-US" sz="1500" dirty="0">
                <a:solidFill>
                  <a:srgbClr val="0E101A"/>
                </a:solidFill>
              </a:rPr>
              <a:t>1PD30 ,Model 2: 3PD30 , Model 3:  6PD30</a:t>
            </a:r>
          </a:p>
          <a:p>
            <a:pPr>
              <a:spcBef>
                <a:spcPts val="0"/>
              </a:spcBef>
            </a:pPr>
            <a:r>
              <a:rPr lang="en-US" sz="1500" b="1" dirty="0">
                <a:solidFill>
                  <a:srgbClr val="0E101A"/>
                </a:solidFill>
              </a:rPr>
              <a:t>Best model </a:t>
            </a:r>
            <a:r>
              <a:rPr lang="en-US" sz="1500" dirty="0">
                <a:solidFill>
                  <a:srgbClr val="0E101A"/>
                </a:solidFill>
              </a:rPr>
              <a:t>: </a:t>
            </a:r>
            <a:r>
              <a:rPr lang="en-US" sz="1500" dirty="0"/>
              <a:t>List of testing set Max KS value for all the three models </a:t>
            </a:r>
            <a:r>
              <a:rPr lang="en-US" sz="1500" dirty="0">
                <a:solidFill>
                  <a:srgbClr val="0E101A"/>
                </a:solidFill>
              </a:rPr>
              <a:t>would be evaluated and the model with the highest test KS  would be the final model</a:t>
            </a:r>
          </a:p>
          <a:p>
            <a:pPr marL="0" indent="0">
              <a:spcBef>
                <a:spcPts val="0"/>
              </a:spcBef>
              <a:buNone/>
            </a:pPr>
            <a:endParaRPr lang="en-US" sz="1500" dirty="0"/>
          </a:p>
        </p:txBody>
      </p:sp>
      <p:graphicFrame>
        <p:nvGraphicFramePr>
          <p:cNvPr id="8" name="Diagram 7">
            <a:extLst>
              <a:ext uri="{FF2B5EF4-FFF2-40B4-BE49-F238E27FC236}">
                <a16:creationId xmlns:a16="http://schemas.microsoft.com/office/drawing/2014/main" id="{ABB9C98F-D53C-4A5B-9002-861C87944FEE}"/>
              </a:ext>
            </a:extLst>
          </p:cNvPr>
          <p:cNvGraphicFramePr/>
          <p:nvPr>
            <p:extLst>
              <p:ext uri="{D42A27DB-BD31-4B8C-83A1-F6EECF244321}">
                <p14:modId xmlns:p14="http://schemas.microsoft.com/office/powerpoint/2010/main" val="3164318278"/>
              </p:ext>
            </p:extLst>
          </p:nvPr>
        </p:nvGraphicFramePr>
        <p:xfrm>
          <a:off x="641229" y="2817842"/>
          <a:ext cx="9927772" cy="2407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D6FFAE41-2A85-42B8-92E3-46CAF502AFAD}"/>
              </a:ext>
            </a:extLst>
          </p:cNvPr>
          <p:cNvGraphicFramePr/>
          <p:nvPr>
            <p:extLst>
              <p:ext uri="{D42A27DB-BD31-4B8C-83A1-F6EECF244321}">
                <p14:modId xmlns:p14="http://schemas.microsoft.com/office/powerpoint/2010/main" val="4030728301"/>
              </p:ext>
            </p:extLst>
          </p:nvPr>
        </p:nvGraphicFramePr>
        <p:xfrm>
          <a:off x="8661097" y="2901816"/>
          <a:ext cx="1515182" cy="2239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a:ext uri="{FF2B5EF4-FFF2-40B4-BE49-F238E27FC236}">
                <a16:creationId xmlns:a16="http://schemas.microsoft.com/office/drawing/2014/main" id="{96E3A981-56C1-4985-8196-CA124AE0F987}"/>
              </a:ext>
            </a:extLst>
          </p:cNvPr>
          <p:cNvGraphicFramePr/>
          <p:nvPr>
            <p:extLst>
              <p:ext uri="{D42A27DB-BD31-4B8C-83A1-F6EECF244321}">
                <p14:modId xmlns:p14="http://schemas.microsoft.com/office/powerpoint/2010/main" val="2551688054"/>
              </p:ext>
            </p:extLst>
          </p:nvPr>
        </p:nvGraphicFramePr>
        <p:xfrm>
          <a:off x="641229" y="3522907"/>
          <a:ext cx="1588278" cy="9971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oup 11">
            <a:extLst>
              <a:ext uri="{FF2B5EF4-FFF2-40B4-BE49-F238E27FC236}">
                <a16:creationId xmlns:a16="http://schemas.microsoft.com/office/drawing/2014/main" id="{D7515C32-E525-400A-A360-2F020D77DBC5}"/>
              </a:ext>
            </a:extLst>
          </p:cNvPr>
          <p:cNvGrpSpPr/>
          <p:nvPr/>
        </p:nvGrpSpPr>
        <p:grpSpPr>
          <a:xfrm>
            <a:off x="10176278" y="3429000"/>
            <a:ext cx="1153873" cy="1279634"/>
            <a:chOff x="397590" y="1093"/>
            <a:chExt cx="720000" cy="721664"/>
          </a:xfrm>
        </p:grpSpPr>
        <p:sp>
          <p:nvSpPr>
            <p:cNvPr id="13" name="Rectangle 12">
              <a:extLst>
                <a:ext uri="{FF2B5EF4-FFF2-40B4-BE49-F238E27FC236}">
                  <a16:creationId xmlns:a16="http://schemas.microsoft.com/office/drawing/2014/main" id="{F173D411-CE80-49FF-8AE6-823A206D47FB}"/>
                </a:ext>
              </a:extLst>
            </p:cNvPr>
            <p:cNvSpPr/>
            <p:nvPr/>
          </p:nvSpPr>
          <p:spPr>
            <a:xfrm>
              <a:off x="397590" y="1093"/>
              <a:ext cx="720000" cy="721664"/>
            </a:xfrm>
            <a:prstGeom prst="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1833714F-A6C0-45EF-981C-F2BD7C7953C1}"/>
                </a:ext>
              </a:extLst>
            </p:cNvPr>
            <p:cNvSpPr txBox="1"/>
            <p:nvPr/>
          </p:nvSpPr>
          <p:spPr>
            <a:xfrm>
              <a:off x="397590" y="1093"/>
              <a:ext cx="720000" cy="721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Best Model</a:t>
              </a:r>
              <a:br>
                <a:rPr lang="en-IN" sz="1000" b="1" kern="1200" dirty="0">
                  <a:solidFill>
                    <a:schemeClr val="tx1"/>
                  </a:solidFill>
                </a:rPr>
              </a:br>
              <a:r>
                <a:rPr lang="en-IN" sz="1000" b="1" kern="1200" dirty="0">
                  <a:solidFill>
                    <a:schemeClr val="tx1"/>
                  </a:solidFill>
                </a:rPr>
                <a:t>(Model with highest test KS)</a:t>
              </a:r>
            </a:p>
          </p:txBody>
        </p:sp>
      </p:grpSp>
    </p:spTree>
    <p:extLst>
      <p:ext uri="{BB962C8B-B14F-4D97-AF65-F5344CB8AC3E}">
        <p14:creationId xmlns:p14="http://schemas.microsoft.com/office/powerpoint/2010/main" val="15369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DAD5623-FB8A-457F-A69F-59F998A60A00}"/>
              </a:ext>
            </a:extLst>
          </p:cNvPr>
          <p:cNvSpPr>
            <a:spLocks noGrp="1"/>
          </p:cNvSpPr>
          <p:nvPr>
            <p:ph idx="1"/>
          </p:nvPr>
        </p:nvSpPr>
        <p:spPr>
          <a:xfrm>
            <a:off x="142043" y="150919"/>
            <a:ext cx="11887200" cy="6613775"/>
          </a:xfrm>
        </p:spPr>
        <p:txBody>
          <a:bodyPr>
            <a:normAutofit/>
          </a:bodyPr>
          <a:lstStyle/>
          <a:p>
            <a:pPr marL="400050" indent="-400050">
              <a:spcBef>
                <a:spcPts val="0"/>
              </a:spcBef>
              <a:buNone/>
            </a:pPr>
            <a:r>
              <a:rPr lang="en-US" sz="1500" b="1" dirty="0">
                <a:solidFill>
                  <a:schemeClr val="accent1"/>
                </a:solidFill>
              </a:rPr>
              <a:t>L) EVALUATION METRIC FOR BEST MODEL:</a:t>
            </a:r>
          </a:p>
          <a:p>
            <a:pPr marL="0" indent="0">
              <a:spcBef>
                <a:spcPts val="0"/>
              </a:spcBef>
              <a:buNone/>
            </a:pPr>
            <a:endParaRPr lang="en-US" sz="1500" dirty="0"/>
          </a:p>
          <a:p>
            <a:pPr>
              <a:spcBef>
                <a:spcPts val="0"/>
              </a:spcBef>
            </a:pPr>
            <a:r>
              <a:rPr lang="en-US" sz="1500" dirty="0">
                <a:effectLst/>
                <a:latin typeface="Calibri" panose="020F0502020204030204" pitchFamily="34" charset="0"/>
                <a:ea typeface="Calibri" panose="020F0502020204030204" pitchFamily="34" charset="0"/>
                <a:cs typeface="Times New Roman" panose="02020603050405020304" pitchFamily="18" charset="0"/>
              </a:rPr>
              <a:t>Kolmogorov – Smirnov statistic (Testing set’s Max KS would be used for choosing the best model)</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500" dirty="0">
                <a:latin typeface="Calibri" panose="020F0502020204030204" pitchFamily="34" charset="0"/>
                <a:cs typeface="Times New Roman" panose="02020603050405020304" pitchFamily="18" charset="0"/>
              </a:rPr>
              <a:t>Gain chart</a:t>
            </a:r>
          </a:p>
          <a:p>
            <a:pPr>
              <a:spcBef>
                <a:spcPts val="0"/>
              </a:spcBef>
            </a:pPr>
            <a:r>
              <a:rPr lang="en-US" sz="1500" dirty="0">
                <a:latin typeface="Calibri" panose="020F0502020204030204" pitchFamily="34" charset="0"/>
                <a:cs typeface="Times New Roman" panose="02020603050405020304" pitchFamily="18" charset="0"/>
              </a:rPr>
              <a:t>AUC-ROC curve </a:t>
            </a:r>
          </a:p>
          <a:p>
            <a:pPr>
              <a:spcBef>
                <a:spcPts val="0"/>
              </a:spcBef>
            </a:pPr>
            <a:r>
              <a:rPr lang="en-US" sz="1500" dirty="0">
                <a:latin typeface="Calibri" panose="020F0502020204030204" pitchFamily="34" charset="0"/>
                <a:cs typeface="Times New Roman" panose="02020603050405020304" pitchFamily="18" charset="0"/>
              </a:rPr>
              <a:t>Confusion Matrix </a:t>
            </a:r>
          </a:p>
          <a:p>
            <a:pPr>
              <a:spcBef>
                <a:spcPts val="0"/>
              </a:spcBef>
            </a:pPr>
            <a:r>
              <a:rPr lang="en-US" sz="1500" dirty="0">
                <a:latin typeface="Calibri" panose="020F0502020204030204" pitchFamily="34" charset="0"/>
                <a:cs typeface="Times New Roman" panose="02020603050405020304" pitchFamily="18" charset="0"/>
              </a:rPr>
              <a:t>Precision and Recall</a:t>
            </a:r>
          </a:p>
          <a:p>
            <a:pPr>
              <a:spcBef>
                <a:spcPts val="0"/>
              </a:spcBef>
            </a:pPr>
            <a:r>
              <a:rPr lang="en-US" sz="1500" dirty="0">
                <a:effectLst/>
                <a:latin typeface="Calibri" panose="020F0502020204030204" pitchFamily="34" charset="0"/>
                <a:ea typeface="Calibri" panose="020F0502020204030204" pitchFamily="34" charset="0"/>
                <a:cs typeface="Times New Roman" panose="02020603050405020304" pitchFamily="18" charset="0"/>
              </a:rPr>
              <a:t>Cross-Entropy Loss</a:t>
            </a:r>
          </a:p>
          <a:p>
            <a:pPr marL="0" indent="0">
              <a:spcBef>
                <a:spcPts val="0"/>
              </a:spcBef>
              <a:buNone/>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5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M) </a:t>
            </a:r>
            <a:r>
              <a:rPr lang="en-US" sz="15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WHY DEFAULTS?</a:t>
            </a:r>
            <a:r>
              <a:rPr lang="en-US" sz="15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spcBef>
                <a:spcPts val="0"/>
              </a:spcBef>
              <a:buNone/>
            </a:pPr>
            <a:endParaRPr lang="en-US" sz="15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1500" dirty="0"/>
              <a:t>The strategy to address this concern is to analyze the top variable picked by the newly built credit risk model, i.e. the trained weights give information about the importance of each feature and the direction of association ( +ve or –ve) with the target variable(payment default)</a:t>
            </a:r>
          </a:p>
          <a:p>
            <a:pPr>
              <a:spcBef>
                <a:spcPts val="0"/>
              </a:spcBef>
            </a:pPr>
            <a:endParaRPr lang="en-US" sz="1500" dirty="0"/>
          </a:p>
          <a:p>
            <a:pPr>
              <a:spcBef>
                <a:spcPts val="0"/>
              </a:spcBef>
            </a:pPr>
            <a:r>
              <a:rPr lang="en-US" sz="1500" dirty="0"/>
              <a:t>The reason could be interpreted based on the variables picked by the model. For example, the unemployment could be the reason behind the defaults (</a:t>
            </a:r>
            <a:r>
              <a:rPr lang="en-US" sz="1500" b="1" dirty="0"/>
              <a:t>Unemployment during the covid time</a:t>
            </a:r>
            <a:r>
              <a:rPr lang="en-US" sz="1500" dirty="0"/>
              <a:t>)</a:t>
            </a:r>
          </a:p>
          <a:p>
            <a:pPr>
              <a:spcBef>
                <a:spcPts val="0"/>
              </a:spcBef>
            </a:pPr>
            <a:endParaRPr lang="en-US" sz="1500" dirty="0"/>
          </a:p>
          <a:p>
            <a:pPr>
              <a:spcBef>
                <a:spcPts val="0"/>
              </a:spcBef>
            </a:pPr>
            <a:r>
              <a:rPr lang="en-US" sz="1500" dirty="0"/>
              <a:t>Moreover, a swap set could be created and analyzed  by comparing the customers who have been classified as defaults by the new credit model  and not by the old  credit model</a:t>
            </a:r>
          </a:p>
          <a:p>
            <a:pPr marL="0" indent="0">
              <a:spcBef>
                <a:spcPts val="0"/>
              </a:spcBef>
              <a:buNone/>
            </a:pPr>
            <a:endParaRPr lang="en-US" sz="1500" dirty="0"/>
          </a:p>
          <a:p>
            <a:pPr marL="0" indent="0">
              <a:spcBef>
                <a:spcPts val="0"/>
              </a:spcBef>
              <a:buNone/>
            </a:pPr>
            <a:r>
              <a:rPr lang="en-US" sz="1500" dirty="0"/>
              <a:t> </a:t>
            </a:r>
          </a:p>
          <a:p>
            <a:pPr marL="0" indent="0">
              <a:spcBef>
                <a:spcPts val="0"/>
              </a:spcBef>
              <a:buNone/>
            </a:pPr>
            <a:endParaRPr lang="en-US" sz="1500" dirty="0"/>
          </a:p>
          <a:p>
            <a:pPr marL="0" indent="0">
              <a:spcBef>
                <a:spcPts val="0"/>
              </a:spcBef>
              <a:buNone/>
            </a:pPr>
            <a:endParaRPr lang="en-US" sz="1500" dirty="0"/>
          </a:p>
          <a:p>
            <a:pPr marL="0" indent="0">
              <a:spcBef>
                <a:spcPts val="0"/>
              </a:spcBef>
              <a:buNone/>
            </a:pPr>
            <a:endParaRPr lang="en-US" sz="1500" dirty="0"/>
          </a:p>
          <a:p>
            <a:pPr marL="0" indent="0">
              <a:spcBef>
                <a:spcPts val="0"/>
              </a:spcBef>
              <a:buNone/>
            </a:pPr>
            <a:r>
              <a:rPr lang="en-US" sz="1500" dirty="0"/>
              <a:t>					</a:t>
            </a:r>
          </a:p>
        </p:txBody>
      </p:sp>
      <p:graphicFrame>
        <p:nvGraphicFramePr>
          <p:cNvPr id="2" name="Table 2">
            <a:extLst>
              <a:ext uri="{FF2B5EF4-FFF2-40B4-BE49-F238E27FC236}">
                <a16:creationId xmlns:a16="http://schemas.microsoft.com/office/drawing/2014/main" id="{709902A2-BF58-4056-9292-D0747DE76D13}"/>
              </a:ext>
            </a:extLst>
          </p:cNvPr>
          <p:cNvGraphicFramePr>
            <a:graphicFrameLocks noGrp="1"/>
          </p:cNvGraphicFramePr>
          <p:nvPr>
            <p:extLst>
              <p:ext uri="{D42A27DB-BD31-4B8C-83A1-F6EECF244321}">
                <p14:modId xmlns:p14="http://schemas.microsoft.com/office/powerpoint/2010/main" val="1102555939"/>
              </p:ext>
            </p:extLst>
          </p:nvPr>
        </p:nvGraphicFramePr>
        <p:xfrm>
          <a:off x="3479368" y="4127205"/>
          <a:ext cx="3323772" cy="2443480"/>
        </p:xfrm>
        <a:graphic>
          <a:graphicData uri="http://schemas.openxmlformats.org/drawingml/2006/table">
            <a:tbl>
              <a:tblPr firstRow="1" bandRow="1">
                <a:tableStyleId>{5C22544A-7EE6-4342-B048-85BDC9FD1C3A}</a:tableStyleId>
              </a:tblPr>
              <a:tblGrid>
                <a:gridCol w="1661886">
                  <a:extLst>
                    <a:ext uri="{9D8B030D-6E8A-4147-A177-3AD203B41FA5}">
                      <a16:colId xmlns:a16="http://schemas.microsoft.com/office/drawing/2014/main" val="2732861720"/>
                    </a:ext>
                  </a:extLst>
                </a:gridCol>
                <a:gridCol w="1661886">
                  <a:extLst>
                    <a:ext uri="{9D8B030D-6E8A-4147-A177-3AD203B41FA5}">
                      <a16:colId xmlns:a16="http://schemas.microsoft.com/office/drawing/2014/main" val="433581214"/>
                    </a:ext>
                  </a:extLst>
                </a:gridCol>
              </a:tblGrid>
              <a:tr h="370840">
                <a:tc>
                  <a:txBody>
                    <a:bodyPr/>
                    <a:lstStyle/>
                    <a:p>
                      <a:pPr algn="ctr"/>
                      <a:r>
                        <a:rPr lang="en-IN" sz="1400" dirty="0"/>
                        <a:t> Variable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Sorted Coefficient </a:t>
                      </a:r>
                      <a:br>
                        <a:rPr lang="en-IN" sz="1400" dirty="0"/>
                      </a:br>
                      <a:r>
                        <a:rPr lang="en-IN" sz="1400" dirty="0"/>
                        <a:t>(+ve or-ve)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260962"/>
                  </a:ext>
                </a:extLst>
              </a:tr>
              <a:tr h="370840">
                <a:tc>
                  <a:txBody>
                    <a:bodyPr/>
                    <a:lstStyle/>
                    <a:p>
                      <a:pPr algn="ctr"/>
                      <a:r>
                        <a:rPr lang="en-IN" sz="1400" dirty="0"/>
                        <a:t>Payment to Income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x1</a:t>
                      </a:r>
                    </a:p>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425493"/>
                  </a:ext>
                </a:extLst>
              </a:tr>
              <a:tr h="370840">
                <a:tc>
                  <a:txBody>
                    <a:bodyPr/>
                    <a:lstStyle/>
                    <a:p>
                      <a:pPr algn="ctr"/>
                      <a:r>
                        <a:rPr lang="en-IN" sz="1400" dirty="0"/>
                        <a:t>Unemployment flag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964082"/>
                  </a:ext>
                </a:extLst>
              </a:tr>
              <a:tr h="370840">
                <a:tc>
                  <a:txBody>
                    <a:bodyPr/>
                    <a:lstStyle/>
                    <a:p>
                      <a:pPr algn="ctr"/>
                      <a:r>
                        <a:rPr lang="en-IN" sz="1400" dirty="0"/>
                        <a:t>Credit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x3</a:t>
                      </a:r>
                    </a:p>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362908"/>
                  </a:ext>
                </a:extLst>
              </a:tr>
              <a:tr h="370840">
                <a:tc>
                  <a:txBody>
                    <a:bodyPr/>
                    <a:lstStyle/>
                    <a:p>
                      <a:pPr algn="ctr"/>
                      <a:r>
                        <a:rPr lang="en-IN" sz="1400" dirty="0"/>
                        <a:t>Requested to offered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213734"/>
                  </a:ext>
                </a:extLst>
              </a:tr>
            </a:tbl>
          </a:graphicData>
        </a:graphic>
      </p:graphicFrame>
    </p:spTree>
    <p:extLst>
      <p:ext uri="{BB962C8B-B14F-4D97-AF65-F5344CB8AC3E}">
        <p14:creationId xmlns:p14="http://schemas.microsoft.com/office/powerpoint/2010/main" val="155218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1475</Words>
  <Application>Microsoft Macintosh PowerPoint</Application>
  <PresentationFormat>Widescreen</PresentationFormat>
  <Paragraphs>165</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Praveen R</dc:creator>
  <cp:lastModifiedBy>Praveen Ramesh</cp:lastModifiedBy>
  <cp:revision>236</cp:revision>
  <dcterms:created xsi:type="dcterms:W3CDTF">2021-05-25T09:20:37Z</dcterms:created>
  <dcterms:modified xsi:type="dcterms:W3CDTF">2023-05-11T17:38:57Z</dcterms:modified>
</cp:coreProperties>
</file>