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7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6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8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4B321C-4DC5-4C32-A890-9F99EB2157D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B087F65-4F13-4EAC-95BF-3546B70D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8F8A-C9C8-54FE-E9AF-D990D9883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298448"/>
            <a:ext cx="8858250" cy="2859215"/>
          </a:xfrm>
        </p:spPr>
        <p:txBody>
          <a:bodyPr>
            <a:normAutofit/>
          </a:bodyPr>
          <a:lstStyle/>
          <a:p>
            <a:r>
              <a:rPr lang="en-US" dirty="0"/>
              <a:t>Global Superstore: Sales &amp;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6149C-0A75-68B7-805E-52201BD6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0713" y="4670246"/>
            <a:ext cx="2714502" cy="914400"/>
          </a:xfrm>
        </p:spPr>
        <p:txBody>
          <a:bodyPr/>
          <a:lstStyle/>
          <a:p>
            <a:r>
              <a:rPr lang="en-US" dirty="0"/>
              <a:t>By: Praveen Vijayan </a:t>
            </a:r>
          </a:p>
          <a:p>
            <a:r>
              <a:rPr lang="en-US" dirty="0"/>
              <a:t>CPDA (Batch-1)</a:t>
            </a:r>
          </a:p>
        </p:txBody>
      </p:sp>
    </p:spTree>
    <p:extLst>
      <p:ext uri="{BB962C8B-B14F-4D97-AF65-F5344CB8AC3E}">
        <p14:creationId xmlns:p14="http://schemas.microsoft.com/office/powerpoint/2010/main" val="114245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BCC7-EE4D-2D5C-9AE4-F313C4D2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72969-FCA9-185A-ABF7-B550EA5BAB7D}"/>
              </a:ext>
            </a:extLst>
          </p:cNvPr>
          <p:cNvSpPr txBox="1"/>
          <p:nvPr/>
        </p:nvSpPr>
        <p:spPr>
          <a:xfrm>
            <a:off x="3957637" y="1486471"/>
            <a:ext cx="60293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Performance Analysis (Sales &amp; Profit Trends)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Margin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Customer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91AB-9E85-CD44-948C-49B19FDA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Analysis (Sales &amp; Profit Trends)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2963-6944-9581-9EE6-C0206244DAB7}"/>
              </a:ext>
            </a:extLst>
          </p:cNvPr>
          <p:cNvSpPr txBox="1"/>
          <p:nvPr/>
        </p:nvSpPr>
        <p:spPr>
          <a:xfrm>
            <a:off x="3514725" y="839105"/>
            <a:ext cx="4171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3 sub-categories regarding Sales &amp; Profit are </a:t>
            </a:r>
            <a:r>
              <a:rPr lang="en-US" b="1" dirty="0"/>
              <a:t>Phones, Copiers, and Chairs.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The top 3 regions in terms of sales and profit are </a:t>
            </a:r>
            <a:r>
              <a:rPr lang="en-US" b="1" dirty="0"/>
              <a:t>Central, South, and North.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2014, there was a drop in both year-over-year profit by </a:t>
            </a:r>
            <a:r>
              <a:rPr lang="en-US" b="1" dirty="0"/>
              <a:t>26% </a:t>
            </a:r>
            <a:r>
              <a:rPr lang="en-US" dirty="0"/>
              <a:t>and year-over-year sales by </a:t>
            </a:r>
            <a:r>
              <a:rPr lang="en-US" b="1" dirty="0"/>
              <a:t>23%.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C5A06-3D89-49BF-29D9-5BBCF0F9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299" y="3433573"/>
            <a:ext cx="4300538" cy="2585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ECD3A2-BF95-45DE-A564-4EB20BE5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837" y="839105"/>
            <a:ext cx="4000499" cy="2585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DD964D-046C-6C98-2E72-4BBACCD2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7" y="3424427"/>
            <a:ext cx="4000499" cy="25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6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62C3-2478-728A-DC58-8CD153A4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Margin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61A9-ADE7-B3EA-4C4C-51A5F9A2F3D3}"/>
              </a:ext>
            </a:extLst>
          </p:cNvPr>
          <p:cNvSpPr txBox="1"/>
          <p:nvPr/>
        </p:nvSpPr>
        <p:spPr>
          <a:xfrm>
            <a:off x="3929063" y="757238"/>
            <a:ext cx="4329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Profitability drops sharply when discounts exceed </a:t>
            </a:r>
            <a:r>
              <a:rPr lang="en-US" b="1" dirty="0"/>
              <a:t>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optimal discount range is </a:t>
            </a:r>
            <a:r>
              <a:rPr lang="en-US" b="1" dirty="0"/>
              <a:t>0–10%</a:t>
            </a:r>
            <a:r>
              <a:rPr lang="en-US" dirty="0"/>
              <a:t> for most segments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AD2A8-98DB-00C6-E88D-9D3831C6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1" y="2114343"/>
            <a:ext cx="6853573" cy="39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0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DAD7-C36E-D218-2512-792B75F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Operational 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57F2F-AEA6-7AB5-6077-DE7BA5D810C6}"/>
              </a:ext>
            </a:extLst>
          </p:cNvPr>
          <p:cNvSpPr txBox="1"/>
          <p:nvPr/>
        </p:nvSpPr>
        <p:spPr>
          <a:xfrm>
            <a:off x="4071938" y="928687"/>
            <a:ext cx="6557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all the regions, the </a:t>
            </a:r>
            <a:r>
              <a:rPr lang="en-US" b="1" dirty="0"/>
              <a:t>First Class</a:t>
            </a:r>
            <a:r>
              <a:rPr lang="en-US" dirty="0"/>
              <a:t> and </a:t>
            </a:r>
            <a:r>
              <a:rPr lang="en-US" b="1" dirty="0"/>
              <a:t>Same Day</a:t>
            </a:r>
            <a:r>
              <a:rPr lang="en-US" dirty="0"/>
              <a:t> shipping modes are fast but significantly more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 Class</a:t>
            </a:r>
            <a:r>
              <a:rPr lang="en-US" dirty="0"/>
              <a:t> provides the best balance between </a:t>
            </a:r>
            <a:r>
              <a:rPr lang="en-US" b="1" dirty="0"/>
              <a:t>cost and lead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725F9-1B08-DD9A-A6AA-C19FE7C7E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677" y="3930205"/>
            <a:ext cx="7458483" cy="2757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C9918-586F-7AD0-4BE2-6DA33AD3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9" y="1957387"/>
            <a:ext cx="4750388" cy="19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0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A71-AB75-7FF0-D157-81A6D857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Profiling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07484-1E71-7645-DDDB-C8508F99862D}"/>
              </a:ext>
            </a:extLst>
          </p:cNvPr>
          <p:cNvSpPr txBox="1"/>
          <p:nvPr/>
        </p:nvSpPr>
        <p:spPr>
          <a:xfrm>
            <a:off x="3900488" y="914400"/>
            <a:ext cx="605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LATAM and Africa</a:t>
            </a:r>
            <a:r>
              <a:rPr lang="en-US" dirty="0"/>
              <a:t> regions consistently show underperformance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Q4 (Oct–Dec)</a:t>
            </a:r>
            <a:r>
              <a:rPr lang="en-US" dirty="0"/>
              <a:t> consistently shows peak sales — ideal for promotions and inventory ramp-up.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Consumer Segment </a:t>
            </a:r>
            <a:r>
              <a:rPr lang="en-US" dirty="0"/>
              <a:t>is the largest contributor to the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FE0EE-8832-BB29-306E-40A10D63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50" y="2945725"/>
            <a:ext cx="3605626" cy="313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04547-371E-727A-C2EB-6BBCAB9D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6" y="2945725"/>
            <a:ext cx="4463881" cy="31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143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86</TotalTime>
  <Words>183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Global Superstore: Sales &amp; Profit</vt:lpstr>
      <vt:lpstr>Content</vt:lpstr>
      <vt:lpstr>Performance Analysis (Sales &amp; Profit Trends)</vt:lpstr>
      <vt:lpstr>Margin Improvement</vt:lpstr>
      <vt:lpstr>Operational Efficiency</vt:lpstr>
      <vt:lpstr>Customer 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praveenr v</dc:creator>
  <cp:lastModifiedBy>praveenr v</cp:lastModifiedBy>
  <cp:revision>1</cp:revision>
  <dcterms:created xsi:type="dcterms:W3CDTF">2025-05-13T16:22:58Z</dcterms:created>
  <dcterms:modified xsi:type="dcterms:W3CDTF">2025-05-13T17:49:44Z</dcterms:modified>
</cp:coreProperties>
</file>