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98" d="100"/>
          <a:sy n="98"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Active</c:v>
          </c:tx>
          <c:spPr>
            <a:solidFill>
              <a:srgbClr val="4F81BD"/>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'Sheet3'!$B$6:$B$16</c:f>
              <c:numCache>
                <c:formatCode>General</c:formatCode>
                <c:ptCount val="11"/>
                <c:pt idx="0">
                  <c:v>243.0</c:v>
                </c:pt>
                <c:pt idx="1">
                  <c:v>249.0</c:v>
                </c:pt>
                <c:pt idx="2">
                  <c:v>245.0</c:v>
                </c:pt>
                <c:pt idx="3">
                  <c:v>239.0</c:v>
                </c:pt>
                <c:pt idx="4">
                  <c:v>246.0</c:v>
                </c:pt>
                <c:pt idx="5">
                  <c:v>246.0</c:v>
                </c:pt>
                <c:pt idx="6">
                  <c:v>250.0</c:v>
                </c:pt>
                <c:pt idx="7">
                  <c:v>246.0</c:v>
                </c:pt>
                <c:pt idx="8">
                  <c:v>242.0</c:v>
                </c:pt>
                <c:pt idx="9">
                  <c:v>252.0</c:v>
                </c:pt>
                <c:pt idx="10">
                  <c:v>2458.0</c:v>
                </c:pt>
              </c:numCache>
            </c:numRef>
          </c:val>
        </c:ser>
        <c:ser>
          <c:idx val="1"/>
          <c:order val="1"/>
          <c:tx>
            <c:v>Future Start</c:v>
          </c:tx>
          <c:spPr>
            <a:solidFill>
              <a:srgbClr val="C0504D"/>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'Sheet3'!$C$6:$C$16</c:f>
              <c:numCache>
                <c:formatCode>General</c:formatCode>
                <c:ptCount val="11"/>
                <c:pt idx="0">
                  <c:v>6.0</c:v>
                </c:pt>
                <c:pt idx="1">
                  <c:v>12.0</c:v>
                </c:pt>
                <c:pt idx="2">
                  <c:v>5.0</c:v>
                </c:pt>
                <c:pt idx="3">
                  <c:v>4.0</c:v>
                </c:pt>
                <c:pt idx="4">
                  <c:v>6.0</c:v>
                </c:pt>
                <c:pt idx="5">
                  <c:v>9.0</c:v>
                </c:pt>
                <c:pt idx="6">
                  <c:v>7.0</c:v>
                </c:pt>
                <c:pt idx="7">
                  <c:v>11.0</c:v>
                </c:pt>
                <c:pt idx="8">
                  <c:v>3.0</c:v>
                </c:pt>
                <c:pt idx="9">
                  <c:v>6.0</c:v>
                </c:pt>
                <c:pt idx="10">
                  <c:v>69.0</c:v>
                </c:pt>
              </c:numCache>
            </c:numRef>
          </c:val>
        </c:ser>
        <c:ser>
          <c:idx val="2"/>
          <c:order val="2"/>
          <c:tx>
            <c:v>Leave of Absence</c:v>
          </c:tx>
          <c:spPr>
            <a:solidFill>
              <a:srgbClr val="9BBB59"/>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'Sheet3'!$D$6:$D$16</c:f>
              <c:numCache>
                <c:formatCode>General</c:formatCode>
                <c:ptCount val="11"/>
                <c:pt idx="0">
                  <c:v>9.0</c:v>
                </c:pt>
                <c:pt idx="1">
                  <c:v>4.0</c:v>
                </c:pt>
                <c:pt idx="2">
                  <c:v>15.0</c:v>
                </c:pt>
                <c:pt idx="3">
                  <c:v>10.0</c:v>
                </c:pt>
                <c:pt idx="4">
                  <c:v>7.0</c:v>
                </c:pt>
                <c:pt idx="5">
                  <c:v>9.0</c:v>
                </c:pt>
                <c:pt idx="6">
                  <c:v>7.0</c:v>
                </c:pt>
                <c:pt idx="7">
                  <c:v>12.0</c:v>
                </c:pt>
                <c:pt idx="8">
                  <c:v>11.0</c:v>
                </c:pt>
                <c:pt idx="9">
                  <c:v>2.0</c:v>
                </c:pt>
                <c:pt idx="10">
                  <c:v>86.0</c:v>
                </c:pt>
              </c:numCache>
            </c:numRef>
          </c:val>
        </c:ser>
        <c:ser>
          <c:idx val="3"/>
          <c:order val="3"/>
          <c:tx>
            <c:v>Terminated for Cause</c:v>
          </c:tx>
          <c:spPr>
            <a:solidFill>
              <a:srgbClr val="8064A2"/>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'Sheet3'!$E$6:$E$16</c:f>
              <c:numCache>
                <c:formatCode>General</c:formatCode>
                <c:ptCount val="11"/>
                <c:pt idx="0">
                  <c:v>13.0</c:v>
                </c:pt>
                <c:pt idx="1">
                  <c:v>6.0</c:v>
                </c:pt>
                <c:pt idx="2">
                  <c:v>4.0</c:v>
                </c:pt>
                <c:pt idx="3">
                  <c:v>11.0</c:v>
                </c:pt>
                <c:pt idx="4">
                  <c:v>7.0</c:v>
                </c:pt>
                <c:pt idx="5">
                  <c:v>9.0</c:v>
                </c:pt>
                <c:pt idx="6">
                  <c:v>6.0</c:v>
                </c:pt>
                <c:pt idx="7">
                  <c:v>2.0</c:v>
                </c:pt>
                <c:pt idx="8">
                  <c:v>4.0</c:v>
                </c:pt>
                <c:pt idx="9">
                  <c:v>4.0</c:v>
                </c:pt>
                <c:pt idx="10">
                  <c:v>66.0</c:v>
                </c:pt>
              </c:numCache>
            </c:numRef>
          </c:val>
        </c:ser>
        <c:ser>
          <c:idx val="4"/>
          <c:order val="4"/>
          <c:tx>
            <c:v>Voluntarily Terminated</c:v>
          </c:tx>
          <c:spPr>
            <a:solidFill>
              <a:srgbClr val="4BACC6"/>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'Sheet3'!$F$6:$F$16</c:f>
              <c:numCache>
                <c:formatCode>General</c:formatCode>
                <c:ptCount val="11"/>
                <c:pt idx="0">
                  <c:v>32.0</c:v>
                </c:pt>
                <c:pt idx="1">
                  <c:v>29.0</c:v>
                </c:pt>
                <c:pt idx="2">
                  <c:v>33.0</c:v>
                </c:pt>
                <c:pt idx="3">
                  <c:v>32.0</c:v>
                </c:pt>
                <c:pt idx="4">
                  <c:v>38.0</c:v>
                </c:pt>
                <c:pt idx="5">
                  <c:v>28.0</c:v>
                </c:pt>
                <c:pt idx="6">
                  <c:v>29.0</c:v>
                </c:pt>
                <c:pt idx="7">
                  <c:v>33.0</c:v>
                </c:pt>
                <c:pt idx="8">
                  <c:v>37.0</c:v>
                </c:pt>
                <c:pt idx="9">
                  <c:v>30.0</c:v>
                </c:pt>
                <c:pt idx="10">
                  <c:v>321.0</c:v>
                </c:pt>
              </c:numCache>
            </c:numRef>
          </c:val>
        </c:ser>
        <c:gapWidth val="182"/>
        <c:axId val="0"/>
        <c:axId val="1"/>
      </c:barChart>
      <c:catAx>
        <c:axId val="0"/>
        <c:scaling>
          <c:orientation val="minMax"/>
        </c:scaling>
        <c:delete val="0"/>
        <c:axPos val="b"/>
        <c:numFmt formatCode="General" sourceLinked="1"/>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1"/>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8696590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5419652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5549302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21819972"/>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162671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7385425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3972332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6412231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9000942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8125597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3106056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3326749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73781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44272719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3167183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658657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0788187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6"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5"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4"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63"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3"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4"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4937018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0402991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2069077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806816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6412780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3710863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879388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2674522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1318968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9/20/2024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4807147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4800600" y="3340836"/>
            <a:ext cx="35052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V.Praveen Kumar</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8" name="矩形"/>
          <p:cNvSpPr>
            <a:spLocks/>
          </p:cNvSpPr>
          <p:nvPr/>
        </p:nvSpPr>
        <p:spPr>
          <a:xfrm rot="0">
            <a:off x="4800600" y="3754142"/>
            <a:ext cx="33528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122201341</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9" name="矩形"/>
          <p:cNvSpPr>
            <a:spLocks/>
          </p:cNvSpPr>
          <p:nvPr/>
        </p:nvSpPr>
        <p:spPr>
          <a:xfrm rot="0">
            <a:off x="4800600" y="4095515"/>
            <a:ext cx="4498788"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B.COM CORPORATE SECTARYSHIP </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50" name="矩形"/>
          <p:cNvSpPr>
            <a:spLocks/>
          </p:cNvSpPr>
          <p:nvPr/>
        </p:nvSpPr>
        <p:spPr>
          <a:xfrm rot="0">
            <a:off x="4812323" y="4493127"/>
            <a:ext cx="68580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AGURCHAND MANMULL JAIN COLLEGE </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159138542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1219200" y="1371600"/>
            <a:ext cx="6019799" cy="40011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collection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58" name="矩形"/>
          <p:cNvSpPr>
            <a:spLocks/>
          </p:cNvSpPr>
          <p:nvPr/>
        </p:nvSpPr>
        <p:spPr>
          <a:xfrm rot="0">
            <a:off x="1751867" y="1771710"/>
            <a:ext cx="4429125"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Department                                                        2). Division                                                          3). Job Function                                                  4). Employee Classification</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59" name="矩形"/>
          <p:cNvSpPr>
            <a:spLocks/>
          </p:cNvSpPr>
          <p:nvPr/>
        </p:nvSpPr>
        <p:spPr>
          <a:xfrm rot="0">
            <a:off x="1219200" y="3197164"/>
            <a:ext cx="2590799"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CLEANING : </a:t>
            </a: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endParaRPr lang="zh-CN" altLang="en-US" sz="1800" b="0" i="0" u="none" strike="noStrike" kern="1200" cap="none" spc="0" baseline="0">
              <a:solidFill>
                <a:schemeClr val="tx1"/>
              </a:solidFill>
              <a:latin typeface="Perpetua" pitchFamily="18" charset="0"/>
              <a:ea typeface="宋体" pitchFamily="0" charset="0"/>
              <a:cs typeface="Calibri" pitchFamily="0" charset="0"/>
            </a:endParaRPr>
          </a:p>
        </p:txBody>
      </p:sp>
      <p:sp>
        <p:nvSpPr>
          <p:cNvPr id="160" name="矩形"/>
          <p:cNvSpPr>
            <a:spLocks/>
          </p:cNvSpPr>
          <p:nvPr/>
        </p:nvSpPr>
        <p:spPr>
          <a:xfrm rot="0">
            <a:off x="1751867" y="3699289"/>
            <a:ext cx="2438400" cy="70788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Start date                     2). End date</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61" name="矩形"/>
          <p:cNvSpPr>
            <a:spLocks/>
          </p:cNvSpPr>
          <p:nvPr/>
        </p:nvSpPr>
        <p:spPr>
          <a:xfrm rot="0">
            <a:off x="1222131" y="4509190"/>
            <a:ext cx="3505199"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PERFORMANCE LEVEL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62" name="矩形"/>
          <p:cNvSpPr>
            <a:spLocks/>
          </p:cNvSpPr>
          <p:nvPr/>
        </p:nvSpPr>
        <p:spPr>
          <a:xfrm rot="0">
            <a:off x="1751867" y="4999902"/>
            <a:ext cx="2669931"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Very high                        2). High                                   3). Medium                           4). Low </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Tree>
    <p:extLst>
      <p:ext uri="{BB962C8B-B14F-4D97-AF65-F5344CB8AC3E}">
        <p14:creationId xmlns:p14="http://schemas.microsoft.com/office/powerpoint/2010/main" val="148643861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6"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8" name="对象"/>
          <p:cNvGraphicFramePr>
            <a:graphicFrameLocks/>
          </p:cNvGraphicFramePr>
          <p:nvPr/>
        </p:nvGraphicFramePr>
        <p:xfrm>
          <a:off x="838200" y="1295399"/>
          <a:ext cx="6553200" cy="39624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62067125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0" name="矩形"/>
          <p:cNvSpPr>
            <a:spLocks/>
          </p:cNvSpPr>
          <p:nvPr/>
        </p:nvSpPr>
        <p:spPr>
          <a:xfrm rot="0">
            <a:off x="1066800" y="1600200"/>
            <a:ext cx="7467600" cy="267765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ptos Narrow" pitchFamily="34" charset="0"/>
                <a:ea typeface="宋体" pitchFamily="0" charset="0"/>
                <a:cs typeface="Calibri" pitchFamily="0" charset="0"/>
              </a:rPr>
              <a:t>In summary, a comprehensive conclusion for a data analysis in a research study involves a strategic synthesis of key finding of the performance level of an each employee specifically and their implications,  contribution to the </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organisation</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 as a brief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8315371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7"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7" name="组合"/>
          <p:cNvGrpSpPr>
            <a:grpSpLocks/>
          </p:cNvGrpSpPr>
          <p:nvPr/>
        </p:nvGrpSpPr>
        <p:grpSpPr>
          <a:xfrm>
            <a:off x="7448612" y="0"/>
            <a:ext cx="4743795" cy="6858466"/>
            <a:chOff x="7448612" y="0"/>
            <a:chExt cx="4743795" cy="6858466"/>
          </a:xfrm>
        </p:grpSpPr>
        <p:sp>
          <p:nvSpPr>
            <p:cNvPr id="68"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70"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1"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3"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5"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2"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5" name="组合"/>
          <p:cNvGrpSpPr>
            <a:grpSpLocks/>
          </p:cNvGrpSpPr>
          <p:nvPr/>
        </p:nvGrpSpPr>
        <p:grpSpPr>
          <a:xfrm>
            <a:off x="466725" y="6410325"/>
            <a:ext cx="3705224" cy="295275"/>
            <a:chOff x="466725" y="6410325"/>
            <a:chExt cx="3705224" cy="295275"/>
          </a:xfrm>
        </p:grpSpPr>
        <p:pic>
          <p:nvPicPr>
            <p:cNvPr id="83"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7"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26551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8"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8" name="组合"/>
          <p:cNvGrpSpPr>
            <a:grpSpLocks/>
          </p:cNvGrpSpPr>
          <p:nvPr/>
        </p:nvGrpSpPr>
        <p:grpSpPr>
          <a:xfrm>
            <a:off x="7448612" y="0"/>
            <a:ext cx="4743795" cy="6858466"/>
            <a:chOff x="7448612" y="0"/>
            <a:chExt cx="4743795" cy="6858466"/>
          </a:xfrm>
        </p:grpSpPr>
        <p:sp>
          <p:nvSpPr>
            <p:cNvPr id="89"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90"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91"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2"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3"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4"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5"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6"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7"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9"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0"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1"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102"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103"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6" name="组合"/>
          <p:cNvGrpSpPr>
            <a:grpSpLocks/>
          </p:cNvGrpSpPr>
          <p:nvPr/>
        </p:nvGrpSpPr>
        <p:grpSpPr>
          <a:xfrm>
            <a:off x="47625" y="3819523"/>
            <a:ext cx="4124324" cy="3009897"/>
            <a:chOff x="47625" y="3819523"/>
            <a:chExt cx="4124324" cy="3009897"/>
          </a:xfrm>
        </p:grpSpPr>
        <p:pic>
          <p:nvPicPr>
            <p:cNvPr id="10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5"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7"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9"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9526508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7" name="矩形"/>
          <p:cNvSpPr>
            <a:spLocks/>
          </p:cNvSpPr>
          <p:nvPr/>
        </p:nvSpPr>
        <p:spPr>
          <a:xfrm rot="0">
            <a:off x="834071" y="1456285"/>
            <a:ext cx="7172325" cy="49777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itchFamily="18" charset="0"/>
                <a:ea typeface="宋体" pitchFamily="0" charset="0"/>
                <a:cs typeface="Calibri" pitchFamily="0"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79052077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1" name="组合"/>
          <p:cNvGrpSpPr>
            <a:grpSpLocks/>
          </p:cNvGrpSpPr>
          <p:nvPr/>
        </p:nvGrpSpPr>
        <p:grpSpPr>
          <a:xfrm>
            <a:off x="8658225" y="2647950"/>
            <a:ext cx="3533775" cy="3810000"/>
            <a:chOff x="8658225" y="2647950"/>
            <a:chExt cx="3533775" cy="3810000"/>
          </a:xfrm>
        </p:grpSpPr>
        <p:sp>
          <p:nvSpPr>
            <p:cNvPr id="11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0"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2"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3"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5" name="矩形"/>
          <p:cNvSpPr>
            <a:spLocks/>
          </p:cNvSpPr>
          <p:nvPr/>
        </p:nvSpPr>
        <p:spPr>
          <a:xfrm rot="0">
            <a:off x="866775" y="1975544"/>
            <a:ext cx="8486775" cy="39490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itchFamily="18" charset="0"/>
                <a:ea typeface="宋体" pitchFamily="0" charset="0"/>
                <a:cs typeface="Calibri" pitchFamily="0" charset="0"/>
              </a:rPr>
              <a:t>It is a summary of employee dataset analysis the performance of various employees by consulting the various factors like employee type current </a:t>
            </a:r>
            <a:r>
              <a:rPr lang="en-US" altLang="zh-CN" sz="2800" b="0" i="0" u="none" strike="noStrike" kern="1200" cap="none" spc="0" baseline="0">
                <a:solidFill>
                  <a:schemeClr val="tx1"/>
                </a:solidFill>
                <a:latin typeface="Bell MT" pitchFamily="18" charset="0"/>
                <a:ea typeface="宋体" pitchFamily="0" charset="0"/>
                <a:cs typeface="Calibri" pitchFamily="0" charset="0"/>
              </a:rPr>
              <a:t>emploi</a:t>
            </a:r>
            <a:r>
              <a:rPr lang="en-US" altLang="zh-CN" sz="2800" b="0" i="0" u="none" strike="noStrike" kern="1200" cap="none" spc="0" baseline="0">
                <a:solidFill>
                  <a:schemeClr val="tx1"/>
                </a:solidFill>
                <a:latin typeface="Bell MT" pitchFamily="18" charset="0"/>
                <a:ea typeface="宋体" pitchFamily="0" charset="0"/>
                <a:cs typeface="Calibri" pitchFamily="0"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26228953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noChangeAspect="1"/>
          </p:cNvSpPr>
          <p:nvPr/>
        </p:nvSpPr>
        <p:spPr>
          <a:xfrm rot="0">
            <a:off x="5943599" y="3276600"/>
            <a:ext cx="304800" cy="304800"/>
          </a:xfrm>
          <a:prstGeom prst="rect"/>
          <a:noFill/>
          <a:ln w="12700" cmpd="sng" cap="flat">
            <a:noFill/>
            <a:prstDash val="solid"/>
            <a:miter/>
          </a:ln>
        </p:spPr>
      </p:sp>
      <p:pic>
        <p:nvPicPr>
          <p:cNvPr id="132" name="图片"/>
          <p:cNvPicPr>
            <a:picLocks noChangeAspect="1"/>
          </p:cNvPicPr>
          <p:nvPr/>
        </p:nvPicPr>
        <p:blipFill>
          <a:blip r:embed="rId2" cstate="print"/>
          <a:stretch>
            <a:fillRect/>
          </a:stretch>
        </p:blipFill>
        <p:spPr>
          <a:xfrm rot="0">
            <a:off x="696521" y="1688040"/>
            <a:ext cx="8162925" cy="4079088"/>
          </a:xfrm>
          <a:prstGeom prst="rect"/>
          <a:noFill/>
          <a:ln w="12700" cmpd="sng" cap="flat">
            <a:noFill/>
            <a:prstDash val="solid"/>
            <a:miter/>
          </a:ln>
        </p:spPr>
      </p:pic>
      <p:sp>
        <p:nvSpPr>
          <p:cNvPr id="133" name="矩形"/>
          <p:cNvSpPr>
            <a:spLocks/>
          </p:cNvSpPr>
          <p:nvPr/>
        </p:nvSpPr>
        <p:spPr>
          <a:xfrm rot="0">
            <a:off x="4495800" y="4731722"/>
            <a:ext cx="12954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Employer</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34" name="矩形"/>
          <p:cNvSpPr>
            <a:spLocks/>
          </p:cNvSpPr>
          <p:nvPr/>
        </p:nvSpPr>
        <p:spPr>
          <a:xfrm rot="0">
            <a:off x="6128237" y="4785946"/>
            <a:ext cx="1371600" cy="329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Employee</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35" name="矩形"/>
          <p:cNvSpPr>
            <a:spLocks/>
          </p:cNvSpPr>
          <p:nvPr/>
        </p:nvSpPr>
        <p:spPr>
          <a:xfrm rot="0">
            <a:off x="7496175" y="4709746"/>
            <a:ext cx="2038350" cy="329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Organisation</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158682473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6" name="图片"/>
          <p:cNvPicPr>
            <a:picLocks/>
          </p:cNvPicPr>
          <p:nvPr/>
        </p:nvPicPr>
        <p:blipFill>
          <a:blip r:embed="rId1" cstate="print"/>
          <a:stretch>
            <a:fillRect/>
          </a:stretch>
        </p:blipFill>
        <p:spPr>
          <a:xfrm rot="0">
            <a:off x="762000" y="1981200"/>
            <a:ext cx="2695574" cy="3248025"/>
          </a:xfrm>
          <a:prstGeom prst="rect"/>
          <a:noFill/>
          <a:ln w="12700" cmpd="sng" cap="flat">
            <a:noFill/>
            <a:prstDash val="solid"/>
            <a:miter/>
          </a:ln>
        </p:spPr>
      </p:pic>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9"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41"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2" name="矩形"/>
          <p:cNvSpPr>
            <a:spLocks/>
          </p:cNvSpPr>
          <p:nvPr/>
        </p:nvSpPr>
        <p:spPr>
          <a:xfrm rot="0">
            <a:off x="3733800" y="2151727"/>
            <a:ext cx="6705599" cy="255454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Conditional Formatting – Missing          Filter – Remove                                       Formulae – Performance                            Pivot – Summary                                         </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Gragh</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 Data Visualization</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135333470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755332" y="1828800"/>
            <a:ext cx="10843846" cy="30469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Employee dataset – Kaggle 26 Features                                     Employee ID - </a:t>
            </a:r>
            <a:r>
              <a:rPr lang="en-US" altLang="zh-CN" sz="2400" b="0" i="0" u="none" strike="noStrike" kern="1200" cap="none" spc="0" baseline="0">
                <a:solidFill>
                  <a:schemeClr val="tx1"/>
                </a:solidFill>
                <a:latin typeface="Cambria Math" pitchFamily="18" charset="0"/>
                <a:ea typeface="Cambria Math" pitchFamily="18" charset="0"/>
                <a:cs typeface="Calibri" pitchFamily="0" charset="0"/>
              </a:rPr>
              <a:t>DE5B5E0E981696191474813EBC226A7F</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18540832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9"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2" name="矩形"/>
          <p:cNvSpPr>
            <a:spLocks/>
          </p:cNvSpPr>
          <p:nvPr/>
        </p:nvSpPr>
        <p:spPr>
          <a:xfrm rot="0">
            <a:off x="990600" y="1717928"/>
            <a:ext cx="9525000" cy="156965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Eras Medium ITC" pitchFamily="34" charset="0"/>
                <a:ea typeface="宋体" pitchFamily="0" charset="0"/>
                <a:cs typeface="Calibri" pitchFamily="0" charset="0"/>
              </a:rPr>
              <a:t>Performance level                                                         IFS(Z8-5,"VERY HIGH" 28 -4,"HIGH",28&gt;-3,"MED", TRUE, "LOW")</a:t>
            </a:r>
            <a:endParaRPr lang="zh-CN" altLang="en-US" sz="3200" b="0" i="0" u="none" strike="noStrike" kern="1200" cap="none" spc="0" baseline="0">
              <a:solidFill>
                <a:schemeClr val="tx1"/>
              </a:solidFill>
              <a:latin typeface="Eras Medium ITC" pitchFamily="34" charset="0"/>
              <a:ea typeface="宋体" pitchFamily="0" charset="0"/>
              <a:cs typeface="Calibri" pitchFamily="0" charset="0"/>
            </a:endParaRPr>
          </a:p>
        </p:txBody>
      </p:sp>
    </p:spTree>
    <p:extLst>
      <p:ext uri="{BB962C8B-B14F-4D97-AF65-F5344CB8AC3E}">
        <p14:creationId xmlns:p14="http://schemas.microsoft.com/office/powerpoint/2010/main" val="55125156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293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15</cp:revision>
  <dcterms:created xsi:type="dcterms:W3CDTF">2024-03-29T15:07:22Z</dcterms:created>
  <dcterms:modified xsi:type="dcterms:W3CDTF">2024-09-20T08:57:11Z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