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Lst>
  <p:sldSz cy="6858000" cx="9144000"/>
  <p:notesSz cx="6858000" cy="9144000"/>
  <p:embeddedFontLst>
    <p:embeddedFont>
      <p:font typeface="Tahoma"/>
      <p:regular r:id="rId106"/>
      <p:bold r:id="rId107"/>
    </p:embeddedFont>
    <p:embeddedFont>
      <p:font typeface="Balthazar"/>
      <p:regular r:id="rId1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09" roundtripDataSignature="AMtx7mhrCMeSn0O0t7Q7lRRRjTsbydB0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B2D0D0-CD6D-49CE-BC28-3588B84D84CD}">
  <a:tblStyle styleId="{D4B2D0D0-CD6D-49CE-BC28-3588B84D84C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18194FB2-DDBF-4600-9FA2-C91383E80FD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Tahoma-bold.fntdata"/><Relationship Id="rId106" Type="http://schemas.openxmlformats.org/officeDocument/2006/relationships/font" Target="fonts/Tahoma-regular.fntdata"/><Relationship Id="rId105" Type="http://schemas.openxmlformats.org/officeDocument/2006/relationships/slide" Target="slides/slide99.xml"/><Relationship Id="rId104" Type="http://schemas.openxmlformats.org/officeDocument/2006/relationships/slide" Target="slides/slide98.xml"/><Relationship Id="rId109" Type="http://customschemas.google.com/relationships/presentationmetadata" Target="metadata"/><Relationship Id="rId108" Type="http://schemas.openxmlformats.org/officeDocument/2006/relationships/font" Target="fonts/Balthazar-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286" name="Google Shape;286;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3" name="Google Shape;83;p1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2"/>
          <p:cNvSpPr/>
          <p:nvPr>
            <p:ph idx="2" type="pic"/>
          </p:nvPr>
        </p:nvSpPr>
        <p:spPr>
          <a:xfrm>
            <a:off x="1792288" y="612775"/>
            <a:ext cx="5486400" cy="4114800"/>
          </a:xfrm>
          <a:prstGeom prst="rect">
            <a:avLst/>
          </a:prstGeom>
          <a:noFill/>
          <a:ln>
            <a:noFill/>
          </a:ln>
        </p:spPr>
      </p:sp>
      <p:sp>
        <p:nvSpPr>
          <p:cNvPr id="90" name="Google Shape;90;p1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1" name="Google Shape;91;p1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1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1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1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1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104"/>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4"/>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104"/>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104"/>
          <p:cNvSpPr txBox="1"/>
          <p:nvPr>
            <p:ph idx="10" type="dt"/>
          </p:nvPr>
        </p:nvSpPr>
        <p:spPr>
          <a:xfrm>
            <a:off x="457200" y="6278563"/>
            <a:ext cx="21336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4"/>
          <p:cNvSpPr txBox="1"/>
          <p:nvPr>
            <p:ph idx="11" type="ftr"/>
          </p:nvPr>
        </p:nvSpPr>
        <p:spPr>
          <a:xfrm>
            <a:off x="3124200" y="6278563"/>
            <a:ext cx="2895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4"/>
          <p:cNvSpPr txBox="1"/>
          <p:nvPr>
            <p:ph idx="12" type="sldNum"/>
          </p:nvPr>
        </p:nvSpPr>
        <p:spPr>
          <a:xfrm>
            <a:off x="6553200" y="6278563"/>
            <a:ext cx="21336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38" name="Shape 38"/>
        <p:cNvGrpSpPr/>
        <p:nvPr/>
      </p:nvGrpSpPr>
      <p:grpSpPr>
        <a:xfrm>
          <a:off x="0" y="0"/>
          <a:ext cx="0" cy="0"/>
          <a:chOff x="0" y="0"/>
          <a:chExt cx="0" cy="0"/>
        </a:xfrm>
      </p:grpSpPr>
      <p:sp>
        <p:nvSpPr>
          <p:cNvPr id="39" name="Google Shape;39;p105"/>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5"/>
          <p:cNvSpPr txBox="1"/>
          <p:nvPr>
            <p:ph idx="1" type="body"/>
          </p:nvPr>
        </p:nvSpPr>
        <p:spPr>
          <a:xfrm>
            <a:off x="457200" y="1600200"/>
            <a:ext cx="8229600" cy="21891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105"/>
          <p:cNvSpPr txBox="1"/>
          <p:nvPr>
            <p:ph idx="2" type="body"/>
          </p:nvPr>
        </p:nvSpPr>
        <p:spPr>
          <a:xfrm>
            <a:off x="457200" y="3941763"/>
            <a:ext cx="8229600" cy="21891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105"/>
          <p:cNvSpPr txBox="1"/>
          <p:nvPr>
            <p:ph idx="10" type="dt"/>
          </p:nvPr>
        </p:nvSpPr>
        <p:spPr>
          <a:xfrm>
            <a:off x="457200" y="6278563"/>
            <a:ext cx="21336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5"/>
          <p:cNvSpPr txBox="1"/>
          <p:nvPr>
            <p:ph idx="11" type="ftr"/>
          </p:nvPr>
        </p:nvSpPr>
        <p:spPr>
          <a:xfrm>
            <a:off x="3124200" y="6278563"/>
            <a:ext cx="2895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5"/>
          <p:cNvSpPr txBox="1"/>
          <p:nvPr>
            <p:ph idx="12" type="sldNum"/>
          </p:nvPr>
        </p:nvSpPr>
        <p:spPr>
          <a:xfrm>
            <a:off x="6553200" y="6278563"/>
            <a:ext cx="21336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5" name="Shape 45"/>
        <p:cNvGrpSpPr/>
        <p:nvPr/>
      </p:nvGrpSpPr>
      <p:grpSpPr>
        <a:xfrm>
          <a:off x="0" y="0"/>
          <a:ext cx="0" cy="0"/>
          <a:chOff x="0" y="0"/>
          <a:chExt cx="0" cy="0"/>
        </a:xfrm>
      </p:grpSpPr>
      <p:sp>
        <p:nvSpPr>
          <p:cNvPr id="46" name="Google Shape;46;p106"/>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6"/>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06"/>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106"/>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106"/>
          <p:cNvSpPr txBox="1"/>
          <p:nvPr>
            <p:ph idx="10" type="dt"/>
          </p:nvPr>
        </p:nvSpPr>
        <p:spPr>
          <a:xfrm>
            <a:off x="457200" y="6278563"/>
            <a:ext cx="21336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6"/>
          <p:cNvSpPr txBox="1"/>
          <p:nvPr>
            <p:ph idx="11" type="ftr"/>
          </p:nvPr>
        </p:nvSpPr>
        <p:spPr>
          <a:xfrm>
            <a:off x="3124200" y="6278563"/>
            <a:ext cx="2895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6"/>
          <p:cNvSpPr txBox="1"/>
          <p:nvPr>
            <p:ph idx="12" type="sldNum"/>
          </p:nvPr>
        </p:nvSpPr>
        <p:spPr>
          <a:xfrm>
            <a:off x="6553200" y="6278563"/>
            <a:ext cx="21336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10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6" name="Google Shape;56;p10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2" name="Google Shape;62;p10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3" name="Google Shape;63;p10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9" name="Google Shape;69;p10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0" name="Google Shape;70;p10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1" name="Google Shape;71;p10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2" name="Google Shape;72;p10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8.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 Id="rId3" Type="http://schemas.openxmlformats.org/officeDocument/2006/relationships/vmlDrawing" Target="../drawings/vmlDrawing4.vml"/><Relationship Id="rId4" Type="http://schemas.openxmlformats.org/officeDocument/2006/relationships/oleObject" Target="../embeddings/oleObject4.bin"/><Relationship Id="rId9" Type="http://schemas.openxmlformats.org/officeDocument/2006/relationships/image" Target="../media/image12.png"/><Relationship Id="rId5" Type="http://schemas.openxmlformats.org/officeDocument/2006/relationships/oleObject" Target="../embeddings/oleObject4.bin"/><Relationship Id="rId6" Type="http://schemas.openxmlformats.org/officeDocument/2006/relationships/image" Target="../media/image10.png"/><Relationship Id="rId7" Type="http://schemas.openxmlformats.org/officeDocument/2006/relationships/oleObject" Target="../embeddings/oleObject5.bin"/><Relationship Id="rId8" Type="http://schemas.openxmlformats.org/officeDocument/2006/relationships/oleObject" Target="../embeddings/oleObject5.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vmlDrawing" Target="../drawings/vmlDrawing5.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1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 Id="rId3" Type="http://schemas.openxmlformats.org/officeDocument/2006/relationships/vmlDrawing" Target="../drawings/vmlDrawing6.vml"/><Relationship Id="rId4" Type="http://schemas.openxmlformats.org/officeDocument/2006/relationships/oleObject" Target="../embeddings/oleObject7.bin"/><Relationship Id="rId9" Type="http://schemas.openxmlformats.org/officeDocument/2006/relationships/image" Target="../media/image13.png"/><Relationship Id="rId5" Type="http://schemas.openxmlformats.org/officeDocument/2006/relationships/oleObject" Target="../embeddings/oleObject7.bin"/><Relationship Id="rId6" Type="http://schemas.openxmlformats.org/officeDocument/2006/relationships/image" Target="../media/image18.png"/><Relationship Id="rId7" Type="http://schemas.openxmlformats.org/officeDocument/2006/relationships/oleObject" Target="../embeddings/oleObject8.bin"/><Relationship Id="rId8"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 Id="rId3" Type="http://schemas.openxmlformats.org/officeDocument/2006/relationships/vmlDrawing" Target="../drawings/vmlDrawing7.vml"/><Relationship Id="rId4" Type="http://schemas.openxmlformats.org/officeDocument/2006/relationships/oleObject" Target="../embeddings/oleObject9.bin"/><Relationship Id="rId9" Type="http://schemas.openxmlformats.org/officeDocument/2006/relationships/image" Target="../media/image21.png"/><Relationship Id="rId5" Type="http://schemas.openxmlformats.org/officeDocument/2006/relationships/oleObject" Target="../embeddings/oleObject9.bin"/><Relationship Id="rId6" Type="http://schemas.openxmlformats.org/officeDocument/2006/relationships/image" Target="../media/image16.png"/><Relationship Id="rId7" Type="http://schemas.openxmlformats.org/officeDocument/2006/relationships/oleObject" Target="../embeddings/oleObject10.bin"/><Relationship Id="rId8" Type="http://schemas.openxmlformats.org/officeDocument/2006/relationships/oleObject" Target="../embeddings/oleObject10.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 Id="rId3" Type="http://schemas.openxmlformats.org/officeDocument/2006/relationships/vmlDrawing" Target="../drawings/vmlDrawing8.vml"/><Relationship Id="rId4" Type="http://schemas.openxmlformats.org/officeDocument/2006/relationships/oleObject" Target="../embeddings/oleObject11.bin"/><Relationship Id="rId9" Type="http://schemas.openxmlformats.org/officeDocument/2006/relationships/image" Target="../media/image20.png"/><Relationship Id="rId5" Type="http://schemas.openxmlformats.org/officeDocument/2006/relationships/oleObject" Target="../embeddings/oleObject11.bin"/><Relationship Id="rId6" Type="http://schemas.openxmlformats.org/officeDocument/2006/relationships/image" Target="../media/image4.png"/><Relationship Id="rId7" Type="http://schemas.openxmlformats.org/officeDocument/2006/relationships/oleObject" Target="../embeddings/oleObject12.bin"/><Relationship Id="rId8" Type="http://schemas.openxmlformats.org/officeDocument/2006/relationships/oleObject" Target="../embeddings/oleObject1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 Id="rId3" Type="http://schemas.openxmlformats.org/officeDocument/2006/relationships/vmlDrawing" Target="../drawings/vmlDrawing9.vml"/><Relationship Id="rId4" Type="http://schemas.openxmlformats.org/officeDocument/2006/relationships/oleObject" Target="../embeddings/oleObject13.bin"/><Relationship Id="rId9" Type="http://schemas.openxmlformats.org/officeDocument/2006/relationships/image" Target="../media/image19.png"/><Relationship Id="rId5" Type="http://schemas.openxmlformats.org/officeDocument/2006/relationships/oleObject" Target="../embeddings/oleObject13.bin"/><Relationship Id="rId6" Type="http://schemas.openxmlformats.org/officeDocument/2006/relationships/image" Target="../media/image22.png"/><Relationship Id="rId7" Type="http://schemas.openxmlformats.org/officeDocument/2006/relationships/oleObject" Target="../embeddings/oleObject14.bin"/><Relationship Id="rId8" Type="http://schemas.openxmlformats.org/officeDocument/2006/relationships/oleObject" Target="../embeddings/oleObject14.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 Id="rId3" Type="http://schemas.openxmlformats.org/officeDocument/2006/relationships/vmlDrawing" Target="../drawings/vmlDrawing10.vml"/><Relationship Id="rId4" Type="http://schemas.openxmlformats.org/officeDocument/2006/relationships/oleObject" Target="../embeddings/oleObject15.bin"/><Relationship Id="rId5" Type="http://schemas.openxmlformats.org/officeDocument/2006/relationships/oleObject" Target="../embeddings/oleObject15.bin"/><Relationship Id="rId6" Type="http://schemas.openxmlformats.org/officeDocument/2006/relationships/image" Target="../media/image1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 Id="rId3" Type="http://schemas.openxmlformats.org/officeDocument/2006/relationships/vmlDrawing" Target="../drawings/vmlDrawing11.vml"/><Relationship Id="rId4" Type="http://schemas.openxmlformats.org/officeDocument/2006/relationships/oleObject" Target="../embeddings/oleObject16.bin"/><Relationship Id="rId5" Type="http://schemas.openxmlformats.org/officeDocument/2006/relationships/oleObject" Target="../embeddings/oleObject16.bin"/><Relationship Id="rId6" Type="http://schemas.openxmlformats.org/officeDocument/2006/relationships/image" Target="../media/image1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hyperlink" Target="http://www.statisticshowto.com/perform-two-way-anova-excel-2013-with-replication/"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ctrTitle"/>
          </p:nvPr>
        </p:nvSpPr>
        <p:spPr>
          <a:xfrm>
            <a:off x="228600" y="1752601"/>
            <a:ext cx="8610600" cy="18478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u="sng">
                <a:latin typeface="Times New Roman"/>
                <a:ea typeface="Times New Roman"/>
                <a:cs typeface="Times New Roman"/>
                <a:sym typeface="Times New Roman"/>
              </a:rPr>
              <a:t>Exploratory Data Analysis 2: Sampling and Estimation, Statistical Interfaces</a:t>
            </a:r>
            <a:endParaRPr u="sng">
              <a:latin typeface="Times New Roman"/>
              <a:ea typeface="Times New Roman"/>
              <a:cs typeface="Times New Roman"/>
              <a:sym typeface="Times New Roman"/>
            </a:endParaRPr>
          </a:p>
        </p:txBody>
      </p:sp>
      <p:sp>
        <p:nvSpPr>
          <p:cNvPr id="111" name="Google Shape;111;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nvSpPr>
        <p:spPr>
          <a:xfrm>
            <a:off x="1143000" y="304800"/>
            <a:ext cx="77724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Let us calculate monthly HH income in a city</a:t>
            </a:r>
            <a:endParaRPr/>
          </a:p>
          <a:p>
            <a:pPr indent="0" lvl="0" marL="0" marR="0" rtl="0" algn="l">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Population      = 4 HH </a:t>
            </a:r>
            <a:endParaRPr/>
          </a:p>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Example :  A = Rs 100/-</a:t>
            </a:r>
            <a:endParaRPr/>
          </a:p>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             :  B =  Rs 200/-</a:t>
            </a:r>
            <a:endParaRPr/>
          </a:p>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             :  C = Rs 300/-</a:t>
            </a:r>
            <a:endParaRPr/>
          </a:p>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             :  D = Rs  400/-</a:t>
            </a:r>
            <a:endParaRPr b="0" i="0" sz="3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Census or Sample? </a:t>
            </a:r>
            <a:endParaRPr/>
          </a:p>
          <a:p>
            <a:pPr indent="0" lvl="0" marL="0" marR="0" rtl="0" algn="l">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Lets take sample of 2 HH</a:t>
            </a:r>
            <a:endParaRPr/>
          </a:p>
          <a:p>
            <a:pPr indent="0" lvl="0" marL="0" marR="0" rtl="0" algn="l">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nvSpPr>
        <p:spPr>
          <a:xfrm>
            <a:off x="1295400" y="76200"/>
            <a:ext cx="784860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1. Anjali’s </a:t>
            </a:r>
            <a:r>
              <a:rPr b="0" i="0" lang="en-US" sz="3200" u="sng" cap="none" strike="noStrike">
                <a:solidFill>
                  <a:schemeClr val="dk1"/>
                </a:solidFill>
                <a:latin typeface="Times New Roman"/>
                <a:ea typeface="Times New Roman"/>
                <a:cs typeface="Times New Roman"/>
                <a:sym typeface="Times New Roman"/>
              </a:rPr>
              <a:t>Sample</a:t>
            </a:r>
            <a:r>
              <a:rPr b="0" i="0" lang="en-US" sz="3200" u="none" cap="none" strike="noStrike">
                <a:solidFill>
                  <a:schemeClr val="dk1"/>
                </a:solidFill>
                <a:latin typeface="Times New Roman"/>
                <a:ea typeface="Times New Roman"/>
                <a:cs typeface="Times New Roman"/>
                <a:sym typeface="Times New Roman"/>
              </a:rPr>
              <a:t> : A &amp; B</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 – 100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B -  200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Avg HH Income X1 = 150</a:t>
            </a:r>
            <a:endParaRPr/>
          </a:p>
        </p:txBody>
      </p:sp>
      <p:sp>
        <p:nvSpPr>
          <p:cNvPr id="168" name="Google Shape;168;p11"/>
          <p:cNvSpPr txBox="1"/>
          <p:nvPr/>
        </p:nvSpPr>
        <p:spPr>
          <a:xfrm>
            <a:off x="1295400" y="2286000"/>
            <a:ext cx="7864475" cy="2062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2. </a:t>
            </a:r>
            <a:r>
              <a:rPr b="0" i="0" lang="en-US" sz="3200" u="sng" cap="none" strike="noStrike">
                <a:solidFill>
                  <a:schemeClr val="dk1"/>
                </a:solidFill>
                <a:latin typeface="Times New Roman"/>
                <a:ea typeface="Times New Roman"/>
                <a:cs typeface="Times New Roman"/>
                <a:sym typeface="Times New Roman"/>
              </a:rPr>
              <a:t>Anamika’s Sample</a:t>
            </a:r>
            <a:r>
              <a:rPr b="0" i="0" lang="en-US" sz="3200" u="none" cap="none" strike="noStrike">
                <a:solidFill>
                  <a:schemeClr val="dk1"/>
                </a:solidFill>
                <a:latin typeface="Times New Roman"/>
                <a:ea typeface="Times New Roman"/>
                <a:cs typeface="Times New Roman"/>
                <a:sym typeface="Times New Roman"/>
              </a:rPr>
              <a:t> : A &amp; C</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 – 100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C -  300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Avg HH Income X2= 200</a:t>
            </a:r>
            <a:endParaRPr/>
          </a:p>
        </p:txBody>
      </p:sp>
      <p:sp>
        <p:nvSpPr>
          <p:cNvPr id="169" name="Google Shape;169;p11"/>
          <p:cNvSpPr txBox="1"/>
          <p:nvPr/>
        </p:nvSpPr>
        <p:spPr>
          <a:xfrm>
            <a:off x="1371600" y="4359275"/>
            <a:ext cx="7788275" cy="2062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3. </a:t>
            </a:r>
            <a:r>
              <a:rPr b="0" i="0" lang="en-US" sz="3200" u="sng" cap="none" strike="noStrike">
                <a:solidFill>
                  <a:schemeClr val="dk1"/>
                </a:solidFill>
                <a:latin typeface="Times New Roman"/>
                <a:ea typeface="Times New Roman"/>
                <a:cs typeface="Times New Roman"/>
                <a:sym typeface="Times New Roman"/>
              </a:rPr>
              <a:t>Rajesh’s Sample</a:t>
            </a:r>
            <a:r>
              <a:rPr b="0" i="0" lang="en-US" sz="3200" u="none" cap="none" strike="noStrike">
                <a:solidFill>
                  <a:schemeClr val="dk1"/>
                </a:solidFill>
                <a:latin typeface="Times New Roman"/>
                <a:ea typeface="Times New Roman"/>
                <a:cs typeface="Times New Roman"/>
                <a:sym typeface="Times New Roman"/>
              </a:rPr>
              <a:t> : A &amp; D</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 – 100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D -  400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Avg HH Income X3= 250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nvSpPr>
        <p:spPr>
          <a:xfrm>
            <a:off x="1143000" y="76200"/>
            <a:ext cx="800100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4. </a:t>
            </a:r>
            <a:r>
              <a:rPr b="0" i="0" lang="en-US" sz="3200" u="sng" cap="none" strike="noStrike">
                <a:solidFill>
                  <a:schemeClr val="dk1"/>
                </a:solidFill>
                <a:latin typeface="Times New Roman"/>
                <a:ea typeface="Times New Roman"/>
                <a:cs typeface="Times New Roman"/>
                <a:sym typeface="Times New Roman"/>
              </a:rPr>
              <a:t>Dinesh’s Sample</a:t>
            </a:r>
            <a:r>
              <a:rPr b="0" i="0" lang="en-US" sz="3200" u="none" cap="none" strike="noStrike">
                <a:solidFill>
                  <a:schemeClr val="dk1"/>
                </a:solidFill>
                <a:latin typeface="Times New Roman"/>
                <a:ea typeface="Times New Roman"/>
                <a:cs typeface="Times New Roman"/>
                <a:sym typeface="Times New Roman"/>
              </a:rPr>
              <a:t> : B &amp; C</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B -  200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C-  300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Avg HH Income X4 = 250</a:t>
            </a:r>
            <a:endParaRPr/>
          </a:p>
        </p:txBody>
      </p:sp>
      <p:sp>
        <p:nvSpPr>
          <p:cNvPr id="175" name="Google Shape;175;p12"/>
          <p:cNvSpPr txBox="1"/>
          <p:nvPr/>
        </p:nvSpPr>
        <p:spPr>
          <a:xfrm>
            <a:off x="1143000" y="2209800"/>
            <a:ext cx="8016875"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5. </a:t>
            </a:r>
            <a:r>
              <a:rPr b="0" i="0" lang="en-US" sz="3200" u="sng" cap="none" strike="noStrike">
                <a:solidFill>
                  <a:schemeClr val="dk1"/>
                </a:solidFill>
                <a:latin typeface="Times New Roman"/>
                <a:ea typeface="Times New Roman"/>
                <a:cs typeface="Times New Roman"/>
                <a:sym typeface="Times New Roman"/>
              </a:rPr>
              <a:t>Mahesh ’s Sample</a:t>
            </a:r>
            <a:r>
              <a:rPr b="0" i="0" lang="en-US" sz="3200" u="none" cap="none" strike="noStrike">
                <a:solidFill>
                  <a:schemeClr val="dk1"/>
                </a:solidFill>
                <a:latin typeface="Times New Roman"/>
                <a:ea typeface="Times New Roman"/>
                <a:cs typeface="Times New Roman"/>
                <a:sym typeface="Times New Roman"/>
              </a:rPr>
              <a:t> : B &amp; D</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B - 200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D -  400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Avg HH Income X5 = 300</a:t>
            </a:r>
            <a:endParaRPr/>
          </a:p>
        </p:txBody>
      </p:sp>
      <p:sp>
        <p:nvSpPr>
          <p:cNvPr id="176" name="Google Shape;176;p12"/>
          <p:cNvSpPr txBox="1"/>
          <p:nvPr/>
        </p:nvSpPr>
        <p:spPr>
          <a:xfrm>
            <a:off x="1143000" y="4359275"/>
            <a:ext cx="8016875"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6. </a:t>
            </a:r>
            <a:r>
              <a:rPr b="0" i="0" lang="en-US" sz="3200" u="sng" cap="none" strike="noStrike">
                <a:solidFill>
                  <a:schemeClr val="dk1"/>
                </a:solidFill>
                <a:latin typeface="Times New Roman"/>
                <a:ea typeface="Times New Roman"/>
                <a:cs typeface="Times New Roman"/>
                <a:sym typeface="Times New Roman"/>
              </a:rPr>
              <a:t>Raja’s Sample</a:t>
            </a:r>
            <a:r>
              <a:rPr b="0" i="0" lang="en-US" sz="3200" u="none" cap="none" strike="noStrike">
                <a:solidFill>
                  <a:schemeClr val="dk1"/>
                </a:solidFill>
                <a:latin typeface="Times New Roman"/>
                <a:ea typeface="Times New Roman"/>
                <a:cs typeface="Times New Roman"/>
                <a:sym typeface="Times New Roman"/>
              </a:rPr>
              <a:t> : C &amp; D</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C - 300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D -  400</a:t>
            </a:r>
            <a:endParaRPr/>
          </a:p>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Avg HH Income X6 = 350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nvSpPr>
        <p:spPr>
          <a:xfrm>
            <a:off x="1143000" y="90488"/>
            <a:ext cx="7975600"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Actual Population Average = A + B + C + D / 4 = 250</a:t>
            </a:r>
            <a:endParaRPr/>
          </a:p>
          <a:p>
            <a:pPr indent="0" lvl="0" marL="0" marR="0" rtl="0" algn="l">
              <a:spcBef>
                <a:spcPts val="0"/>
              </a:spcBef>
              <a:spcAft>
                <a:spcPts val="0"/>
              </a:spcAft>
              <a:buNone/>
            </a:pPr>
            <a:r>
              <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If we project Population Average from Sample Avg. then… </a:t>
            </a:r>
            <a:endParaRPr/>
          </a:p>
          <a:p>
            <a:pPr indent="-177800" lvl="0" marL="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 S1 = 150 + Something</a:t>
            </a:r>
            <a:endParaRPr/>
          </a:p>
          <a:p>
            <a:pPr indent="-177800" lvl="0" marL="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 S2 = 200 + Something</a:t>
            </a:r>
            <a:endParaRPr/>
          </a:p>
          <a:p>
            <a:pPr indent="-177800" lvl="0" marL="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 S3 = 250</a:t>
            </a:r>
            <a:endParaRPr/>
          </a:p>
          <a:p>
            <a:pPr indent="-177800" lvl="0" marL="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 S4 = 250</a:t>
            </a:r>
            <a:endParaRPr/>
          </a:p>
          <a:p>
            <a:pPr indent="-177800" lvl="0" marL="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 S5 = 300 – Something</a:t>
            </a:r>
            <a:endParaRPr/>
          </a:p>
          <a:p>
            <a:pPr indent="-177800" lvl="0" marL="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 S6 = 350 – Something</a:t>
            </a:r>
            <a:endParaRPr/>
          </a:p>
          <a:p>
            <a:pPr indent="0" lvl="0" marL="0" marR="0" rtl="0" algn="just">
              <a:spcBef>
                <a:spcPts val="0"/>
              </a:spcBef>
              <a:spcAft>
                <a:spcPts val="0"/>
              </a:spcAft>
              <a:buNone/>
            </a:pPr>
            <a:r>
              <a:rPr b="0" i="0" lang="en-US" sz="2800" u="none" cap="none" strike="noStrike">
                <a:solidFill>
                  <a:schemeClr val="dk1"/>
                </a:solidFill>
                <a:latin typeface="Calibri"/>
                <a:ea typeface="Calibri"/>
                <a:cs typeface="Calibri"/>
                <a:sym typeface="Calibri"/>
              </a:rPr>
              <a:t>But in reality we do not take all possible samples, Hence, there is always a possibility of some error.</a:t>
            </a:r>
            <a:endParaRPr/>
          </a:p>
          <a:p>
            <a:pPr indent="0" lvl="0" marL="0" marR="0" rtl="0" algn="just">
              <a:spcBef>
                <a:spcPts val="0"/>
              </a:spcBef>
              <a:spcAft>
                <a:spcPts val="0"/>
              </a:spcAft>
              <a:buNone/>
            </a:pPr>
            <a:r>
              <a:rPr b="0" i="0" lang="en-US" sz="2800" u="none" cap="none" strike="noStrike">
                <a:solidFill>
                  <a:schemeClr val="dk1"/>
                </a:solidFill>
                <a:latin typeface="Calibri"/>
                <a:ea typeface="Calibri"/>
                <a:cs typeface="Calibri"/>
                <a:sym typeface="Calibri"/>
              </a:rPr>
              <a:t>i.e. Sample Average ± Some error </a:t>
            </a:r>
            <a:endParaRPr/>
          </a:p>
          <a:p>
            <a:pPr indent="0" lvl="0" marL="0" marR="0" rtl="0" algn="just">
              <a:spcBef>
                <a:spcPts val="0"/>
              </a:spcBef>
              <a:spcAft>
                <a:spcPts val="0"/>
              </a:spcAft>
              <a:buNone/>
            </a:pPr>
            <a:r>
              <a:rPr b="0" i="0" lang="en-US" sz="2800" u="none" cap="none" strike="noStrike">
                <a:solidFill>
                  <a:schemeClr val="dk1"/>
                </a:solidFill>
                <a:latin typeface="Calibri"/>
                <a:ea typeface="Calibri"/>
                <a:cs typeface="Calibri"/>
                <a:sym typeface="Calibri"/>
              </a:rPr>
              <a:t>Some error = </a:t>
            </a:r>
            <a:r>
              <a:rPr b="0" i="0" lang="en-US" sz="2800" u="none" cap="none" strike="noStrike">
                <a:solidFill>
                  <a:srgbClr val="FF0000"/>
                </a:solidFill>
                <a:latin typeface="Calibri"/>
                <a:ea typeface="Calibri"/>
                <a:cs typeface="Calibri"/>
                <a:sym typeface="Calibri"/>
              </a:rPr>
              <a:t>Sampling Error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US" sz="3600" u="sng"/>
              <a:t>Reducing the Sampling error</a:t>
            </a:r>
            <a:r>
              <a:rPr b="1" lang="en-US" sz="3600"/>
              <a:t>. </a:t>
            </a:r>
            <a:endParaRPr/>
          </a:p>
        </p:txBody>
      </p:sp>
      <p:sp>
        <p:nvSpPr>
          <p:cNvPr id="187" name="Google Shape;18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greater the sample size, the smaller the standard error/sample error. </a:t>
            </a:r>
            <a:endParaRPr/>
          </a:p>
          <a:p>
            <a:pPr indent="-342900" lvl="0" marL="342900" rtl="0" algn="l">
              <a:spcBef>
                <a:spcPts val="640"/>
              </a:spcBef>
              <a:spcAft>
                <a:spcPts val="0"/>
              </a:spcAft>
              <a:buClr>
                <a:schemeClr val="dk1"/>
              </a:buClr>
              <a:buSzPts val="3200"/>
              <a:buChar char="•"/>
            </a:pPr>
            <a:r>
              <a:rPr lang="en-US"/>
              <a:t>Because the greater the sample size, the closer the sample is to the actual population itself.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Sample Size</a:t>
            </a:r>
            <a:endParaRPr u="sng"/>
          </a:p>
        </p:txBody>
      </p:sp>
      <p:sp>
        <p:nvSpPr>
          <p:cNvPr id="193" name="Google Shape;19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latin typeface="Times New Roman"/>
                <a:ea typeface="Times New Roman"/>
                <a:cs typeface="Times New Roman"/>
                <a:sym typeface="Times New Roman"/>
              </a:rPr>
              <a:t>This amount of risk a researcher is willing (or allowed) to take relates directly to the size of the sample. </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Simply stated, the less risk, larger the sample must be. </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If the researcher cannot accept any risk, he should survey the entire population (take a census).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C3300"/>
              </a:buClr>
              <a:buSzPts val="3200"/>
              <a:buFont typeface="Calibri"/>
              <a:buNone/>
            </a:pPr>
            <a:r>
              <a:rPr b="1" lang="en-US" sz="3200">
                <a:solidFill>
                  <a:srgbClr val="CC3300"/>
                </a:solidFill>
              </a:rPr>
              <a:t>DETERMINATION OF SIZE OF SAMPLE</a:t>
            </a:r>
            <a:endParaRPr/>
          </a:p>
        </p:txBody>
      </p:sp>
      <p:sp>
        <p:nvSpPr>
          <p:cNvPr id="199" name="Google Shape;199;p16"/>
          <p:cNvSpPr txBox="1"/>
          <p:nvPr>
            <p:ph idx="1" type="body"/>
          </p:nvPr>
        </p:nvSpPr>
        <p:spPr>
          <a:xfrm>
            <a:off x="1066800" y="1600200"/>
            <a:ext cx="8077200" cy="5105400"/>
          </a:xfrm>
          <a:prstGeom prst="rect">
            <a:avLst/>
          </a:prstGeom>
          <a:noFill/>
          <a:ln>
            <a:noFill/>
          </a:ln>
        </p:spPr>
        <p:txBody>
          <a:bodyPr anchorCtr="0" anchor="t" bIns="45700" lIns="91425" spcFirstLastPara="1" rIns="91425" wrap="square" tIns="45700">
            <a:normAutofit/>
          </a:bodyPr>
          <a:lstStyle/>
          <a:p>
            <a:pPr indent="-609600" lvl="0" marL="609600" rtl="0" algn="l">
              <a:lnSpc>
                <a:spcPct val="90000"/>
              </a:lnSpc>
              <a:spcBef>
                <a:spcPts val="0"/>
              </a:spcBef>
              <a:spcAft>
                <a:spcPts val="0"/>
              </a:spcAft>
              <a:buClr>
                <a:srgbClr val="FF0066"/>
              </a:buClr>
              <a:buSzPts val="3200"/>
              <a:buChar char="•"/>
            </a:pPr>
            <a:r>
              <a:rPr b="1" lang="en-US">
                <a:solidFill>
                  <a:srgbClr val="FF0066"/>
                </a:solidFill>
              </a:rPr>
              <a:t>Common Misconceptions</a:t>
            </a:r>
            <a:endParaRPr/>
          </a:p>
          <a:p>
            <a:pPr indent="-533400" lvl="1" marL="990600" rtl="0" algn="l">
              <a:lnSpc>
                <a:spcPct val="90000"/>
              </a:lnSpc>
              <a:spcBef>
                <a:spcPts val="560"/>
              </a:spcBef>
              <a:spcAft>
                <a:spcPts val="0"/>
              </a:spcAft>
              <a:buClr>
                <a:schemeClr val="accent2"/>
              </a:buClr>
              <a:buSzPts val="2800"/>
              <a:buChar char="–"/>
            </a:pPr>
            <a:r>
              <a:rPr b="1" lang="en-US">
                <a:solidFill>
                  <a:schemeClr val="accent2"/>
                </a:solidFill>
              </a:rPr>
              <a:t>The sample should be a proportion (often 5 or 10 per cent) of the population;</a:t>
            </a:r>
            <a:endParaRPr/>
          </a:p>
          <a:p>
            <a:pPr indent="-533400" lvl="1" marL="990600" rtl="0" algn="l">
              <a:lnSpc>
                <a:spcPct val="90000"/>
              </a:lnSpc>
              <a:spcBef>
                <a:spcPts val="560"/>
              </a:spcBef>
              <a:spcAft>
                <a:spcPts val="0"/>
              </a:spcAft>
              <a:buClr>
                <a:schemeClr val="dk1"/>
              </a:buClr>
              <a:buSzPts val="2800"/>
              <a:buNone/>
            </a:pPr>
            <a:r>
              <a:t/>
            </a:r>
            <a:endParaRPr b="1">
              <a:solidFill>
                <a:schemeClr val="accent2"/>
              </a:solidFill>
            </a:endParaRPr>
          </a:p>
          <a:p>
            <a:pPr indent="-533400" lvl="1" marL="990600" rtl="0" algn="l">
              <a:lnSpc>
                <a:spcPct val="90000"/>
              </a:lnSpc>
              <a:spcBef>
                <a:spcPts val="560"/>
              </a:spcBef>
              <a:spcAft>
                <a:spcPts val="0"/>
              </a:spcAft>
              <a:buClr>
                <a:srgbClr val="CC3300"/>
              </a:buClr>
              <a:buSzPts val="2800"/>
              <a:buChar char="–"/>
            </a:pPr>
            <a:r>
              <a:rPr b="1" lang="en-US">
                <a:solidFill>
                  <a:srgbClr val="CC3300"/>
                </a:solidFill>
              </a:rPr>
              <a:t>The sample should total about 500.</a:t>
            </a:r>
            <a:endParaRPr/>
          </a:p>
          <a:p>
            <a:pPr indent="-533400" lvl="1" marL="990600" rtl="0" algn="l">
              <a:lnSpc>
                <a:spcPct val="90000"/>
              </a:lnSpc>
              <a:spcBef>
                <a:spcPts val="560"/>
              </a:spcBef>
              <a:spcAft>
                <a:spcPts val="0"/>
              </a:spcAft>
              <a:buClr>
                <a:schemeClr val="dk1"/>
              </a:buClr>
              <a:buSzPts val="2800"/>
              <a:buNone/>
            </a:pPr>
            <a:r>
              <a:t/>
            </a:r>
            <a:endParaRPr b="1">
              <a:solidFill>
                <a:srgbClr val="CC3300"/>
              </a:solidFill>
            </a:endParaRPr>
          </a:p>
          <a:p>
            <a:pPr indent="-533400" lvl="1" marL="990600" rtl="0" algn="l">
              <a:lnSpc>
                <a:spcPct val="90000"/>
              </a:lnSpc>
              <a:spcBef>
                <a:spcPts val="560"/>
              </a:spcBef>
              <a:spcAft>
                <a:spcPts val="0"/>
              </a:spcAft>
              <a:buClr>
                <a:srgbClr val="3366FF"/>
              </a:buClr>
              <a:buSzPts val="2800"/>
              <a:buChar char="–"/>
            </a:pPr>
            <a:r>
              <a:rPr b="1" lang="en-US">
                <a:solidFill>
                  <a:srgbClr val="3366FF"/>
                </a:solidFill>
              </a:rPr>
              <a:t>Any increase in the sample size will increase the precision of the sample results.</a:t>
            </a:r>
            <a:endParaRPr/>
          </a:p>
          <a:p>
            <a:pPr indent="-533400" lvl="1" marL="990600" rtl="0" algn="l">
              <a:lnSpc>
                <a:spcPct val="90000"/>
              </a:lnSpc>
              <a:spcBef>
                <a:spcPts val="720"/>
              </a:spcBef>
              <a:spcAft>
                <a:spcPts val="0"/>
              </a:spcAft>
              <a:buClr>
                <a:srgbClr val="FF0066"/>
              </a:buClr>
              <a:buSzPts val="3600"/>
              <a:buChar char="–"/>
            </a:pPr>
            <a:r>
              <a:rPr b="1" lang="en-US" sz="3600">
                <a:solidFill>
                  <a:srgbClr val="FF0066"/>
                </a:solidFill>
              </a:rPr>
              <a:t>No such rule-of-thumb method is      adequate.</a:t>
            </a:r>
            <a:endParaRPr/>
          </a:p>
          <a:p>
            <a:pPr indent="-533400" lvl="1" marL="990600" rtl="0" algn="l">
              <a:lnSpc>
                <a:spcPct val="90000"/>
              </a:lnSpc>
              <a:spcBef>
                <a:spcPts val="560"/>
              </a:spcBef>
              <a:spcAft>
                <a:spcPts val="0"/>
              </a:spcAft>
              <a:buClr>
                <a:schemeClr val="dk1"/>
              </a:buClr>
              <a:buSzPts val="2800"/>
              <a:buFont typeface="Calibri"/>
              <a:buNone/>
            </a:pPr>
            <a:r>
              <a:t/>
            </a:r>
            <a:endParaRPr/>
          </a:p>
        </p:txBody>
      </p:sp>
      <p:sp>
        <p:nvSpPr>
          <p:cNvPr id="200" name="Google Shape;20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C3300"/>
              </a:buClr>
              <a:buSzPts val="3200"/>
              <a:buFont typeface="Calibri"/>
              <a:buNone/>
            </a:pPr>
            <a:r>
              <a:rPr b="1" lang="en-US" sz="3200" u="sng">
                <a:solidFill>
                  <a:srgbClr val="CC3300"/>
                </a:solidFill>
              </a:rPr>
              <a:t>DETERMINATION OF SIZE OF SAMPLE…..</a:t>
            </a:r>
            <a:endParaRPr/>
          </a:p>
        </p:txBody>
      </p:sp>
      <p:sp>
        <p:nvSpPr>
          <p:cNvPr id="206" name="Google Shape;206;p17"/>
          <p:cNvSpPr txBox="1"/>
          <p:nvPr>
            <p:ph idx="1" type="body"/>
          </p:nvPr>
        </p:nvSpPr>
        <p:spPr>
          <a:xfrm>
            <a:off x="1371600" y="1600200"/>
            <a:ext cx="77724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u="sng"/>
              <a:t>How large should a sample be</a:t>
            </a:r>
            <a:r>
              <a:rPr b="1" lang="en-US" sz="2800"/>
              <a:t>?</a:t>
            </a:r>
            <a:endParaRPr/>
          </a:p>
          <a:p>
            <a:pPr indent="-342900" lvl="0" marL="342900" rtl="0" algn="l">
              <a:spcBef>
                <a:spcPts val="560"/>
              </a:spcBef>
              <a:spcAft>
                <a:spcPts val="0"/>
              </a:spcAft>
              <a:buClr>
                <a:schemeClr val="dk1"/>
              </a:buClr>
              <a:buSzPts val="2800"/>
              <a:buFont typeface="Calibri"/>
              <a:buNone/>
            </a:pPr>
            <a:r>
              <a:rPr b="1" lang="en-US" sz="2800"/>
              <a:t>	1. The degree of accuracy required.</a:t>
            </a:r>
            <a:br>
              <a:rPr b="1" lang="en-US" sz="2800"/>
            </a:br>
            <a:br>
              <a:rPr b="1" lang="en-US" sz="2800"/>
            </a:br>
            <a:r>
              <a:rPr b="1" lang="en-US" sz="2800"/>
              <a:t>2. The degree of variability or diversity in the population. </a:t>
            </a:r>
            <a:br>
              <a:rPr b="1" lang="en-US" sz="2800"/>
            </a:br>
            <a:br>
              <a:rPr b="1" lang="en-US" sz="2800"/>
            </a:br>
            <a:r>
              <a:rPr b="1" lang="en-US" sz="2800"/>
              <a:t>3. The number of different variables examined simultaneously in data analysis.</a:t>
            </a:r>
            <a:br>
              <a:rPr b="1" lang="en-US" sz="2800"/>
            </a:br>
            <a:endParaRPr b="1" sz="2800"/>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1295400" y="277813"/>
            <a:ext cx="7848600" cy="11398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Times New Roman"/>
              <a:buNone/>
            </a:pPr>
            <a:r>
              <a:rPr b="1" lang="en-US" sz="3400">
                <a:latin typeface="Times New Roman"/>
                <a:ea typeface="Times New Roman"/>
                <a:cs typeface="Times New Roman"/>
                <a:sym typeface="Times New Roman"/>
              </a:rPr>
              <a:t>      </a:t>
            </a:r>
            <a:r>
              <a:rPr b="1" lang="en-US" sz="3400" u="sng">
                <a:latin typeface="Times New Roman"/>
                <a:ea typeface="Times New Roman"/>
                <a:cs typeface="Times New Roman"/>
                <a:sym typeface="Times New Roman"/>
              </a:rPr>
              <a:t>Sample Size for infinite Population</a:t>
            </a:r>
            <a:endParaRPr sz="3400" u="sng">
              <a:latin typeface="Times New Roman"/>
              <a:ea typeface="Times New Roman"/>
              <a:cs typeface="Times New Roman"/>
              <a:sym typeface="Times New Roman"/>
            </a:endParaRPr>
          </a:p>
        </p:txBody>
      </p:sp>
      <p:sp>
        <p:nvSpPr>
          <p:cNvPr id="212" name="Google Shape;21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rgbClr val="C00000"/>
              </a:buClr>
              <a:buSzPts val="3200"/>
              <a:buNone/>
            </a:pPr>
            <a:r>
              <a:rPr b="1" lang="en-US">
                <a:solidFill>
                  <a:srgbClr val="C00000"/>
                </a:solidFill>
              </a:rPr>
              <a:t>1. Sample Size= </a:t>
            </a:r>
            <a:r>
              <a:rPr lang="en-US"/>
              <a:t>(zs/e)</a:t>
            </a:r>
            <a:r>
              <a:rPr baseline="30000" lang="en-US"/>
              <a:t>2   </a:t>
            </a:r>
            <a:r>
              <a:rPr lang="en-US"/>
              <a:t>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 where z= Level of significance, s= standard deviation, e= permissible error.</a:t>
            </a:r>
            <a:endParaRPr/>
          </a:p>
          <a:p>
            <a:pPr indent="-342900" lvl="0" marL="342900" rtl="0" algn="l">
              <a:spcBef>
                <a:spcPts val="640"/>
              </a:spcBef>
              <a:spcAft>
                <a:spcPts val="0"/>
              </a:spcAft>
              <a:buClr>
                <a:schemeClr val="dk1"/>
              </a:buClr>
              <a:buSzPts val="3200"/>
              <a:buNone/>
            </a:pPr>
            <a:r>
              <a:t/>
            </a:r>
            <a:endParaRPr baseline="30000"/>
          </a:p>
          <a:p>
            <a:pPr indent="-342900" lvl="0" marL="342900" rtl="0" algn="l">
              <a:spcBef>
                <a:spcPts val="640"/>
              </a:spcBef>
              <a:spcAft>
                <a:spcPts val="0"/>
              </a:spcAft>
              <a:buClr>
                <a:schemeClr val="dk1"/>
              </a:buClr>
              <a:buSzPts val="3200"/>
              <a:buNone/>
            </a:pPr>
            <a:r>
              <a:t/>
            </a:r>
            <a:endParaRPr baseline="30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1066800" y="277813"/>
            <a:ext cx="8077200" cy="11398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u="sng">
                <a:latin typeface="Times New Roman"/>
                <a:ea typeface="Times New Roman"/>
                <a:cs typeface="Times New Roman"/>
                <a:sym typeface="Times New Roman"/>
              </a:rPr>
              <a:t>Sample Size for infinite Population</a:t>
            </a:r>
            <a:endParaRPr u="sng">
              <a:latin typeface="Times New Roman"/>
              <a:ea typeface="Times New Roman"/>
              <a:cs typeface="Times New Roman"/>
              <a:sym typeface="Times New Roman"/>
            </a:endParaRPr>
          </a:p>
        </p:txBody>
      </p:sp>
      <p:sp>
        <p:nvSpPr>
          <p:cNvPr id="218" name="Google Shape;218;p19"/>
          <p:cNvSpPr txBox="1"/>
          <p:nvPr>
            <p:ph idx="1" type="body"/>
          </p:nvPr>
        </p:nvSpPr>
        <p:spPr>
          <a:xfrm>
            <a:off x="1066800" y="1600200"/>
            <a:ext cx="78486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480"/>
              </a:spcBef>
              <a:spcAft>
                <a:spcPts val="0"/>
              </a:spcAft>
              <a:buClr>
                <a:srgbClr val="C00000"/>
              </a:buClr>
              <a:buSzPts val="2400"/>
              <a:buNone/>
            </a:pPr>
            <a:r>
              <a:rPr b="1" lang="en-US" sz="2400">
                <a:solidFill>
                  <a:srgbClr val="C00000"/>
                </a:solidFill>
                <a:latin typeface="Times New Roman"/>
                <a:ea typeface="Times New Roman"/>
                <a:cs typeface="Times New Roman"/>
                <a:sym typeface="Times New Roman"/>
              </a:rPr>
              <a:t>II. Sample Size</a:t>
            </a:r>
            <a:r>
              <a:rPr lang="en-US" sz="2400">
                <a:latin typeface="Times New Roman"/>
                <a:ea typeface="Times New Roman"/>
                <a:cs typeface="Times New Roman"/>
                <a:sym typeface="Times New Roman"/>
              </a:rPr>
              <a:t>=  z</a:t>
            </a:r>
            <a:r>
              <a:rPr baseline="30000" lang="en-US" sz="2400">
                <a:latin typeface="Times New Roman"/>
                <a:ea typeface="Times New Roman"/>
                <a:cs typeface="Times New Roman"/>
                <a:sym typeface="Times New Roman"/>
              </a:rPr>
              <a:t>2 </a:t>
            </a:r>
            <a:r>
              <a:rPr lang="en-US" sz="2400">
                <a:latin typeface="Times New Roman"/>
                <a:ea typeface="Times New Roman"/>
                <a:cs typeface="Times New Roman"/>
                <a:sym typeface="Times New Roman"/>
              </a:rPr>
              <a:t> x (p)x(1-p)</a:t>
            </a:r>
            <a:r>
              <a:rPr lang="en-US" sz="2400">
                <a:solidFill>
                  <a:srgbClr val="FF0000"/>
                </a:solidFill>
                <a:latin typeface="Times New Roman"/>
                <a:ea typeface="Times New Roman"/>
                <a:cs typeface="Times New Roman"/>
                <a:sym typeface="Times New Roman"/>
              </a:rPr>
              <a:t>/</a:t>
            </a:r>
            <a:r>
              <a:rPr lang="en-US" sz="2400">
                <a:latin typeface="Times New Roman"/>
                <a:ea typeface="Times New Roman"/>
                <a:cs typeface="Times New Roman"/>
                <a:sym typeface="Times New Roman"/>
              </a:rPr>
              <a:t> c</a:t>
            </a:r>
            <a:r>
              <a:rPr baseline="30000" lang="en-US" sz="2400">
                <a:latin typeface="Times New Roman"/>
                <a:ea typeface="Times New Roman"/>
                <a:cs typeface="Times New Roman"/>
                <a:sym typeface="Times New Roman"/>
              </a:rPr>
              <a:t>2</a:t>
            </a:r>
            <a:endParaRPr/>
          </a:p>
          <a:p>
            <a:pPr indent="-3429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where z= Level of significance, p=  the population proportion</a:t>
            </a:r>
            <a:endParaRPr/>
          </a:p>
          <a:p>
            <a:pPr indent="-342900" lvl="0" marL="34290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(assumed to be 0.50 since this would provide the maximum </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sample size). </a:t>
            </a:r>
            <a:endParaRPr/>
          </a:p>
          <a:p>
            <a:pPr indent="-3429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c=  confidence interval, expressed as decimal.(  (e.g., .05 = ±5%)</a:t>
            </a:r>
            <a:endParaRPr/>
          </a:p>
          <a:p>
            <a:pPr indent="-342900" lvl="0" marL="342900" rtl="0" algn="l">
              <a:spcBef>
                <a:spcPts val="480"/>
              </a:spcBef>
              <a:spcAft>
                <a:spcPts val="0"/>
              </a:spcAft>
              <a:buClr>
                <a:schemeClr val="dk1"/>
              </a:buClr>
              <a:buSzPts val="2400"/>
              <a:buNone/>
            </a:pPr>
            <a:r>
              <a:t/>
            </a:r>
            <a:endParaRPr baseline="30000"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t/>
            </a:r>
            <a:endParaRPr baseline="30000"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609600" y="304801"/>
            <a:ext cx="73152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Population</a:t>
            </a:r>
            <a:endParaRPr b="1" u="sng"/>
          </a:p>
        </p:txBody>
      </p:sp>
      <p:sp>
        <p:nvSpPr>
          <p:cNvPr id="117" name="Google Shape;117;p2"/>
          <p:cNvSpPr txBox="1"/>
          <p:nvPr>
            <p:ph idx="1" type="body"/>
          </p:nvPr>
        </p:nvSpPr>
        <p:spPr>
          <a:xfrm>
            <a:off x="990600" y="1600200"/>
            <a:ext cx="7924800" cy="516636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Char char="•"/>
            </a:pPr>
            <a:r>
              <a:rPr lang="en-US"/>
              <a:t>Population refers to the total membership or “universe” of a defined class of people, organizations, objects , entities or events.</a:t>
            </a:r>
            <a:endParaRPr/>
          </a:p>
          <a:p>
            <a:pPr indent="-342900" lvl="0" marL="342900" rtl="0" algn="just">
              <a:spcBef>
                <a:spcPts val="640"/>
              </a:spcBef>
              <a:spcAft>
                <a:spcPts val="0"/>
              </a:spcAft>
              <a:buClr>
                <a:schemeClr val="dk1"/>
              </a:buClr>
              <a:buSzPts val="3200"/>
              <a:buNone/>
            </a:pPr>
            <a:r>
              <a:rPr lang="en-US"/>
              <a:t> </a:t>
            </a:r>
            <a:endParaRPr/>
          </a:p>
          <a:p>
            <a:pPr indent="-342900" lvl="0" marL="342900" rtl="0" algn="just">
              <a:spcBef>
                <a:spcPts val="640"/>
              </a:spcBef>
              <a:spcAft>
                <a:spcPts val="0"/>
              </a:spcAft>
              <a:buClr>
                <a:schemeClr val="dk1"/>
              </a:buClr>
              <a:buSzPts val="3200"/>
              <a:buChar char="•"/>
            </a:pPr>
            <a:r>
              <a:rPr lang="en-US"/>
              <a:t>A statistical population is a set of entities, which engages the researcher’s interest as a set. E.g. the set of all petrol retailers in Pune City.</a:t>
            </a:r>
            <a:endParaRPr/>
          </a:p>
          <a:p>
            <a:pPr indent="-3429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i="1" lang="en-US"/>
              <a:t>Finite population and infinite population.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i="1" lang="en-US" sz="3600" u="sng"/>
              <a:t>I. Sample Size – Finite Population </a:t>
            </a:r>
            <a:endParaRPr sz="3600" u="sng"/>
          </a:p>
        </p:txBody>
      </p:sp>
      <p:pic>
        <p:nvPicPr>
          <p:cNvPr id="224" name="Google Shape;224;p20"/>
          <p:cNvPicPr preferRelativeResize="0"/>
          <p:nvPr/>
        </p:nvPicPr>
        <p:blipFill rotWithShape="1">
          <a:blip r:embed="rId3">
            <a:alphaModFix/>
          </a:blip>
          <a:srcRect b="0" l="0" r="0" t="0"/>
          <a:stretch/>
        </p:blipFill>
        <p:spPr>
          <a:xfrm>
            <a:off x="2819400" y="1295400"/>
            <a:ext cx="4019550" cy="2124075"/>
          </a:xfrm>
          <a:prstGeom prst="rect">
            <a:avLst/>
          </a:prstGeom>
          <a:noFill/>
          <a:ln>
            <a:noFill/>
          </a:ln>
        </p:spPr>
      </p:pic>
      <p:sp>
        <p:nvSpPr>
          <p:cNvPr id="225" name="Google Shape;225;p20"/>
          <p:cNvSpPr/>
          <p:nvPr/>
        </p:nvSpPr>
        <p:spPr>
          <a:xfrm>
            <a:off x="1219200" y="3962400"/>
            <a:ext cx="746760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1" lang="en-US" sz="2400" u="none" cap="none" strike="noStrike">
                <a:solidFill>
                  <a:schemeClr val="dk1"/>
                </a:solidFill>
                <a:latin typeface="Times New Roman"/>
                <a:ea typeface="Times New Roman"/>
                <a:cs typeface="Times New Roman"/>
                <a:sym typeface="Times New Roman"/>
              </a:rPr>
              <a:t>Note: Calculate the sample size using the infinite population formula first. Then use the sample size derived from that calculation to calculate a sample size for a finite population.</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21"/>
          <p:cNvSpPr/>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hlink"/>
                </a:solidFill>
                <a:latin typeface="Calibri"/>
                <a:ea typeface="Calibri"/>
                <a:cs typeface="Calibri"/>
                <a:sym typeface="Calibri"/>
              </a:rPr>
              <a:t>SIZE OF SAMPLE</a:t>
            </a:r>
            <a:endParaRPr/>
          </a:p>
        </p:txBody>
      </p:sp>
      <p:sp>
        <p:nvSpPr>
          <p:cNvPr id="232" name="Google Shape;232;p21"/>
          <p:cNvSpPr/>
          <p:nvPr/>
        </p:nvSpPr>
        <p:spPr>
          <a:xfrm>
            <a:off x="609600" y="17526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t/>
            </a:r>
            <a:endParaRPr b="1"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None/>
            </a:pPr>
            <a:r>
              <a:rPr b="1" i="0" lang="en-US" sz="3200" u="none" cap="none" strike="noStrike">
                <a:solidFill>
                  <a:schemeClr val="dk1"/>
                </a:solidFill>
                <a:latin typeface="Calibri"/>
                <a:ea typeface="Calibri"/>
                <a:cs typeface="Calibri"/>
                <a:sym typeface="Calibri"/>
              </a:rPr>
              <a:t> </a:t>
            </a:r>
            <a:endParaRPr/>
          </a:p>
          <a:p>
            <a:pPr indent="-342900" lvl="0" marL="342900" marR="0" rtl="0" algn="just">
              <a:spcBef>
                <a:spcPts val="800"/>
              </a:spcBef>
              <a:spcAft>
                <a:spcPts val="0"/>
              </a:spcAft>
              <a:buClr>
                <a:schemeClr val="dk1"/>
              </a:buClr>
              <a:buSzPts val="4000"/>
              <a:buFont typeface="Calibri"/>
              <a:buChar char="•"/>
            </a:pPr>
            <a:r>
              <a:rPr b="1" i="0" lang="en-US" sz="4000" u="none" cap="none" strike="noStrike">
                <a:solidFill>
                  <a:schemeClr val="dk1"/>
                </a:solidFill>
                <a:latin typeface="Calibri"/>
                <a:ea typeface="Calibri"/>
                <a:cs typeface="Calibri"/>
                <a:sym typeface="Calibri"/>
              </a:rPr>
              <a:t>Krejcie and Morgan (1970) have prepared a table using the following formula :</a:t>
            </a:r>
            <a:endParaRPr/>
          </a:p>
        </p:txBody>
      </p:sp>
    </p:spTree>
  </p:cSld>
  <p:clrMapOvr>
    <a:masterClrMapping/>
  </p:clrMapOvr>
  <p:transition>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6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8" name="Google Shape;238;p22"/>
          <p:cNvSpPr/>
          <p:nvPr/>
        </p:nvSpPr>
        <p:spPr>
          <a:xfrm>
            <a:off x="2163763" y="2025650"/>
            <a:ext cx="4059237" cy="79375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Calibri"/>
                <a:ea typeface="Calibri"/>
                <a:cs typeface="Calibri"/>
                <a:sym typeface="Calibri"/>
              </a:rPr>
              <a:t>   	        </a:t>
            </a:r>
            <a:r>
              <a:rPr b="1" i="0" lang="en-US" sz="2800" u="none" cap="none" strike="noStrike">
                <a:solidFill>
                  <a:schemeClr val="accent2"/>
                </a:solidFill>
                <a:latin typeface="Calibri"/>
                <a:ea typeface="Calibri"/>
                <a:cs typeface="Calibri"/>
                <a:sym typeface="Calibri"/>
              </a:rPr>
              <a:t>Χ</a:t>
            </a:r>
            <a:r>
              <a:rPr b="1" baseline="30000" i="0" lang="en-US" sz="2800" u="none" cap="none" strike="noStrike">
                <a:solidFill>
                  <a:schemeClr val="accent2"/>
                </a:solidFill>
                <a:latin typeface="Calibri"/>
                <a:ea typeface="Calibri"/>
                <a:cs typeface="Calibri"/>
                <a:sym typeface="Calibri"/>
              </a:rPr>
              <a:t>2</a:t>
            </a:r>
            <a:r>
              <a:rPr b="0" baseline="30000" i="0" lang="en-US" sz="2800" u="none" cap="none" strike="noStrike">
                <a:solidFill>
                  <a:schemeClr val="accent2"/>
                </a:solidFill>
                <a:latin typeface="Calibri"/>
                <a:ea typeface="Calibri"/>
                <a:cs typeface="Calibri"/>
                <a:sym typeface="Calibri"/>
              </a:rPr>
              <a:t>   </a:t>
            </a:r>
            <a:r>
              <a:rPr b="1" i="0" lang="en-US" sz="2800" u="none" cap="none" strike="noStrike">
                <a:solidFill>
                  <a:schemeClr val="accent2"/>
                </a:solidFill>
                <a:latin typeface="Calibri"/>
                <a:ea typeface="Calibri"/>
                <a:cs typeface="Calibri"/>
                <a:sym typeface="Calibri"/>
              </a:rPr>
              <a:t>NP  (1- P)</a:t>
            </a:r>
            <a:endParaRPr sz="11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9" name="Google Shape;239;p22"/>
          <p:cNvCxnSpPr/>
          <p:nvPr/>
        </p:nvCxnSpPr>
        <p:spPr>
          <a:xfrm>
            <a:off x="2849563" y="3000375"/>
            <a:ext cx="3771900" cy="0"/>
          </a:xfrm>
          <a:prstGeom prst="straightConnector1">
            <a:avLst/>
          </a:prstGeom>
          <a:noFill/>
          <a:ln cap="flat" cmpd="sng" w="28575">
            <a:solidFill>
              <a:srgbClr val="000000"/>
            </a:solidFill>
            <a:prstDash val="solid"/>
            <a:round/>
            <a:headEnd len="med" w="med" type="none"/>
            <a:tailEnd len="med" w="med" type="none"/>
          </a:ln>
        </p:spPr>
      </p:cxnSp>
      <p:sp>
        <p:nvSpPr>
          <p:cNvPr id="240" name="Google Shape;240;p22"/>
          <p:cNvSpPr/>
          <p:nvPr/>
        </p:nvSpPr>
        <p:spPr>
          <a:xfrm>
            <a:off x="2163763" y="2682875"/>
            <a:ext cx="5121275" cy="25939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accent2"/>
                </a:solidFill>
                <a:latin typeface="Calibri"/>
                <a:ea typeface="Calibri"/>
                <a:cs typeface="Calibri"/>
                <a:sym typeface="Calibri"/>
              </a:rPr>
              <a:t>s</a:t>
            </a:r>
            <a:r>
              <a:rPr lang="en-US" sz="2800">
                <a:solidFill>
                  <a:schemeClr val="accent2"/>
                </a:solidFill>
                <a:latin typeface="Calibri"/>
                <a:ea typeface="Calibri"/>
                <a:cs typeface="Calibri"/>
                <a:sym typeface="Calibri"/>
              </a:rPr>
              <a:t> </a:t>
            </a:r>
            <a:r>
              <a:rPr b="1" lang="en-US" sz="2800">
                <a:solidFill>
                  <a:schemeClr val="accent2"/>
                </a:solidFill>
                <a:latin typeface="Calibri"/>
                <a:ea typeface="Calibri"/>
                <a:cs typeface="Calibri"/>
                <a:sym typeface="Calibri"/>
              </a:rPr>
              <a:t>=   </a:t>
            </a:r>
            <a:r>
              <a:rPr b="1"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t>
            </a:r>
            <a:r>
              <a:rPr b="1" lang="en-US" sz="2800">
                <a:solidFill>
                  <a:schemeClr val="accent2"/>
                </a:solidFill>
                <a:latin typeface="Calibri"/>
                <a:ea typeface="Calibri"/>
                <a:cs typeface="Calibri"/>
                <a:sym typeface="Calibri"/>
              </a:rPr>
              <a:t>d</a:t>
            </a:r>
            <a:r>
              <a:rPr b="1" baseline="30000" lang="en-US" sz="2800">
                <a:solidFill>
                  <a:schemeClr val="accent2"/>
                </a:solidFill>
                <a:latin typeface="Calibri"/>
                <a:ea typeface="Calibri"/>
                <a:cs typeface="Calibri"/>
                <a:sym typeface="Calibri"/>
              </a:rPr>
              <a:t>2     </a:t>
            </a:r>
            <a:r>
              <a:rPr b="1" lang="en-US" sz="2800">
                <a:solidFill>
                  <a:schemeClr val="accent2"/>
                </a:solidFill>
                <a:latin typeface="Calibri"/>
                <a:ea typeface="Calibri"/>
                <a:cs typeface="Calibri"/>
                <a:sym typeface="Calibri"/>
              </a:rPr>
              <a:t>(N-1)  + Χ</a:t>
            </a:r>
            <a:r>
              <a:rPr b="1" baseline="30000" lang="en-US" sz="2800">
                <a:solidFill>
                  <a:schemeClr val="accent2"/>
                </a:solidFill>
                <a:latin typeface="Calibri"/>
                <a:ea typeface="Calibri"/>
                <a:cs typeface="Calibri"/>
                <a:sym typeface="Calibri"/>
              </a:rPr>
              <a:t>2     </a:t>
            </a:r>
            <a:r>
              <a:rPr b="1" lang="en-US" sz="2800">
                <a:solidFill>
                  <a:schemeClr val="accent2"/>
                </a:solidFill>
                <a:latin typeface="Calibri"/>
                <a:ea typeface="Calibri"/>
                <a:cs typeface="Calibri"/>
                <a:sym typeface="Calibri"/>
              </a:rPr>
              <a:t>P (1-P)</a:t>
            </a:r>
            <a:endParaRPr sz="11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b="1" lang="en-US" sz="1800">
                <a:solidFill>
                  <a:srgbClr val="990000"/>
                </a:solidFill>
                <a:latin typeface="Calibri"/>
                <a:ea typeface="Calibri"/>
                <a:cs typeface="Calibri"/>
                <a:sym typeface="Calibri"/>
              </a:rPr>
              <a:t>s   = Sample Size</a:t>
            </a:r>
            <a:endParaRPr sz="1100">
              <a:solidFill>
                <a:srgbClr val="990000"/>
              </a:solidFill>
              <a:latin typeface="Calibri"/>
              <a:ea typeface="Calibri"/>
              <a:cs typeface="Calibri"/>
              <a:sym typeface="Calibri"/>
            </a:endParaRPr>
          </a:p>
          <a:p>
            <a:pPr indent="0" lvl="0" marL="0" marR="0" rtl="0" algn="l">
              <a:spcBef>
                <a:spcPts val="0"/>
              </a:spcBef>
              <a:spcAft>
                <a:spcPts val="0"/>
              </a:spcAft>
              <a:buNone/>
            </a:pPr>
            <a:r>
              <a:rPr b="1" lang="en-US" sz="1800">
                <a:solidFill>
                  <a:srgbClr val="990000"/>
                </a:solidFill>
                <a:latin typeface="Calibri"/>
                <a:ea typeface="Calibri"/>
                <a:cs typeface="Calibri"/>
                <a:sym typeface="Calibri"/>
              </a:rPr>
              <a:t>Χ</a:t>
            </a:r>
            <a:r>
              <a:rPr b="1" baseline="30000" lang="en-US" sz="1800">
                <a:solidFill>
                  <a:srgbClr val="990000"/>
                </a:solidFill>
                <a:latin typeface="Calibri"/>
                <a:ea typeface="Calibri"/>
                <a:cs typeface="Calibri"/>
                <a:sym typeface="Calibri"/>
              </a:rPr>
              <a:t>2  </a:t>
            </a:r>
            <a:r>
              <a:rPr b="1" lang="en-US" sz="1800">
                <a:solidFill>
                  <a:srgbClr val="990000"/>
                </a:solidFill>
                <a:latin typeface="Calibri"/>
                <a:ea typeface="Calibri"/>
                <a:cs typeface="Calibri"/>
                <a:sym typeface="Calibri"/>
              </a:rPr>
              <a:t>= Chi-square</a:t>
            </a:r>
            <a:endParaRPr sz="1100">
              <a:solidFill>
                <a:srgbClr val="990000"/>
              </a:solidFill>
              <a:latin typeface="Calibri"/>
              <a:ea typeface="Calibri"/>
              <a:cs typeface="Calibri"/>
              <a:sym typeface="Calibri"/>
            </a:endParaRPr>
          </a:p>
          <a:p>
            <a:pPr indent="0" lvl="0" marL="0" marR="0" rtl="0" algn="l">
              <a:spcBef>
                <a:spcPts val="0"/>
              </a:spcBef>
              <a:spcAft>
                <a:spcPts val="0"/>
              </a:spcAft>
              <a:buNone/>
            </a:pPr>
            <a:r>
              <a:rPr b="1" lang="en-US" sz="1800">
                <a:solidFill>
                  <a:srgbClr val="990000"/>
                </a:solidFill>
                <a:latin typeface="Calibri"/>
                <a:ea typeface="Calibri"/>
                <a:cs typeface="Calibri"/>
                <a:sym typeface="Calibri"/>
              </a:rPr>
              <a:t>N   = Population</a:t>
            </a:r>
            <a:endParaRPr sz="1100">
              <a:solidFill>
                <a:srgbClr val="990000"/>
              </a:solidFill>
              <a:latin typeface="Calibri"/>
              <a:ea typeface="Calibri"/>
              <a:cs typeface="Calibri"/>
              <a:sym typeface="Calibri"/>
            </a:endParaRPr>
          </a:p>
          <a:p>
            <a:pPr indent="0" lvl="0" marL="0" marR="0" rtl="0" algn="l">
              <a:spcBef>
                <a:spcPts val="0"/>
              </a:spcBef>
              <a:spcAft>
                <a:spcPts val="0"/>
              </a:spcAft>
              <a:buNone/>
            </a:pPr>
            <a:r>
              <a:rPr b="1" lang="en-US" sz="1800">
                <a:solidFill>
                  <a:srgbClr val="990000"/>
                </a:solidFill>
                <a:latin typeface="Calibri"/>
                <a:ea typeface="Calibri"/>
                <a:cs typeface="Calibri"/>
                <a:sym typeface="Calibri"/>
              </a:rPr>
              <a:t>P   = Population Characteristics (proportion)</a:t>
            </a:r>
            <a:endParaRPr sz="1100">
              <a:solidFill>
                <a:srgbClr val="990000"/>
              </a:solidFill>
              <a:latin typeface="Calibri"/>
              <a:ea typeface="Calibri"/>
              <a:cs typeface="Calibri"/>
              <a:sym typeface="Calibri"/>
            </a:endParaRPr>
          </a:p>
          <a:p>
            <a:pPr indent="0" lvl="0" marL="0" marR="0" rtl="0" algn="l">
              <a:spcBef>
                <a:spcPts val="0"/>
              </a:spcBef>
              <a:spcAft>
                <a:spcPts val="0"/>
              </a:spcAft>
              <a:buNone/>
            </a:pPr>
            <a:r>
              <a:rPr b="1" lang="en-US" sz="1800">
                <a:solidFill>
                  <a:srgbClr val="990000"/>
                </a:solidFill>
                <a:latin typeface="Calibri"/>
                <a:ea typeface="Calibri"/>
                <a:cs typeface="Calibri"/>
                <a:sym typeface="Calibri"/>
              </a:rPr>
              <a:t>d</a:t>
            </a:r>
            <a:r>
              <a:rPr b="1" baseline="30000" lang="en-US" sz="1800">
                <a:solidFill>
                  <a:srgbClr val="990000"/>
                </a:solidFill>
                <a:latin typeface="Calibri"/>
                <a:ea typeface="Calibri"/>
                <a:cs typeface="Calibri"/>
                <a:sym typeface="Calibri"/>
              </a:rPr>
              <a:t>2   </a:t>
            </a:r>
            <a:r>
              <a:rPr b="1" lang="en-US" sz="1800">
                <a:solidFill>
                  <a:srgbClr val="990000"/>
                </a:solidFill>
                <a:latin typeface="Calibri"/>
                <a:ea typeface="Calibri"/>
                <a:cs typeface="Calibri"/>
                <a:sym typeface="Calibri"/>
              </a:rPr>
              <a:t>=  Permissible Error (Standard Error)</a:t>
            </a:r>
            <a:endParaRPr sz="1800">
              <a:solidFill>
                <a:srgbClr val="990000"/>
              </a:solidFill>
              <a:latin typeface="Calibri"/>
              <a:ea typeface="Calibri"/>
              <a:cs typeface="Calibri"/>
              <a:sym typeface="Calibri"/>
            </a:endParaRPr>
          </a:p>
        </p:txBody>
      </p:sp>
      <p:sp>
        <p:nvSpPr>
          <p:cNvPr id="241" name="Google Shape;241;p22"/>
          <p:cNvSpPr/>
          <p:nvPr/>
        </p:nvSpPr>
        <p:spPr>
          <a:xfrm>
            <a:off x="609600" y="427038"/>
            <a:ext cx="8229600" cy="1143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66"/>
                </a:solidFill>
                <a:latin typeface="Calibri"/>
                <a:ea typeface="Calibri"/>
                <a:cs typeface="Calibri"/>
                <a:sym typeface="Calibri"/>
              </a:rPr>
              <a:t>II. Formula used by </a:t>
            </a:r>
            <a:br>
              <a:rPr b="1" lang="en-US" sz="3600">
                <a:solidFill>
                  <a:srgbClr val="FF0066"/>
                </a:solidFill>
                <a:latin typeface="Calibri"/>
                <a:ea typeface="Calibri"/>
                <a:cs typeface="Calibri"/>
                <a:sym typeface="Calibri"/>
              </a:rPr>
            </a:br>
            <a:r>
              <a:rPr b="1" lang="en-US" sz="3600">
                <a:solidFill>
                  <a:srgbClr val="FF0066"/>
                </a:solidFill>
                <a:latin typeface="Calibri"/>
                <a:ea typeface="Calibri"/>
                <a:cs typeface="Calibri"/>
                <a:sym typeface="Calibri"/>
              </a:rPr>
              <a:t>Krejcie and Morgan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47" name="Google Shape;24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23"/>
          <p:cNvSpPr/>
          <p:nvPr/>
        </p:nvSpPr>
        <p:spPr>
          <a:xfrm>
            <a:off x="1219200" y="271463"/>
            <a:ext cx="6729413" cy="646112"/>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u="sng">
                <a:solidFill>
                  <a:srgbClr val="A50021"/>
                </a:solidFill>
                <a:latin typeface="Calibri"/>
                <a:ea typeface="Calibri"/>
                <a:cs typeface="Calibri"/>
                <a:sym typeface="Calibri"/>
              </a:rPr>
              <a:t>TABLE FOR DETERMINING SAMPLE SIZE FROM A GIVEN POPULATION</a:t>
            </a:r>
            <a:endParaRPr b="1" sz="1800" u="sng">
              <a:solidFill>
                <a:srgbClr val="A5002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49" name="Google Shape;249;p23"/>
          <p:cNvGraphicFramePr/>
          <p:nvPr/>
        </p:nvGraphicFramePr>
        <p:xfrm>
          <a:off x="1143000" y="820738"/>
          <a:ext cx="3000000" cy="3000000"/>
        </p:xfrm>
        <a:graphic>
          <a:graphicData uri="http://schemas.openxmlformats.org/drawingml/2006/table">
            <a:tbl>
              <a:tblPr>
                <a:noFill/>
                <a:tableStyleId>{18194FB2-DDBF-4600-9FA2-C91383E80FD9}</a:tableStyleId>
              </a:tblPr>
              <a:tblGrid>
                <a:gridCol w="1333500"/>
                <a:gridCol w="1333500"/>
                <a:gridCol w="1333500"/>
                <a:gridCol w="1333500"/>
                <a:gridCol w="1333500"/>
                <a:gridCol w="1333500"/>
              </a:tblGrid>
              <a:tr h="274650">
                <a:tc>
                  <a:txBody>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N</a:t>
                      </a:r>
                      <a:endParaRPr b="1" i="0" sz="1600" u="none" cap="none" strike="noStrike">
                        <a:solidFill>
                          <a:srgbClr val="FF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S</a:t>
                      </a:r>
                      <a:endParaRPr b="1" i="0" sz="1600" u="none" cap="none" strike="noStrike">
                        <a:solidFill>
                          <a:srgbClr val="FF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N</a:t>
                      </a:r>
                      <a:endParaRPr b="1" i="0" sz="1600" u="none" cap="none" strike="noStrike">
                        <a:solidFill>
                          <a:srgbClr val="FF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S</a:t>
                      </a:r>
                      <a:endParaRPr b="1" i="0" sz="1600" u="none" cap="none" strike="noStrike">
                        <a:solidFill>
                          <a:srgbClr val="FF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N</a:t>
                      </a:r>
                      <a:endParaRPr b="1" i="0" sz="1600" u="none" cap="none" strike="noStrike">
                        <a:solidFill>
                          <a:srgbClr val="FF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FF0000"/>
                        </a:buClr>
                        <a:buSzPts val="1600"/>
                        <a:buFont typeface="Times New Roman"/>
                        <a:buNone/>
                      </a:pPr>
                      <a:r>
                        <a:rPr b="1" i="0" lang="en-US" sz="1600" u="none" cap="none" strike="noStrike">
                          <a:solidFill>
                            <a:srgbClr val="FF0000"/>
                          </a:solidFill>
                          <a:latin typeface="Times New Roman"/>
                          <a:ea typeface="Times New Roman"/>
                          <a:cs typeface="Times New Roman"/>
                          <a:sym typeface="Times New Roman"/>
                        </a:rPr>
                        <a:t>S</a:t>
                      </a:r>
                      <a:endParaRPr b="1" i="0" sz="1600" u="none" cap="none" strike="noStrike">
                        <a:solidFill>
                          <a:srgbClr val="FF0000"/>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460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210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2600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335</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19</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500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217</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2800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338</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28</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550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226</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341</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40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36</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600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234</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3500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341</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50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44</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700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248</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4000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351</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60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52</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800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260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4500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354</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70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59</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900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269</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5000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357</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80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66</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278</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6000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361</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90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73</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1200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291</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7000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361</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80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1300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297</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8000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367</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120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92</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1400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302</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9000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368</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140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103</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1500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306</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10000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370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160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113</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1600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310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15000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375</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180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123</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1700 </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313</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20000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377</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123</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1800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317</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30000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379</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250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152</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1900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320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40000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380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169</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322</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50000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381</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360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186</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2200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327</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75000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382</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74650">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400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196</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2400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331</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1000000</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A50021"/>
                        </a:buClr>
                        <a:buSzPts val="1200"/>
                        <a:buFont typeface="Times New Roman"/>
                        <a:buNone/>
                      </a:pPr>
                      <a:r>
                        <a:rPr b="1" i="0" lang="en-US" sz="1200" u="none" cap="none" strike="noStrike">
                          <a:solidFill>
                            <a:srgbClr val="A50021"/>
                          </a:solidFill>
                          <a:latin typeface="Times New Roman"/>
                          <a:ea typeface="Times New Roman"/>
                          <a:cs typeface="Times New Roman"/>
                          <a:sym typeface="Times New Roman"/>
                        </a:rPr>
                        <a:t>384</a:t>
                      </a:r>
                      <a:endParaRPr b="1" i="0" sz="1200" u="none" cap="none" strike="noStrike">
                        <a:solidFill>
                          <a:srgbClr val="A50021"/>
                        </a:solidFill>
                        <a:latin typeface="Arial"/>
                        <a:ea typeface="Arial"/>
                        <a:cs typeface="Arial"/>
                        <a:sym typeface="Aria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bl>
          </a:graphicData>
        </a:graphic>
      </p:graphicFrame>
      <p:sp>
        <p:nvSpPr>
          <p:cNvPr id="250" name="Google Shape;250;p23"/>
          <p:cNvSpPr/>
          <p:nvPr/>
        </p:nvSpPr>
        <p:spPr>
          <a:xfrm>
            <a:off x="1905000" y="6334125"/>
            <a:ext cx="5486400" cy="3698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a:t>
            </a:r>
            <a:r>
              <a:rPr lang="en-US" sz="1200">
                <a:solidFill>
                  <a:srgbClr val="FF0000"/>
                </a:solidFill>
                <a:latin typeface="Calibri"/>
                <a:ea typeface="Calibri"/>
                <a:cs typeface="Calibri"/>
                <a:sym typeface="Calibri"/>
              </a:rPr>
              <a:t>   </a:t>
            </a:r>
            <a:r>
              <a:rPr b="1" lang="en-US" sz="1800">
                <a:solidFill>
                  <a:srgbClr val="FF0000"/>
                </a:solidFill>
                <a:latin typeface="Calibri"/>
                <a:ea typeface="Calibri"/>
                <a:cs typeface="Calibri"/>
                <a:sym typeface="Calibri"/>
              </a:rPr>
              <a:t>N=Population			S=Sample Size</a:t>
            </a:r>
            <a:endParaRPr b="1" sz="1800">
              <a:solidFill>
                <a:srgbClr val="FF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6" name="Google Shape;256;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http://www.research-advisors.com/images/subpage/SSTable.jpg" id="257" name="Google Shape;257;p24"/>
          <p:cNvPicPr preferRelativeResize="0"/>
          <p:nvPr/>
        </p:nvPicPr>
        <p:blipFill rotWithShape="1">
          <a:blip r:embed="rId3">
            <a:alphaModFix/>
          </a:blip>
          <a:srcRect b="0" l="0" r="0" t="0"/>
          <a:stretch/>
        </p:blipFill>
        <p:spPr>
          <a:xfrm>
            <a:off x="990600" y="1"/>
            <a:ext cx="81534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1295400" y="304800"/>
            <a:ext cx="75438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400"/>
              <a:buFont typeface="Times New Roman"/>
              <a:buNone/>
            </a:pPr>
            <a:r>
              <a:rPr b="1" lang="en-US" sz="3400">
                <a:latin typeface="Times New Roman"/>
                <a:ea typeface="Times New Roman"/>
                <a:cs typeface="Times New Roman"/>
                <a:sym typeface="Times New Roman"/>
              </a:rPr>
              <a:t>Relationship between Accuracy and Sample Size*</a:t>
            </a:r>
            <a:endParaRPr sz="3400">
              <a:latin typeface="Times New Roman"/>
              <a:ea typeface="Times New Roman"/>
              <a:cs typeface="Times New Roman"/>
              <a:sym typeface="Times New Roman"/>
            </a:endParaRPr>
          </a:p>
        </p:txBody>
      </p:sp>
      <p:graphicFrame>
        <p:nvGraphicFramePr>
          <p:cNvPr id="263" name="Google Shape;263;p25"/>
          <p:cNvGraphicFramePr/>
          <p:nvPr/>
        </p:nvGraphicFramePr>
        <p:xfrm>
          <a:off x="1219200" y="1676400"/>
          <a:ext cx="3000000" cy="3000000"/>
        </p:xfrm>
        <a:graphic>
          <a:graphicData uri="http://schemas.openxmlformats.org/drawingml/2006/table">
            <a:tbl>
              <a:tblPr bandRow="1" firstCol="1" firstRow="1">
                <a:noFill/>
                <a:tableStyleId>{D4B2D0D0-CD6D-49CE-BC28-3588B84D84CD}</a:tableStyleId>
              </a:tblPr>
              <a:tblGrid>
                <a:gridCol w="1676400"/>
                <a:gridCol w="3302000"/>
                <a:gridCol w="2489200"/>
              </a:tblGrid>
              <a:tr h="1087975">
                <a:tc>
                  <a:txBody>
                    <a:bodyPr/>
                    <a:lstStyle/>
                    <a:p>
                      <a:pPr indent="0" lvl="0" marL="0" marR="0" rtl="0" algn="l">
                        <a:spcBef>
                          <a:spcPts val="0"/>
                        </a:spcBef>
                        <a:spcAft>
                          <a:spcPts val="0"/>
                        </a:spcAft>
                        <a:buNone/>
                      </a:pPr>
                      <a:r>
                        <a:rPr lang="en-US" sz="3200" u="none" cap="none" strike="noStrike"/>
                        <a:t>Sr.No.</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Sample</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Margin of Error</a:t>
                      </a:r>
                      <a:endParaRPr sz="3200" u="none" cap="none" strike="noStrike">
                        <a:latin typeface="Times New Roman"/>
                        <a:ea typeface="Times New Roman"/>
                        <a:cs typeface="Times New Roman"/>
                        <a:sym typeface="Times New Roman"/>
                      </a:endParaRPr>
                    </a:p>
                  </a:txBody>
                  <a:tcPr marT="0" marB="0" marR="68575" marL="68575"/>
                </a:tc>
              </a:tr>
              <a:tr h="544000">
                <a:tc>
                  <a:txBody>
                    <a:bodyPr/>
                    <a:lstStyle/>
                    <a:p>
                      <a:pPr indent="0" lvl="0" marL="0" marR="0" rtl="0" algn="l">
                        <a:spcBef>
                          <a:spcPts val="0"/>
                        </a:spcBef>
                        <a:spcAft>
                          <a:spcPts val="0"/>
                        </a:spcAft>
                        <a:buNone/>
                      </a:pPr>
                      <a:r>
                        <a:rPr lang="en-US" sz="3200" u="none" cap="none" strike="noStrike"/>
                        <a:t>1</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30</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+/- 17.7%</a:t>
                      </a:r>
                      <a:endParaRPr sz="3200" u="none" cap="none" strike="noStrike">
                        <a:latin typeface="Times New Roman"/>
                        <a:ea typeface="Times New Roman"/>
                        <a:cs typeface="Times New Roman"/>
                        <a:sym typeface="Times New Roman"/>
                      </a:endParaRPr>
                    </a:p>
                  </a:txBody>
                  <a:tcPr marT="0" marB="0" marR="68575" marL="68575"/>
                </a:tc>
              </a:tr>
              <a:tr h="544000">
                <a:tc>
                  <a:txBody>
                    <a:bodyPr/>
                    <a:lstStyle/>
                    <a:p>
                      <a:pPr indent="0" lvl="0" marL="0" marR="0" rtl="0" algn="l">
                        <a:spcBef>
                          <a:spcPts val="0"/>
                        </a:spcBef>
                        <a:spcAft>
                          <a:spcPts val="0"/>
                        </a:spcAft>
                        <a:buNone/>
                      </a:pPr>
                      <a:r>
                        <a:rPr lang="en-US" sz="3200" u="none" cap="none" strike="noStrike"/>
                        <a:t>2</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200</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+/- 6.5%</a:t>
                      </a:r>
                      <a:endParaRPr sz="3200" u="none" cap="none" strike="noStrike">
                        <a:latin typeface="Times New Roman"/>
                        <a:ea typeface="Times New Roman"/>
                        <a:cs typeface="Times New Roman"/>
                        <a:sym typeface="Times New Roman"/>
                      </a:endParaRPr>
                    </a:p>
                  </a:txBody>
                  <a:tcPr marT="0" marB="0" marR="68575" marL="68575"/>
                </a:tc>
              </a:tr>
              <a:tr h="544000">
                <a:tc>
                  <a:txBody>
                    <a:bodyPr/>
                    <a:lstStyle/>
                    <a:p>
                      <a:pPr indent="0" lvl="0" marL="0" marR="0" rtl="0" algn="l">
                        <a:spcBef>
                          <a:spcPts val="0"/>
                        </a:spcBef>
                        <a:spcAft>
                          <a:spcPts val="0"/>
                        </a:spcAft>
                        <a:buNone/>
                      </a:pPr>
                      <a:r>
                        <a:rPr lang="en-US" sz="3200" u="none" cap="none" strike="noStrike"/>
                        <a:t>3</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400</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+/- 3.1%</a:t>
                      </a:r>
                      <a:endParaRPr sz="3200" u="none" cap="none" strike="noStrike">
                        <a:latin typeface="Times New Roman"/>
                        <a:ea typeface="Times New Roman"/>
                        <a:cs typeface="Times New Roman"/>
                        <a:sym typeface="Times New Roman"/>
                      </a:endParaRPr>
                    </a:p>
                  </a:txBody>
                  <a:tcPr marT="0" marB="0" marR="68575" marL="68575"/>
                </a:tc>
              </a:tr>
              <a:tr h="544000">
                <a:tc>
                  <a:txBody>
                    <a:bodyPr/>
                    <a:lstStyle/>
                    <a:p>
                      <a:pPr indent="0" lvl="0" marL="0" marR="0" rtl="0" algn="l">
                        <a:spcBef>
                          <a:spcPts val="0"/>
                        </a:spcBef>
                        <a:spcAft>
                          <a:spcPts val="0"/>
                        </a:spcAft>
                        <a:buNone/>
                      </a:pPr>
                      <a:r>
                        <a:rPr lang="en-US" sz="3200" u="none" cap="none" strike="noStrike"/>
                        <a:t>4</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600</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+/- 3.1%</a:t>
                      </a:r>
                      <a:endParaRPr sz="3200" u="none" cap="none" strike="noStrike">
                        <a:latin typeface="Times New Roman"/>
                        <a:ea typeface="Times New Roman"/>
                        <a:cs typeface="Times New Roman"/>
                        <a:sym typeface="Times New Roman"/>
                      </a:endParaRPr>
                    </a:p>
                  </a:txBody>
                  <a:tcPr marT="0" marB="0" marR="68575" marL="68575"/>
                </a:tc>
              </a:tr>
              <a:tr h="544000">
                <a:tc>
                  <a:txBody>
                    <a:bodyPr/>
                    <a:lstStyle/>
                    <a:p>
                      <a:pPr indent="0" lvl="0" marL="0" marR="0" rtl="0" algn="l">
                        <a:spcBef>
                          <a:spcPts val="0"/>
                        </a:spcBef>
                        <a:spcAft>
                          <a:spcPts val="0"/>
                        </a:spcAft>
                        <a:buNone/>
                      </a:pPr>
                      <a:r>
                        <a:rPr lang="en-US" sz="3200" u="none" cap="none" strike="noStrike"/>
                        <a:t>5</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800</a:t>
                      </a:r>
                      <a:endParaRPr sz="3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3200" u="none" cap="none" strike="noStrike"/>
                        <a:t>+/- 2.4%</a:t>
                      </a:r>
                      <a:endParaRPr sz="3200" u="none" cap="none" strike="noStrike">
                        <a:latin typeface="Times New Roman"/>
                        <a:ea typeface="Times New Roman"/>
                        <a:cs typeface="Times New Roman"/>
                        <a:sym typeface="Times New Roman"/>
                      </a:endParaRPr>
                    </a:p>
                  </a:txBody>
                  <a:tcPr marT="0" marB="0" marR="68575" marL="68575"/>
                </a:tc>
              </a:tr>
            </a:tbl>
          </a:graphicData>
        </a:graphic>
      </p:graphicFrame>
      <p:sp>
        <p:nvSpPr>
          <p:cNvPr id="264" name="Google Shape;264;p25"/>
          <p:cNvSpPr txBox="1"/>
          <p:nvPr/>
        </p:nvSpPr>
        <p:spPr>
          <a:xfrm>
            <a:off x="1219200" y="5791200"/>
            <a:ext cx="7162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*For a population of 1500 and 95% confidence level</a:t>
            </a:r>
            <a:endParaRPr sz="1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a:t>
            </a:r>
            <a:r>
              <a:rPr lang="en-US" u="sng"/>
              <a:t>Measurement Scale</a:t>
            </a:r>
            <a:endParaRPr u="sng"/>
          </a:p>
        </p:txBody>
      </p:sp>
      <p:sp>
        <p:nvSpPr>
          <p:cNvPr id="270" name="Google Shape;27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p:txBody>
      </p:sp>
      <p:sp>
        <p:nvSpPr>
          <p:cNvPr id="271" name="Google Shape;271;p26"/>
          <p:cNvSpPr/>
          <p:nvPr/>
        </p:nvSpPr>
        <p:spPr>
          <a:xfrm>
            <a:off x="990600" y="2209800"/>
            <a:ext cx="2743200" cy="6096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Non-metric Scale   </a:t>
            </a:r>
            <a:endParaRPr/>
          </a:p>
        </p:txBody>
      </p:sp>
      <p:sp>
        <p:nvSpPr>
          <p:cNvPr id="272" name="Google Shape;272;p26"/>
          <p:cNvSpPr/>
          <p:nvPr/>
        </p:nvSpPr>
        <p:spPr>
          <a:xfrm>
            <a:off x="5715000" y="2209800"/>
            <a:ext cx="2590800" cy="6096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      Metric scale</a:t>
            </a:r>
            <a:endParaRPr b="0" i="0" sz="1800" u="none" cap="none" strike="noStrike">
              <a:solidFill>
                <a:schemeClr val="dk1"/>
              </a:solidFill>
              <a:latin typeface="Verdana"/>
              <a:ea typeface="Verdana"/>
              <a:cs typeface="Verdana"/>
              <a:sym typeface="Verdana"/>
            </a:endParaRPr>
          </a:p>
        </p:txBody>
      </p:sp>
      <p:sp>
        <p:nvSpPr>
          <p:cNvPr id="273" name="Google Shape;273;p26"/>
          <p:cNvSpPr/>
          <p:nvPr/>
        </p:nvSpPr>
        <p:spPr>
          <a:xfrm>
            <a:off x="1066800" y="3429000"/>
            <a:ext cx="1219200" cy="533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Nominal</a:t>
            </a:r>
            <a:endParaRPr/>
          </a:p>
        </p:txBody>
      </p:sp>
      <p:sp>
        <p:nvSpPr>
          <p:cNvPr id="274" name="Google Shape;274;p26"/>
          <p:cNvSpPr/>
          <p:nvPr/>
        </p:nvSpPr>
        <p:spPr>
          <a:xfrm>
            <a:off x="2514600" y="3429000"/>
            <a:ext cx="1295400" cy="533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lang="en-US" sz="1800">
                <a:solidFill>
                  <a:schemeClr val="dk1"/>
                </a:solidFill>
                <a:latin typeface="Verdana"/>
                <a:ea typeface="Verdana"/>
                <a:cs typeface="Verdana"/>
                <a:sym typeface="Verdana"/>
              </a:rPr>
              <a:t>Ordinal</a:t>
            </a:r>
            <a:endParaRPr b="0" i="0" sz="1800" u="none" cap="none" strike="noStrike">
              <a:solidFill>
                <a:schemeClr val="dk1"/>
              </a:solidFill>
              <a:latin typeface="Verdana"/>
              <a:ea typeface="Verdana"/>
              <a:cs typeface="Verdana"/>
              <a:sym typeface="Verdana"/>
            </a:endParaRPr>
          </a:p>
        </p:txBody>
      </p:sp>
      <p:sp>
        <p:nvSpPr>
          <p:cNvPr id="275" name="Google Shape;275;p26"/>
          <p:cNvSpPr/>
          <p:nvPr/>
        </p:nvSpPr>
        <p:spPr>
          <a:xfrm>
            <a:off x="5638800" y="3429000"/>
            <a:ext cx="1219200" cy="4572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Interval</a:t>
            </a:r>
            <a:endParaRPr/>
          </a:p>
        </p:txBody>
      </p:sp>
      <p:sp>
        <p:nvSpPr>
          <p:cNvPr id="276" name="Google Shape;276;p26"/>
          <p:cNvSpPr/>
          <p:nvPr/>
        </p:nvSpPr>
        <p:spPr>
          <a:xfrm>
            <a:off x="7162800" y="3429000"/>
            <a:ext cx="1143000" cy="4572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Ratio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Primary Scales of Measurement</a:t>
            </a:r>
            <a:endParaRPr/>
          </a:p>
        </p:txBody>
      </p:sp>
      <p:graphicFrame>
        <p:nvGraphicFramePr>
          <p:cNvPr id="282" name="Google Shape;282;p27"/>
          <p:cNvGraphicFramePr/>
          <p:nvPr/>
        </p:nvGraphicFramePr>
        <p:xfrm>
          <a:off x="1143000" y="1295400"/>
          <a:ext cx="8001000" cy="5334000"/>
        </p:xfrm>
        <a:graphic>
          <a:graphicData uri="http://schemas.openxmlformats.org/presentationml/2006/ole">
            <mc:AlternateContent>
              <mc:Choice Requires="v">
                <p:oleObj r:id="rId4" imgH="5334000" imgW="8001000" progId="Excel.Sheet.8" spid="_x0000_s1">
                  <p:embed/>
                </p:oleObj>
              </mc:Choice>
              <mc:Fallback>
                <p:oleObj r:id="rId5" imgH="5334000" imgW="8001000" progId="Excel.Sheet.8">
                  <p:embed/>
                  <p:pic>
                    <p:nvPicPr>
                      <p:cNvPr id="282" name="Google Shape;282;p27"/>
                      <p:cNvPicPr preferRelativeResize="0"/>
                      <p:nvPr/>
                    </p:nvPicPr>
                    <p:blipFill rotWithShape="1">
                      <a:blip r:embed="rId6">
                        <a:alphaModFix/>
                      </a:blip>
                      <a:srcRect b="0" l="0" r="0" t="0"/>
                      <a:stretch/>
                    </p:blipFill>
                    <p:spPr>
                      <a:xfrm>
                        <a:off x="1143000" y="1295400"/>
                        <a:ext cx="8001000" cy="5334000"/>
                      </a:xfrm>
                      <a:prstGeom prst="rect">
                        <a:avLst/>
                      </a:prstGeom>
                      <a:noFill/>
                      <a:ln>
                        <a:noFill/>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1143000" y="277813"/>
            <a:ext cx="7543800" cy="101758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200"/>
              <a:t>Hypothesis Testing  Related to  Differences: Univariate and Bivariate Techniques</a:t>
            </a:r>
            <a:endParaRPr sz="3200"/>
          </a:p>
        </p:txBody>
      </p:sp>
      <p:sp>
        <p:nvSpPr>
          <p:cNvPr id="289" name="Google Shape;289;p28"/>
          <p:cNvSpPr txBox="1"/>
          <p:nvPr>
            <p:ph idx="1" type="body"/>
          </p:nvPr>
        </p:nvSpPr>
        <p:spPr>
          <a:xfrm>
            <a:off x="457200" y="1371600"/>
            <a:ext cx="8686800" cy="54864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3200"/>
              <a:buNone/>
            </a:pPr>
            <a:r>
              <a:t/>
            </a:r>
            <a:endParaRPr/>
          </a:p>
          <a:p>
            <a:pPr indent="-342900" lvl="0" marL="342900" rtl="0" algn="ctr">
              <a:spcBef>
                <a:spcPts val="640"/>
              </a:spcBef>
              <a:spcAft>
                <a:spcPts val="0"/>
              </a:spcAft>
              <a:buClr>
                <a:schemeClr val="dk1"/>
              </a:buClr>
              <a:buSzPts val="3200"/>
              <a:buNone/>
            </a:pPr>
            <a:r>
              <a:t/>
            </a:r>
            <a:endParaRPr/>
          </a:p>
          <a:p>
            <a:pPr indent="-342900" lvl="0" marL="342900" rtl="0" algn="l">
              <a:spcBef>
                <a:spcPts val="240"/>
              </a:spcBef>
              <a:spcAft>
                <a:spcPts val="0"/>
              </a:spcAft>
              <a:buClr>
                <a:schemeClr val="dk1"/>
              </a:buClr>
              <a:buSzPts val="1200"/>
              <a:buNone/>
            </a:pPr>
            <a:r>
              <a:t/>
            </a:r>
            <a:endParaRPr b="1" sz="1200"/>
          </a:p>
          <a:p>
            <a:pPr indent="-342900" lvl="0" marL="342900" rtl="0" algn="l">
              <a:spcBef>
                <a:spcPts val="240"/>
              </a:spcBef>
              <a:spcAft>
                <a:spcPts val="0"/>
              </a:spcAft>
              <a:buClr>
                <a:schemeClr val="dk1"/>
              </a:buClr>
              <a:buSzPts val="1200"/>
              <a:buNone/>
            </a:pPr>
            <a:r>
              <a:t/>
            </a:r>
            <a:endParaRPr b="1" sz="1200"/>
          </a:p>
          <a:p>
            <a:pPr indent="-342900" lvl="0" marL="342900" rtl="0" algn="l">
              <a:spcBef>
                <a:spcPts val="240"/>
              </a:spcBef>
              <a:spcAft>
                <a:spcPts val="0"/>
              </a:spcAft>
              <a:buClr>
                <a:schemeClr val="dk1"/>
              </a:buClr>
              <a:buSzPts val="1200"/>
              <a:buNone/>
            </a:pPr>
            <a:r>
              <a:t/>
            </a:r>
            <a:endParaRPr b="1" sz="1200"/>
          </a:p>
          <a:p>
            <a:pPr indent="-342900" lvl="0" marL="342900" rtl="0" algn="l">
              <a:spcBef>
                <a:spcPts val="240"/>
              </a:spcBef>
              <a:spcAft>
                <a:spcPts val="0"/>
              </a:spcAft>
              <a:buClr>
                <a:schemeClr val="dk1"/>
              </a:buClr>
              <a:buSzPts val="1200"/>
              <a:buNone/>
            </a:pPr>
            <a:r>
              <a:t/>
            </a:r>
            <a:endParaRPr b="1" sz="1200"/>
          </a:p>
          <a:p>
            <a:pPr indent="-342900" lvl="0" marL="342900" rtl="0" algn="l">
              <a:spcBef>
                <a:spcPts val="240"/>
              </a:spcBef>
              <a:spcAft>
                <a:spcPts val="0"/>
              </a:spcAft>
              <a:buClr>
                <a:schemeClr val="dk1"/>
              </a:buClr>
              <a:buSzPts val="1200"/>
              <a:buNone/>
            </a:pPr>
            <a:r>
              <a:t/>
            </a:r>
            <a:endParaRPr b="1" sz="1200"/>
          </a:p>
          <a:p>
            <a:pPr indent="-342900" lvl="0" marL="342900" rtl="0" algn="l">
              <a:spcBef>
                <a:spcPts val="240"/>
              </a:spcBef>
              <a:spcAft>
                <a:spcPts val="0"/>
              </a:spcAft>
              <a:buClr>
                <a:schemeClr val="dk1"/>
              </a:buClr>
              <a:buSzPts val="1200"/>
              <a:buNone/>
            </a:pPr>
            <a:r>
              <a:t/>
            </a:r>
            <a:endParaRPr b="1" sz="1200"/>
          </a:p>
          <a:p>
            <a:pPr indent="-342900" lvl="0" marL="342900" rtl="0" algn="l">
              <a:spcBef>
                <a:spcPts val="240"/>
              </a:spcBef>
              <a:spcAft>
                <a:spcPts val="0"/>
              </a:spcAft>
              <a:buClr>
                <a:schemeClr val="dk1"/>
              </a:buClr>
              <a:buSzPts val="1200"/>
              <a:buNone/>
            </a:pPr>
            <a:r>
              <a:t/>
            </a:r>
            <a:endParaRPr b="1" sz="1200"/>
          </a:p>
          <a:p>
            <a:pPr indent="-342900" lvl="0" marL="342900" rtl="0" algn="l">
              <a:spcBef>
                <a:spcPts val="240"/>
              </a:spcBef>
              <a:spcAft>
                <a:spcPts val="0"/>
              </a:spcAft>
              <a:buClr>
                <a:schemeClr val="dk1"/>
              </a:buClr>
              <a:buSzPts val="1200"/>
              <a:buNone/>
            </a:pPr>
            <a:r>
              <a:t/>
            </a:r>
            <a:endParaRPr b="1" sz="1200"/>
          </a:p>
          <a:p>
            <a:pPr indent="-342900" lvl="0" marL="342900" rtl="0" algn="l">
              <a:spcBef>
                <a:spcPts val="240"/>
              </a:spcBef>
              <a:spcAft>
                <a:spcPts val="0"/>
              </a:spcAft>
              <a:buClr>
                <a:schemeClr val="dk1"/>
              </a:buClr>
              <a:buSzPts val="1200"/>
              <a:buNone/>
            </a:pPr>
            <a:r>
              <a:rPr b="1" lang="en-US" sz="1200"/>
              <a:t>		 		</a:t>
            </a:r>
            <a:endParaRPr sz="1200"/>
          </a:p>
          <a:p>
            <a:pPr indent="-342900" lvl="0" marL="342900" rtl="0" algn="l">
              <a:spcBef>
                <a:spcPts val="240"/>
              </a:spcBef>
              <a:spcAft>
                <a:spcPts val="0"/>
              </a:spcAft>
              <a:buClr>
                <a:schemeClr val="dk1"/>
              </a:buClr>
              <a:buSzPts val="1200"/>
              <a:buNone/>
            </a:pPr>
            <a:r>
              <a:t/>
            </a:r>
            <a:endParaRPr sz="1200"/>
          </a:p>
          <a:p>
            <a:pPr indent="-342900" lvl="0" marL="342900" rtl="0" algn="l">
              <a:spcBef>
                <a:spcPts val="240"/>
              </a:spcBef>
              <a:spcAft>
                <a:spcPts val="0"/>
              </a:spcAft>
              <a:buClr>
                <a:schemeClr val="dk1"/>
              </a:buClr>
              <a:buSzPts val="1200"/>
              <a:buNone/>
            </a:pPr>
            <a:r>
              <a:t/>
            </a:r>
            <a:endParaRPr sz="1200"/>
          </a:p>
          <a:p>
            <a:pPr indent="-342900" lvl="0" marL="342900" rtl="0" algn="l">
              <a:spcBef>
                <a:spcPts val="240"/>
              </a:spcBef>
              <a:spcAft>
                <a:spcPts val="0"/>
              </a:spcAft>
              <a:buClr>
                <a:schemeClr val="dk1"/>
              </a:buClr>
              <a:buSzPts val="1200"/>
              <a:buNone/>
            </a:pPr>
            <a:r>
              <a:t/>
            </a:r>
            <a:endParaRPr sz="1200"/>
          </a:p>
          <a:p>
            <a:pPr indent="-342900" lvl="0" marL="342900" rtl="0" algn="l">
              <a:spcBef>
                <a:spcPts val="240"/>
              </a:spcBef>
              <a:spcAft>
                <a:spcPts val="0"/>
              </a:spcAft>
              <a:buClr>
                <a:schemeClr val="dk1"/>
              </a:buClr>
              <a:buSzPts val="1200"/>
              <a:buNone/>
            </a:pPr>
            <a:r>
              <a:t/>
            </a:r>
            <a:endParaRPr b="1" sz="1200"/>
          </a:p>
        </p:txBody>
      </p:sp>
      <p:sp>
        <p:nvSpPr>
          <p:cNvPr id="290" name="Google Shape;290;p28"/>
          <p:cNvSpPr/>
          <p:nvPr/>
        </p:nvSpPr>
        <p:spPr>
          <a:xfrm flipH="1">
            <a:off x="3276600" y="1600200"/>
            <a:ext cx="2590799" cy="533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Hypothesis Testing</a:t>
            </a:r>
            <a:endParaRPr/>
          </a:p>
        </p:txBody>
      </p:sp>
      <p:sp>
        <p:nvSpPr>
          <p:cNvPr id="291" name="Google Shape;291;p28"/>
          <p:cNvSpPr/>
          <p:nvPr/>
        </p:nvSpPr>
        <p:spPr>
          <a:xfrm>
            <a:off x="914400" y="2514600"/>
            <a:ext cx="1752600" cy="304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Parametric Tests</a:t>
            </a:r>
            <a:endParaRPr/>
          </a:p>
        </p:txBody>
      </p:sp>
      <p:sp>
        <p:nvSpPr>
          <p:cNvPr id="292" name="Google Shape;292;p28"/>
          <p:cNvSpPr/>
          <p:nvPr/>
        </p:nvSpPr>
        <p:spPr>
          <a:xfrm>
            <a:off x="6324600" y="2514600"/>
            <a:ext cx="1905000" cy="381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Nonparametric Tests</a:t>
            </a:r>
            <a:endParaRPr/>
          </a:p>
        </p:txBody>
      </p:sp>
      <p:sp>
        <p:nvSpPr>
          <p:cNvPr id="293" name="Google Shape;293;p28"/>
          <p:cNvSpPr/>
          <p:nvPr/>
        </p:nvSpPr>
        <p:spPr>
          <a:xfrm>
            <a:off x="533400" y="3581400"/>
            <a:ext cx="1371600" cy="8382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One Sample</a:t>
            </a:r>
            <a:endParaRPr/>
          </a:p>
          <a:p>
            <a:pPr indent="-88900" lvl="0" marL="0" marR="0" rtl="0" algn="l">
              <a:lnSpc>
                <a:spcPct val="100000"/>
              </a:lnSpc>
              <a:spcBef>
                <a:spcPts val="0"/>
              </a:spcBef>
              <a:spcAft>
                <a:spcPts val="0"/>
              </a:spcAft>
              <a:buClr>
                <a:schemeClr val="dk1"/>
              </a:buClr>
              <a:buSzPts val="1400"/>
              <a:buFont typeface="Arial"/>
              <a:buChar char="•"/>
            </a:pPr>
            <a:r>
              <a:rPr b="1" lang="en-US" sz="1400">
                <a:solidFill>
                  <a:schemeClr val="dk1"/>
                </a:solidFill>
                <a:latin typeface="Times New Roman"/>
                <a:ea typeface="Times New Roman"/>
                <a:cs typeface="Times New Roman"/>
                <a:sym typeface="Times New Roman"/>
              </a:rPr>
              <a:t> </a:t>
            </a:r>
            <a:r>
              <a:rPr b="1" lang="en-US" sz="1400">
                <a:solidFill>
                  <a:srgbClr val="FF0000"/>
                </a:solidFill>
                <a:latin typeface="Times New Roman"/>
                <a:ea typeface="Times New Roman"/>
                <a:cs typeface="Times New Roman"/>
                <a:sym typeface="Times New Roman"/>
              </a:rPr>
              <a:t>t-test</a:t>
            </a:r>
            <a:endParaRPr/>
          </a:p>
          <a:p>
            <a:pPr indent="-88900" lvl="0" marL="0" marR="0" rtl="0" algn="l">
              <a:lnSpc>
                <a:spcPct val="100000"/>
              </a:lnSpc>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 z</a:t>
            </a:r>
            <a:r>
              <a:rPr b="1" i="0" lang="en-US" sz="1400" u="none" cap="none" strike="noStrike">
                <a:solidFill>
                  <a:srgbClr val="FF0000"/>
                </a:solidFill>
                <a:latin typeface="Times New Roman"/>
                <a:ea typeface="Times New Roman"/>
                <a:cs typeface="Times New Roman"/>
                <a:sym typeface="Times New Roman"/>
              </a:rPr>
              <a:t>-test</a:t>
            </a:r>
            <a:endParaRPr/>
          </a:p>
        </p:txBody>
      </p:sp>
      <p:sp>
        <p:nvSpPr>
          <p:cNvPr id="294" name="Google Shape;294;p28"/>
          <p:cNvSpPr/>
          <p:nvPr/>
        </p:nvSpPr>
        <p:spPr>
          <a:xfrm>
            <a:off x="2133600" y="3581400"/>
            <a:ext cx="1143000" cy="4572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Two Sample</a:t>
            </a:r>
            <a:endParaRPr/>
          </a:p>
        </p:txBody>
      </p:sp>
      <p:sp>
        <p:nvSpPr>
          <p:cNvPr id="295" name="Google Shape;295;p28"/>
          <p:cNvSpPr/>
          <p:nvPr/>
        </p:nvSpPr>
        <p:spPr>
          <a:xfrm>
            <a:off x="5334000" y="3581400"/>
            <a:ext cx="1295400" cy="1447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One Sample</a:t>
            </a:r>
            <a:endParaRPr/>
          </a:p>
          <a:p>
            <a:pPr indent="-88900" lvl="0" marL="0" marR="0" rtl="0" algn="l">
              <a:lnSpc>
                <a:spcPct val="100000"/>
              </a:lnSpc>
              <a:spcBef>
                <a:spcPts val="0"/>
              </a:spcBef>
              <a:spcAft>
                <a:spcPts val="0"/>
              </a:spcAft>
              <a:buClr>
                <a:schemeClr val="dk1"/>
              </a:buClr>
              <a:buSzPts val="1400"/>
              <a:buFont typeface="Arial"/>
              <a:buChar char="•"/>
            </a:pPr>
            <a:r>
              <a:rPr b="1" lang="en-US" sz="1400">
                <a:solidFill>
                  <a:schemeClr val="dk1"/>
                </a:solidFill>
                <a:latin typeface="Times New Roman"/>
                <a:ea typeface="Times New Roman"/>
                <a:cs typeface="Times New Roman"/>
                <a:sym typeface="Times New Roman"/>
              </a:rPr>
              <a:t> </a:t>
            </a:r>
            <a:r>
              <a:rPr b="1" lang="en-US" sz="1400">
                <a:solidFill>
                  <a:srgbClr val="FF0000"/>
                </a:solidFill>
                <a:latin typeface="Times New Roman"/>
                <a:ea typeface="Times New Roman"/>
                <a:cs typeface="Times New Roman"/>
                <a:sym typeface="Times New Roman"/>
              </a:rPr>
              <a:t>Frequency</a:t>
            </a:r>
            <a:endParaRPr/>
          </a:p>
          <a:p>
            <a:pPr indent="-88900" lvl="0" marL="0" marR="0" rtl="0" algn="l">
              <a:lnSpc>
                <a:spcPct val="100000"/>
              </a:lnSpc>
              <a:spcBef>
                <a:spcPts val="0"/>
              </a:spcBef>
              <a:spcAft>
                <a:spcPts val="0"/>
              </a:spcAft>
              <a:buClr>
                <a:srgbClr val="FF0000"/>
              </a:buClr>
              <a:buSzPts val="1400"/>
              <a:buFont typeface="Arial"/>
              <a:buChar char="•"/>
            </a:pPr>
            <a:r>
              <a:rPr b="1" i="0" lang="en-US" sz="1400" u="none" cap="none" strike="noStrike">
                <a:solidFill>
                  <a:srgbClr val="FF0000"/>
                </a:solidFill>
                <a:latin typeface="Times New Roman"/>
                <a:ea typeface="Times New Roman"/>
                <a:cs typeface="Times New Roman"/>
                <a:sym typeface="Times New Roman"/>
              </a:rPr>
              <a:t>Chi-square</a:t>
            </a:r>
            <a:endParaRPr/>
          </a:p>
          <a:p>
            <a:pPr indent="-88900" lvl="0" marL="0" marR="0" rtl="0" algn="l">
              <a:lnSpc>
                <a:spcPct val="100000"/>
              </a:lnSpc>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K-S</a:t>
            </a:r>
            <a:endParaRPr/>
          </a:p>
          <a:p>
            <a:pPr indent="-88900" lvl="0" marL="0" marR="0" rtl="0" algn="l">
              <a:lnSpc>
                <a:spcPct val="100000"/>
              </a:lnSpc>
              <a:spcBef>
                <a:spcPts val="0"/>
              </a:spcBef>
              <a:spcAft>
                <a:spcPts val="0"/>
              </a:spcAft>
              <a:buClr>
                <a:srgbClr val="FF0000"/>
              </a:buClr>
              <a:buSzPts val="1400"/>
              <a:buFont typeface="Arial"/>
              <a:buChar char="•"/>
            </a:pPr>
            <a:r>
              <a:rPr b="1" i="0" lang="en-US" sz="1400" u="none" cap="none" strike="noStrike">
                <a:solidFill>
                  <a:srgbClr val="FF0000"/>
                </a:solidFill>
                <a:latin typeface="Times New Roman"/>
                <a:ea typeface="Times New Roman"/>
                <a:cs typeface="Times New Roman"/>
                <a:sym typeface="Times New Roman"/>
              </a:rPr>
              <a:t>Runs</a:t>
            </a:r>
            <a:endParaRPr/>
          </a:p>
          <a:p>
            <a:pPr indent="-88900" lvl="0" marL="0" marR="0" rtl="0" algn="l">
              <a:lnSpc>
                <a:spcPct val="100000"/>
              </a:lnSpc>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Binomial </a:t>
            </a:r>
            <a:endParaRPr b="1" i="0" sz="14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Calibri"/>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296" name="Google Shape;296;p28"/>
          <p:cNvSpPr/>
          <p:nvPr/>
        </p:nvSpPr>
        <p:spPr>
          <a:xfrm>
            <a:off x="7467600" y="3581400"/>
            <a:ext cx="1524000" cy="609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Two Sample or more samples</a:t>
            </a:r>
            <a:endParaRPr/>
          </a:p>
        </p:txBody>
      </p:sp>
      <p:sp>
        <p:nvSpPr>
          <p:cNvPr id="297" name="Google Shape;297;p28"/>
          <p:cNvSpPr/>
          <p:nvPr/>
        </p:nvSpPr>
        <p:spPr>
          <a:xfrm>
            <a:off x="609600" y="4876800"/>
            <a:ext cx="1143000" cy="1828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Independent</a:t>
            </a:r>
            <a:r>
              <a:rPr b="1" i="0" lang="en-US" sz="1400" u="none" cap="none" strike="noStrike">
                <a:solidFill>
                  <a:schemeClr val="dk1"/>
                </a:solidFill>
                <a:latin typeface="Times New Roman"/>
                <a:ea typeface="Times New Roman"/>
                <a:cs typeface="Times New Roman"/>
                <a:sym typeface="Times New Roman"/>
              </a:rPr>
              <a:t> Samples</a:t>
            </a:r>
            <a:endParaRPr/>
          </a:p>
          <a:p>
            <a:pPr indent="-88900" lvl="0" marL="0" marR="0" rtl="0" algn="l">
              <a:lnSpc>
                <a:spcPct val="100000"/>
              </a:lnSpc>
              <a:spcBef>
                <a:spcPts val="0"/>
              </a:spcBef>
              <a:spcAft>
                <a:spcPts val="0"/>
              </a:spcAft>
              <a:buClr>
                <a:schemeClr val="dk1"/>
              </a:buClr>
              <a:buSzPts val="1400"/>
              <a:buFont typeface="Arial"/>
              <a:buChar char="•"/>
            </a:pPr>
            <a:r>
              <a:rPr b="1" lang="en-US" sz="1400">
                <a:solidFill>
                  <a:schemeClr val="dk1"/>
                </a:solidFill>
                <a:latin typeface="Times New Roman"/>
                <a:ea typeface="Times New Roman"/>
                <a:cs typeface="Times New Roman"/>
                <a:sym typeface="Times New Roman"/>
              </a:rPr>
              <a:t>  </a:t>
            </a:r>
            <a:r>
              <a:rPr b="1" lang="en-US" sz="1400">
                <a:solidFill>
                  <a:srgbClr val="FF0000"/>
                </a:solidFill>
                <a:latin typeface="Times New Roman"/>
                <a:ea typeface="Times New Roman"/>
                <a:cs typeface="Times New Roman"/>
                <a:sym typeface="Times New Roman"/>
              </a:rPr>
              <a:t>Two group t-test</a:t>
            </a:r>
            <a:endParaRPr/>
          </a:p>
          <a:p>
            <a:pPr indent="-88900" lvl="0" marL="0" marR="0" rtl="0" algn="l">
              <a:lnSpc>
                <a:spcPct val="100000"/>
              </a:lnSpc>
              <a:spcBef>
                <a:spcPts val="0"/>
              </a:spcBef>
              <a:spcAft>
                <a:spcPts val="0"/>
              </a:spcAft>
              <a:buClr>
                <a:srgbClr val="FF0000"/>
              </a:buClr>
              <a:buSzPts val="1400"/>
              <a:buFont typeface="Arial"/>
              <a:buChar char="•"/>
            </a:pPr>
            <a:r>
              <a:rPr b="1" i="0" lang="en-US" sz="1400" u="none" cap="none" strike="noStrike">
                <a:solidFill>
                  <a:srgbClr val="FF0000"/>
                </a:solidFill>
                <a:latin typeface="Times New Roman"/>
                <a:ea typeface="Times New Roman"/>
                <a:cs typeface="Times New Roman"/>
                <a:sym typeface="Times New Roman"/>
              </a:rPr>
              <a:t> z-test</a:t>
            </a:r>
            <a:endParaRPr/>
          </a:p>
          <a:p>
            <a:pPr indent="-88900" lvl="0" marL="0" marR="0" rtl="0" algn="l">
              <a:lnSpc>
                <a:spcPct val="100000"/>
              </a:lnSpc>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One way ANOVA</a:t>
            </a:r>
            <a:endParaRPr b="1" i="0" sz="1400" u="none" cap="none" strike="noStrike">
              <a:solidFill>
                <a:srgbClr val="FF0000"/>
              </a:solidFill>
              <a:latin typeface="Times New Roman"/>
              <a:ea typeface="Times New Roman"/>
              <a:cs typeface="Times New Roman"/>
              <a:sym typeface="Times New Roman"/>
            </a:endParaRPr>
          </a:p>
        </p:txBody>
      </p:sp>
      <p:sp>
        <p:nvSpPr>
          <p:cNvPr id="298" name="Google Shape;298;p28"/>
          <p:cNvSpPr/>
          <p:nvPr/>
        </p:nvSpPr>
        <p:spPr>
          <a:xfrm>
            <a:off x="2514600" y="4876800"/>
            <a:ext cx="1295400" cy="8382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Related</a:t>
            </a:r>
            <a:endParaRPr/>
          </a:p>
          <a:p>
            <a:pPr indent="0" lvl="0" marL="0" marR="0" rtl="0" algn="l">
              <a:lnSpc>
                <a:spcPct val="100000"/>
              </a:lnSpc>
              <a:spcBef>
                <a:spcPts val="0"/>
              </a:spcBef>
              <a:spcAft>
                <a:spcPts val="0"/>
              </a:spcAft>
              <a:buClr>
                <a:schemeClr val="dk1"/>
              </a:buClr>
              <a:buSzPts val="1400"/>
              <a:buFont typeface="Arial"/>
              <a:buNone/>
            </a:pPr>
            <a:r>
              <a:t/>
            </a:r>
            <a:endParaRPr b="1" sz="1400">
              <a:solidFill>
                <a:schemeClr val="dk1"/>
              </a:solidFill>
              <a:latin typeface="Times New Roman"/>
              <a:ea typeface="Times New Roman"/>
              <a:cs typeface="Times New Roman"/>
              <a:sym typeface="Times New Roman"/>
            </a:endParaRPr>
          </a:p>
          <a:p>
            <a:pPr indent="-88900" lvl="0" marL="0" marR="0" rtl="0" algn="l">
              <a:lnSpc>
                <a:spcPct val="100000"/>
              </a:lnSpc>
              <a:spcBef>
                <a:spcPts val="0"/>
              </a:spcBef>
              <a:spcAft>
                <a:spcPts val="0"/>
              </a:spcAft>
              <a:buClr>
                <a:schemeClr val="dk1"/>
              </a:buClr>
              <a:buSzPts val="1400"/>
              <a:buFont typeface="Arial"/>
              <a:buChar char="•"/>
            </a:pPr>
            <a:r>
              <a:rPr b="1" lang="en-US" sz="1400">
                <a:solidFill>
                  <a:schemeClr val="dk1"/>
                </a:solidFill>
                <a:latin typeface="Times New Roman"/>
                <a:ea typeface="Times New Roman"/>
                <a:cs typeface="Times New Roman"/>
                <a:sym typeface="Times New Roman"/>
              </a:rPr>
              <a:t> </a:t>
            </a:r>
            <a:r>
              <a:rPr b="1" lang="en-US" sz="1400">
                <a:solidFill>
                  <a:srgbClr val="FF0000"/>
                </a:solidFill>
                <a:latin typeface="Times New Roman"/>
                <a:ea typeface="Times New Roman"/>
                <a:cs typeface="Times New Roman"/>
                <a:sym typeface="Times New Roman"/>
              </a:rPr>
              <a:t>Paired t-test</a:t>
            </a:r>
            <a:endParaRPr b="1" i="0" sz="14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p:txBody>
      </p:sp>
      <p:sp>
        <p:nvSpPr>
          <p:cNvPr id="299" name="Google Shape;299;p28"/>
          <p:cNvSpPr/>
          <p:nvPr/>
        </p:nvSpPr>
        <p:spPr>
          <a:xfrm>
            <a:off x="5638800" y="5334000"/>
            <a:ext cx="1524000" cy="1524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Independent Samples</a:t>
            </a:r>
            <a:endParaRPr/>
          </a:p>
          <a:p>
            <a:pPr indent="-88900" lvl="0" marL="0" marR="0" rtl="0" algn="l">
              <a:spcBef>
                <a:spcPts val="0"/>
              </a:spcBef>
              <a:spcAft>
                <a:spcPts val="0"/>
              </a:spcAft>
              <a:buClr>
                <a:schemeClr val="dk1"/>
              </a:buClr>
              <a:buSzPts val="1400"/>
              <a:buFont typeface="Arial"/>
              <a:buChar char="•"/>
            </a:pPr>
            <a:r>
              <a:rPr b="1" lang="en-US" sz="1400">
                <a:solidFill>
                  <a:schemeClr val="dk1"/>
                </a:solidFill>
                <a:latin typeface="Times New Roman"/>
                <a:ea typeface="Times New Roman"/>
                <a:cs typeface="Times New Roman"/>
                <a:sym typeface="Times New Roman"/>
              </a:rPr>
              <a:t> </a:t>
            </a:r>
            <a:r>
              <a:rPr b="1" lang="en-US" sz="1400">
                <a:solidFill>
                  <a:srgbClr val="FF0000"/>
                </a:solidFill>
                <a:latin typeface="Times New Roman"/>
                <a:ea typeface="Times New Roman"/>
                <a:cs typeface="Times New Roman"/>
                <a:sym typeface="Times New Roman"/>
              </a:rPr>
              <a:t>Chi-square</a:t>
            </a:r>
            <a:endParaRPr/>
          </a:p>
          <a:p>
            <a:pPr indent="-88900" lvl="0" marL="0" marR="0" rtl="0" algn="l">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Mann-Whitney</a:t>
            </a:r>
            <a:endParaRPr/>
          </a:p>
          <a:p>
            <a:pPr indent="-88900" lvl="0" marL="0" marR="0" rtl="0" algn="l">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Median</a:t>
            </a:r>
            <a:endParaRPr/>
          </a:p>
          <a:p>
            <a:pPr indent="-88900" lvl="0" marL="0" marR="0" rtl="0" algn="l">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K-S</a:t>
            </a:r>
            <a:endParaRPr/>
          </a:p>
          <a:p>
            <a:pPr indent="-88900" lvl="0" marL="0" marR="0" rtl="0" algn="l">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K-W  ANOVA</a:t>
            </a:r>
            <a:endParaRPr/>
          </a:p>
        </p:txBody>
      </p:sp>
      <p:sp>
        <p:nvSpPr>
          <p:cNvPr id="300" name="Google Shape;300;p28"/>
          <p:cNvSpPr/>
          <p:nvPr/>
        </p:nvSpPr>
        <p:spPr>
          <a:xfrm>
            <a:off x="7772400" y="5486400"/>
            <a:ext cx="1143000" cy="1371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   Paired       Samples</a:t>
            </a:r>
            <a:endParaRPr/>
          </a:p>
          <a:p>
            <a:pPr indent="-88900" lvl="0" marL="0" marR="0" rtl="0" algn="l">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Sign</a:t>
            </a:r>
            <a:endParaRPr/>
          </a:p>
          <a:p>
            <a:pPr indent="-88900" lvl="0" marL="0" marR="0" rtl="0" algn="l">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Wilcoxon</a:t>
            </a:r>
            <a:endParaRPr b="1" sz="1400">
              <a:solidFill>
                <a:srgbClr val="FF0000"/>
              </a:solidFill>
              <a:latin typeface="Times New Roman"/>
              <a:ea typeface="Times New Roman"/>
              <a:cs typeface="Times New Roman"/>
              <a:sym typeface="Times New Roman"/>
            </a:endParaRPr>
          </a:p>
          <a:p>
            <a:pPr indent="-88900" lvl="0" marL="0" marR="0" rtl="0" algn="l">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McNemar</a:t>
            </a:r>
            <a:endParaRPr b="1" sz="1400">
              <a:solidFill>
                <a:srgbClr val="FF0000"/>
              </a:solidFill>
              <a:latin typeface="Times New Roman"/>
              <a:ea typeface="Times New Roman"/>
              <a:cs typeface="Times New Roman"/>
              <a:sym typeface="Times New Roman"/>
            </a:endParaRPr>
          </a:p>
          <a:p>
            <a:pPr indent="-88900" lvl="0" marL="0" marR="0" rtl="0" algn="l">
              <a:spcBef>
                <a:spcPts val="0"/>
              </a:spcBef>
              <a:spcAft>
                <a:spcPts val="0"/>
              </a:spcAft>
              <a:buClr>
                <a:srgbClr val="FF0000"/>
              </a:buClr>
              <a:buSzPts val="1400"/>
              <a:buFont typeface="Arial"/>
              <a:buChar char="•"/>
            </a:pPr>
            <a:r>
              <a:rPr b="1" lang="en-US" sz="1400">
                <a:solidFill>
                  <a:srgbClr val="FF0000"/>
                </a:solidFill>
                <a:latin typeface="Times New Roman"/>
                <a:ea typeface="Times New Roman"/>
                <a:cs typeface="Times New Roman"/>
                <a:sym typeface="Times New Roman"/>
              </a:rPr>
              <a:t>Chi-square</a:t>
            </a:r>
            <a:endParaRPr/>
          </a:p>
        </p:txBody>
      </p:sp>
      <p:cxnSp>
        <p:nvCxnSpPr>
          <p:cNvPr id="301" name="Google Shape;301;p28"/>
          <p:cNvCxnSpPr/>
          <p:nvPr/>
        </p:nvCxnSpPr>
        <p:spPr>
          <a:xfrm rot="5400000">
            <a:off x="4305300" y="2171700"/>
            <a:ext cx="2286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02" name="Google Shape;302;p28"/>
          <p:cNvCxnSpPr/>
          <p:nvPr/>
        </p:nvCxnSpPr>
        <p:spPr>
          <a:xfrm>
            <a:off x="2438400" y="2286000"/>
            <a:ext cx="51816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03" name="Google Shape;303;p28"/>
          <p:cNvCxnSpPr/>
          <p:nvPr/>
        </p:nvCxnSpPr>
        <p:spPr>
          <a:xfrm rot="10800000">
            <a:off x="1981200" y="2286000"/>
            <a:ext cx="6096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04" name="Google Shape;304;p28"/>
          <p:cNvCxnSpPr/>
          <p:nvPr/>
        </p:nvCxnSpPr>
        <p:spPr>
          <a:xfrm rot="5400000">
            <a:off x="7505700" y="2400300"/>
            <a:ext cx="2286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05" name="Google Shape;305;p28"/>
          <p:cNvCxnSpPr/>
          <p:nvPr/>
        </p:nvCxnSpPr>
        <p:spPr>
          <a:xfrm rot="5400000">
            <a:off x="1867694" y="2399506"/>
            <a:ext cx="2286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06" name="Google Shape;306;p28"/>
          <p:cNvCxnSpPr/>
          <p:nvPr/>
        </p:nvCxnSpPr>
        <p:spPr>
          <a:xfrm rot="5400000">
            <a:off x="1485900" y="2933700"/>
            <a:ext cx="2286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07" name="Google Shape;307;p28"/>
          <p:cNvCxnSpPr/>
          <p:nvPr/>
        </p:nvCxnSpPr>
        <p:spPr>
          <a:xfrm>
            <a:off x="990600" y="3048000"/>
            <a:ext cx="17526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08" name="Google Shape;308;p28"/>
          <p:cNvCxnSpPr/>
          <p:nvPr/>
        </p:nvCxnSpPr>
        <p:spPr>
          <a:xfrm rot="5400000">
            <a:off x="723900" y="3314700"/>
            <a:ext cx="5334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09" name="Google Shape;309;p28"/>
          <p:cNvCxnSpPr/>
          <p:nvPr/>
        </p:nvCxnSpPr>
        <p:spPr>
          <a:xfrm rot="5400000">
            <a:off x="2419350" y="3295650"/>
            <a:ext cx="533400" cy="38100"/>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10" name="Google Shape;310;p28"/>
          <p:cNvCxnSpPr/>
          <p:nvPr/>
        </p:nvCxnSpPr>
        <p:spPr>
          <a:xfrm>
            <a:off x="6096000" y="3352800"/>
            <a:ext cx="26670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11" name="Google Shape;311;p28"/>
          <p:cNvCxnSpPr/>
          <p:nvPr/>
        </p:nvCxnSpPr>
        <p:spPr>
          <a:xfrm rot="5400000">
            <a:off x="7201694" y="3086100"/>
            <a:ext cx="380206" cy="794"/>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12" name="Google Shape;312;p28"/>
          <p:cNvCxnSpPr/>
          <p:nvPr/>
        </p:nvCxnSpPr>
        <p:spPr>
          <a:xfrm rot="5400000">
            <a:off x="5943600" y="3505200"/>
            <a:ext cx="3048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13" name="Google Shape;313;p28"/>
          <p:cNvCxnSpPr/>
          <p:nvPr/>
        </p:nvCxnSpPr>
        <p:spPr>
          <a:xfrm rot="5400000">
            <a:off x="8649494" y="3466306"/>
            <a:ext cx="2286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14" name="Google Shape;314;p28"/>
          <p:cNvCxnSpPr/>
          <p:nvPr/>
        </p:nvCxnSpPr>
        <p:spPr>
          <a:xfrm rot="5400000">
            <a:off x="2209800" y="4343400"/>
            <a:ext cx="6096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15" name="Google Shape;315;p28"/>
          <p:cNvCxnSpPr/>
          <p:nvPr/>
        </p:nvCxnSpPr>
        <p:spPr>
          <a:xfrm>
            <a:off x="1066800" y="4648200"/>
            <a:ext cx="22098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16" name="Google Shape;316;p28"/>
          <p:cNvCxnSpPr/>
          <p:nvPr/>
        </p:nvCxnSpPr>
        <p:spPr>
          <a:xfrm rot="5400000">
            <a:off x="914400" y="4800600"/>
            <a:ext cx="3048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17" name="Google Shape;317;p28"/>
          <p:cNvCxnSpPr/>
          <p:nvPr/>
        </p:nvCxnSpPr>
        <p:spPr>
          <a:xfrm rot="5400000">
            <a:off x="3162300" y="4762500"/>
            <a:ext cx="2286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18" name="Google Shape;318;p28"/>
          <p:cNvCxnSpPr/>
          <p:nvPr/>
        </p:nvCxnSpPr>
        <p:spPr>
          <a:xfrm>
            <a:off x="6172200" y="5103812"/>
            <a:ext cx="24384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19" name="Google Shape;319;p28"/>
          <p:cNvCxnSpPr/>
          <p:nvPr/>
        </p:nvCxnSpPr>
        <p:spPr>
          <a:xfrm rot="5400000">
            <a:off x="7315994" y="4647406"/>
            <a:ext cx="9144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20" name="Google Shape;320;p28"/>
          <p:cNvCxnSpPr/>
          <p:nvPr/>
        </p:nvCxnSpPr>
        <p:spPr>
          <a:xfrm rot="5400000">
            <a:off x="6058694" y="5218906"/>
            <a:ext cx="227806" cy="794"/>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21" name="Google Shape;321;p28"/>
          <p:cNvCxnSpPr/>
          <p:nvPr/>
        </p:nvCxnSpPr>
        <p:spPr>
          <a:xfrm rot="5400000">
            <a:off x="8458200" y="5257800"/>
            <a:ext cx="3048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9"/>
          <p:cNvSpPr txBox="1"/>
          <p:nvPr>
            <p:ph idx="1" type="body"/>
          </p:nvPr>
        </p:nvSpPr>
        <p:spPr>
          <a:xfrm>
            <a:off x="990600" y="228600"/>
            <a:ext cx="8153400" cy="662940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2400"/>
              <a:buNone/>
            </a:pPr>
            <a:r>
              <a:rPr lang="en-US" sz="2400"/>
              <a:t>Multivariate Analysis</a:t>
            </a:r>
            <a:endParaRPr/>
          </a:p>
          <a:p>
            <a:pPr indent="-342900" lvl="0" marL="342900" rtl="0" algn="ctr">
              <a:spcBef>
                <a:spcPts val="480"/>
              </a:spcBef>
              <a:spcAft>
                <a:spcPts val="0"/>
              </a:spcAft>
              <a:buClr>
                <a:schemeClr val="dk1"/>
              </a:buClr>
              <a:buSzPts val="2400"/>
              <a:buNone/>
            </a:pPr>
            <a:r>
              <a:t/>
            </a:r>
            <a:endParaRPr sz="2400"/>
          </a:p>
        </p:txBody>
      </p:sp>
      <p:cxnSp>
        <p:nvCxnSpPr>
          <p:cNvPr id="327" name="Google Shape;327;p29"/>
          <p:cNvCxnSpPr/>
          <p:nvPr/>
        </p:nvCxnSpPr>
        <p:spPr>
          <a:xfrm rot="5400000">
            <a:off x="4572794" y="913606"/>
            <a:ext cx="6096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28" name="Google Shape;328;p29"/>
          <p:cNvCxnSpPr/>
          <p:nvPr/>
        </p:nvCxnSpPr>
        <p:spPr>
          <a:xfrm flipH="1" rot="10800000">
            <a:off x="1600200" y="1143000"/>
            <a:ext cx="6019800" cy="762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29" name="Google Shape;329;p29"/>
          <p:cNvCxnSpPr/>
          <p:nvPr/>
        </p:nvCxnSpPr>
        <p:spPr>
          <a:xfrm rot="5400000">
            <a:off x="1296194" y="1523206"/>
            <a:ext cx="6096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30" name="Google Shape;330;p29"/>
          <p:cNvCxnSpPr/>
          <p:nvPr/>
        </p:nvCxnSpPr>
        <p:spPr>
          <a:xfrm rot="5400000">
            <a:off x="7239794" y="1523206"/>
            <a:ext cx="7620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331" name="Google Shape;331;p29"/>
          <p:cNvSpPr/>
          <p:nvPr/>
        </p:nvSpPr>
        <p:spPr>
          <a:xfrm>
            <a:off x="762000" y="1828800"/>
            <a:ext cx="1905000" cy="304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Dependence Technique</a:t>
            </a:r>
            <a:endParaRPr/>
          </a:p>
        </p:txBody>
      </p:sp>
      <p:sp>
        <p:nvSpPr>
          <p:cNvPr id="332" name="Google Shape;332;p29"/>
          <p:cNvSpPr/>
          <p:nvPr/>
        </p:nvSpPr>
        <p:spPr>
          <a:xfrm>
            <a:off x="6477000" y="1905000"/>
            <a:ext cx="2133600" cy="304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I</a:t>
            </a:r>
            <a:r>
              <a:rPr b="1" i="0" lang="en-US" sz="1200" u="none" cap="none" strike="noStrike">
                <a:solidFill>
                  <a:schemeClr val="dk1"/>
                </a:solidFill>
                <a:latin typeface="Times New Roman"/>
                <a:ea typeface="Times New Roman"/>
                <a:cs typeface="Times New Roman"/>
                <a:sym typeface="Times New Roman"/>
              </a:rPr>
              <a:t>nterdependence Technique</a:t>
            </a:r>
            <a:endParaRPr/>
          </a:p>
        </p:txBody>
      </p:sp>
      <p:cxnSp>
        <p:nvCxnSpPr>
          <p:cNvPr id="333" name="Google Shape;333;p29"/>
          <p:cNvCxnSpPr/>
          <p:nvPr/>
        </p:nvCxnSpPr>
        <p:spPr>
          <a:xfrm rot="5400000">
            <a:off x="1448594" y="2285206"/>
            <a:ext cx="3048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34" name="Google Shape;334;p29"/>
          <p:cNvCxnSpPr/>
          <p:nvPr/>
        </p:nvCxnSpPr>
        <p:spPr>
          <a:xfrm>
            <a:off x="457200" y="2438400"/>
            <a:ext cx="2743200" cy="1588"/>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35" name="Google Shape;335;p29"/>
          <p:cNvCxnSpPr/>
          <p:nvPr/>
        </p:nvCxnSpPr>
        <p:spPr>
          <a:xfrm rot="5400000">
            <a:off x="3010694" y="2704306"/>
            <a:ext cx="3810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336" name="Google Shape;336;p29"/>
          <p:cNvSpPr/>
          <p:nvPr/>
        </p:nvSpPr>
        <p:spPr>
          <a:xfrm>
            <a:off x="2438400" y="2895600"/>
            <a:ext cx="1600200" cy="4572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Multiple  Dependent Variables</a:t>
            </a:r>
            <a:endParaRPr/>
          </a:p>
        </p:txBody>
      </p:sp>
      <p:cxnSp>
        <p:nvCxnSpPr>
          <p:cNvPr id="337" name="Google Shape;337;p29"/>
          <p:cNvCxnSpPr>
            <a:stCxn id="336" idx="2"/>
          </p:cNvCxnSpPr>
          <p:nvPr/>
        </p:nvCxnSpPr>
        <p:spPr>
          <a:xfrm>
            <a:off x="3238500" y="3352800"/>
            <a:ext cx="37200" cy="381900"/>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338" name="Google Shape;338;p29"/>
          <p:cNvSpPr/>
          <p:nvPr/>
        </p:nvSpPr>
        <p:spPr>
          <a:xfrm>
            <a:off x="2590800" y="3733800"/>
            <a:ext cx="1447800" cy="1905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76200" lvl="0" marL="0" marR="0" rtl="0" algn="l">
              <a:lnSpc>
                <a:spcPct val="10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 MANOVA</a:t>
            </a:r>
            <a:endParaRPr/>
          </a:p>
          <a:p>
            <a:pPr indent="-76200" lvl="0" marL="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Times New Roman"/>
                <a:ea typeface="Times New Roman"/>
                <a:cs typeface="Times New Roman"/>
                <a:sym typeface="Times New Roman"/>
              </a:rPr>
              <a:t> Canonical</a:t>
            </a:r>
            <a:endParaRPr/>
          </a:p>
          <a:p>
            <a:pPr indent="0" lvl="0" marL="0" marR="0" rtl="0" algn="l">
              <a:lnSpc>
                <a:spcPct val="100000"/>
              </a:lnSpc>
              <a:spcBef>
                <a:spcPts val="0"/>
              </a:spcBef>
              <a:spcAft>
                <a:spcPts val="0"/>
              </a:spcAft>
              <a:buNone/>
            </a:pPr>
            <a:r>
              <a:rPr b="1" lang="en-US" sz="1200">
                <a:solidFill>
                  <a:schemeClr val="dk1"/>
                </a:solidFill>
                <a:latin typeface="Times New Roman"/>
                <a:ea typeface="Times New Roman"/>
                <a:cs typeface="Times New Roman"/>
                <a:sym typeface="Times New Roman"/>
              </a:rPr>
              <a:t>  Correlation</a:t>
            </a:r>
            <a:endParaRPr/>
          </a:p>
          <a:p>
            <a:pPr indent="-76200" lvl="0" marL="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Times New Roman"/>
                <a:ea typeface="Times New Roman"/>
                <a:cs typeface="Times New Roman"/>
                <a:sym typeface="Times New Roman"/>
              </a:rPr>
              <a:t> Multiple Discriminant Analysis</a:t>
            </a:r>
            <a:endParaRPr/>
          </a:p>
        </p:txBody>
      </p:sp>
      <p:cxnSp>
        <p:nvCxnSpPr>
          <p:cNvPr id="339" name="Google Shape;339;p29"/>
          <p:cNvCxnSpPr/>
          <p:nvPr/>
        </p:nvCxnSpPr>
        <p:spPr>
          <a:xfrm rot="5400000">
            <a:off x="-227806" y="3123406"/>
            <a:ext cx="1371600" cy="1588"/>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340" name="Google Shape;340;p29"/>
          <p:cNvSpPr/>
          <p:nvPr/>
        </p:nvSpPr>
        <p:spPr>
          <a:xfrm>
            <a:off x="0" y="3810000"/>
            <a:ext cx="1219200" cy="7620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One dependent variable</a:t>
            </a:r>
            <a:endParaRPr/>
          </a:p>
        </p:txBody>
      </p:sp>
      <p:cxnSp>
        <p:nvCxnSpPr>
          <p:cNvPr id="341" name="Google Shape;341;p29"/>
          <p:cNvCxnSpPr>
            <a:stCxn id="340" idx="4"/>
          </p:cNvCxnSpPr>
          <p:nvPr/>
        </p:nvCxnSpPr>
        <p:spPr>
          <a:xfrm flipH="1">
            <a:off x="608100" y="4572000"/>
            <a:ext cx="1500" cy="304800"/>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342" name="Google Shape;342;p29"/>
          <p:cNvSpPr/>
          <p:nvPr/>
        </p:nvSpPr>
        <p:spPr>
          <a:xfrm>
            <a:off x="0" y="4953000"/>
            <a:ext cx="1905000" cy="14478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76200" lvl="0" marL="0" marR="0" rtl="0" algn="l">
              <a:lnSpc>
                <a:spcPct val="100000"/>
              </a:lnSpc>
              <a:spcBef>
                <a:spcPts val="0"/>
              </a:spcBef>
              <a:spcAft>
                <a:spcPts val="0"/>
              </a:spcAft>
              <a:buClr>
                <a:schemeClr val="dk1"/>
              </a:buClr>
              <a:buSzPts val="1200"/>
              <a:buFont typeface="Arial"/>
              <a:buChar char="•"/>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ANOVA</a:t>
            </a:r>
            <a:endParaRPr/>
          </a:p>
          <a:p>
            <a:pPr indent="-76200" lvl="0" marL="0" marR="0" rtl="0" algn="l">
              <a:lnSpc>
                <a:spcPct val="100000"/>
              </a:lnSpc>
              <a:spcBef>
                <a:spcPts val="0"/>
              </a:spcBef>
              <a:spcAft>
                <a:spcPts val="0"/>
              </a:spcAft>
              <a:buClr>
                <a:schemeClr val="dk1"/>
              </a:buClr>
              <a:buSzPts val="1200"/>
              <a:buFont typeface="Arial"/>
              <a:buChar char="•"/>
            </a:pPr>
            <a:r>
              <a:rPr b="1" i="0" lang="en-US" sz="1200" u="none" cap="none" strike="noStrike">
                <a:solidFill>
                  <a:schemeClr val="dk1"/>
                </a:solidFill>
                <a:latin typeface="Times New Roman"/>
                <a:ea typeface="Times New Roman"/>
                <a:cs typeface="Times New Roman"/>
                <a:sym typeface="Times New Roman"/>
              </a:rPr>
              <a:t> Multiple</a:t>
            </a:r>
            <a:r>
              <a:rPr b="1" i="0" lang="en-US" sz="1200" u="none" cap="none" strike="noStrike">
                <a:solidFill>
                  <a:schemeClr val="dk1"/>
                </a:solidFill>
                <a:latin typeface="Times New Roman"/>
                <a:ea typeface="Times New Roman"/>
                <a:cs typeface="Times New Roman"/>
                <a:sym typeface="Times New Roman"/>
              </a:rPr>
              <a:t> Regression</a:t>
            </a:r>
            <a:endParaRPr/>
          </a:p>
          <a:p>
            <a:pPr indent="-76200" lvl="0" marL="0" marR="0" rtl="0" algn="l">
              <a:lnSpc>
                <a:spcPct val="10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 Two group Discriminant Analysis </a:t>
            </a:r>
            <a:endParaRPr/>
          </a:p>
          <a:p>
            <a:pPr indent="-76200" lvl="0" marL="0" marR="0" rtl="0" algn="l">
              <a:lnSpc>
                <a:spcPct val="10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 Conjoint Analysis</a:t>
            </a:r>
            <a:endParaRPr/>
          </a:p>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chemeClr val="dk1"/>
              </a:solidFill>
              <a:latin typeface="Times New Roman"/>
              <a:ea typeface="Times New Roman"/>
              <a:cs typeface="Times New Roman"/>
              <a:sym typeface="Times New Roman"/>
            </a:endParaRPr>
          </a:p>
        </p:txBody>
      </p:sp>
      <p:cxnSp>
        <p:nvCxnSpPr>
          <p:cNvPr id="343" name="Google Shape;343;p29"/>
          <p:cNvCxnSpPr/>
          <p:nvPr/>
        </p:nvCxnSpPr>
        <p:spPr>
          <a:xfrm flipH="1" rot="10800000">
            <a:off x="6248400" y="2438400"/>
            <a:ext cx="2590800" cy="7620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344" name="Google Shape;344;p29"/>
          <p:cNvCxnSpPr/>
          <p:nvPr/>
        </p:nvCxnSpPr>
        <p:spPr>
          <a:xfrm rot="5400000">
            <a:off x="5944394" y="2818606"/>
            <a:ext cx="6096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345" name="Google Shape;345;p29"/>
          <p:cNvCxnSpPr/>
          <p:nvPr/>
        </p:nvCxnSpPr>
        <p:spPr>
          <a:xfrm rot="5400000">
            <a:off x="8497094" y="2780506"/>
            <a:ext cx="6858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346" name="Google Shape;346;p29"/>
          <p:cNvSpPr/>
          <p:nvPr/>
        </p:nvSpPr>
        <p:spPr>
          <a:xfrm>
            <a:off x="5486400" y="3124200"/>
            <a:ext cx="1524000" cy="381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Focus on </a:t>
            </a:r>
            <a:r>
              <a:rPr b="1" i="0" lang="en-US" sz="1200" u="none" cap="none" strike="noStrike">
                <a:solidFill>
                  <a:schemeClr val="dk1"/>
                </a:solidFill>
                <a:latin typeface="Times New Roman"/>
                <a:ea typeface="Times New Roman"/>
                <a:cs typeface="Times New Roman"/>
                <a:sym typeface="Times New Roman"/>
              </a:rPr>
              <a:t>Variables</a:t>
            </a:r>
            <a:endParaRPr/>
          </a:p>
        </p:txBody>
      </p:sp>
      <p:sp>
        <p:nvSpPr>
          <p:cNvPr id="347" name="Google Shape;347;p29"/>
          <p:cNvSpPr/>
          <p:nvPr/>
        </p:nvSpPr>
        <p:spPr>
          <a:xfrm>
            <a:off x="7543800" y="3124200"/>
            <a:ext cx="1600200" cy="381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Focus on Objects</a:t>
            </a:r>
            <a:endParaRPr b="1" i="0" sz="1200" u="none" cap="none" strike="noStrike">
              <a:solidFill>
                <a:schemeClr val="dk1"/>
              </a:solidFill>
              <a:latin typeface="Times New Roman"/>
              <a:ea typeface="Times New Roman"/>
              <a:cs typeface="Times New Roman"/>
              <a:sym typeface="Times New Roman"/>
            </a:endParaRPr>
          </a:p>
        </p:txBody>
      </p:sp>
      <p:cxnSp>
        <p:nvCxnSpPr>
          <p:cNvPr id="348" name="Google Shape;348;p29"/>
          <p:cNvCxnSpPr>
            <a:stCxn id="346" idx="2"/>
          </p:cNvCxnSpPr>
          <p:nvPr/>
        </p:nvCxnSpPr>
        <p:spPr>
          <a:xfrm flipH="1">
            <a:off x="6246900" y="3505200"/>
            <a:ext cx="1500" cy="457200"/>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349" name="Google Shape;349;p29"/>
          <p:cNvSpPr/>
          <p:nvPr/>
        </p:nvSpPr>
        <p:spPr>
          <a:xfrm>
            <a:off x="5562600" y="3962400"/>
            <a:ext cx="1524000" cy="3810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Factor Analysis</a:t>
            </a:r>
            <a:endParaRPr b="1" i="0" sz="1200" u="none" cap="none" strike="noStrike">
              <a:solidFill>
                <a:schemeClr val="dk1"/>
              </a:solidFill>
              <a:latin typeface="Times New Roman"/>
              <a:ea typeface="Times New Roman"/>
              <a:cs typeface="Times New Roman"/>
              <a:sym typeface="Times New Roman"/>
            </a:endParaRPr>
          </a:p>
        </p:txBody>
      </p:sp>
      <p:cxnSp>
        <p:nvCxnSpPr>
          <p:cNvPr id="350" name="Google Shape;350;p29"/>
          <p:cNvCxnSpPr/>
          <p:nvPr/>
        </p:nvCxnSpPr>
        <p:spPr>
          <a:xfrm rot="5400000">
            <a:off x="8268494" y="4075906"/>
            <a:ext cx="11430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351" name="Google Shape;351;p29"/>
          <p:cNvSpPr/>
          <p:nvPr/>
        </p:nvSpPr>
        <p:spPr>
          <a:xfrm>
            <a:off x="7010400" y="4648200"/>
            <a:ext cx="2133600" cy="533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76200" lvl="0" marL="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Times New Roman"/>
                <a:ea typeface="Times New Roman"/>
                <a:cs typeface="Times New Roman"/>
                <a:sym typeface="Times New Roman"/>
              </a:rPr>
              <a:t> </a:t>
            </a:r>
            <a:r>
              <a:rPr b="1" i="0" lang="en-US" sz="1200" u="none" cap="none" strike="noStrike">
                <a:solidFill>
                  <a:schemeClr val="dk1"/>
                </a:solidFill>
                <a:latin typeface="Times New Roman"/>
                <a:ea typeface="Times New Roman"/>
                <a:cs typeface="Times New Roman"/>
                <a:sym typeface="Times New Roman"/>
              </a:rPr>
              <a:t>Cluster Analysis </a:t>
            </a:r>
            <a:endParaRPr/>
          </a:p>
          <a:p>
            <a:pPr indent="-76200" lvl="0" marL="0" marR="0" rtl="0" algn="l">
              <a:lnSpc>
                <a:spcPct val="10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Multi</a:t>
            </a:r>
            <a:r>
              <a:rPr b="1" lang="en-US" sz="1200">
                <a:solidFill>
                  <a:schemeClr val="dk1"/>
                </a:solidFill>
                <a:latin typeface="Times New Roman"/>
                <a:ea typeface="Times New Roman"/>
                <a:cs typeface="Times New Roman"/>
                <a:sym typeface="Times New Roman"/>
              </a:rPr>
              <a:t> –dimensional Analysis</a:t>
            </a:r>
            <a:endParaRPr b="1" i="0" sz="1200" u="none" cap="none" strike="noStrike">
              <a:solidFill>
                <a:schemeClr val="dk1"/>
              </a:solidFill>
              <a:latin typeface="Times New Roman"/>
              <a:ea typeface="Times New Roman"/>
              <a:cs typeface="Times New Roman"/>
              <a:sym typeface="Times New Roman"/>
            </a:endParaRPr>
          </a:p>
        </p:txBody>
      </p:sp>
      <p:cxnSp>
        <p:nvCxnSpPr>
          <p:cNvPr id="352" name="Google Shape;352;p29"/>
          <p:cNvCxnSpPr>
            <a:stCxn id="332" idx="2"/>
          </p:cNvCxnSpPr>
          <p:nvPr/>
        </p:nvCxnSpPr>
        <p:spPr>
          <a:xfrm flipH="1">
            <a:off x="7542300" y="2209800"/>
            <a:ext cx="1500" cy="228600"/>
          </a:xfrm>
          <a:prstGeom prst="straightConnector1">
            <a:avLst/>
          </a:prstGeom>
          <a:solidFill>
            <a:schemeClr val="accent1"/>
          </a:solidFill>
          <a:ln cap="flat" cmpd="sng" w="9525">
            <a:solidFill>
              <a:schemeClr val="dk1"/>
            </a:solidFill>
            <a:prstDash val="solid"/>
            <a:round/>
            <a:headEnd len="sm" w="sm"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609600" y="304801"/>
            <a:ext cx="73152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Sample</a:t>
            </a:r>
            <a:endParaRPr b="1" u="sng"/>
          </a:p>
        </p:txBody>
      </p:sp>
      <p:sp>
        <p:nvSpPr>
          <p:cNvPr id="123" name="Google Shape;123;p3"/>
          <p:cNvSpPr txBox="1"/>
          <p:nvPr>
            <p:ph idx="1" type="body"/>
          </p:nvPr>
        </p:nvSpPr>
        <p:spPr>
          <a:xfrm>
            <a:off x="1143000" y="1524000"/>
            <a:ext cx="8001000" cy="516636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Statisticians use the word sample to describe a portion chosen from the statistical population so as to seek data or information, opinions or facts from the selected units.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Thus, a </a:t>
            </a:r>
            <a:r>
              <a:rPr b="1" lang="en-US" sz="2400" u="sng"/>
              <a:t>finite subset of a statistical population </a:t>
            </a:r>
            <a:r>
              <a:rPr lang="en-US" sz="2400"/>
              <a:t>, </a:t>
            </a:r>
            <a:r>
              <a:rPr b="1" lang="en-US" sz="2400" u="sng"/>
              <a:t>chosen in a specific fashion</a:t>
            </a:r>
            <a:r>
              <a:rPr lang="en-US" sz="2400"/>
              <a:t>, is called a sample.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0"/>
          <p:cNvSpPr txBox="1"/>
          <p:nvPr>
            <p:ph idx="1" type="subTitle"/>
          </p:nvPr>
        </p:nvSpPr>
        <p:spPr>
          <a:xfrm>
            <a:off x="304800" y="990600"/>
            <a:ext cx="8610600" cy="49530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rgbClr val="888888"/>
              </a:buClr>
              <a:buSzPts val="3600"/>
              <a:buNone/>
            </a:pPr>
            <a:r>
              <a:t/>
            </a:r>
            <a:endParaRPr b="1" sz="3600">
              <a:solidFill>
                <a:srgbClr val="CC3300"/>
              </a:solidFill>
            </a:endParaRPr>
          </a:p>
          <a:p>
            <a:pPr indent="0" lvl="0" marL="0" rtl="0" algn="ctr">
              <a:lnSpc>
                <a:spcPct val="80000"/>
              </a:lnSpc>
              <a:spcBef>
                <a:spcPts val="960"/>
              </a:spcBef>
              <a:spcAft>
                <a:spcPts val="0"/>
              </a:spcAft>
              <a:buClr>
                <a:schemeClr val="hlink"/>
              </a:buClr>
              <a:buSzPts val="4800"/>
              <a:buNone/>
            </a:pPr>
            <a:r>
              <a:rPr b="1" lang="en-US" sz="4800">
                <a:solidFill>
                  <a:schemeClr val="hlink"/>
                </a:solidFill>
              </a:rPr>
              <a:t>SAMPLING DESIGN</a:t>
            </a:r>
            <a:endParaRPr/>
          </a:p>
          <a:p>
            <a:pPr indent="0" lvl="0" marL="0" rtl="0" algn="ctr">
              <a:lnSpc>
                <a:spcPct val="80000"/>
              </a:lnSpc>
              <a:spcBef>
                <a:spcPts val="960"/>
              </a:spcBef>
              <a:spcAft>
                <a:spcPts val="0"/>
              </a:spcAft>
              <a:buClr>
                <a:srgbClr val="888888"/>
              </a:buClr>
              <a:buSzPts val="4800"/>
              <a:buNone/>
            </a:pPr>
            <a:r>
              <a:t/>
            </a:r>
            <a:endParaRPr b="1" sz="4800">
              <a:solidFill>
                <a:schemeClr val="accent2"/>
              </a:solidFill>
            </a:endParaRPr>
          </a:p>
          <a:p>
            <a:pPr indent="0" lvl="0" marL="0" rtl="0" algn="ctr">
              <a:lnSpc>
                <a:spcPct val="80000"/>
              </a:lnSpc>
              <a:spcBef>
                <a:spcPts val="720"/>
              </a:spcBef>
              <a:spcAft>
                <a:spcPts val="0"/>
              </a:spcAft>
              <a:buClr>
                <a:schemeClr val="accent2"/>
              </a:buClr>
              <a:buSzPts val="3600"/>
              <a:buNone/>
            </a:pPr>
            <a:r>
              <a:rPr b="1" lang="en-US" sz="3600">
                <a:solidFill>
                  <a:schemeClr val="accent2"/>
                </a:solidFill>
              </a:rPr>
              <a:t>METHODS AND TYPES OF SAMPLING </a:t>
            </a:r>
            <a:endParaRPr/>
          </a:p>
          <a:p>
            <a:pPr indent="0" lvl="0" marL="0" rtl="0" algn="ctr">
              <a:lnSpc>
                <a:spcPct val="80000"/>
              </a:lnSpc>
              <a:spcBef>
                <a:spcPts val="720"/>
              </a:spcBef>
              <a:spcAft>
                <a:spcPts val="0"/>
              </a:spcAft>
              <a:buClr>
                <a:srgbClr val="888888"/>
              </a:buClr>
              <a:buSzPts val="3600"/>
              <a:buNone/>
            </a:pPr>
            <a:r>
              <a:t/>
            </a:r>
            <a:endParaRPr b="1" sz="3600">
              <a:solidFill>
                <a:srgbClr val="CC3300"/>
              </a:solidFill>
            </a:endParaRPr>
          </a:p>
          <a:p>
            <a:pPr indent="0" lvl="0" marL="0" rtl="0" algn="ctr">
              <a:lnSpc>
                <a:spcPct val="80000"/>
              </a:lnSpc>
              <a:spcBef>
                <a:spcPts val="640"/>
              </a:spcBef>
              <a:spcAft>
                <a:spcPts val="0"/>
              </a:spcAft>
              <a:buClr>
                <a:srgbClr val="CC3300"/>
              </a:buClr>
              <a:buSzPts val="3200"/>
              <a:buNone/>
            </a:pPr>
            <a:r>
              <a:rPr b="1" lang="en-US">
                <a:solidFill>
                  <a:srgbClr val="CC3300"/>
                </a:solidFill>
              </a:rPr>
              <a:t>DETERMINATION OF SIZE OF SAMPLE</a:t>
            </a:r>
            <a:endParaRPr/>
          </a:p>
          <a:p>
            <a:pPr indent="0" lvl="0" marL="0" rtl="0" algn="ctr">
              <a:lnSpc>
                <a:spcPct val="80000"/>
              </a:lnSpc>
              <a:spcBef>
                <a:spcPts val="720"/>
              </a:spcBef>
              <a:spcAft>
                <a:spcPts val="0"/>
              </a:spcAft>
              <a:buClr>
                <a:srgbClr val="888888"/>
              </a:buClr>
              <a:buSzPts val="3600"/>
              <a:buNone/>
            </a:pPr>
            <a:r>
              <a:t/>
            </a:r>
            <a:endParaRPr b="1" sz="3600">
              <a:solidFill>
                <a:srgbClr val="CC3300"/>
              </a:solidFill>
            </a:endParaRPr>
          </a:p>
        </p:txBody>
      </p:sp>
      <p:sp>
        <p:nvSpPr>
          <p:cNvPr id="358" name="Google Shape;35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1"/>
          <p:cNvSpPr txBox="1"/>
          <p:nvPr>
            <p:ph type="title"/>
          </p:nvPr>
        </p:nvSpPr>
        <p:spPr>
          <a:xfrm>
            <a:off x="457200" y="274638"/>
            <a:ext cx="8229600" cy="11430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FF"/>
              </a:buClr>
              <a:buSzPts val="4000"/>
              <a:buFont typeface="Calibri"/>
              <a:buNone/>
            </a:pPr>
            <a:r>
              <a:rPr b="1" lang="en-US" sz="4000">
                <a:solidFill>
                  <a:srgbClr val="0000FF"/>
                </a:solidFill>
              </a:rPr>
              <a:t>Sampling Design : Key Issues</a:t>
            </a:r>
            <a:r>
              <a:rPr lang="en-US" sz="4000"/>
              <a:t> </a:t>
            </a:r>
            <a:endParaRPr/>
          </a:p>
        </p:txBody>
      </p:sp>
      <p:sp>
        <p:nvSpPr>
          <p:cNvPr id="364" name="Google Shape;364;p31"/>
          <p:cNvSpPr txBox="1"/>
          <p:nvPr>
            <p:ph idx="1" type="body"/>
          </p:nvPr>
        </p:nvSpPr>
        <p:spPr>
          <a:xfrm>
            <a:off x="457200" y="1600200"/>
            <a:ext cx="8229600" cy="4525963"/>
          </a:xfrm>
          <a:prstGeom prst="rect">
            <a:avLst/>
          </a:prstGeom>
          <a:solidFill>
            <a:srgbClr val="FFFF99"/>
          </a:solid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Calibri"/>
              <a:buNone/>
            </a:pPr>
            <a:r>
              <a:t/>
            </a:r>
            <a:endParaRPr b="1">
              <a:solidFill>
                <a:srgbClr val="A50021"/>
              </a:solidFill>
            </a:endParaRPr>
          </a:p>
          <a:p>
            <a:pPr indent="-342900" lvl="0" marL="342900" rtl="0" algn="l">
              <a:spcBef>
                <a:spcPts val="640"/>
              </a:spcBef>
              <a:spcAft>
                <a:spcPts val="0"/>
              </a:spcAft>
              <a:buClr>
                <a:srgbClr val="0000FF"/>
              </a:buClr>
              <a:buSzPts val="3200"/>
              <a:buChar char="•"/>
            </a:pPr>
            <a:r>
              <a:rPr b="1" lang="en-US">
                <a:solidFill>
                  <a:srgbClr val="0000FF"/>
                </a:solidFill>
              </a:rPr>
              <a:t>Who will be the respondents of study?</a:t>
            </a:r>
            <a:endParaRPr/>
          </a:p>
          <a:p>
            <a:pPr indent="-342900" lvl="0" marL="342900" rtl="0" algn="l">
              <a:spcBef>
                <a:spcPts val="640"/>
              </a:spcBef>
              <a:spcAft>
                <a:spcPts val="0"/>
              </a:spcAft>
              <a:buClr>
                <a:srgbClr val="0000FF"/>
              </a:buClr>
              <a:buSzPts val="3200"/>
              <a:buChar char="•"/>
            </a:pPr>
            <a:r>
              <a:rPr b="1" lang="en-US">
                <a:solidFill>
                  <a:srgbClr val="0000FF"/>
                </a:solidFill>
              </a:rPr>
              <a:t>How the respondents will be selected?</a:t>
            </a:r>
            <a:endParaRPr/>
          </a:p>
          <a:p>
            <a:pPr indent="-342900" lvl="0" marL="342900" rtl="0" algn="l">
              <a:spcBef>
                <a:spcPts val="640"/>
              </a:spcBef>
              <a:spcAft>
                <a:spcPts val="0"/>
              </a:spcAft>
              <a:buClr>
                <a:srgbClr val="FF3300"/>
              </a:buClr>
              <a:buSzPts val="3200"/>
              <a:buChar char="•"/>
            </a:pPr>
            <a:r>
              <a:rPr b="1" lang="en-US">
                <a:solidFill>
                  <a:srgbClr val="FF3300"/>
                </a:solidFill>
              </a:rPr>
              <a:t>How many respondents will be studied?</a:t>
            </a:r>
            <a:endParaRPr/>
          </a:p>
          <a:p>
            <a:pPr indent="-342900" lvl="0" marL="342900" rtl="0" algn="l">
              <a:spcBef>
                <a:spcPts val="640"/>
              </a:spcBef>
              <a:spcAft>
                <a:spcPts val="0"/>
              </a:spcAft>
              <a:buClr>
                <a:schemeClr val="dk1"/>
              </a:buClr>
              <a:buSzPts val="3200"/>
              <a:buFont typeface="Calibri"/>
              <a:buNone/>
            </a:pPr>
            <a:r>
              <a:t/>
            </a:r>
            <a:endParaRPr b="1">
              <a:solidFill>
                <a:srgbClr val="0000FF"/>
              </a:solidFill>
            </a:endParaRPr>
          </a:p>
        </p:txBody>
      </p:sp>
      <p:sp>
        <p:nvSpPr>
          <p:cNvPr id="365" name="Google Shape;36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800"/>
                                        <p:tgtEl>
                                          <p:spTgt spid="3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1" name="Google Shape;371;p32"/>
          <p:cNvSpPr/>
          <p:nvPr/>
        </p:nvSpPr>
        <p:spPr>
          <a:xfrm>
            <a:off x="228600" y="152400"/>
            <a:ext cx="84582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4400">
                <a:solidFill>
                  <a:schemeClr val="hlink"/>
                </a:solidFill>
                <a:latin typeface="Calibri"/>
                <a:ea typeface="Calibri"/>
                <a:cs typeface="Calibri"/>
                <a:sym typeface="Calibri"/>
              </a:rPr>
              <a:t>SAMPLING : METHODS</a:t>
            </a:r>
            <a:r>
              <a:rPr b="1" lang="en-US" sz="2800">
                <a:solidFill>
                  <a:schemeClr val="hlink"/>
                </a:solidFill>
                <a:latin typeface="Calibri"/>
                <a:ea typeface="Calibri"/>
                <a:cs typeface="Calibri"/>
                <a:sym typeface="Calibri"/>
              </a:rPr>
              <a:t> </a:t>
            </a:r>
            <a:endParaRPr/>
          </a:p>
        </p:txBody>
      </p:sp>
      <p:sp>
        <p:nvSpPr>
          <p:cNvPr id="372" name="Google Shape;372;p32"/>
          <p:cNvSpPr/>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114300" lvl="0" marL="342900" marR="0" rtl="0" algn="l">
              <a:spcBef>
                <a:spcPts val="0"/>
              </a:spcBef>
              <a:spcAft>
                <a:spcPts val="0"/>
              </a:spcAft>
              <a:buClr>
                <a:schemeClr val="dk1"/>
              </a:buClr>
              <a:buSzPts val="3600"/>
              <a:buFont typeface="Calibri"/>
              <a:buNone/>
            </a:pPr>
            <a:r>
              <a:t/>
            </a:r>
            <a:endParaRPr b="1" sz="3600">
              <a:solidFill>
                <a:srgbClr val="FF0066"/>
              </a:solidFill>
              <a:latin typeface="Calibri"/>
              <a:ea typeface="Calibri"/>
              <a:cs typeface="Calibri"/>
              <a:sym typeface="Calibri"/>
            </a:endParaRPr>
          </a:p>
          <a:p>
            <a:pPr indent="-342900" lvl="0" marL="342900" marR="0" rtl="0" algn="l">
              <a:spcBef>
                <a:spcPts val="720"/>
              </a:spcBef>
              <a:spcAft>
                <a:spcPts val="0"/>
              </a:spcAft>
              <a:buClr>
                <a:srgbClr val="FF0066"/>
              </a:buClr>
              <a:buSzPts val="3600"/>
              <a:buFont typeface="Calibri"/>
              <a:buChar char="•"/>
            </a:pPr>
            <a:r>
              <a:rPr b="1" lang="en-US" sz="3600">
                <a:solidFill>
                  <a:srgbClr val="FF0066"/>
                </a:solidFill>
                <a:latin typeface="Calibri"/>
                <a:ea typeface="Calibri"/>
                <a:cs typeface="Calibri"/>
                <a:sym typeface="Calibri"/>
              </a:rPr>
              <a:t>PROBABILITY</a:t>
            </a:r>
            <a:r>
              <a:rPr b="1" lang="en-US" sz="3600">
                <a:solidFill>
                  <a:schemeClr val="dk1"/>
                </a:solidFill>
                <a:latin typeface="Calibri"/>
                <a:ea typeface="Calibri"/>
                <a:cs typeface="Calibri"/>
                <a:sym typeface="Calibri"/>
              </a:rPr>
              <a:t> </a:t>
            </a:r>
            <a:r>
              <a:rPr b="1" lang="en-US" sz="3600">
                <a:solidFill>
                  <a:srgbClr val="FF0066"/>
                </a:solidFill>
                <a:latin typeface="Calibri"/>
                <a:ea typeface="Calibri"/>
                <a:cs typeface="Calibri"/>
                <a:sym typeface="Calibri"/>
              </a:rPr>
              <a:t>SAMPLING</a:t>
            </a:r>
            <a:endParaRPr/>
          </a:p>
          <a:p>
            <a:pPr indent="-342900" lvl="0" marL="342900" marR="0" rtl="0" algn="l">
              <a:spcBef>
                <a:spcPts val="720"/>
              </a:spcBef>
              <a:spcAft>
                <a:spcPts val="0"/>
              </a:spcAft>
              <a:buNone/>
            </a:pPr>
            <a:r>
              <a:t/>
            </a:r>
            <a:endParaRPr b="1" sz="3600">
              <a:solidFill>
                <a:srgbClr val="FF0066"/>
              </a:solidFill>
              <a:latin typeface="Calibri"/>
              <a:ea typeface="Calibri"/>
              <a:cs typeface="Calibri"/>
              <a:sym typeface="Calibri"/>
            </a:endParaRPr>
          </a:p>
          <a:p>
            <a:pPr indent="-342900" lvl="0" marL="342900" marR="0" rtl="0" algn="l">
              <a:spcBef>
                <a:spcPts val="720"/>
              </a:spcBef>
              <a:spcAft>
                <a:spcPts val="0"/>
              </a:spcAft>
              <a:buClr>
                <a:schemeClr val="accent2"/>
              </a:buClr>
              <a:buSzPts val="3600"/>
              <a:buFont typeface="Calibri"/>
              <a:buChar char="•"/>
            </a:pPr>
            <a:r>
              <a:rPr b="1" lang="en-US" sz="3600">
                <a:solidFill>
                  <a:schemeClr val="accent2"/>
                </a:solidFill>
                <a:latin typeface="Calibri"/>
                <a:ea typeface="Calibri"/>
                <a:cs typeface="Calibri"/>
                <a:sym typeface="Calibri"/>
              </a:rPr>
              <a:t>NON-PROBABILITY SAMPLING</a:t>
            </a:r>
            <a:endParaRPr/>
          </a:p>
        </p:txBody>
      </p:sp>
    </p:spTree>
  </p:cSld>
  <p:clrMapOvr>
    <a:masterClrMapping/>
  </p:clrMapOvr>
  <p:transition>
    <p:push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78" name="Google Shape;378;p33"/>
          <p:cNvSpPr/>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rgbClr val="FF0066"/>
                </a:solidFill>
                <a:latin typeface="Calibri"/>
                <a:ea typeface="Calibri"/>
                <a:cs typeface="Calibri"/>
                <a:sym typeface="Calibri"/>
              </a:rPr>
              <a:t>PROBABILITY</a:t>
            </a:r>
            <a:r>
              <a:rPr b="1" lang="en-US" sz="4800">
                <a:solidFill>
                  <a:schemeClr val="dk2"/>
                </a:solidFill>
                <a:latin typeface="Calibri"/>
                <a:ea typeface="Calibri"/>
                <a:cs typeface="Calibri"/>
                <a:sym typeface="Calibri"/>
              </a:rPr>
              <a:t> </a:t>
            </a:r>
            <a:r>
              <a:rPr b="1" lang="en-US" sz="4800">
                <a:solidFill>
                  <a:srgbClr val="FF0066"/>
                </a:solidFill>
                <a:latin typeface="Calibri"/>
                <a:ea typeface="Calibri"/>
                <a:cs typeface="Calibri"/>
                <a:sym typeface="Calibri"/>
              </a:rPr>
              <a:t>SAMPLING</a:t>
            </a:r>
            <a:endParaRPr/>
          </a:p>
        </p:txBody>
      </p:sp>
      <p:sp>
        <p:nvSpPr>
          <p:cNvPr id="379" name="Google Shape;379;p33"/>
          <p:cNvSpPr/>
          <p:nvPr/>
        </p:nvSpPr>
        <p:spPr>
          <a:xfrm>
            <a:off x="0" y="1752600"/>
            <a:ext cx="88392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366FF"/>
              </a:buClr>
              <a:buSzPts val="3600"/>
              <a:buFont typeface="Calibri"/>
              <a:buChar char="•"/>
            </a:pPr>
            <a:r>
              <a:rPr b="1" lang="en-US" sz="3600">
                <a:solidFill>
                  <a:srgbClr val="3366FF"/>
                </a:solidFill>
                <a:latin typeface="Calibri"/>
                <a:ea typeface="Calibri"/>
                <a:cs typeface="Calibri"/>
                <a:sym typeface="Calibri"/>
              </a:rPr>
              <a:t>Each element of the population has a known and equal probability of selection in the sample.</a:t>
            </a:r>
            <a:endParaRPr sz="3600">
              <a:solidFill>
                <a:srgbClr val="3366FF"/>
              </a:solidFill>
              <a:latin typeface="Calibri"/>
              <a:ea typeface="Calibri"/>
              <a:cs typeface="Calibri"/>
              <a:sym typeface="Calibri"/>
            </a:endParaRPr>
          </a:p>
          <a:p>
            <a:pPr indent="-342900" lvl="0" marL="342900" marR="0" rtl="0" algn="l">
              <a:spcBef>
                <a:spcPts val="720"/>
              </a:spcBef>
              <a:spcAft>
                <a:spcPts val="0"/>
              </a:spcAft>
              <a:buClr>
                <a:schemeClr val="accent2"/>
              </a:buClr>
              <a:buSzPts val="3600"/>
              <a:buFont typeface="Calibri"/>
              <a:buChar char="•"/>
            </a:pPr>
            <a:r>
              <a:rPr b="1" lang="en-US" sz="3600">
                <a:solidFill>
                  <a:schemeClr val="accent2"/>
                </a:solidFill>
                <a:latin typeface="Calibri"/>
                <a:ea typeface="Calibri"/>
                <a:cs typeface="Calibri"/>
                <a:sym typeface="Calibri"/>
              </a:rPr>
              <a:t>It relies on a random selection of elements</a:t>
            </a:r>
            <a:endParaRPr/>
          </a:p>
          <a:p>
            <a:pPr indent="-342900" lvl="0" marL="342900" marR="0" rtl="0" algn="l">
              <a:spcBef>
                <a:spcPts val="720"/>
              </a:spcBef>
              <a:spcAft>
                <a:spcPts val="0"/>
              </a:spcAft>
              <a:buClr>
                <a:srgbClr val="CC3300"/>
              </a:buClr>
              <a:buSzPts val="3600"/>
              <a:buFont typeface="Calibri"/>
              <a:buChar char="•"/>
            </a:pPr>
            <a:r>
              <a:rPr b="1" lang="en-US" sz="3600">
                <a:solidFill>
                  <a:srgbClr val="CC3300"/>
                </a:solidFill>
                <a:latin typeface="Calibri"/>
                <a:ea typeface="Calibri"/>
                <a:cs typeface="Calibri"/>
                <a:sym typeface="Calibri"/>
              </a:rPr>
              <a:t>It is used in case of ‘Finite Population’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8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animEffect filter="fade" transition="in">
                                      <p:cBhvr>
                                        <p:cTn dur="1000"/>
                                        <p:tgtEl>
                                          <p:spTgt spid="3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animEffect filter="fade" transition="in">
                                      <p:cBhvr>
                                        <p:cTn dur="1000"/>
                                        <p:tgtEl>
                                          <p:spTgt spid="3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animEffect filter="fade" transition="in">
                                      <p:cBhvr>
                                        <p:cTn dur="1000"/>
                                        <p:tgtEl>
                                          <p:spTgt spid="3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5" name="Google Shape;385;p34"/>
          <p:cNvSpPr/>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0066"/>
                </a:solidFill>
                <a:latin typeface="Calibri"/>
                <a:ea typeface="Calibri"/>
                <a:cs typeface="Calibri"/>
                <a:sym typeface="Calibri"/>
              </a:rPr>
              <a:t>NON-PROBABILITY</a:t>
            </a:r>
            <a:r>
              <a:rPr b="1" lang="en-US" sz="4000">
                <a:solidFill>
                  <a:schemeClr val="dk2"/>
                </a:solidFill>
                <a:latin typeface="Calibri"/>
                <a:ea typeface="Calibri"/>
                <a:cs typeface="Calibri"/>
                <a:sym typeface="Calibri"/>
              </a:rPr>
              <a:t> </a:t>
            </a:r>
            <a:r>
              <a:rPr b="1" lang="en-US" sz="4000">
                <a:solidFill>
                  <a:srgbClr val="FF0066"/>
                </a:solidFill>
                <a:latin typeface="Calibri"/>
                <a:ea typeface="Calibri"/>
                <a:cs typeface="Calibri"/>
                <a:sym typeface="Calibri"/>
              </a:rPr>
              <a:t>SAMPLING</a:t>
            </a:r>
            <a:endParaRPr/>
          </a:p>
        </p:txBody>
      </p:sp>
      <p:sp>
        <p:nvSpPr>
          <p:cNvPr id="386" name="Google Shape;386;p34"/>
          <p:cNvSpPr/>
          <p:nvPr/>
        </p:nvSpPr>
        <p:spPr>
          <a:xfrm>
            <a:off x="0" y="1447800"/>
            <a:ext cx="9144000" cy="48307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403ABA"/>
              </a:buClr>
              <a:buSzPts val="2800"/>
              <a:buFont typeface="Calibri"/>
              <a:buChar char="•"/>
            </a:pPr>
            <a:r>
              <a:rPr b="1" lang="en-US" sz="2800">
                <a:solidFill>
                  <a:srgbClr val="403ABA"/>
                </a:solidFill>
                <a:latin typeface="Calibri"/>
                <a:ea typeface="Calibri"/>
                <a:cs typeface="Calibri"/>
                <a:sym typeface="Calibri"/>
              </a:rPr>
              <a:t>It is not possible to specify , for each element of the population, the relative likelihood that it will be included in the sample.</a:t>
            </a:r>
            <a:endParaRPr/>
          </a:p>
          <a:p>
            <a:pPr indent="-342900" lvl="0" marL="342900" marR="0" rtl="0" algn="l">
              <a:spcBef>
                <a:spcPts val="560"/>
              </a:spcBef>
              <a:spcAft>
                <a:spcPts val="0"/>
              </a:spcAft>
              <a:buClr>
                <a:srgbClr val="CC3300"/>
              </a:buClr>
              <a:buSzPts val="2800"/>
              <a:buFont typeface="Calibri"/>
              <a:buChar char="•"/>
            </a:pPr>
            <a:r>
              <a:rPr b="1" lang="en-US" sz="2800">
                <a:solidFill>
                  <a:srgbClr val="CC3300"/>
                </a:solidFill>
                <a:latin typeface="Calibri"/>
                <a:ea typeface="Calibri"/>
                <a:cs typeface="Calibri"/>
                <a:sym typeface="Calibri"/>
              </a:rPr>
              <a:t>It is used in case of ‘Infinite Population’</a:t>
            </a:r>
            <a:endParaRPr/>
          </a:p>
          <a:p>
            <a:pPr indent="-342900" lvl="0" marL="342900" marR="0" rtl="0" algn="l">
              <a:spcBef>
                <a:spcPts val="560"/>
              </a:spcBef>
              <a:spcAft>
                <a:spcPts val="0"/>
              </a:spcAft>
              <a:buClr>
                <a:schemeClr val="accent2"/>
              </a:buClr>
              <a:buSzPts val="2800"/>
              <a:buFont typeface="Calibri"/>
              <a:buChar char="•"/>
            </a:pPr>
            <a:r>
              <a:rPr b="1" lang="en-US" sz="2800">
                <a:solidFill>
                  <a:schemeClr val="accent2"/>
                </a:solidFill>
                <a:latin typeface="Calibri"/>
                <a:ea typeface="Calibri"/>
                <a:cs typeface="Calibri"/>
                <a:sym typeface="Calibri"/>
              </a:rPr>
              <a:t>Random selection of elements is not necessary. </a:t>
            </a:r>
            <a:endParaRPr/>
          </a:p>
          <a:p>
            <a:pPr indent="-342900" lvl="0" marL="342900" marR="0" rtl="0" algn="l">
              <a:spcBef>
                <a:spcPts val="560"/>
              </a:spcBef>
              <a:spcAft>
                <a:spcPts val="0"/>
              </a:spcAft>
              <a:buClr>
                <a:srgbClr val="990000"/>
              </a:buClr>
              <a:buSzPts val="2800"/>
              <a:buFont typeface="Calibri"/>
              <a:buChar char="•"/>
            </a:pPr>
            <a:r>
              <a:rPr b="1" lang="en-US" sz="2800">
                <a:solidFill>
                  <a:srgbClr val="990000"/>
                </a:solidFill>
                <a:latin typeface="Calibri"/>
                <a:ea typeface="Calibri"/>
                <a:cs typeface="Calibri"/>
                <a:sym typeface="Calibri"/>
              </a:rPr>
              <a:t>It relies on personal judgment of the researcher.</a:t>
            </a:r>
            <a:endParaRPr/>
          </a:p>
          <a:p>
            <a:pPr indent="-342900" lvl="0" marL="342900" marR="0" rtl="0" algn="l">
              <a:spcBef>
                <a:spcPts val="560"/>
              </a:spcBef>
              <a:spcAft>
                <a:spcPts val="0"/>
              </a:spcAft>
              <a:buClr>
                <a:srgbClr val="3366FF"/>
              </a:buClr>
              <a:buSzPts val="2800"/>
              <a:buFont typeface="Calibri"/>
              <a:buChar char="•"/>
            </a:pPr>
            <a:r>
              <a:rPr b="1" lang="en-US" sz="2800">
                <a:solidFill>
                  <a:srgbClr val="3366FF"/>
                </a:solidFill>
                <a:latin typeface="Calibri"/>
                <a:ea typeface="Calibri"/>
                <a:cs typeface="Calibri"/>
                <a:sym typeface="Calibri"/>
              </a:rPr>
              <a:t>The researcher can arbitrarily or consciously decide what elements to include in the sample.</a:t>
            </a:r>
            <a:endParaRPr/>
          </a:p>
          <a:p>
            <a:pPr indent="-165100" lvl="0" marL="342900" marR="0" rtl="0" algn="l">
              <a:spcBef>
                <a:spcPts val="560"/>
              </a:spcBef>
              <a:spcAft>
                <a:spcPts val="0"/>
              </a:spcAft>
              <a:buClr>
                <a:schemeClr val="dk1"/>
              </a:buClr>
              <a:buSzPts val="2800"/>
              <a:buFont typeface="Calibri"/>
              <a:buNone/>
            </a:pPr>
            <a:r>
              <a:t/>
            </a:r>
            <a:endParaRPr b="1" sz="2800">
              <a:solidFill>
                <a:srgbClr val="3366FF"/>
              </a:solidFill>
              <a:latin typeface="Calibri"/>
              <a:ea typeface="Calibri"/>
              <a:cs typeface="Calibri"/>
              <a:sym typeface="Calibri"/>
            </a:endParaRPr>
          </a:p>
          <a:p>
            <a:pPr indent="-342900" lvl="0" marL="342900" marR="0" rtl="0" algn="l">
              <a:spcBef>
                <a:spcPts val="640"/>
              </a:spcBef>
              <a:spcAft>
                <a:spcPts val="0"/>
              </a:spcAft>
              <a:buNone/>
            </a:pPr>
            <a:r>
              <a:t/>
            </a:r>
            <a:endParaRPr b="1" sz="3200">
              <a:solidFill>
                <a:srgbClr val="403ABA"/>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800"/>
                                        <p:tgtEl>
                                          <p:spTgt spid="3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Effect filter="fade" transition="in">
                                      <p:cBhvr>
                                        <p:cTn dur="1000"/>
                                        <p:tgtEl>
                                          <p:spTgt spid="3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animEffect filter="fade" transition="in">
                                      <p:cBhvr>
                                        <p:cTn dur="1000"/>
                                        <p:tgtEl>
                                          <p:spTgt spid="3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2" st="2"/>
                                            </p:txEl>
                                          </p:spTgt>
                                        </p:tgtEl>
                                        <p:attrNameLst>
                                          <p:attrName>style.visibility</p:attrName>
                                        </p:attrNameLst>
                                      </p:cBhvr>
                                      <p:to>
                                        <p:strVal val="visible"/>
                                      </p:to>
                                    </p:set>
                                    <p:animEffect filter="fade" transition="in">
                                      <p:cBhvr>
                                        <p:cTn dur="1000"/>
                                        <p:tgtEl>
                                          <p:spTgt spid="3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3" st="3"/>
                                            </p:txEl>
                                          </p:spTgt>
                                        </p:tgtEl>
                                        <p:attrNameLst>
                                          <p:attrName>style.visibility</p:attrName>
                                        </p:attrNameLst>
                                      </p:cBhvr>
                                      <p:to>
                                        <p:strVal val="visible"/>
                                      </p:to>
                                    </p:set>
                                    <p:animEffect filter="fade" transition="in">
                                      <p:cBhvr>
                                        <p:cTn dur="1000"/>
                                        <p:tgtEl>
                                          <p:spTgt spid="3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4" st="4"/>
                                            </p:txEl>
                                          </p:spTgt>
                                        </p:tgtEl>
                                        <p:attrNameLst>
                                          <p:attrName>style.visibility</p:attrName>
                                        </p:attrNameLst>
                                      </p:cBhvr>
                                      <p:to>
                                        <p:strVal val="visible"/>
                                      </p:to>
                                    </p:set>
                                    <p:animEffect filter="fade" transition="in">
                                      <p:cBhvr>
                                        <p:cTn dur="1000"/>
                                        <p:tgtEl>
                                          <p:spTgt spid="3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5" st="5"/>
                                            </p:txEl>
                                          </p:spTgt>
                                        </p:tgtEl>
                                        <p:attrNameLst>
                                          <p:attrName>style.visibility</p:attrName>
                                        </p:attrNameLst>
                                      </p:cBhvr>
                                      <p:to>
                                        <p:strVal val="visible"/>
                                      </p:to>
                                    </p:set>
                                    <p:animEffect filter="fade" transition="in">
                                      <p:cBhvr>
                                        <p:cTn dur="1000"/>
                                        <p:tgtEl>
                                          <p:spTgt spid="3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6" st="6"/>
                                            </p:txEl>
                                          </p:spTgt>
                                        </p:tgtEl>
                                        <p:attrNameLst>
                                          <p:attrName>style.visibility</p:attrName>
                                        </p:attrNameLst>
                                      </p:cBhvr>
                                      <p:to>
                                        <p:strVal val="visible"/>
                                      </p:to>
                                    </p:set>
                                    <p:animEffect filter="fade" transition="in">
                                      <p:cBhvr>
                                        <p:cTn dur="1000"/>
                                        <p:tgtEl>
                                          <p:spTgt spid="38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35"/>
          <p:cNvSpPr/>
          <p:nvPr/>
        </p:nvSpPr>
        <p:spPr>
          <a:xfrm>
            <a:off x="890588" y="274638"/>
            <a:ext cx="7796212"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u="sng">
                <a:solidFill>
                  <a:srgbClr val="FF3300"/>
                </a:solidFill>
                <a:latin typeface="Calibri"/>
                <a:ea typeface="Calibri"/>
                <a:cs typeface="Calibri"/>
                <a:sym typeface="Calibri"/>
              </a:rPr>
              <a:t>TYPES OF PROBABILITY SAMPLING</a:t>
            </a:r>
            <a:endParaRPr/>
          </a:p>
        </p:txBody>
      </p:sp>
      <p:sp>
        <p:nvSpPr>
          <p:cNvPr id="393" name="Google Shape;393;p35"/>
          <p:cNvSpPr/>
          <p:nvPr/>
        </p:nvSpPr>
        <p:spPr>
          <a:xfrm>
            <a:off x="0" y="1371600"/>
            <a:ext cx="9144000" cy="5334000"/>
          </a:xfrm>
          <a:prstGeom prst="rect">
            <a:avLst/>
          </a:prstGeom>
          <a:noFill/>
          <a:ln>
            <a:noFill/>
          </a:ln>
        </p:spPr>
        <p:txBody>
          <a:bodyPr anchorCtr="0" anchor="t" bIns="45700" lIns="91425" spcFirstLastPara="1" rIns="91425" wrap="square" tIns="45700">
            <a:noAutofit/>
          </a:bodyPr>
          <a:lstStyle/>
          <a:p>
            <a:pPr indent="-50800" lvl="2" marL="1143000" marR="0" rtl="0" algn="l">
              <a:spcBef>
                <a:spcPts val="0"/>
              </a:spcBef>
              <a:spcAft>
                <a:spcPts val="0"/>
              </a:spcAft>
              <a:buClr>
                <a:schemeClr val="dk1"/>
              </a:buClr>
              <a:buSzPts val="2800"/>
              <a:buFont typeface="Calibri"/>
              <a:buNone/>
            </a:pPr>
            <a:r>
              <a:t/>
            </a:r>
            <a:endParaRPr b="1" i="0" sz="2800" u="none" cap="none" strike="noStrike">
              <a:solidFill>
                <a:schemeClr val="hlink"/>
              </a:solidFill>
              <a:latin typeface="Calibri"/>
              <a:ea typeface="Calibri"/>
              <a:cs typeface="Calibri"/>
              <a:sym typeface="Calibri"/>
            </a:endParaRPr>
          </a:p>
          <a:p>
            <a:pPr indent="-228600" lvl="2" marL="1143000" marR="0" rtl="0" algn="l">
              <a:spcBef>
                <a:spcPts val="640"/>
              </a:spcBef>
              <a:spcAft>
                <a:spcPts val="0"/>
              </a:spcAft>
              <a:buNone/>
            </a:pPr>
            <a:r>
              <a:t/>
            </a:r>
            <a:endParaRPr b="1" i="0" sz="3200" u="none" cap="none" strike="noStrike">
              <a:solidFill>
                <a:schemeClr val="hlink"/>
              </a:solidFill>
              <a:latin typeface="Calibri"/>
              <a:ea typeface="Calibri"/>
              <a:cs typeface="Calibri"/>
              <a:sym typeface="Calibri"/>
            </a:endParaRPr>
          </a:p>
          <a:p>
            <a:pPr indent="-266700" lvl="3" marL="1600200" marR="0" rtl="0" algn="l">
              <a:spcBef>
                <a:spcPts val="840"/>
              </a:spcBef>
              <a:spcAft>
                <a:spcPts val="0"/>
              </a:spcAft>
              <a:buClr>
                <a:schemeClr val="hlink"/>
              </a:buClr>
              <a:buSzPts val="4200"/>
              <a:buFont typeface="Calibri"/>
              <a:buChar char="–"/>
            </a:pPr>
            <a:r>
              <a:rPr b="1" i="0" lang="en-US" sz="4200" u="none" cap="none" strike="noStrike">
                <a:solidFill>
                  <a:schemeClr val="hlink"/>
                </a:solidFill>
                <a:latin typeface="Calibri"/>
                <a:ea typeface="Calibri"/>
                <a:cs typeface="Calibri"/>
                <a:sym typeface="Calibri"/>
              </a:rPr>
              <a:t>Simple Random Sampling</a:t>
            </a:r>
            <a:endParaRPr/>
          </a:p>
          <a:p>
            <a:pPr indent="-266700" lvl="3" marL="1600200" marR="0" rtl="0" algn="l">
              <a:spcBef>
                <a:spcPts val="840"/>
              </a:spcBef>
              <a:spcAft>
                <a:spcPts val="0"/>
              </a:spcAft>
              <a:buClr>
                <a:schemeClr val="hlink"/>
              </a:buClr>
              <a:buSzPts val="4200"/>
              <a:buFont typeface="Calibri"/>
              <a:buChar char="–"/>
            </a:pPr>
            <a:r>
              <a:rPr b="1" i="0" lang="en-US" sz="4200" u="none" cap="none" strike="noStrike">
                <a:solidFill>
                  <a:schemeClr val="hlink"/>
                </a:solidFill>
                <a:latin typeface="Calibri"/>
                <a:ea typeface="Calibri"/>
                <a:cs typeface="Calibri"/>
                <a:sym typeface="Calibri"/>
              </a:rPr>
              <a:t>Systematic Sampling</a:t>
            </a:r>
            <a:endParaRPr b="1" i="0" sz="4200" u="none" cap="none" strike="noStrike">
              <a:solidFill>
                <a:schemeClr val="hlink"/>
              </a:solidFill>
              <a:latin typeface="Calibri"/>
              <a:ea typeface="Calibri"/>
              <a:cs typeface="Calibri"/>
              <a:sym typeface="Calibri"/>
            </a:endParaRPr>
          </a:p>
          <a:p>
            <a:pPr indent="-266700" lvl="3" marL="1600200" marR="0" rtl="0" algn="l">
              <a:spcBef>
                <a:spcPts val="840"/>
              </a:spcBef>
              <a:spcAft>
                <a:spcPts val="0"/>
              </a:spcAft>
              <a:buClr>
                <a:srgbClr val="FF0066"/>
              </a:buClr>
              <a:buSzPts val="4200"/>
              <a:buFont typeface="Calibri"/>
              <a:buChar char="–"/>
            </a:pPr>
            <a:r>
              <a:rPr b="1" i="0" lang="en-US" sz="4200" u="none" cap="none" strike="noStrike">
                <a:solidFill>
                  <a:srgbClr val="FF0066"/>
                </a:solidFill>
                <a:latin typeface="Calibri"/>
                <a:ea typeface="Calibri"/>
                <a:cs typeface="Calibri"/>
                <a:sym typeface="Calibri"/>
              </a:rPr>
              <a:t>Stratified Sampling</a:t>
            </a:r>
            <a:endParaRPr/>
          </a:p>
          <a:p>
            <a:pPr indent="-266700" lvl="3" marL="1600200" marR="0" rtl="0" algn="l">
              <a:spcBef>
                <a:spcPts val="840"/>
              </a:spcBef>
              <a:spcAft>
                <a:spcPts val="0"/>
              </a:spcAft>
              <a:buClr>
                <a:srgbClr val="403ABA"/>
              </a:buClr>
              <a:buSzPts val="4200"/>
              <a:buFont typeface="Calibri"/>
              <a:buChar char="–"/>
            </a:pPr>
            <a:r>
              <a:rPr b="1" i="0" lang="en-US" sz="4200" u="none" cap="none" strike="noStrike">
                <a:solidFill>
                  <a:srgbClr val="403ABA"/>
                </a:solidFill>
                <a:latin typeface="Calibri"/>
                <a:ea typeface="Calibri"/>
                <a:cs typeface="Calibri"/>
                <a:sym typeface="Calibri"/>
              </a:rPr>
              <a:t>Cluster Sampling</a:t>
            </a:r>
            <a:endParaRPr/>
          </a:p>
          <a:p>
            <a:pPr indent="-266700" lvl="3" marL="1600200" marR="0" rtl="0" algn="l">
              <a:spcBef>
                <a:spcPts val="840"/>
              </a:spcBef>
              <a:spcAft>
                <a:spcPts val="0"/>
              </a:spcAft>
              <a:buClr>
                <a:srgbClr val="403ABA"/>
              </a:buClr>
              <a:buSzPts val="4200"/>
              <a:buFont typeface="Calibri"/>
              <a:buChar char="–"/>
            </a:pPr>
            <a:r>
              <a:rPr b="1" i="0" lang="en-US" sz="4200" u="none" cap="none" strike="noStrike">
                <a:solidFill>
                  <a:srgbClr val="403ABA"/>
                </a:solidFill>
                <a:latin typeface="Calibri"/>
                <a:ea typeface="Calibri"/>
                <a:cs typeface="Calibri"/>
                <a:sym typeface="Calibri"/>
              </a:rPr>
              <a:t>Area Sampling</a:t>
            </a:r>
            <a:endParaRPr b="1" i="0" sz="4200" u="none" cap="none" strike="noStrike">
              <a:solidFill>
                <a:srgbClr val="403ABA"/>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ph type="title"/>
          </p:nvPr>
        </p:nvSpPr>
        <p:spPr>
          <a:xfrm>
            <a:off x="503238" y="4983163"/>
            <a:ext cx="8183562" cy="105251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hlink"/>
              </a:buClr>
              <a:buSzPct val="100000"/>
              <a:buFont typeface="Calibri"/>
              <a:buNone/>
            </a:pPr>
            <a:r>
              <a:rPr lang="en-US" sz="6300">
                <a:solidFill>
                  <a:schemeClr val="hlink"/>
                </a:solidFill>
              </a:rPr>
              <a:t>Simple Random Sampling</a:t>
            </a:r>
            <a:endParaRPr/>
          </a:p>
        </p:txBody>
      </p:sp>
      <p:sp>
        <p:nvSpPr>
          <p:cNvPr id="399" name="Google Shape;399;p36"/>
          <p:cNvSpPr txBox="1"/>
          <p:nvPr>
            <p:ph idx="1" type="body"/>
          </p:nvPr>
        </p:nvSpPr>
        <p:spPr>
          <a:xfrm>
            <a:off x="503238" y="530225"/>
            <a:ext cx="8183562" cy="4187825"/>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b="1">
              <a:solidFill>
                <a:srgbClr val="CC3300"/>
              </a:solidFill>
            </a:endParaRPr>
          </a:p>
          <a:p>
            <a:pPr indent="-342900" lvl="0" marL="342900" rtl="0" algn="l">
              <a:spcBef>
                <a:spcPts val="640"/>
              </a:spcBef>
              <a:spcAft>
                <a:spcPts val="0"/>
              </a:spcAft>
              <a:buClr>
                <a:srgbClr val="CC3300"/>
              </a:buClr>
              <a:buSzPts val="3200"/>
              <a:buChar char="•"/>
            </a:pPr>
            <a:r>
              <a:rPr b="1" lang="en-US">
                <a:solidFill>
                  <a:srgbClr val="CC3300"/>
                </a:solidFill>
              </a:rPr>
              <a:t>A method of sampling that relies on a random or chance selection method so that every element of the sampling frame has a known probability of being selected. </a:t>
            </a:r>
            <a:endParaRPr/>
          </a:p>
        </p:txBody>
      </p:sp>
      <p:sp>
        <p:nvSpPr>
          <p:cNvPr id="400" name="Google Shape;40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98"/>
                                        </p:tgtEl>
                                        <p:attrNameLst>
                                          <p:attrName>style.visibility</p:attrName>
                                        </p:attrNameLst>
                                      </p:cBhvr>
                                      <p:to>
                                        <p:strVal val="visible"/>
                                      </p:to>
                                    </p:set>
                                    <p:anim calcmode="lin" valueType="num">
                                      <p:cBhvr additive="base">
                                        <p:cTn dur="800"/>
                                        <p:tgtEl>
                                          <p:spTgt spid="3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7"/>
          <p:cNvSpPr txBox="1"/>
          <p:nvPr>
            <p:ph type="title"/>
          </p:nvPr>
        </p:nvSpPr>
        <p:spPr>
          <a:xfrm>
            <a:off x="228600" y="228601"/>
            <a:ext cx="73152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Systematic Random Sampling</a:t>
            </a:r>
            <a:r>
              <a:rPr lang="en-US" u="sng"/>
              <a:t>:</a:t>
            </a:r>
            <a:endParaRPr u="sng"/>
          </a:p>
        </p:txBody>
      </p:sp>
      <p:sp>
        <p:nvSpPr>
          <p:cNvPr id="406" name="Google Shape;406;p37"/>
          <p:cNvSpPr txBox="1"/>
          <p:nvPr>
            <p:ph idx="1" type="body"/>
          </p:nvPr>
        </p:nvSpPr>
        <p:spPr>
          <a:xfrm>
            <a:off x="228600" y="1371600"/>
            <a:ext cx="7848600" cy="525779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4400"/>
              <a:buNone/>
            </a:pPr>
            <a:r>
              <a:rPr lang="en-US" sz="4400"/>
              <a:t> </a:t>
            </a:r>
            <a:endParaRPr/>
          </a:p>
          <a:p>
            <a:pPr indent="0" lvl="0" marL="0" rtl="0" algn="l">
              <a:spcBef>
                <a:spcPts val="880"/>
              </a:spcBef>
              <a:spcAft>
                <a:spcPts val="0"/>
              </a:spcAft>
              <a:buClr>
                <a:schemeClr val="dk1"/>
              </a:buClr>
              <a:buSzPts val="4400"/>
              <a:buNone/>
            </a:pPr>
            <a:r>
              <a:rPr lang="en-US" sz="4400"/>
              <a:t>Uses an ordered list. </a:t>
            </a:r>
            <a:endParaRPr/>
          </a:p>
          <a:p>
            <a:pPr indent="0" lvl="0" marL="0" rtl="0" algn="l">
              <a:spcBef>
                <a:spcPts val="880"/>
              </a:spcBef>
              <a:spcAft>
                <a:spcPts val="0"/>
              </a:spcAft>
              <a:buClr>
                <a:schemeClr val="dk1"/>
              </a:buClr>
              <a:buSzPts val="4400"/>
              <a:buNone/>
            </a:pPr>
            <a:r>
              <a:rPr lang="en-US" sz="4400"/>
              <a:t>E.g. selecting every 10</a:t>
            </a:r>
            <a:r>
              <a:rPr baseline="30000" lang="en-US" sz="4400"/>
              <a:t>th</a:t>
            </a:r>
            <a:r>
              <a:rPr lang="en-US" sz="4400"/>
              <a:t> name from the membership register.</a:t>
            </a:r>
            <a:endParaRPr/>
          </a:p>
          <a:p>
            <a:pPr indent="0" lvl="0" marL="0" rtl="0" algn="l">
              <a:spcBef>
                <a:spcPts val="880"/>
              </a:spcBef>
              <a:spcAft>
                <a:spcPts val="0"/>
              </a:spcAft>
              <a:buClr>
                <a:schemeClr val="dk1"/>
              </a:buClr>
              <a:buSzPts val="4400"/>
              <a:buNone/>
            </a:pPr>
            <a:r>
              <a:rPr lang="en-US" sz="4400"/>
              <a:t>Example – 300 Students(Population)</a:t>
            </a:r>
            <a:endParaRPr/>
          </a:p>
          <a:p>
            <a:pPr indent="0" lvl="0" marL="0" rtl="0" algn="l">
              <a:spcBef>
                <a:spcPts val="880"/>
              </a:spcBef>
              <a:spcAft>
                <a:spcPts val="0"/>
              </a:spcAft>
              <a:buClr>
                <a:schemeClr val="dk1"/>
              </a:buClr>
              <a:buSzPts val="4400"/>
              <a:buNone/>
            </a:pPr>
            <a:r>
              <a:rPr lang="en-US" sz="4400"/>
              <a:t>We want to select 15.</a:t>
            </a:r>
            <a:endParaRPr sz="4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C3300"/>
              </a:buClr>
              <a:buSzPts val="3200"/>
              <a:buChar char="•"/>
            </a:pPr>
            <a:r>
              <a:rPr b="1" lang="en-US">
                <a:solidFill>
                  <a:srgbClr val="CC3300"/>
                </a:solidFill>
              </a:rPr>
              <a:t>A method of sampling in which sample elements are selected separately from population strata that are identified in advance by the researcher. The strata will be formed on the basis of Homogeneity .(Homogenous group)  .</a:t>
            </a:r>
            <a:endParaRPr/>
          </a:p>
        </p:txBody>
      </p:sp>
      <p:sp>
        <p:nvSpPr>
          <p:cNvPr id="412" name="Google Shape;41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66"/>
              </a:buClr>
              <a:buSzPts val="4000"/>
              <a:buFont typeface="Calibri"/>
              <a:buNone/>
            </a:pPr>
            <a:r>
              <a:rPr lang="en-US" sz="4000" u="sng">
                <a:solidFill>
                  <a:srgbClr val="FF0066"/>
                </a:solidFill>
              </a:rPr>
              <a:t>Stratified Random Sampling</a:t>
            </a:r>
            <a:endParaRPr/>
          </a:p>
        </p:txBody>
      </p:sp>
    </p:spTree>
  </p:cSld>
  <p:clrMapOvr>
    <a:masterClrMapping/>
  </p:clrMapOvr>
  <p:transition>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13"/>
                                        </p:tgtEl>
                                        <p:attrNameLst>
                                          <p:attrName>style.visibility</p:attrName>
                                        </p:attrNameLst>
                                      </p:cBhvr>
                                      <p:to>
                                        <p:strVal val="visible"/>
                                      </p:to>
                                    </p:set>
                                    <p:anim calcmode="lin" valueType="num">
                                      <p:cBhvr additive="base">
                                        <p:cTn dur="800"/>
                                        <p:tgtEl>
                                          <p:spTgt spid="4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animEffect filter="fade" transition="in">
                                      <p:cBhvr>
                                        <p:cTn dur="1000"/>
                                        <p:tgtEl>
                                          <p:spTgt spid="41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9" name="Google Shape;419;p39"/>
          <p:cNvSpPr/>
          <p:nvPr/>
        </p:nvSpPr>
        <p:spPr>
          <a:xfrm>
            <a:off x="1370013" y="301625"/>
            <a:ext cx="7313612"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4000">
                <a:solidFill>
                  <a:srgbClr val="FF0066"/>
                </a:solidFill>
                <a:latin typeface="Calibri"/>
                <a:ea typeface="Calibri"/>
                <a:cs typeface="Calibri"/>
                <a:sym typeface="Calibri"/>
              </a:rPr>
              <a:t>Types of Stratified Random Sampling</a:t>
            </a:r>
            <a:endParaRPr/>
          </a:p>
        </p:txBody>
      </p:sp>
      <p:sp>
        <p:nvSpPr>
          <p:cNvPr id="420" name="Google Shape;420;p39"/>
          <p:cNvSpPr/>
          <p:nvPr/>
        </p:nvSpPr>
        <p:spPr>
          <a:xfrm>
            <a:off x="0" y="1752600"/>
            <a:ext cx="86868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3200"/>
              <a:buFont typeface="Calibri"/>
              <a:buChar char="•"/>
            </a:pPr>
            <a:r>
              <a:rPr b="1" lang="en-US" sz="3200">
                <a:solidFill>
                  <a:schemeClr val="accent2"/>
                </a:solidFill>
                <a:latin typeface="Calibri"/>
                <a:ea typeface="Calibri"/>
                <a:cs typeface="Calibri"/>
                <a:sym typeface="Calibri"/>
              </a:rPr>
              <a:t>Proportionate Stratified Sampling</a:t>
            </a:r>
            <a:endParaRPr/>
          </a:p>
          <a:p>
            <a:pPr indent="-285750" lvl="1" marL="742950" marR="0" rtl="0" algn="l">
              <a:spcBef>
                <a:spcPts val="560"/>
              </a:spcBef>
              <a:spcAft>
                <a:spcPts val="0"/>
              </a:spcAft>
              <a:buClr>
                <a:srgbClr val="FF0066"/>
              </a:buClr>
              <a:buSzPts val="2800"/>
              <a:buFont typeface="Calibri"/>
              <a:buChar char="–"/>
            </a:pPr>
            <a:r>
              <a:rPr b="1" i="0" lang="en-US" sz="2800" u="none" cap="none" strike="noStrike">
                <a:solidFill>
                  <a:srgbClr val="FF0066"/>
                </a:solidFill>
                <a:latin typeface="Calibri"/>
                <a:ea typeface="Calibri"/>
                <a:cs typeface="Calibri"/>
                <a:sym typeface="Calibri"/>
              </a:rPr>
              <a:t>Sampling Method in which elements are selected from strata in exact proportion to their representation in the population.</a:t>
            </a:r>
            <a:endParaRPr/>
          </a:p>
          <a:p>
            <a:pPr indent="-285750" lvl="1" marL="742950" marR="0" rtl="0" algn="l">
              <a:spcBef>
                <a:spcPts val="560"/>
              </a:spcBef>
              <a:spcAft>
                <a:spcPts val="0"/>
              </a:spcAft>
              <a:buNone/>
            </a:pPr>
            <a:r>
              <a:t/>
            </a:r>
            <a:endParaRPr b="1" i="0" sz="2800" u="none" cap="none" strike="noStrike">
              <a:solidFill>
                <a:srgbClr val="FF0066"/>
              </a:solidFill>
              <a:latin typeface="Calibri"/>
              <a:ea typeface="Calibri"/>
              <a:cs typeface="Calibri"/>
              <a:sym typeface="Calibri"/>
            </a:endParaRPr>
          </a:p>
          <a:p>
            <a:pPr indent="-342900" lvl="0" marL="342900" marR="0" rtl="0" algn="l">
              <a:spcBef>
                <a:spcPts val="640"/>
              </a:spcBef>
              <a:spcAft>
                <a:spcPts val="0"/>
              </a:spcAft>
              <a:buClr>
                <a:srgbClr val="CC3300"/>
              </a:buClr>
              <a:buSzPts val="3200"/>
              <a:buFont typeface="Calibri"/>
              <a:buChar char="•"/>
            </a:pPr>
            <a:r>
              <a:rPr b="1" lang="en-US" sz="3200">
                <a:solidFill>
                  <a:srgbClr val="CC3300"/>
                </a:solidFill>
                <a:latin typeface="Calibri"/>
                <a:ea typeface="Calibri"/>
                <a:cs typeface="Calibri"/>
                <a:sym typeface="Calibri"/>
              </a:rPr>
              <a:t>Disproportionate Stratified Sampling</a:t>
            </a:r>
            <a:endParaRPr/>
          </a:p>
          <a:p>
            <a:pPr indent="-285750" lvl="1" marL="742950" marR="0" rtl="0" algn="l">
              <a:spcBef>
                <a:spcPts val="560"/>
              </a:spcBef>
              <a:spcAft>
                <a:spcPts val="0"/>
              </a:spcAft>
              <a:buClr>
                <a:srgbClr val="403ABA"/>
              </a:buClr>
              <a:buSzPts val="2800"/>
              <a:buFont typeface="Calibri"/>
              <a:buChar char="–"/>
            </a:pPr>
            <a:r>
              <a:rPr b="1" i="0" lang="en-US" sz="2800" u="none" cap="none" strike="noStrike">
                <a:solidFill>
                  <a:srgbClr val="403ABA"/>
                </a:solidFill>
                <a:latin typeface="Calibri"/>
                <a:ea typeface="Calibri"/>
                <a:cs typeface="Calibri"/>
                <a:sym typeface="Calibri"/>
              </a:rPr>
              <a:t>Sampling in which elements selected from strata in different proportions from those that appear in the population.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1295400" y="304801"/>
            <a:ext cx="66294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Parameters and statistic</a:t>
            </a:r>
            <a:endParaRPr u="sng"/>
          </a:p>
        </p:txBody>
      </p:sp>
      <p:sp>
        <p:nvSpPr>
          <p:cNvPr id="129" name="Google Shape;129;p4"/>
          <p:cNvSpPr txBox="1"/>
          <p:nvPr>
            <p:ph idx="1" type="body"/>
          </p:nvPr>
        </p:nvSpPr>
        <p:spPr>
          <a:xfrm>
            <a:off x="1219200" y="1371600"/>
            <a:ext cx="7543800" cy="5105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Any set of entities i.e. samples and populations , can be described by using statistical measures such as the mean, median, mode, standard deviation, etc. </a:t>
            </a:r>
            <a:endParaRPr sz="2400"/>
          </a:p>
          <a:p>
            <a:pPr indent="-342900" lvl="0" marL="342900" rtl="0" algn="l">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When these terms describe the characteristics of a population, they are called </a:t>
            </a:r>
            <a:r>
              <a:rPr i="1" lang="en-US" sz="2400"/>
              <a:t>population parameter</a:t>
            </a:r>
            <a:r>
              <a:rPr lang="en-US" sz="2400"/>
              <a:t>.</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None/>
            </a:pPr>
            <a:r>
              <a:rPr lang="en-US" sz="2400"/>
              <a:t> </a:t>
            </a:r>
            <a:endParaRPr/>
          </a:p>
          <a:p>
            <a:pPr indent="-342900" lvl="0" marL="342900" rtl="0" algn="l">
              <a:spcBef>
                <a:spcPts val="480"/>
              </a:spcBef>
              <a:spcAft>
                <a:spcPts val="0"/>
              </a:spcAft>
              <a:buClr>
                <a:schemeClr val="dk1"/>
              </a:buClr>
              <a:buSzPts val="2400"/>
              <a:buChar char="•"/>
            </a:pPr>
            <a:r>
              <a:rPr lang="en-US" sz="2400"/>
              <a:t>When they describe the characteristics of a sample, they are called </a:t>
            </a:r>
            <a:r>
              <a:rPr i="1" lang="en-US" sz="2400"/>
              <a:t>sample statistic</a:t>
            </a:r>
            <a:r>
              <a:rPr lang="en-US" sz="2400"/>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6" name="Google Shape;426;p40"/>
          <p:cNvSpPr/>
          <p:nvPr/>
        </p:nvSpPr>
        <p:spPr>
          <a:xfrm>
            <a:off x="1370013" y="301625"/>
            <a:ext cx="7313612"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5000">
                <a:solidFill>
                  <a:srgbClr val="FF0066"/>
                </a:solidFill>
                <a:latin typeface="Calibri"/>
                <a:ea typeface="Calibri"/>
                <a:cs typeface="Calibri"/>
                <a:sym typeface="Calibri"/>
              </a:rPr>
              <a:t>Proportionate Stratified Sampling</a:t>
            </a:r>
            <a:endParaRPr/>
          </a:p>
        </p:txBody>
      </p:sp>
      <p:sp>
        <p:nvSpPr>
          <p:cNvPr id="427" name="Google Shape;427;p40"/>
          <p:cNvSpPr/>
          <p:nvPr/>
        </p:nvSpPr>
        <p:spPr>
          <a:xfrm>
            <a:off x="1851025" y="1481138"/>
            <a:ext cx="5387975" cy="1524000"/>
          </a:xfrm>
          <a:prstGeom prst="rect">
            <a:avLst/>
          </a:prstGeom>
          <a:noFill/>
          <a:ln>
            <a:noFill/>
          </a:ln>
        </p:spPr>
        <p:txBody>
          <a:bodyPr anchorCtr="0" anchor="ctr" bIns="0" lIns="0" spcFirstLastPara="1" rIns="0" wrap="square" tIns="0">
            <a:spAutoFit/>
          </a:bodyPr>
          <a:lstStyle/>
          <a:p>
            <a:pPr indent="45720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 </a:t>
            </a:r>
            <a:endParaRPr/>
          </a:p>
          <a:p>
            <a:pPr indent="45720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		</a:t>
            </a:r>
            <a:r>
              <a:rPr b="1" lang="en-US" sz="2000">
                <a:solidFill>
                  <a:srgbClr val="403ABA"/>
                </a:solidFill>
                <a:latin typeface="Times New Roman"/>
                <a:ea typeface="Times New Roman"/>
                <a:cs typeface="Times New Roman"/>
                <a:sym typeface="Times New Roman"/>
              </a:rPr>
              <a:t>TABLE  1</a:t>
            </a:r>
            <a:endParaRPr/>
          </a:p>
          <a:p>
            <a:pPr indent="457200" lvl="0" marL="0" marR="0" rtl="0" algn="l">
              <a:spcBef>
                <a:spcPts val="0"/>
              </a:spcBef>
              <a:spcAft>
                <a:spcPts val="0"/>
              </a:spcAft>
              <a:buNone/>
            </a:pPr>
            <a:r>
              <a:t/>
            </a:r>
            <a:endParaRPr b="1" sz="2000">
              <a:solidFill>
                <a:srgbClr val="403ABA"/>
              </a:solidFill>
              <a:latin typeface="Times New Roman"/>
              <a:ea typeface="Times New Roman"/>
              <a:cs typeface="Times New Roman"/>
              <a:sym typeface="Times New Roman"/>
            </a:endParaRPr>
          </a:p>
          <a:p>
            <a:pPr indent="457200" lvl="0" marL="0" marR="0" rtl="0" algn="l">
              <a:spcBef>
                <a:spcPts val="0"/>
              </a:spcBef>
              <a:spcAft>
                <a:spcPts val="0"/>
              </a:spcAft>
              <a:buNone/>
            </a:pPr>
            <a:r>
              <a:rPr b="1" lang="en-US" sz="2000">
                <a:solidFill>
                  <a:srgbClr val="403ABA"/>
                </a:solidFill>
                <a:latin typeface="Times New Roman"/>
                <a:ea typeface="Times New Roman"/>
                <a:cs typeface="Times New Roman"/>
                <a:sym typeface="Times New Roman"/>
              </a:rPr>
              <a:t> DISTRIBUTION OF EMPLOYEES</a:t>
            </a:r>
            <a:endParaRPr/>
          </a:p>
          <a:p>
            <a:pPr indent="45720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graphicFrame>
        <p:nvGraphicFramePr>
          <p:cNvPr id="428" name="Google Shape;428;p40"/>
          <p:cNvGraphicFramePr/>
          <p:nvPr/>
        </p:nvGraphicFramePr>
        <p:xfrm>
          <a:off x="304800" y="2971800"/>
          <a:ext cx="3000000" cy="3000000"/>
        </p:xfrm>
        <a:graphic>
          <a:graphicData uri="http://schemas.openxmlformats.org/drawingml/2006/table">
            <a:tbl>
              <a:tblPr>
                <a:noFill/>
                <a:tableStyleId>{18194FB2-DDBF-4600-9FA2-C91383E80FD9}</a:tableStyleId>
              </a:tblPr>
              <a:tblGrid>
                <a:gridCol w="2249500"/>
                <a:gridCol w="2690800"/>
                <a:gridCol w="3670300"/>
              </a:tblGrid>
              <a:tr h="527050">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Employees</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Population </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Proportion/Percentage  of each category of employees</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5475">
                <a:tc>
                  <a:txBody>
                    <a:bodyPr/>
                    <a:lstStyle/>
                    <a:p>
                      <a:pPr indent="0" lvl="0" marL="0" marR="0" rtl="0" algn="l">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Managers	</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400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10% = 40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lstStyle/>
                    <a:p>
                      <a:pPr indent="0" lvl="0" marL="0" marR="0" rtl="0" algn="just">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Supervisors</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600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10%= 60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lstStyle/>
                    <a:p>
                      <a:pPr indent="0" lvl="0" marL="0" marR="0" rtl="0" algn="just">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Workers</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4000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10%=400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2275">
                <a:tc>
                  <a:txBody>
                    <a:bodyPr/>
                    <a:lstStyle/>
                    <a:p>
                      <a:pPr indent="0" lvl="0" marL="0" marR="0" rtl="0" algn="l">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Total</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5000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Arial"/>
                        <a:buNone/>
                      </a:pPr>
                      <a:r>
                        <a:rPr b="1" i="0" lang="en-US" sz="2300" u="none" cap="none" strike="noStrike">
                          <a:solidFill>
                            <a:srgbClr val="403ABA"/>
                          </a:solidFill>
                          <a:latin typeface="Arial"/>
                          <a:ea typeface="Arial"/>
                          <a:cs typeface="Arial"/>
                          <a:sym typeface="Arial"/>
                        </a:rPr>
                        <a:t>10% = 500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29" name="Google Shape;429;p40"/>
          <p:cNvSpPr/>
          <p:nvPr/>
        </p:nvSpPr>
        <p:spPr>
          <a:xfrm>
            <a:off x="0" y="4994275"/>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41"/>
          <p:cNvSpPr/>
          <p:nvPr/>
        </p:nvSpPr>
        <p:spPr>
          <a:xfrm>
            <a:off x="1370013" y="301625"/>
            <a:ext cx="7313612" cy="11430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5000">
                <a:solidFill>
                  <a:srgbClr val="403ABA"/>
                </a:solidFill>
                <a:latin typeface="Calibri"/>
                <a:ea typeface="Calibri"/>
                <a:cs typeface="Calibri"/>
                <a:sym typeface="Calibri"/>
              </a:rPr>
              <a:t>Disproportionate Stratified Sampling</a:t>
            </a:r>
            <a:endParaRPr/>
          </a:p>
        </p:txBody>
      </p:sp>
      <p:sp>
        <p:nvSpPr>
          <p:cNvPr id="436" name="Google Shape;436;p41"/>
          <p:cNvSpPr/>
          <p:nvPr/>
        </p:nvSpPr>
        <p:spPr>
          <a:xfrm>
            <a:off x="1836738" y="1390650"/>
            <a:ext cx="5219700" cy="1768475"/>
          </a:xfrm>
          <a:prstGeom prst="rect">
            <a:avLst/>
          </a:prstGeom>
          <a:noFill/>
          <a:ln>
            <a:noFill/>
          </a:ln>
        </p:spPr>
        <p:txBody>
          <a:bodyPr anchorCtr="0" anchor="ctr" bIns="0" lIns="0" spcFirstLastPara="1" rIns="0" wrap="square" tIns="0">
            <a:spAutoFit/>
          </a:bodyPr>
          <a:lstStyle/>
          <a:p>
            <a:pPr indent="45720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457200" lvl="0" marL="0" marR="0" rtl="0" algn="ctr">
              <a:spcBef>
                <a:spcPts val="0"/>
              </a:spcBef>
              <a:spcAft>
                <a:spcPts val="0"/>
              </a:spcAft>
              <a:buNone/>
            </a:pPr>
            <a:r>
              <a:rPr b="1" lang="en-US" sz="2000">
                <a:solidFill>
                  <a:srgbClr val="403ABA"/>
                </a:solidFill>
                <a:latin typeface="Calibri"/>
                <a:ea typeface="Calibri"/>
                <a:cs typeface="Calibri"/>
                <a:sym typeface="Calibri"/>
              </a:rPr>
              <a:t>TABLE  3</a:t>
            </a:r>
            <a:endParaRPr b="1" sz="2000">
              <a:solidFill>
                <a:srgbClr val="403ABA"/>
              </a:solidFill>
              <a:latin typeface="Times New Roman"/>
              <a:ea typeface="Times New Roman"/>
              <a:cs typeface="Times New Roman"/>
              <a:sym typeface="Times New Roman"/>
            </a:endParaRPr>
          </a:p>
          <a:p>
            <a:pPr indent="457200" lvl="0" marL="0" marR="0" rtl="0" algn="ctr">
              <a:spcBef>
                <a:spcPts val="0"/>
              </a:spcBef>
              <a:spcAft>
                <a:spcPts val="0"/>
              </a:spcAft>
              <a:buNone/>
            </a:pPr>
            <a:r>
              <a:rPr b="1" lang="en-US" sz="1800">
                <a:solidFill>
                  <a:schemeClr val="accent2"/>
                </a:solidFill>
                <a:latin typeface="Calibri"/>
                <a:ea typeface="Calibri"/>
                <a:cs typeface="Calibri"/>
                <a:sym typeface="Calibri"/>
              </a:rPr>
              <a:t>SAMPLING DISTRIBUTION OF EMPLOYEES</a:t>
            </a:r>
            <a:endParaRPr b="1" sz="2000">
              <a:solidFill>
                <a:srgbClr val="403ABA"/>
              </a:solidFill>
              <a:latin typeface="Times New Roman"/>
              <a:ea typeface="Times New Roman"/>
              <a:cs typeface="Times New Roman"/>
              <a:sym typeface="Times New Roman"/>
            </a:endParaRPr>
          </a:p>
          <a:p>
            <a:pPr indent="457200" lvl="0" marL="0" marR="0" rtl="0" algn="ctr">
              <a:spcBef>
                <a:spcPts val="0"/>
              </a:spcBef>
              <a:spcAft>
                <a:spcPts val="0"/>
              </a:spcAft>
              <a:buNone/>
            </a:pPr>
            <a:r>
              <a:rPr b="1" lang="en-US" sz="2000">
                <a:solidFill>
                  <a:srgbClr val="403ABA"/>
                </a:solidFill>
                <a:latin typeface="Times New Roman"/>
                <a:ea typeface="Times New Roman"/>
                <a:cs typeface="Times New Roman"/>
                <a:sym typeface="Times New Roman"/>
              </a:rPr>
              <a:t>(DIPROPORTIONATE)</a:t>
            </a:r>
            <a:endParaRPr/>
          </a:p>
          <a:p>
            <a:pPr indent="457200" lvl="0" marL="0" marR="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45720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37" name="Google Shape;437;p41"/>
          <p:cNvGraphicFramePr/>
          <p:nvPr/>
        </p:nvGraphicFramePr>
        <p:xfrm>
          <a:off x="381000" y="2709863"/>
          <a:ext cx="3000000" cy="3000000"/>
        </p:xfrm>
        <a:graphic>
          <a:graphicData uri="http://schemas.openxmlformats.org/drawingml/2006/table">
            <a:tbl>
              <a:tblPr>
                <a:noFill/>
                <a:tableStyleId>{18194FB2-DDBF-4600-9FA2-C91383E80FD9}</a:tableStyleId>
              </a:tblPr>
              <a:tblGrid>
                <a:gridCol w="2466975"/>
                <a:gridCol w="2143125"/>
                <a:gridCol w="1849450"/>
                <a:gridCol w="1849425"/>
              </a:tblGrid>
              <a:tr h="642950">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Employees</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400"/>
                        <a:buFont typeface="Arial"/>
                        <a:buNone/>
                      </a:pPr>
                      <a:r>
                        <a:rPr b="1" i="0" lang="en-US" sz="2400" u="none" cap="none" strike="noStrike">
                          <a:solidFill>
                            <a:srgbClr val="403ABA"/>
                          </a:solidFill>
                          <a:latin typeface="Arial"/>
                          <a:ea typeface="Arial"/>
                          <a:cs typeface="Arial"/>
                          <a:sym typeface="Arial"/>
                        </a:rPr>
                        <a:t>Population Break-up</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1900"/>
                        <a:buFont typeface="Tahoma"/>
                        <a:buNone/>
                      </a:pPr>
                      <a:r>
                        <a:rPr b="1" i="0" lang="en-US" sz="1900" u="none" cap="none" strike="noStrike">
                          <a:solidFill>
                            <a:srgbClr val="403ABA"/>
                          </a:solidFill>
                          <a:latin typeface="Tahoma"/>
                          <a:ea typeface="Tahoma"/>
                          <a:cs typeface="Tahoma"/>
                          <a:sym typeface="Tahoma"/>
                        </a:rPr>
                        <a:t>Sample </a:t>
                      </a:r>
                      <a:endParaRPr b="0" i="0" sz="1900" u="none" cap="none" strike="noStrike">
                        <a:solidFill>
                          <a:srgbClr val="403ABA"/>
                        </a:solidFill>
                        <a:latin typeface="Tahoma"/>
                        <a:ea typeface="Tahoma"/>
                        <a:cs typeface="Tahoma"/>
                        <a:sym typeface="Tahoma"/>
                      </a:endParaRPr>
                    </a:p>
                    <a:p>
                      <a:pPr indent="0" lvl="0" marL="0" marR="0" rtl="0" algn="ctr">
                        <a:lnSpc>
                          <a:spcPct val="100000"/>
                        </a:lnSpc>
                        <a:spcBef>
                          <a:spcPts val="0"/>
                        </a:spcBef>
                        <a:spcAft>
                          <a:spcPts val="0"/>
                        </a:spcAft>
                        <a:buClr>
                          <a:srgbClr val="403ABA"/>
                        </a:buClr>
                        <a:buSzPts val="1900"/>
                        <a:buFont typeface="Tahoma"/>
                        <a:buNone/>
                      </a:pPr>
                      <a:r>
                        <a:rPr b="1" i="0" lang="en-US" sz="1900" u="none" cap="none" strike="noStrike">
                          <a:solidFill>
                            <a:srgbClr val="403ABA"/>
                          </a:solidFill>
                          <a:latin typeface="Tahoma"/>
                          <a:ea typeface="Tahoma"/>
                          <a:cs typeface="Tahoma"/>
                          <a:sym typeface="Tahoma"/>
                        </a:rPr>
                        <a:t>Break-up</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Proportion of employees</a:t>
                      </a:r>
                      <a:endParaRPr b="1" i="0" sz="2300" u="none" cap="none" strike="noStrike">
                        <a:solidFill>
                          <a:srgbClr val="403ABA"/>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900"/>
                        <a:buFont typeface="Calibri"/>
                        <a:buNone/>
                      </a:pPr>
                      <a:r>
                        <a:t/>
                      </a:r>
                      <a:endParaRPr b="1" i="0" sz="1900" u="none" cap="none" strike="noStrike">
                        <a:solidFill>
                          <a:srgbClr val="403ABA"/>
                        </a:solidFill>
                        <a:latin typeface="Tahoma"/>
                        <a:ea typeface="Tahoma"/>
                        <a:cs typeface="Tahoma"/>
                        <a:sym typeface="Tahom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700">
                <a:tc>
                  <a:txBody>
                    <a:bodyPr/>
                    <a:lstStyle/>
                    <a:p>
                      <a:pPr indent="0" lvl="0" marL="0" marR="0" rtl="0" algn="l">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Managers	</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400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700"/>
                        <a:buFont typeface="Arial"/>
                        <a:buNone/>
                      </a:pPr>
                      <a:r>
                        <a:rPr b="1" i="0" lang="en-US" sz="2700" u="none" cap="none" strike="noStrike">
                          <a:solidFill>
                            <a:srgbClr val="403ABA"/>
                          </a:solidFill>
                          <a:latin typeface="Arial"/>
                          <a:ea typeface="Arial"/>
                          <a:cs typeface="Arial"/>
                          <a:sym typeface="Arial"/>
                        </a:rPr>
                        <a:t>200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700"/>
                        <a:buFont typeface="Arial"/>
                        <a:buNone/>
                      </a:pPr>
                      <a:r>
                        <a:rPr b="1" i="0" lang="en-US" sz="2700" u="none" cap="none" strike="noStrike">
                          <a:solidFill>
                            <a:srgbClr val="403ABA"/>
                          </a:solidFill>
                          <a:latin typeface="Arial"/>
                          <a:ea typeface="Arial"/>
                          <a:cs typeface="Arial"/>
                          <a:sym typeface="Arial"/>
                        </a:rPr>
                        <a:t>50%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300">
                <a:tc>
                  <a:txBody>
                    <a:bodyPr/>
                    <a:lstStyle/>
                    <a:p>
                      <a:pPr indent="0" lvl="0" marL="0" marR="0" rtl="0" algn="just">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Supervisors</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600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700"/>
                        <a:buFont typeface="Arial"/>
                        <a:buNone/>
                      </a:pPr>
                      <a:r>
                        <a:rPr b="1" i="0" lang="en-US" sz="2700" u="none" cap="none" strike="noStrike">
                          <a:solidFill>
                            <a:srgbClr val="403ABA"/>
                          </a:solidFill>
                          <a:latin typeface="Arial"/>
                          <a:ea typeface="Arial"/>
                          <a:cs typeface="Arial"/>
                          <a:sym typeface="Arial"/>
                        </a:rPr>
                        <a:t>200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700"/>
                        <a:buFont typeface="Arial"/>
                        <a:buNone/>
                      </a:pPr>
                      <a:r>
                        <a:rPr b="1" i="0" lang="en-US" sz="2700" u="none" cap="none" strike="noStrike">
                          <a:solidFill>
                            <a:srgbClr val="403ABA"/>
                          </a:solidFill>
                          <a:latin typeface="Arial"/>
                          <a:ea typeface="Arial"/>
                          <a:cs typeface="Arial"/>
                          <a:sym typeface="Arial"/>
                        </a:rPr>
                        <a:t>33%</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3700">
                <a:tc>
                  <a:txBody>
                    <a:bodyPr/>
                    <a:lstStyle/>
                    <a:p>
                      <a:pPr indent="0" lvl="0" marL="0" marR="0" rtl="0" algn="just">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Workers</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4000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700"/>
                        <a:buFont typeface="Arial"/>
                        <a:buNone/>
                      </a:pPr>
                      <a:r>
                        <a:rPr b="1" i="0" lang="en-US" sz="2700" u="none" cap="none" strike="noStrike">
                          <a:solidFill>
                            <a:srgbClr val="403ABA"/>
                          </a:solidFill>
                          <a:latin typeface="Arial"/>
                          <a:ea typeface="Arial"/>
                          <a:cs typeface="Arial"/>
                          <a:sym typeface="Arial"/>
                        </a:rPr>
                        <a:t>200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700"/>
                        <a:buFont typeface="Arial"/>
                        <a:buNone/>
                      </a:pPr>
                      <a:r>
                        <a:rPr b="1" i="0" lang="en-US" sz="2700" u="none" cap="none" strike="noStrike">
                          <a:solidFill>
                            <a:srgbClr val="403ABA"/>
                          </a:solidFill>
                          <a:latin typeface="Arial"/>
                          <a:ea typeface="Arial"/>
                          <a:cs typeface="Arial"/>
                          <a:sym typeface="Arial"/>
                        </a:rPr>
                        <a:t>05%</a:t>
                      </a:r>
                      <a:endParaRPr b="1" i="0" sz="27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2950">
                <a:tc>
                  <a:txBody>
                    <a:bodyPr/>
                    <a:lstStyle/>
                    <a:p>
                      <a:pPr indent="0" lvl="0" marL="0" marR="0" rtl="0" algn="l">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Total</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300"/>
                        <a:buFont typeface="Times New Roman"/>
                        <a:buNone/>
                      </a:pPr>
                      <a:r>
                        <a:rPr b="1" i="0" lang="en-US" sz="2300" u="none" cap="none" strike="noStrike">
                          <a:solidFill>
                            <a:srgbClr val="403ABA"/>
                          </a:solidFill>
                          <a:latin typeface="Times New Roman"/>
                          <a:ea typeface="Times New Roman"/>
                          <a:cs typeface="Times New Roman"/>
                          <a:sym typeface="Times New Roman"/>
                        </a:rPr>
                        <a:t>5000</a:t>
                      </a:r>
                      <a:endParaRPr b="1" i="0" sz="23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403ABA"/>
                        </a:buClr>
                        <a:buSzPts val="2700"/>
                        <a:buFont typeface="Arial"/>
                        <a:buNone/>
                      </a:pPr>
                      <a:r>
                        <a:rPr b="1" i="0" lang="en-US" sz="2700" u="none" cap="none" strike="noStrike">
                          <a:solidFill>
                            <a:srgbClr val="403ABA"/>
                          </a:solidFill>
                          <a:latin typeface="Arial"/>
                          <a:ea typeface="Arial"/>
                          <a:cs typeface="Arial"/>
                          <a:sym typeface="Arial"/>
                        </a:rPr>
                        <a:t>600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700"/>
                        <a:buFont typeface="Calibri"/>
                        <a:buNone/>
                      </a:pPr>
                      <a:r>
                        <a:t/>
                      </a:r>
                      <a:endParaRPr b="1" i="0" sz="2700" u="none" cap="none" strike="noStrike">
                        <a:solidFill>
                          <a:srgbClr val="403ABA"/>
                        </a:solidFill>
                        <a:latin typeface="Arial"/>
                        <a:ea typeface="Arial"/>
                        <a:cs typeface="Arial"/>
                        <a:sym typeface="Arial"/>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38" name="Google Shape;438;p41"/>
          <p:cNvSpPr/>
          <p:nvPr/>
        </p:nvSpPr>
        <p:spPr>
          <a:xfrm>
            <a:off x="0" y="4994275"/>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C3300"/>
              </a:buClr>
              <a:buSzPts val="3200"/>
              <a:buChar char="•"/>
            </a:pPr>
            <a:r>
              <a:rPr b="1" lang="en-US">
                <a:solidFill>
                  <a:srgbClr val="CC3300"/>
                </a:solidFill>
              </a:rPr>
              <a:t>Sampling in which elements are selected in two or more stages, with the first stage being the random selection of naturally occurring clusters and the last stage being the random selection of elements within clusters.</a:t>
            </a:r>
            <a:endParaRPr/>
          </a:p>
          <a:p>
            <a:pPr indent="-342900" lvl="0" marL="342900" rtl="0" algn="l">
              <a:spcBef>
                <a:spcPts val="640"/>
              </a:spcBef>
              <a:spcAft>
                <a:spcPts val="0"/>
              </a:spcAft>
              <a:buClr>
                <a:srgbClr val="CC3300"/>
              </a:buClr>
              <a:buSzPts val="3200"/>
              <a:buChar char="•"/>
            </a:pPr>
            <a:r>
              <a:rPr b="1" lang="en-US">
                <a:solidFill>
                  <a:srgbClr val="CC3300"/>
                </a:solidFill>
              </a:rPr>
              <a:t>Clusters are heterogeneous in nature.</a:t>
            </a:r>
            <a:endParaRPr/>
          </a:p>
        </p:txBody>
      </p:sp>
      <p:sp>
        <p:nvSpPr>
          <p:cNvPr id="444" name="Google Shape;444;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5" name="Google Shape;44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403ABA"/>
              </a:buClr>
              <a:buSzPct val="100000"/>
              <a:buFont typeface="Calibri"/>
              <a:buNone/>
            </a:pPr>
            <a:r>
              <a:rPr lang="en-US" u="sng">
                <a:solidFill>
                  <a:srgbClr val="403ABA"/>
                </a:solidFill>
              </a:rPr>
              <a:t>Cluster Sampling</a:t>
            </a:r>
            <a:br>
              <a:rPr lang="en-US" u="sng">
                <a:solidFill>
                  <a:srgbClr val="403ABA"/>
                </a:solidFill>
              </a:rPr>
            </a:br>
            <a:endParaRPr u="sng">
              <a:solidFill>
                <a:srgbClr val="403ABA"/>
              </a:solidFill>
            </a:endParaRPr>
          </a:p>
        </p:txBody>
      </p:sp>
    </p:spTree>
  </p:cSld>
  <p:clrMapOvr>
    <a:masterClrMapping/>
  </p:clrMapOvr>
  <p:transition>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800"/>
                                        <p:tgtEl>
                                          <p:spTgt spid="4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Effect filter="fade" transition="in">
                                      <p:cBhvr>
                                        <p:cTn dur="1000"/>
                                        <p:tgtEl>
                                          <p:spTgt spid="4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Effect filter="fade" transition="in">
                                      <p:cBhvr>
                                        <p:cTn dur="1000"/>
                                        <p:tgtEl>
                                          <p:spTgt spid="44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1" name="Google Shape;451;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403ABA"/>
              </a:buClr>
              <a:buSzPct val="100000"/>
              <a:buFont typeface="Calibri"/>
              <a:buNone/>
            </a:pPr>
            <a:r>
              <a:rPr b="1" lang="en-US" sz="4000" u="sng">
                <a:solidFill>
                  <a:srgbClr val="403ABA"/>
                </a:solidFill>
              </a:rPr>
              <a:t>Cluster Sampling…….</a:t>
            </a:r>
            <a:br>
              <a:rPr b="1" lang="en-US" sz="4000" u="sng">
                <a:solidFill>
                  <a:srgbClr val="403ABA"/>
                </a:solidFill>
              </a:rPr>
            </a:br>
            <a:endParaRPr b="1" sz="4000" u="sng">
              <a:solidFill>
                <a:srgbClr val="403ABA"/>
              </a:solidFill>
            </a:endParaRPr>
          </a:p>
        </p:txBody>
      </p:sp>
      <p:sp>
        <p:nvSpPr>
          <p:cNvPr id="452" name="Google Shape;452;p43"/>
          <p:cNvSpPr txBox="1"/>
          <p:nvPr>
            <p:ph idx="1" type="body"/>
          </p:nvPr>
        </p:nvSpPr>
        <p:spPr>
          <a:xfrm>
            <a:off x="0" y="1600200"/>
            <a:ext cx="91440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FF0066"/>
              </a:buClr>
              <a:buSzPts val="2400"/>
              <a:buFont typeface="Calibri"/>
              <a:buNone/>
            </a:pPr>
            <a:r>
              <a:rPr b="1" lang="en-US" sz="2400">
                <a:solidFill>
                  <a:srgbClr val="FF0066"/>
                </a:solidFill>
              </a:rPr>
              <a:t>Topic         		 :  Food Habits of Youth in Pune.</a:t>
            </a:r>
            <a:endParaRPr/>
          </a:p>
          <a:p>
            <a:pPr indent="-342900" lvl="0" marL="342900" rtl="0" algn="l">
              <a:lnSpc>
                <a:spcPct val="80000"/>
              </a:lnSpc>
              <a:spcBef>
                <a:spcPts val="480"/>
              </a:spcBef>
              <a:spcAft>
                <a:spcPts val="0"/>
              </a:spcAft>
              <a:buClr>
                <a:srgbClr val="FF0066"/>
              </a:buClr>
              <a:buSzPts val="2400"/>
              <a:buFont typeface="Calibri"/>
              <a:buNone/>
            </a:pPr>
            <a:r>
              <a:rPr b="1" lang="en-US" sz="2400">
                <a:solidFill>
                  <a:srgbClr val="FF0066"/>
                </a:solidFill>
              </a:rPr>
              <a:t>Population 		 :  50,000 (Census 2001)</a:t>
            </a:r>
            <a:endParaRPr/>
          </a:p>
          <a:p>
            <a:pPr indent="-342900" lvl="0" marL="342900" rtl="0" algn="l">
              <a:lnSpc>
                <a:spcPct val="80000"/>
              </a:lnSpc>
              <a:spcBef>
                <a:spcPts val="480"/>
              </a:spcBef>
              <a:spcAft>
                <a:spcPts val="0"/>
              </a:spcAft>
              <a:buClr>
                <a:srgbClr val="FF0066"/>
              </a:buClr>
              <a:buSzPts val="2400"/>
              <a:buFont typeface="Calibri"/>
              <a:buNone/>
            </a:pPr>
            <a:r>
              <a:rPr b="1" lang="en-US" sz="2400">
                <a:solidFill>
                  <a:srgbClr val="FF0066"/>
                </a:solidFill>
              </a:rPr>
              <a:t>Sampling Frame	 :  11000 (An estimate from Food Joints)</a:t>
            </a:r>
            <a:endParaRPr/>
          </a:p>
          <a:p>
            <a:pPr indent="-342900" lvl="0" marL="342900" rtl="0" algn="l">
              <a:lnSpc>
                <a:spcPct val="80000"/>
              </a:lnSpc>
              <a:spcBef>
                <a:spcPts val="480"/>
              </a:spcBef>
              <a:spcAft>
                <a:spcPts val="0"/>
              </a:spcAft>
              <a:buClr>
                <a:srgbClr val="FF0066"/>
              </a:buClr>
              <a:buSzPts val="2400"/>
              <a:buFont typeface="Calibri"/>
              <a:buNone/>
            </a:pPr>
            <a:r>
              <a:rPr b="1" lang="en-US" sz="2400">
                <a:solidFill>
                  <a:srgbClr val="FF0066"/>
                </a:solidFill>
              </a:rPr>
              <a:t>Sample       		 :  500  </a:t>
            </a:r>
            <a:endParaRPr/>
          </a:p>
          <a:p>
            <a:pPr indent="-342900" lvl="0" marL="342900" rtl="0" algn="l">
              <a:lnSpc>
                <a:spcPct val="80000"/>
              </a:lnSpc>
              <a:spcBef>
                <a:spcPts val="640"/>
              </a:spcBef>
              <a:spcAft>
                <a:spcPts val="0"/>
              </a:spcAft>
              <a:buClr>
                <a:srgbClr val="CC3300"/>
              </a:buClr>
              <a:buSzPts val="3200"/>
              <a:buFont typeface="Calibri"/>
              <a:buNone/>
            </a:pPr>
            <a:r>
              <a:rPr b="1" lang="en-US">
                <a:solidFill>
                  <a:srgbClr val="CC3300"/>
                </a:solidFill>
              </a:rPr>
              <a:t>Cluster Sampling : Procedure</a:t>
            </a:r>
            <a:endParaRPr/>
          </a:p>
          <a:p>
            <a:pPr indent="-342900" lvl="0" marL="342900" rtl="0" algn="l">
              <a:lnSpc>
                <a:spcPct val="80000"/>
              </a:lnSpc>
              <a:spcBef>
                <a:spcPts val="480"/>
              </a:spcBef>
              <a:spcAft>
                <a:spcPts val="0"/>
              </a:spcAft>
              <a:buClr>
                <a:schemeClr val="hlink"/>
              </a:buClr>
              <a:buSzPts val="2400"/>
              <a:buFont typeface="Calibri"/>
              <a:buNone/>
            </a:pPr>
            <a:r>
              <a:rPr b="1" lang="en-US" sz="2400">
                <a:solidFill>
                  <a:schemeClr val="hlink"/>
                </a:solidFill>
              </a:rPr>
              <a:t>		</a:t>
            </a:r>
            <a:r>
              <a:rPr b="1" lang="en-US" sz="2400">
                <a:solidFill>
                  <a:schemeClr val="accent2"/>
                </a:solidFill>
              </a:rPr>
              <a:t>Stage   I : Selection of One Ward from each circle/zone</a:t>
            </a:r>
            <a:endParaRPr/>
          </a:p>
          <a:p>
            <a:pPr indent="-342900" lvl="0" marL="342900" rtl="0" algn="l">
              <a:lnSpc>
                <a:spcPct val="80000"/>
              </a:lnSpc>
              <a:spcBef>
                <a:spcPts val="480"/>
              </a:spcBef>
              <a:spcAft>
                <a:spcPts val="0"/>
              </a:spcAft>
              <a:buClr>
                <a:schemeClr val="accent2"/>
              </a:buClr>
              <a:buSzPts val="2400"/>
              <a:buFont typeface="Calibri"/>
              <a:buNone/>
            </a:pPr>
            <a:r>
              <a:rPr b="1" lang="en-US" sz="2400">
                <a:solidFill>
                  <a:schemeClr val="accent2"/>
                </a:solidFill>
              </a:rPr>
              <a:t>                               of Pune Municipality.</a:t>
            </a:r>
            <a:endParaRPr/>
          </a:p>
          <a:p>
            <a:pPr indent="-342900" lvl="0" marL="342900" rtl="0" algn="l">
              <a:lnSpc>
                <a:spcPct val="80000"/>
              </a:lnSpc>
              <a:spcBef>
                <a:spcPts val="480"/>
              </a:spcBef>
              <a:spcAft>
                <a:spcPts val="0"/>
              </a:spcAft>
              <a:buClr>
                <a:schemeClr val="accent2"/>
              </a:buClr>
              <a:buSzPts val="2400"/>
              <a:buFont typeface="Calibri"/>
              <a:buNone/>
            </a:pPr>
            <a:r>
              <a:rPr b="1" lang="en-US" sz="2400">
                <a:solidFill>
                  <a:schemeClr val="accent2"/>
                </a:solidFill>
              </a:rPr>
              <a:t>		Stage  II : Selection of 1000 households from selected</a:t>
            </a:r>
            <a:endParaRPr/>
          </a:p>
          <a:p>
            <a:pPr indent="-342900" lvl="0" marL="342900" rtl="0" algn="l">
              <a:lnSpc>
                <a:spcPct val="80000"/>
              </a:lnSpc>
              <a:spcBef>
                <a:spcPts val="480"/>
              </a:spcBef>
              <a:spcAft>
                <a:spcPts val="0"/>
              </a:spcAft>
              <a:buClr>
                <a:schemeClr val="accent2"/>
              </a:buClr>
              <a:buSzPts val="2400"/>
              <a:buFont typeface="Calibri"/>
              <a:buNone/>
            </a:pPr>
            <a:r>
              <a:rPr b="1" lang="en-US" sz="2400">
                <a:solidFill>
                  <a:schemeClr val="accent2"/>
                </a:solidFill>
              </a:rPr>
              <a:t>			      wards.</a:t>
            </a:r>
            <a:endParaRPr/>
          </a:p>
          <a:p>
            <a:pPr indent="-342900" lvl="0" marL="342900" rtl="0" algn="l">
              <a:lnSpc>
                <a:spcPct val="80000"/>
              </a:lnSpc>
              <a:spcBef>
                <a:spcPts val="480"/>
              </a:spcBef>
              <a:spcAft>
                <a:spcPts val="0"/>
              </a:spcAft>
              <a:buClr>
                <a:schemeClr val="accent2"/>
              </a:buClr>
              <a:buSzPts val="2400"/>
              <a:buFont typeface="Calibri"/>
              <a:buNone/>
            </a:pPr>
            <a:r>
              <a:rPr b="1" lang="en-US" sz="2400">
                <a:solidFill>
                  <a:schemeClr val="accent2"/>
                </a:solidFill>
              </a:rPr>
              <a:t>		Stage III : Selection of 500 youth from 1000 Households</a:t>
            </a:r>
            <a:endParaRPr/>
          </a:p>
          <a:p>
            <a:pPr indent="-342900" lvl="0" marL="342900" rtl="0" algn="l">
              <a:lnSpc>
                <a:spcPct val="80000"/>
              </a:lnSpc>
              <a:spcBef>
                <a:spcPts val="480"/>
              </a:spcBef>
              <a:spcAft>
                <a:spcPts val="0"/>
              </a:spcAft>
              <a:buClr>
                <a:schemeClr val="accent2"/>
              </a:buClr>
              <a:buSzPts val="2400"/>
              <a:buFont typeface="Calibri"/>
              <a:buNone/>
            </a:pPr>
            <a:r>
              <a:rPr b="1" lang="en-US" sz="2400">
                <a:solidFill>
                  <a:schemeClr val="accent2"/>
                </a:solidFill>
              </a:rPr>
              <a:t>			        </a:t>
            </a:r>
            <a:endParaRPr b="1" sz="2400">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animEffect filter="fade" transition="in">
                                      <p:cBhvr>
                                        <p:cTn dur="500"/>
                                        <p:tgtEl>
                                          <p:spTgt spid="4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1" st="1"/>
                                            </p:txEl>
                                          </p:spTgt>
                                        </p:tgtEl>
                                        <p:attrNameLst>
                                          <p:attrName>style.visibility</p:attrName>
                                        </p:attrNameLst>
                                      </p:cBhvr>
                                      <p:to>
                                        <p:strVal val="visible"/>
                                      </p:to>
                                    </p:set>
                                    <p:animEffect filter="fade" transition="in">
                                      <p:cBhvr>
                                        <p:cTn dur="500"/>
                                        <p:tgtEl>
                                          <p:spTgt spid="4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2" st="2"/>
                                            </p:txEl>
                                          </p:spTgt>
                                        </p:tgtEl>
                                        <p:attrNameLst>
                                          <p:attrName>style.visibility</p:attrName>
                                        </p:attrNameLst>
                                      </p:cBhvr>
                                      <p:to>
                                        <p:strVal val="visible"/>
                                      </p:to>
                                    </p:set>
                                    <p:animEffect filter="fade" transition="in">
                                      <p:cBhvr>
                                        <p:cTn dur="500"/>
                                        <p:tgtEl>
                                          <p:spTgt spid="4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3" st="3"/>
                                            </p:txEl>
                                          </p:spTgt>
                                        </p:tgtEl>
                                        <p:attrNameLst>
                                          <p:attrName>style.visibility</p:attrName>
                                        </p:attrNameLst>
                                      </p:cBhvr>
                                      <p:to>
                                        <p:strVal val="visible"/>
                                      </p:to>
                                    </p:set>
                                    <p:animEffect filter="fade" transition="in">
                                      <p:cBhvr>
                                        <p:cTn dur="500"/>
                                        <p:tgtEl>
                                          <p:spTgt spid="4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4" st="4"/>
                                            </p:txEl>
                                          </p:spTgt>
                                        </p:tgtEl>
                                        <p:attrNameLst>
                                          <p:attrName>style.visibility</p:attrName>
                                        </p:attrNameLst>
                                      </p:cBhvr>
                                      <p:to>
                                        <p:strVal val="visible"/>
                                      </p:to>
                                    </p:set>
                                    <p:animEffect filter="fade" transition="in">
                                      <p:cBhvr>
                                        <p:cTn dur="500"/>
                                        <p:tgtEl>
                                          <p:spTgt spid="4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5" st="5"/>
                                            </p:txEl>
                                          </p:spTgt>
                                        </p:tgtEl>
                                        <p:attrNameLst>
                                          <p:attrName>style.visibility</p:attrName>
                                        </p:attrNameLst>
                                      </p:cBhvr>
                                      <p:to>
                                        <p:strVal val="visible"/>
                                      </p:to>
                                    </p:set>
                                    <p:animEffect filter="fade" transition="in">
                                      <p:cBhvr>
                                        <p:cTn dur="500"/>
                                        <p:tgtEl>
                                          <p:spTgt spid="4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6" st="6"/>
                                            </p:txEl>
                                          </p:spTgt>
                                        </p:tgtEl>
                                        <p:attrNameLst>
                                          <p:attrName>style.visibility</p:attrName>
                                        </p:attrNameLst>
                                      </p:cBhvr>
                                      <p:to>
                                        <p:strVal val="visible"/>
                                      </p:to>
                                    </p:set>
                                    <p:animEffect filter="fade" transition="in">
                                      <p:cBhvr>
                                        <p:cTn dur="500"/>
                                        <p:tgtEl>
                                          <p:spTgt spid="4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7" st="7"/>
                                            </p:txEl>
                                          </p:spTgt>
                                        </p:tgtEl>
                                        <p:attrNameLst>
                                          <p:attrName>style.visibility</p:attrName>
                                        </p:attrNameLst>
                                      </p:cBhvr>
                                      <p:to>
                                        <p:strVal val="visible"/>
                                      </p:to>
                                    </p:set>
                                    <p:animEffect filter="fade" transition="in">
                                      <p:cBhvr>
                                        <p:cTn dur="500"/>
                                        <p:tgtEl>
                                          <p:spTgt spid="4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8" st="8"/>
                                            </p:txEl>
                                          </p:spTgt>
                                        </p:tgtEl>
                                        <p:attrNameLst>
                                          <p:attrName>style.visibility</p:attrName>
                                        </p:attrNameLst>
                                      </p:cBhvr>
                                      <p:to>
                                        <p:strVal val="visible"/>
                                      </p:to>
                                    </p:set>
                                    <p:animEffect filter="fade" transition="in">
                                      <p:cBhvr>
                                        <p:cTn dur="500"/>
                                        <p:tgtEl>
                                          <p:spTgt spid="45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9" st="9"/>
                                            </p:txEl>
                                          </p:spTgt>
                                        </p:tgtEl>
                                        <p:attrNameLst>
                                          <p:attrName>style.visibility</p:attrName>
                                        </p:attrNameLst>
                                      </p:cBhvr>
                                      <p:to>
                                        <p:strVal val="visible"/>
                                      </p:to>
                                    </p:set>
                                    <p:animEffect filter="fade" transition="in">
                                      <p:cBhvr>
                                        <p:cTn dur="500"/>
                                        <p:tgtEl>
                                          <p:spTgt spid="45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10" st="10"/>
                                            </p:txEl>
                                          </p:spTgt>
                                        </p:tgtEl>
                                        <p:attrNameLst>
                                          <p:attrName>style.visibility</p:attrName>
                                        </p:attrNameLst>
                                      </p:cBhvr>
                                      <p:to>
                                        <p:strVal val="visible"/>
                                      </p:to>
                                    </p:set>
                                    <p:animEffect filter="fade" transition="in">
                                      <p:cBhvr>
                                        <p:cTn dur="500"/>
                                        <p:tgtEl>
                                          <p:spTgt spid="45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Area Sampling</a:t>
            </a:r>
            <a:endParaRPr u="sng"/>
          </a:p>
        </p:txBody>
      </p:sp>
      <p:sp>
        <p:nvSpPr>
          <p:cNvPr id="458" name="Google Shape;458;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When the clusters are selected on the basis of geographical area , then it is also called as Area Sampling.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4" name="Google Shape;464;p45"/>
          <p:cNvSpPr/>
          <p:nvPr/>
        </p:nvSpPr>
        <p:spPr>
          <a:xfrm>
            <a:off x="609600" y="427038"/>
            <a:ext cx="8229600" cy="8683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u="sng">
                <a:solidFill>
                  <a:srgbClr val="FF0066"/>
                </a:solidFill>
                <a:latin typeface="Calibri"/>
                <a:ea typeface="Calibri"/>
                <a:cs typeface="Calibri"/>
                <a:sym typeface="Calibri"/>
              </a:rPr>
              <a:t>NON-PROBABILITY</a:t>
            </a:r>
            <a:r>
              <a:rPr b="1" lang="en-US" sz="4000" u="sng">
                <a:solidFill>
                  <a:schemeClr val="dk2"/>
                </a:solidFill>
                <a:latin typeface="Calibri"/>
                <a:ea typeface="Calibri"/>
                <a:cs typeface="Calibri"/>
                <a:sym typeface="Calibri"/>
              </a:rPr>
              <a:t> </a:t>
            </a:r>
            <a:r>
              <a:rPr b="1" lang="en-US" sz="4000" u="sng">
                <a:solidFill>
                  <a:srgbClr val="FF0066"/>
                </a:solidFill>
                <a:latin typeface="Calibri"/>
                <a:ea typeface="Calibri"/>
                <a:cs typeface="Calibri"/>
                <a:sym typeface="Calibri"/>
              </a:rPr>
              <a:t>SAMPLING</a:t>
            </a:r>
            <a:endParaRPr/>
          </a:p>
        </p:txBody>
      </p:sp>
      <p:sp>
        <p:nvSpPr>
          <p:cNvPr id="465" name="Google Shape;465;p45"/>
          <p:cNvSpPr/>
          <p:nvPr/>
        </p:nvSpPr>
        <p:spPr>
          <a:xfrm>
            <a:off x="0" y="1447800"/>
            <a:ext cx="9144000" cy="52578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rgbClr val="403ABA"/>
              </a:buClr>
              <a:buSzPts val="2800"/>
              <a:buFont typeface="Calibri"/>
              <a:buChar char="•"/>
            </a:pPr>
            <a:r>
              <a:rPr b="1" lang="en-US" sz="2800">
                <a:solidFill>
                  <a:srgbClr val="403ABA"/>
                </a:solidFill>
                <a:latin typeface="Calibri"/>
                <a:ea typeface="Calibri"/>
                <a:cs typeface="Calibri"/>
                <a:sym typeface="Calibri"/>
              </a:rPr>
              <a:t>It is not possible to specify , for each element of the population, the relative likelihood that it will be included in the sample.</a:t>
            </a:r>
            <a:endParaRPr/>
          </a:p>
          <a:p>
            <a:pPr indent="-342900" lvl="0" marL="342900" marR="0" rtl="0" algn="l">
              <a:spcBef>
                <a:spcPts val="560"/>
              </a:spcBef>
              <a:spcAft>
                <a:spcPts val="0"/>
              </a:spcAft>
              <a:buClr>
                <a:srgbClr val="CC3300"/>
              </a:buClr>
              <a:buSzPts val="2800"/>
              <a:buFont typeface="Calibri"/>
              <a:buChar char="•"/>
            </a:pPr>
            <a:r>
              <a:rPr b="1" lang="en-US" sz="2800">
                <a:solidFill>
                  <a:srgbClr val="CC3300"/>
                </a:solidFill>
                <a:latin typeface="Calibri"/>
                <a:ea typeface="Calibri"/>
                <a:cs typeface="Calibri"/>
                <a:sym typeface="Calibri"/>
              </a:rPr>
              <a:t>It is used in case of ‘Infinite Population’</a:t>
            </a:r>
            <a:endParaRPr/>
          </a:p>
          <a:p>
            <a:pPr indent="-342900" lvl="0" marL="342900" marR="0" rtl="0" algn="l">
              <a:spcBef>
                <a:spcPts val="560"/>
              </a:spcBef>
              <a:spcAft>
                <a:spcPts val="0"/>
              </a:spcAft>
              <a:buClr>
                <a:schemeClr val="accent2"/>
              </a:buClr>
              <a:buSzPts val="2800"/>
              <a:buFont typeface="Calibri"/>
              <a:buChar char="•"/>
            </a:pPr>
            <a:r>
              <a:rPr b="1" lang="en-US" sz="2800">
                <a:solidFill>
                  <a:schemeClr val="accent2"/>
                </a:solidFill>
                <a:latin typeface="Calibri"/>
                <a:ea typeface="Calibri"/>
                <a:cs typeface="Calibri"/>
                <a:sym typeface="Calibri"/>
              </a:rPr>
              <a:t>Random selection of elements is not necessary. </a:t>
            </a:r>
            <a:endParaRPr/>
          </a:p>
          <a:p>
            <a:pPr indent="-342900" lvl="0" marL="342900" marR="0" rtl="0" algn="just">
              <a:spcBef>
                <a:spcPts val="560"/>
              </a:spcBef>
              <a:spcAft>
                <a:spcPts val="0"/>
              </a:spcAft>
              <a:buClr>
                <a:srgbClr val="990000"/>
              </a:buClr>
              <a:buSzPts val="2800"/>
              <a:buFont typeface="Calibri"/>
              <a:buChar char="•"/>
            </a:pPr>
            <a:r>
              <a:rPr b="1" lang="en-US" sz="2800">
                <a:solidFill>
                  <a:srgbClr val="990000"/>
                </a:solidFill>
                <a:latin typeface="Calibri"/>
                <a:ea typeface="Calibri"/>
                <a:cs typeface="Calibri"/>
                <a:sym typeface="Calibri"/>
              </a:rPr>
              <a:t>It relies on personal judgment of the researcher.</a:t>
            </a:r>
            <a:endParaRPr/>
          </a:p>
          <a:p>
            <a:pPr indent="-342900" lvl="0" marL="342900" marR="0" rtl="0" algn="l">
              <a:spcBef>
                <a:spcPts val="560"/>
              </a:spcBef>
              <a:spcAft>
                <a:spcPts val="0"/>
              </a:spcAft>
              <a:buClr>
                <a:srgbClr val="3366FF"/>
              </a:buClr>
              <a:buSzPts val="2800"/>
              <a:buFont typeface="Calibri"/>
              <a:buChar char="•"/>
            </a:pPr>
            <a:r>
              <a:rPr b="1" lang="en-US" sz="2800">
                <a:solidFill>
                  <a:srgbClr val="3366FF"/>
                </a:solidFill>
                <a:latin typeface="Calibri"/>
                <a:ea typeface="Calibri"/>
                <a:cs typeface="Calibri"/>
                <a:sym typeface="Calibri"/>
              </a:rPr>
              <a:t>The researcher can arbitrarily or consciously decide what elements to include in the sample.</a:t>
            </a:r>
            <a:endParaRPr/>
          </a:p>
          <a:p>
            <a:pPr indent="-165100" lvl="0" marL="342900" marR="0" rtl="0" algn="l">
              <a:spcBef>
                <a:spcPts val="560"/>
              </a:spcBef>
              <a:spcAft>
                <a:spcPts val="0"/>
              </a:spcAft>
              <a:buClr>
                <a:schemeClr val="dk1"/>
              </a:buClr>
              <a:buSzPts val="2800"/>
              <a:buFont typeface="Calibri"/>
              <a:buNone/>
            </a:pPr>
            <a:r>
              <a:t/>
            </a:r>
            <a:endParaRPr b="1" sz="2800">
              <a:solidFill>
                <a:srgbClr val="3366FF"/>
              </a:solidFill>
              <a:latin typeface="Calibri"/>
              <a:ea typeface="Calibri"/>
              <a:cs typeface="Calibri"/>
              <a:sym typeface="Calibri"/>
            </a:endParaRPr>
          </a:p>
          <a:p>
            <a:pPr indent="-342900" lvl="0" marL="342900" marR="0" rtl="0" algn="l">
              <a:spcBef>
                <a:spcPts val="640"/>
              </a:spcBef>
              <a:spcAft>
                <a:spcPts val="0"/>
              </a:spcAft>
              <a:buNone/>
            </a:pPr>
            <a:r>
              <a:t/>
            </a:r>
            <a:endParaRPr b="1" sz="3200">
              <a:solidFill>
                <a:srgbClr val="403ABA"/>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800"/>
                                        <p:tgtEl>
                                          <p:spTgt spid="4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Effect filter="fade" transition="in">
                                      <p:cBhvr>
                                        <p:cTn dur="1000"/>
                                        <p:tgtEl>
                                          <p:spTgt spid="4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Effect filter="fade" transition="in">
                                      <p:cBhvr>
                                        <p:cTn dur="1000"/>
                                        <p:tgtEl>
                                          <p:spTgt spid="4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Effect filter="fade" transition="in">
                                      <p:cBhvr>
                                        <p:cTn dur="1000"/>
                                        <p:tgtEl>
                                          <p:spTgt spid="4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animEffect filter="fade" transition="in">
                                      <p:cBhvr>
                                        <p:cTn dur="1000"/>
                                        <p:tgtEl>
                                          <p:spTgt spid="4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4" st="4"/>
                                            </p:txEl>
                                          </p:spTgt>
                                        </p:tgtEl>
                                        <p:attrNameLst>
                                          <p:attrName>style.visibility</p:attrName>
                                        </p:attrNameLst>
                                      </p:cBhvr>
                                      <p:to>
                                        <p:strVal val="visible"/>
                                      </p:to>
                                    </p:set>
                                    <p:animEffect filter="fade" transition="in">
                                      <p:cBhvr>
                                        <p:cTn dur="1000"/>
                                        <p:tgtEl>
                                          <p:spTgt spid="4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5" st="5"/>
                                            </p:txEl>
                                          </p:spTgt>
                                        </p:tgtEl>
                                        <p:attrNameLst>
                                          <p:attrName>style.visibility</p:attrName>
                                        </p:attrNameLst>
                                      </p:cBhvr>
                                      <p:to>
                                        <p:strVal val="visible"/>
                                      </p:to>
                                    </p:set>
                                    <p:animEffect filter="fade" transition="in">
                                      <p:cBhvr>
                                        <p:cTn dur="1000"/>
                                        <p:tgtEl>
                                          <p:spTgt spid="4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xEl>
                                              <p:pRg end="6" st="6"/>
                                            </p:txEl>
                                          </p:spTgt>
                                        </p:tgtEl>
                                        <p:attrNameLst>
                                          <p:attrName>style.visibility</p:attrName>
                                        </p:attrNameLst>
                                      </p:cBhvr>
                                      <p:to>
                                        <p:strVal val="visible"/>
                                      </p:to>
                                    </p:set>
                                    <p:animEffect filter="fade" transition="in">
                                      <p:cBhvr>
                                        <p:cTn dur="1000"/>
                                        <p:tgtEl>
                                          <p:spTgt spid="46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Types of non-Probability Sampling</a:t>
            </a:r>
            <a:endParaRPr u="sng"/>
          </a:p>
        </p:txBody>
      </p:sp>
      <p:sp>
        <p:nvSpPr>
          <p:cNvPr id="471" name="Google Shape;47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Accidental/Convenience</a:t>
            </a:r>
            <a:endParaRPr/>
          </a:p>
          <a:p>
            <a:pPr indent="-342900" lvl="0" marL="342900" rtl="0" algn="l">
              <a:spcBef>
                <a:spcPts val="640"/>
              </a:spcBef>
              <a:spcAft>
                <a:spcPts val="0"/>
              </a:spcAft>
              <a:buClr>
                <a:schemeClr val="dk1"/>
              </a:buClr>
              <a:buSzPts val="3200"/>
              <a:buChar char="•"/>
            </a:pPr>
            <a:r>
              <a:rPr lang="en-US"/>
              <a:t>Quota Sampling </a:t>
            </a:r>
            <a:endParaRPr/>
          </a:p>
          <a:p>
            <a:pPr indent="-342900" lvl="0" marL="342900" rtl="0" algn="l">
              <a:spcBef>
                <a:spcPts val="640"/>
              </a:spcBef>
              <a:spcAft>
                <a:spcPts val="0"/>
              </a:spcAft>
              <a:buClr>
                <a:schemeClr val="dk1"/>
              </a:buClr>
              <a:buSzPts val="3200"/>
              <a:buChar char="•"/>
            </a:pPr>
            <a:r>
              <a:rPr lang="en-US"/>
              <a:t>Purposive/Judgmental</a:t>
            </a:r>
            <a:endParaRPr/>
          </a:p>
          <a:p>
            <a:pPr indent="-342900" lvl="0" marL="342900" rtl="0" algn="l">
              <a:spcBef>
                <a:spcPts val="640"/>
              </a:spcBef>
              <a:spcAft>
                <a:spcPts val="0"/>
              </a:spcAft>
              <a:buClr>
                <a:schemeClr val="dk1"/>
              </a:buClr>
              <a:buSzPts val="3200"/>
              <a:buChar char="•"/>
            </a:pPr>
            <a:r>
              <a:rPr lang="en-US"/>
              <a:t>Snowball Sampling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u="sng"/>
              <a:t>Non-probability Sampling</a:t>
            </a:r>
            <a:br>
              <a:rPr b="1" lang="en-US" u="sng"/>
            </a:br>
            <a:endParaRPr u="sng"/>
          </a:p>
        </p:txBody>
      </p:sp>
      <p:sp>
        <p:nvSpPr>
          <p:cNvPr id="477" name="Google Shape;477;p47"/>
          <p:cNvSpPr txBox="1"/>
          <p:nvPr>
            <p:ph idx="1" type="body"/>
          </p:nvPr>
        </p:nvSpPr>
        <p:spPr>
          <a:xfrm>
            <a:off x="228600" y="1600200"/>
            <a:ext cx="8610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US"/>
              <a:t>	The four important types of non-probability sampling are accidental sampling, quota sampling, snowball sampling and purposive sampling.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8"/>
          <p:cNvSpPr txBox="1"/>
          <p:nvPr>
            <p:ph type="title"/>
          </p:nvPr>
        </p:nvSpPr>
        <p:spPr>
          <a:xfrm>
            <a:off x="609600" y="304801"/>
            <a:ext cx="73152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u="sng">
                <a:solidFill>
                  <a:srgbClr val="FF0000"/>
                </a:solidFill>
              </a:rPr>
              <a:t>Non-Probability Sampling</a:t>
            </a:r>
            <a:endParaRPr/>
          </a:p>
        </p:txBody>
      </p:sp>
      <p:sp>
        <p:nvSpPr>
          <p:cNvPr id="483" name="Google Shape;483;p48"/>
          <p:cNvSpPr txBox="1"/>
          <p:nvPr>
            <p:ph idx="1" type="body"/>
          </p:nvPr>
        </p:nvSpPr>
        <p:spPr>
          <a:xfrm>
            <a:off x="381000" y="1523999"/>
            <a:ext cx="7848600" cy="4785361"/>
          </a:xfrm>
          <a:prstGeom prst="rect">
            <a:avLst/>
          </a:prstGeom>
          <a:noFill/>
          <a:ln>
            <a:noFill/>
          </a:ln>
        </p:spPr>
        <p:txBody>
          <a:bodyPr anchorCtr="0" anchor="t" bIns="45700" lIns="91425" spcFirstLastPara="1" rIns="91425" wrap="square" tIns="45700">
            <a:normAutofit/>
          </a:bodyPr>
          <a:lstStyle/>
          <a:p>
            <a:pPr indent="-742950" lvl="0" marL="742950" rtl="0" algn="just">
              <a:spcBef>
                <a:spcPts val="0"/>
              </a:spcBef>
              <a:spcAft>
                <a:spcPts val="0"/>
              </a:spcAft>
              <a:buClr>
                <a:srgbClr val="FF0000"/>
              </a:buClr>
              <a:buSzPts val="3600"/>
              <a:buAutoNum type="alphaLcParenR"/>
            </a:pPr>
            <a:r>
              <a:rPr b="1" lang="en-US" sz="3600">
                <a:solidFill>
                  <a:srgbClr val="FF0000"/>
                </a:solidFill>
              </a:rPr>
              <a:t>Convenience sampling/ Accidental Sampling</a:t>
            </a:r>
            <a:r>
              <a:rPr b="1" lang="en-US" sz="3600"/>
              <a:t>:</a:t>
            </a:r>
            <a:r>
              <a:rPr lang="en-US" sz="3600"/>
              <a:t> Samples are drawn at the convenience of the interviewer. </a:t>
            </a:r>
            <a:endParaRPr sz="3600"/>
          </a:p>
          <a:p>
            <a:pPr indent="-742950" lvl="0" marL="742950" rtl="0" algn="just">
              <a:spcBef>
                <a:spcPts val="720"/>
              </a:spcBef>
              <a:spcAft>
                <a:spcPts val="0"/>
              </a:spcAft>
              <a:buClr>
                <a:schemeClr val="dk1"/>
              </a:buClr>
              <a:buSzPts val="3600"/>
              <a:buNone/>
            </a:pPr>
            <a:r>
              <a:rPr lang="en-US" sz="3600"/>
              <a:t>	E.g. in mall intercept interviews, the interviewer selects people who are accessible and willing to participate.</a:t>
            </a:r>
            <a:endParaRPr sz="36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9"/>
          <p:cNvSpPr txBox="1"/>
          <p:nvPr>
            <p:ph type="title"/>
          </p:nvPr>
        </p:nvSpPr>
        <p:spPr>
          <a:xfrm>
            <a:off x="609600" y="304801"/>
            <a:ext cx="73152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89" name="Google Shape;489;p49"/>
          <p:cNvSpPr txBox="1"/>
          <p:nvPr>
            <p:ph idx="1" type="body"/>
          </p:nvPr>
        </p:nvSpPr>
        <p:spPr>
          <a:xfrm>
            <a:off x="228600" y="1447799"/>
            <a:ext cx="8534400" cy="4861561"/>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FF0000"/>
              </a:buClr>
              <a:buSzPts val="3600"/>
              <a:buNone/>
            </a:pPr>
            <a:r>
              <a:rPr b="1" lang="en-US" sz="3600">
                <a:solidFill>
                  <a:srgbClr val="FF0000"/>
                </a:solidFill>
              </a:rPr>
              <a:t>b) Judgment sampling/ Purposive Sampling</a:t>
            </a:r>
            <a:r>
              <a:rPr b="1" lang="en-US" sz="3600"/>
              <a:t>:</a:t>
            </a:r>
            <a:r>
              <a:rPr lang="en-US" sz="3600"/>
              <a:t> The researcher believes that the sample of key respondents possesses the attributes valuable to the researcher. </a:t>
            </a:r>
            <a:endParaRPr sz="3600"/>
          </a:p>
          <a:p>
            <a:pPr indent="0" lvl="0" marL="0" rtl="0" algn="just">
              <a:spcBef>
                <a:spcPts val="720"/>
              </a:spcBef>
              <a:spcAft>
                <a:spcPts val="0"/>
              </a:spcAft>
              <a:buClr>
                <a:schemeClr val="dk1"/>
              </a:buClr>
              <a:buSzPts val="3600"/>
              <a:buNone/>
            </a:pPr>
            <a:r>
              <a:t/>
            </a:r>
            <a:endParaRPr sz="3600"/>
          </a:p>
          <a:p>
            <a:pPr indent="0" lvl="0" marL="0" rtl="0" algn="just">
              <a:spcBef>
                <a:spcPts val="720"/>
              </a:spcBef>
              <a:spcAft>
                <a:spcPts val="0"/>
              </a:spcAft>
              <a:buClr>
                <a:schemeClr val="dk1"/>
              </a:buClr>
              <a:buSzPts val="3600"/>
              <a:buNone/>
            </a:pPr>
            <a:r>
              <a:rPr lang="en-US" sz="3600"/>
              <a:t>E.g. selecting sarpanch of a gramsabha in a rural study.</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5"/>
          <p:cNvGraphicFramePr/>
          <p:nvPr/>
        </p:nvGraphicFramePr>
        <p:xfrm>
          <a:off x="1143000" y="400294"/>
          <a:ext cx="3000000" cy="3000000"/>
        </p:xfrm>
        <a:graphic>
          <a:graphicData uri="http://schemas.openxmlformats.org/drawingml/2006/table">
            <a:tbl>
              <a:tblPr bandRow="1" firstCol="1" firstRow="1">
                <a:noFill/>
                <a:tableStyleId>{D4B2D0D0-CD6D-49CE-BC28-3588B84D84CD}</a:tableStyleId>
              </a:tblPr>
              <a:tblGrid>
                <a:gridCol w="4160975"/>
                <a:gridCol w="3611425"/>
              </a:tblGrid>
              <a:tr h="387325">
                <a:tc>
                  <a:txBody>
                    <a:bodyPr/>
                    <a:lstStyle/>
                    <a:p>
                      <a:pPr indent="0" lvl="0" marL="0" marR="0" rtl="0" algn="l">
                        <a:spcBef>
                          <a:spcPts val="0"/>
                        </a:spcBef>
                        <a:spcAft>
                          <a:spcPts val="0"/>
                        </a:spcAft>
                        <a:buNone/>
                      </a:pPr>
                      <a:r>
                        <a:rPr lang="en-US" sz="2400" u="none" cap="none" strike="noStrike"/>
                        <a:t>Parameter</a:t>
                      </a:r>
                      <a:endParaRPr sz="2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2400" u="none" cap="none" strike="noStrike"/>
                        <a:t>Statistic</a:t>
                      </a:r>
                      <a:endParaRPr sz="2400" u="none" cap="none" strike="noStrike">
                        <a:latin typeface="Times New Roman"/>
                        <a:ea typeface="Times New Roman"/>
                        <a:cs typeface="Times New Roman"/>
                        <a:sym typeface="Times New Roman"/>
                      </a:endParaRPr>
                    </a:p>
                  </a:txBody>
                  <a:tcPr marT="0" marB="0" marR="68575" marL="68575"/>
                </a:tc>
              </a:tr>
              <a:tr h="1428325">
                <a:tc>
                  <a:txBody>
                    <a:bodyPr/>
                    <a:lstStyle/>
                    <a:p>
                      <a:pPr indent="0" lvl="0" marL="0" marR="0" rtl="0" algn="just">
                        <a:spcBef>
                          <a:spcPts val="0"/>
                        </a:spcBef>
                        <a:spcAft>
                          <a:spcPts val="0"/>
                        </a:spcAft>
                        <a:buNone/>
                      </a:pPr>
                      <a:r>
                        <a:rPr lang="en-US" sz="2000" u="none" cap="none" strike="noStrike"/>
                        <a:t>A parameter is a characteristic of a population.</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2000" u="none" cap="none" strike="noStrike"/>
                        <a:t>A statistic is a characteristic of a sample. </a:t>
                      </a:r>
                      <a:endParaRPr/>
                    </a:p>
                    <a:p>
                      <a:pPr indent="0" lvl="0" marL="0" marR="0" rtl="0" algn="l">
                        <a:spcBef>
                          <a:spcPts val="0"/>
                        </a:spcBef>
                        <a:spcAft>
                          <a:spcPts val="0"/>
                        </a:spcAft>
                        <a:buNone/>
                      </a:pPr>
                      <a:r>
                        <a:rPr lang="en-US" sz="2000" u="none" cap="none" strike="noStrike"/>
                        <a:t> </a:t>
                      </a:r>
                      <a:endParaRPr sz="2000" u="none" cap="none" strike="noStrike">
                        <a:latin typeface="Times New Roman"/>
                        <a:ea typeface="Times New Roman"/>
                        <a:cs typeface="Times New Roman"/>
                        <a:sym typeface="Times New Roman"/>
                      </a:endParaRPr>
                    </a:p>
                  </a:txBody>
                  <a:tcPr marT="0" marB="0" marR="68575" marL="68575"/>
                </a:tc>
              </a:tr>
              <a:tr h="1785400">
                <a:tc>
                  <a:txBody>
                    <a:bodyPr/>
                    <a:lstStyle/>
                    <a:p>
                      <a:pPr indent="0" lvl="0" marL="0" marR="0" rtl="0" algn="just">
                        <a:spcBef>
                          <a:spcPts val="0"/>
                        </a:spcBef>
                        <a:spcAft>
                          <a:spcPts val="0"/>
                        </a:spcAft>
                        <a:buNone/>
                      </a:pPr>
                      <a:r>
                        <a:rPr lang="en-US" sz="2000" u="none" cap="none" strike="noStrike"/>
                        <a:t>The parameter is unknown, it is estimated from the calculated values of the sample statistic.</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None/>
                      </a:pPr>
                      <a:r>
                        <a:rPr lang="en-US" sz="2000" u="none" cap="none" strike="noStrike"/>
                        <a:t>A statistic is calculated from the sample.</a:t>
                      </a:r>
                      <a:endParaRPr sz="2000" u="none" cap="none" strike="noStrike">
                        <a:latin typeface="Times New Roman"/>
                        <a:ea typeface="Times New Roman"/>
                        <a:cs typeface="Times New Roman"/>
                        <a:sym typeface="Times New Roman"/>
                      </a:endParaRPr>
                    </a:p>
                  </a:txBody>
                  <a:tcPr marT="0" marB="0" marR="68575" marL="68575"/>
                </a:tc>
              </a:tr>
              <a:tr h="1428325">
                <a:tc>
                  <a:txBody>
                    <a:bodyPr/>
                    <a:lstStyle/>
                    <a:p>
                      <a:pPr indent="0" lvl="0" marL="0" marR="0" rtl="0" algn="just">
                        <a:spcBef>
                          <a:spcPts val="0"/>
                        </a:spcBef>
                        <a:spcAft>
                          <a:spcPts val="0"/>
                        </a:spcAft>
                        <a:buNone/>
                      </a:pPr>
                      <a:r>
                        <a:rPr lang="en-US" sz="2000" u="none" cap="none" strike="noStrike"/>
                        <a:t>In general, we use Greek or capital letters for population parameters.</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2000" u="none" cap="none" strike="noStrike"/>
                        <a:t>In general, we use lower case Roman letters to denote sample statistics.</a:t>
                      </a:r>
                      <a:endParaRPr sz="2000" u="none" cap="none" strike="noStrike">
                        <a:latin typeface="Times New Roman"/>
                        <a:ea typeface="Times New Roman"/>
                        <a:cs typeface="Times New Roman"/>
                        <a:sym typeface="Times New Roman"/>
                      </a:endParaRPr>
                    </a:p>
                  </a:txBody>
                  <a:tcPr marT="0" marB="0" marR="68575" marL="68575"/>
                </a:tc>
              </a:tr>
              <a:tr h="1428325">
                <a:tc>
                  <a:txBody>
                    <a:bodyPr/>
                    <a:lstStyle/>
                    <a:p>
                      <a:pPr indent="0" lvl="0" marL="0" marR="0" rtl="0" algn="just">
                        <a:spcBef>
                          <a:spcPts val="0"/>
                        </a:spcBef>
                        <a:spcAft>
                          <a:spcPts val="0"/>
                        </a:spcAft>
                        <a:buNone/>
                      </a:pPr>
                      <a:r>
                        <a:rPr lang="en-US" sz="2000" u="none" cap="none" strike="noStrike"/>
                        <a:t>N, µ, σ, are the standard symbols for the size, mean, S.D, of population.</a:t>
                      </a:r>
                      <a:endParaRPr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just">
                        <a:spcBef>
                          <a:spcPts val="0"/>
                        </a:spcBef>
                        <a:spcAft>
                          <a:spcPts val="0"/>
                        </a:spcAft>
                        <a:buNone/>
                      </a:pPr>
                      <a:r>
                        <a:rPr lang="en-US" sz="2000" u="none" cap="none" strike="noStrike"/>
                        <a:t>n , x , s, are the standard symbol for the size, mean, s.d of sample respectively.</a:t>
                      </a:r>
                      <a:endParaRPr sz="20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0"/>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u="sng"/>
          </a:p>
        </p:txBody>
      </p:sp>
      <p:sp>
        <p:nvSpPr>
          <p:cNvPr id="495" name="Google Shape;495;p50"/>
          <p:cNvSpPr txBox="1"/>
          <p:nvPr>
            <p:ph idx="1" type="body"/>
          </p:nvPr>
        </p:nvSpPr>
        <p:spPr>
          <a:xfrm>
            <a:off x="0" y="1295400"/>
            <a:ext cx="9144000" cy="55626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None/>
            </a:pPr>
            <a:r>
              <a:rPr lang="en-US"/>
              <a:t>	</a:t>
            </a:r>
            <a:r>
              <a:rPr b="1" lang="en-US">
                <a:solidFill>
                  <a:srgbClr val="FF0000"/>
                </a:solidFill>
              </a:rPr>
              <a:t>c) Quota Sampling-</a:t>
            </a:r>
            <a:r>
              <a:rPr lang="en-US"/>
              <a:t> Quota sampling insures inclusion of diverse elements of the population in the sample and make sure that these diverse elements take account of the proportions in which they occur in the population. </a:t>
            </a:r>
            <a:endParaRPr/>
          </a:p>
          <a:p>
            <a:pPr indent="-342900" lvl="0" marL="342900" rtl="0" algn="just">
              <a:spcBef>
                <a:spcPts val="640"/>
              </a:spcBef>
              <a:spcAft>
                <a:spcPts val="0"/>
              </a:spcAft>
              <a:buClr>
                <a:srgbClr val="FF0000"/>
              </a:buClr>
              <a:buSzPts val="3200"/>
              <a:buChar char="•"/>
            </a:pPr>
            <a:r>
              <a:rPr lang="en-US">
                <a:solidFill>
                  <a:srgbClr val="FF0000"/>
                </a:solidFill>
              </a:rPr>
              <a:t>For example</a:t>
            </a:r>
            <a:r>
              <a:rPr lang="en-US"/>
              <a:t>, we take a sample from a population with equal number of boys and girls, and that there is a difference between the two groups in the characteristic we wish to study and we fail to interview any girls, the results of the study would almost certainly be extremely misleading generalizations about the population. </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1"/>
          <p:cNvSpPr txBox="1"/>
          <p:nvPr>
            <p:ph type="title"/>
          </p:nvPr>
        </p:nvSpPr>
        <p:spPr>
          <a:xfrm>
            <a:off x="609600" y="304801"/>
            <a:ext cx="73152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01" name="Google Shape;501;p51"/>
          <p:cNvSpPr txBox="1"/>
          <p:nvPr>
            <p:ph idx="1" type="body"/>
          </p:nvPr>
        </p:nvSpPr>
        <p:spPr>
          <a:xfrm>
            <a:off x="381000" y="1600199"/>
            <a:ext cx="8382000" cy="470916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None/>
            </a:pPr>
            <a:r>
              <a:rPr b="1" lang="en-US" sz="3600"/>
              <a:t>d) </a:t>
            </a:r>
            <a:r>
              <a:rPr b="1" lang="en-US" sz="3600">
                <a:solidFill>
                  <a:srgbClr val="FF0000"/>
                </a:solidFill>
              </a:rPr>
              <a:t>Snowball sampling</a:t>
            </a:r>
            <a:r>
              <a:rPr b="1" lang="en-US" sz="3600"/>
              <a:t>:</a:t>
            </a:r>
            <a:r>
              <a:rPr lang="en-US" sz="3600"/>
              <a:t> Also called </a:t>
            </a:r>
            <a:r>
              <a:rPr lang="en-US" sz="3600">
                <a:solidFill>
                  <a:srgbClr val="FF0000"/>
                </a:solidFill>
              </a:rPr>
              <a:t>referral sampling</a:t>
            </a:r>
            <a:r>
              <a:rPr lang="en-US" sz="3600"/>
              <a:t>: one sampling unit, or subject refers another, who refers another, where the characteristics is dispersed thinly in the population and so on. E.g. selecting a sample of mountaineers, </a:t>
            </a:r>
            <a:endParaRPr/>
          </a:p>
          <a:p>
            <a:pPr indent="0" lvl="0" marL="0" rtl="0" algn="l">
              <a:spcBef>
                <a:spcPts val="720"/>
              </a:spcBef>
              <a:spcAft>
                <a:spcPts val="0"/>
              </a:spcAft>
              <a:buClr>
                <a:schemeClr val="dk1"/>
              </a:buClr>
              <a:buSzPts val="3600"/>
              <a:buNone/>
            </a:pPr>
            <a:r>
              <a:rPr lang="en-US" sz="3600"/>
              <a:t>Selection of specialized doctors.</a:t>
            </a:r>
            <a:endParaRPr sz="3600"/>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07" name="Google Shape;507;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                    </a:t>
            </a:r>
            <a:r>
              <a:rPr b="1" lang="en-US"/>
              <a:t>Statistical Interfaces</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3"/>
          <p:cNvSpPr txBox="1"/>
          <p:nvPr>
            <p:ph type="title"/>
          </p:nvPr>
        </p:nvSpPr>
        <p:spPr>
          <a:xfrm>
            <a:off x="457200" y="277813"/>
            <a:ext cx="8229600" cy="337978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t/>
            </a:r>
            <a:endParaRPr sz="3600"/>
          </a:p>
        </p:txBody>
      </p:sp>
      <p:sp>
        <p:nvSpPr>
          <p:cNvPr id="513" name="Google Shape;513;p53"/>
          <p:cNvSpPr txBox="1"/>
          <p:nvPr>
            <p:ph idx="1" type="body"/>
          </p:nvPr>
        </p:nvSpPr>
        <p:spPr>
          <a:xfrm>
            <a:off x="609600" y="4267200"/>
            <a:ext cx="8229600" cy="2016125"/>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200"/>
              <a:buNone/>
            </a:pPr>
            <a:r>
              <a:rPr lang="en-US" sz="3200"/>
              <a:t>Tea-Test(t-test)</a:t>
            </a:r>
            <a:endParaRPr/>
          </a:p>
          <a:p>
            <a:pPr indent="-342900" lvl="0" marL="342900" rtl="0" algn="l">
              <a:spcBef>
                <a:spcPts val="400"/>
              </a:spcBef>
              <a:spcAft>
                <a:spcPts val="0"/>
              </a:spcAft>
              <a:buClr>
                <a:schemeClr val="dk1"/>
              </a:buClr>
              <a:buSzPts val="2000"/>
              <a:buChar char="•"/>
            </a:pPr>
            <a:r>
              <a:rPr lang="en-US" sz="2000"/>
              <a:t>The t-test assesses whether the means of two groups are </a:t>
            </a:r>
            <a:r>
              <a:rPr i="1" lang="en-US" sz="2000"/>
              <a:t>statistically different from each other.</a:t>
            </a:r>
            <a:endParaRPr/>
          </a:p>
          <a:p>
            <a:pPr indent="-342900" lvl="0" marL="342900" rtl="0" algn="l">
              <a:spcBef>
                <a:spcPts val="400"/>
              </a:spcBef>
              <a:spcAft>
                <a:spcPts val="0"/>
              </a:spcAft>
              <a:buClr>
                <a:schemeClr val="dk1"/>
              </a:buClr>
              <a:buSzPts val="2000"/>
              <a:buChar char="•"/>
            </a:pPr>
            <a:r>
              <a:rPr lang="en-US" sz="2000"/>
              <a:t>This analysis is appropriate whenever you want to compare the means of two groups</a:t>
            </a:r>
            <a:endParaRPr sz="2000"/>
          </a:p>
        </p:txBody>
      </p:sp>
      <p:pic>
        <p:nvPicPr>
          <p:cNvPr id="514" name="Google Shape;514;p53"/>
          <p:cNvPicPr preferRelativeResize="0"/>
          <p:nvPr/>
        </p:nvPicPr>
        <p:blipFill rotWithShape="1">
          <a:blip r:embed="rId3">
            <a:alphaModFix/>
          </a:blip>
          <a:srcRect b="0" l="0" r="0" t="0"/>
          <a:stretch/>
        </p:blipFill>
        <p:spPr>
          <a:xfrm>
            <a:off x="2133600" y="381000"/>
            <a:ext cx="4762500" cy="35718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20" name="Google Shape;520;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Step 1: Null Hypothesis</a:t>
            </a:r>
            <a:endParaRPr/>
          </a:p>
          <a:p>
            <a:pPr indent="-342900" lvl="0" marL="342900" rtl="0" algn="l">
              <a:spcBef>
                <a:spcPts val="640"/>
              </a:spcBef>
              <a:spcAft>
                <a:spcPts val="0"/>
              </a:spcAft>
              <a:buClr>
                <a:schemeClr val="dk1"/>
              </a:buClr>
              <a:buSzPts val="3200"/>
              <a:buChar char="•"/>
            </a:pPr>
            <a:r>
              <a:rPr lang="en-US"/>
              <a:t>Step 2: Setting the level of risk</a:t>
            </a:r>
            <a:endParaRPr/>
          </a:p>
          <a:p>
            <a:pPr indent="-342900" lvl="0" marL="342900" rtl="0" algn="l">
              <a:spcBef>
                <a:spcPts val="640"/>
              </a:spcBef>
              <a:spcAft>
                <a:spcPts val="0"/>
              </a:spcAft>
              <a:buClr>
                <a:schemeClr val="dk1"/>
              </a:buClr>
              <a:buSzPts val="3200"/>
              <a:buChar char="•"/>
            </a:pPr>
            <a:r>
              <a:rPr lang="en-US"/>
              <a:t>Step 3: Select appropriate t-statistics: t-test for independent means</a:t>
            </a:r>
            <a:endParaRPr/>
          </a:p>
          <a:p>
            <a:pPr indent="-342900" lvl="0" marL="342900" rtl="0" algn="l">
              <a:spcBef>
                <a:spcPts val="640"/>
              </a:spcBef>
              <a:spcAft>
                <a:spcPts val="0"/>
              </a:spcAft>
              <a:buClr>
                <a:schemeClr val="dk1"/>
              </a:buClr>
              <a:buSzPts val="3200"/>
              <a:buChar char="•"/>
            </a:pPr>
            <a:r>
              <a:rPr lang="en-US"/>
              <a:t>Step 4: Compute the t-value</a:t>
            </a:r>
            <a:endParaRPr/>
          </a:p>
          <a:p>
            <a:pPr indent="-342900" lvl="0" marL="342900" rtl="0" algn="l">
              <a:spcBef>
                <a:spcPts val="640"/>
              </a:spcBef>
              <a:spcAft>
                <a:spcPts val="0"/>
              </a:spcAft>
              <a:buClr>
                <a:schemeClr val="dk1"/>
              </a:buClr>
              <a:buSzPts val="3200"/>
              <a:buChar char="•"/>
            </a:pPr>
            <a:r>
              <a:rPr lang="en-US"/>
              <a:t>Step 5: Determine the critical t-value</a:t>
            </a:r>
            <a:endParaRPr/>
          </a:p>
          <a:p>
            <a:pPr indent="-342900" lvl="0" marL="342900" rtl="0" algn="l">
              <a:spcBef>
                <a:spcPts val="640"/>
              </a:spcBef>
              <a:spcAft>
                <a:spcPts val="0"/>
              </a:spcAft>
              <a:buClr>
                <a:schemeClr val="dk1"/>
              </a:buClr>
              <a:buSzPts val="3200"/>
              <a:buChar char="•"/>
            </a:pPr>
            <a:r>
              <a:rPr lang="en-US"/>
              <a:t>Step 6: Compare</a:t>
            </a:r>
            <a:endParaRPr/>
          </a:p>
          <a:p>
            <a:pPr indent="-342900" lvl="0" marL="342900" rtl="0" algn="l">
              <a:spcBef>
                <a:spcPts val="640"/>
              </a:spcBef>
              <a:spcAft>
                <a:spcPts val="0"/>
              </a:spcAft>
              <a:buClr>
                <a:schemeClr val="dk1"/>
              </a:buClr>
              <a:buSzPts val="3200"/>
              <a:buChar char="•"/>
            </a:pPr>
            <a:r>
              <a:rPr lang="en-US"/>
              <a:t>Step 7: Decide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5"/>
          <p:cNvSpPr txBox="1"/>
          <p:nvPr>
            <p:ph type="title"/>
          </p:nvPr>
        </p:nvSpPr>
        <p:spPr>
          <a:xfrm>
            <a:off x="457200" y="381000"/>
            <a:ext cx="8229600" cy="762000"/>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Balthazar"/>
              <a:buNone/>
            </a:pPr>
            <a:r>
              <a:rPr lang="en-US" sz="3200">
                <a:solidFill>
                  <a:schemeClr val="lt1"/>
                </a:solidFill>
                <a:latin typeface="Balthazar"/>
                <a:ea typeface="Balthazar"/>
                <a:cs typeface="Balthazar"/>
                <a:sym typeface="Balthazar"/>
              </a:rPr>
              <a:t>4.2Hypothesis</a:t>
            </a:r>
            <a:endParaRPr sz="3200">
              <a:solidFill>
                <a:schemeClr val="lt1"/>
              </a:solidFill>
              <a:latin typeface="Balthazar"/>
              <a:ea typeface="Balthazar"/>
              <a:cs typeface="Balthazar"/>
              <a:sym typeface="Balthazar"/>
            </a:endParaRPr>
          </a:p>
        </p:txBody>
      </p:sp>
      <p:sp>
        <p:nvSpPr>
          <p:cNvPr id="526" name="Google Shape;526;p55"/>
          <p:cNvSpPr txBox="1"/>
          <p:nvPr/>
        </p:nvSpPr>
        <p:spPr>
          <a:xfrm>
            <a:off x="304800" y="1143000"/>
            <a:ext cx="8458200"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Calibri"/>
                <a:ea typeface="Calibri"/>
                <a:cs typeface="Calibri"/>
                <a:sym typeface="Calibri"/>
              </a:rPr>
              <a:t>D) Types of Errors in Hypothesis Testing:</a:t>
            </a:r>
            <a:endParaRPr/>
          </a:p>
          <a:p>
            <a:pPr indent="0" lvl="0" marL="231775" marR="0" rtl="0" algn="just">
              <a:spcBef>
                <a:spcPts val="0"/>
              </a:spcBef>
              <a:spcAft>
                <a:spcPts val="0"/>
              </a:spcAft>
              <a:buNone/>
            </a:pPr>
            <a:r>
              <a:rPr lang="en-US" sz="1800">
                <a:solidFill>
                  <a:schemeClr val="dk1"/>
                </a:solidFill>
                <a:latin typeface="Calibri"/>
                <a:ea typeface="Calibri"/>
                <a:cs typeface="Calibri"/>
                <a:sym typeface="Calibri"/>
              </a:rPr>
              <a:t>At this stage, it is worthwhile to know that when a hypothesis is tested, there are four possibilities:</a:t>
            </a:r>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The hypothesis is true but our test leads to its rejection.</a:t>
            </a:r>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2) </a:t>
            </a:r>
            <a:r>
              <a:rPr lang="en-US" sz="1800">
                <a:solidFill>
                  <a:schemeClr val="dk1"/>
                </a:solidFill>
                <a:latin typeface="Calibri"/>
                <a:ea typeface="Calibri"/>
                <a:cs typeface="Calibri"/>
                <a:sym typeface="Calibri"/>
              </a:rPr>
              <a:t>The hypothesis is false but our test leads to its acceptance.</a:t>
            </a:r>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3) </a:t>
            </a:r>
            <a:r>
              <a:rPr lang="en-US" sz="1800">
                <a:solidFill>
                  <a:schemeClr val="dk1"/>
                </a:solidFill>
                <a:latin typeface="Calibri"/>
                <a:ea typeface="Calibri"/>
                <a:cs typeface="Calibri"/>
                <a:sym typeface="Calibri"/>
              </a:rPr>
              <a:t>The hypothesis is true and our test leads to its acceptance.</a:t>
            </a:r>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4) </a:t>
            </a:r>
            <a:r>
              <a:rPr lang="en-US" sz="1800">
                <a:solidFill>
                  <a:schemeClr val="dk1"/>
                </a:solidFill>
                <a:latin typeface="Calibri"/>
                <a:ea typeface="Calibri"/>
                <a:cs typeface="Calibri"/>
                <a:sym typeface="Calibri"/>
              </a:rPr>
              <a:t>The hypothesis is false and our test leads to its rejection.</a:t>
            </a:r>
            <a:endParaRPr/>
          </a:p>
          <a:p>
            <a:pPr indent="0" lvl="0" marL="231775" marR="0" rtl="0" algn="just">
              <a:spcBef>
                <a:spcPts val="0"/>
              </a:spcBef>
              <a:spcAft>
                <a:spcPts val="0"/>
              </a:spcAft>
              <a:buNone/>
            </a:pPr>
            <a:r>
              <a:rPr lang="en-US" sz="1800">
                <a:solidFill>
                  <a:schemeClr val="dk1"/>
                </a:solidFill>
                <a:latin typeface="Calibri"/>
                <a:ea typeface="Calibri"/>
                <a:cs typeface="Calibri"/>
                <a:sym typeface="Calibri"/>
              </a:rPr>
              <a:t>Of these four possibilities, the first two lead to erroneous decisions. The first possibility leads to a Type I error and the second possibility leads to a Type II error. This can be shown as follows: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527" name="Google Shape;527;p55"/>
          <p:cNvPicPr preferRelativeResize="0"/>
          <p:nvPr/>
        </p:nvPicPr>
        <p:blipFill rotWithShape="1">
          <a:blip r:embed="rId3">
            <a:alphaModFix/>
          </a:blip>
          <a:srcRect b="17708" l="4675" r="14535" t="55207"/>
          <a:stretch/>
        </p:blipFill>
        <p:spPr>
          <a:xfrm>
            <a:off x="762000" y="4038600"/>
            <a:ext cx="7543800" cy="201168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533" name="Google Shape;53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Image result for null hypothesis accepted and rejected diagrams" id="534" name="Google Shape;534;p56"/>
          <p:cNvPicPr preferRelativeResize="0"/>
          <p:nvPr/>
        </p:nvPicPr>
        <p:blipFill rotWithShape="1">
          <a:blip r:embed="rId3">
            <a:alphaModFix/>
          </a:blip>
          <a:srcRect b="0" l="0" r="0" t="0"/>
          <a:stretch/>
        </p:blipFill>
        <p:spPr>
          <a:xfrm>
            <a:off x="609600" y="1600200"/>
            <a:ext cx="8153400" cy="4495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220000"/>
              <a:buFont typeface="Calibri"/>
              <a:buNone/>
            </a:pPr>
            <a:br>
              <a:rPr b="1" lang="en-US"/>
            </a:br>
            <a:br>
              <a:rPr b="1" lang="en-US"/>
            </a:br>
            <a:r>
              <a:rPr b="1" lang="en-US" sz="2000"/>
              <a:t>Testing Hypotheses about Single Means when the Population Variance is Known -</a:t>
            </a:r>
            <a:r>
              <a:rPr lang="en-US" sz="2000"/>
              <a:t>One sample -A single variable against a known or given standard</a:t>
            </a:r>
            <a:br>
              <a:rPr lang="en-US" sz="2000"/>
            </a:br>
            <a:r>
              <a:rPr b="1" lang="en-US" sz="2000"/>
              <a:t>-</a:t>
            </a:r>
            <a:endParaRPr sz="2000"/>
          </a:p>
        </p:txBody>
      </p:sp>
      <p:sp>
        <p:nvSpPr>
          <p:cNvPr id="540" name="Google Shape;540;p57"/>
          <p:cNvSpPr txBox="1"/>
          <p:nvPr>
            <p:ph idx="1" type="body"/>
          </p:nvPr>
        </p:nvSpPr>
        <p:spPr>
          <a:xfrm>
            <a:off x="457200" y="1600200"/>
            <a:ext cx="8458200" cy="4530725"/>
          </a:xfrm>
          <a:prstGeom prst="rect">
            <a:avLst/>
          </a:prstGeom>
          <a:noFill/>
          <a:ln>
            <a:noFill/>
          </a:ln>
        </p:spPr>
        <p:txBody>
          <a:bodyPr anchorCtr="0" anchor="t" bIns="45700" lIns="91425" spcFirstLastPara="1" rIns="91425" wrap="square" tIns="45700">
            <a:normAutofit/>
          </a:bodyPr>
          <a:lstStyle/>
          <a:p>
            <a:pPr indent="-457200" lvl="0" marL="457200" rtl="0" algn="just">
              <a:spcBef>
                <a:spcPts val="0"/>
              </a:spcBef>
              <a:spcAft>
                <a:spcPts val="0"/>
              </a:spcAft>
              <a:buClr>
                <a:schemeClr val="dk1"/>
              </a:buClr>
              <a:buSzPts val="2000"/>
              <a:buAutoNum type="arabicParenR"/>
            </a:pPr>
            <a:r>
              <a:rPr b="1" lang="en-US" sz="2000">
                <a:latin typeface="Times New Roman"/>
                <a:ea typeface="Times New Roman"/>
                <a:cs typeface="Times New Roman"/>
                <a:sym typeface="Times New Roman"/>
              </a:rPr>
              <a:t>Example</a:t>
            </a:r>
            <a:r>
              <a:rPr lang="en-US" sz="2000">
                <a:latin typeface="Times New Roman"/>
                <a:ea typeface="Times New Roman"/>
                <a:cs typeface="Times New Roman"/>
                <a:sym typeface="Times New Roman"/>
              </a:rPr>
              <a:t>: say that I sampled </a:t>
            </a:r>
            <a:r>
              <a:rPr b="1" lang="en-US" sz="2000">
                <a:latin typeface="Times New Roman"/>
                <a:ea typeface="Times New Roman"/>
                <a:cs typeface="Times New Roman"/>
                <a:sym typeface="Times New Roman"/>
              </a:rPr>
              <a:t>25</a:t>
            </a:r>
            <a:r>
              <a:rPr lang="en-US" sz="2000">
                <a:latin typeface="Times New Roman"/>
                <a:ea typeface="Times New Roman"/>
                <a:cs typeface="Times New Roman"/>
                <a:sym typeface="Times New Roman"/>
              </a:rPr>
              <a:t> undergraduate students at Scarborough and measured their IQ, finding a </a:t>
            </a:r>
            <a:r>
              <a:rPr b="1" lang="en-US" sz="2000">
                <a:latin typeface="Times New Roman"/>
                <a:ea typeface="Times New Roman"/>
                <a:cs typeface="Times New Roman"/>
                <a:sym typeface="Times New Roman"/>
              </a:rPr>
              <a:t>mean of 105</a:t>
            </a:r>
            <a:r>
              <a:rPr lang="en-US" sz="2000">
                <a:latin typeface="Times New Roman"/>
                <a:ea typeface="Times New Roman"/>
                <a:cs typeface="Times New Roman"/>
                <a:sym typeface="Times New Roman"/>
              </a:rPr>
              <a:t>. Is this mean significantly different from the population which has a </a:t>
            </a:r>
            <a:r>
              <a:rPr b="1" lang="en-US" sz="2000">
                <a:latin typeface="Times New Roman"/>
                <a:ea typeface="Times New Roman"/>
                <a:cs typeface="Times New Roman"/>
                <a:sym typeface="Times New Roman"/>
              </a:rPr>
              <a:t>mean IQ of 100</a:t>
            </a:r>
            <a:r>
              <a:rPr lang="en-US" sz="2000">
                <a:latin typeface="Times New Roman"/>
                <a:ea typeface="Times New Roman"/>
                <a:cs typeface="Times New Roman"/>
                <a:sym typeface="Times New Roman"/>
              </a:rPr>
              <a:t> and a </a:t>
            </a:r>
            <a:r>
              <a:rPr b="1" lang="en-US" sz="2000">
                <a:latin typeface="Times New Roman"/>
                <a:ea typeface="Times New Roman"/>
                <a:cs typeface="Times New Roman"/>
                <a:sym typeface="Times New Roman"/>
              </a:rPr>
              <a:t>standard deviation of 10.</a:t>
            </a:r>
            <a:endParaRPr/>
          </a:p>
          <a:p>
            <a:pPr indent="-457200" lvl="0" marL="457200" rtl="0" algn="l">
              <a:spcBef>
                <a:spcPts val="400"/>
              </a:spcBef>
              <a:spcAft>
                <a:spcPts val="0"/>
              </a:spcAft>
              <a:buClr>
                <a:schemeClr val="dk1"/>
              </a:buClr>
              <a:buSzPts val="2000"/>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endParaRPr/>
          </a:p>
          <a:p>
            <a:pPr indent="-342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descr="http://www.psych.utoronto.ca/courses/c1/chap7/chapte10.gif" id="541" name="Google Shape;541;p57"/>
          <p:cNvPicPr preferRelativeResize="0"/>
          <p:nvPr/>
        </p:nvPicPr>
        <p:blipFill rotWithShape="1">
          <a:blip r:embed="rId3">
            <a:alphaModFix/>
          </a:blip>
          <a:srcRect b="0" l="0" r="0" t="0"/>
          <a:stretch/>
        </p:blipFill>
        <p:spPr>
          <a:xfrm>
            <a:off x="2971800" y="2971800"/>
            <a:ext cx="2743200" cy="21907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Independent t-test (Two Samples) </a:t>
            </a:r>
            <a:endParaRPr u="sng"/>
          </a:p>
        </p:txBody>
      </p:sp>
      <p:sp>
        <p:nvSpPr>
          <p:cNvPr id="547" name="Google Shape;547;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Suppose , as a marketer of a brand of jeans ,we wanted to find out whether a set of customers in Delhi and a set of customer in mumbai thought of our brand in the same way or not . Suppose we conducted a survey in both cities and got ratings on an interval scale (assume  it is 7 point scale rating from 1 to 7) fro our customers. We now want to do a statistical test to find out if the two sets of rating are “significantly different “ from each other or not. We have to now set a level of “ statistical significance” and select a suitable test. We also need to specify null hypothesis.</a:t>
            </a:r>
            <a:endParaRPr/>
          </a:p>
          <a:p>
            <a:pPr indent="-342900" lvl="0" marL="342900" rtl="0" algn="l">
              <a:spcBef>
                <a:spcPts val="400"/>
              </a:spcBef>
              <a:spcAft>
                <a:spcPts val="0"/>
              </a:spcAft>
              <a:buClr>
                <a:schemeClr val="dk1"/>
              </a:buClr>
              <a:buSzPts val="2000"/>
              <a:buChar char="•"/>
            </a:pPr>
            <a:r>
              <a:rPr lang="en-US" sz="2000"/>
              <a:t>The Null hypothesis for the t-test would be “ There is no significance difference in rating given by customers in Mumbai and Delhi”</a:t>
            </a:r>
            <a:endParaRPr sz="2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Two sample independent :T-test</a:t>
            </a:r>
            <a:endParaRPr u="sng"/>
          </a:p>
        </p:txBody>
      </p:sp>
      <p:sp>
        <p:nvSpPr>
          <p:cNvPr id="553" name="Google Shape;553;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FF0000"/>
              </a:buClr>
              <a:buSzPts val="3200"/>
              <a:buAutoNum type="arabicPeriod"/>
            </a:pPr>
            <a:r>
              <a:rPr lang="en-US">
                <a:solidFill>
                  <a:srgbClr val="FF0000"/>
                </a:solidFill>
              </a:rPr>
              <a:t>Perception of the customers of Mumbai and Delhi  for a brand of Jeans.</a:t>
            </a:r>
            <a:endParaRPr/>
          </a:p>
          <a:p>
            <a:pPr indent="-514350" lvl="0" marL="514350" rtl="0" algn="l">
              <a:spcBef>
                <a:spcPts val="640"/>
              </a:spcBef>
              <a:spcAft>
                <a:spcPts val="0"/>
              </a:spcAft>
              <a:buClr>
                <a:srgbClr val="FF0000"/>
              </a:buClr>
              <a:buSzPts val="3200"/>
              <a:buAutoNum type="arabicPeriod"/>
            </a:pPr>
            <a:r>
              <a:rPr lang="en-US">
                <a:solidFill>
                  <a:srgbClr val="FF0000"/>
                </a:solidFill>
              </a:rPr>
              <a:t>Two samples: customers from Mumbai and Delhi</a:t>
            </a:r>
            <a:endParaRPr/>
          </a:p>
          <a:p>
            <a:pPr indent="-342900" lvl="0" marL="342900" rtl="0" algn="l">
              <a:spcBef>
                <a:spcPts val="640"/>
              </a:spcBef>
              <a:spcAft>
                <a:spcPts val="0"/>
              </a:spcAft>
              <a:buClr>
                <a:schemeClr val="dk1"/>
              </a:buClr>
              <a:buSzPts val="3200"/>
              <a:buChar char="•"/>
            </a:pPr>
            <a:r>
              <a:rPr lang="en-US"/>
              <a:t>The customers are asked at 7 point scale, where = 1 =strongly agree and 7 =strongly agree.</a:t>
            </a:r>
            <a:endParaRPr/>
          </a:p>
          <a:p>
            <a:pPr indent="-342900" lvl="0" marL="342900" rtl="0" algn="l">
              <a:spcBef>
                <a:spcPts val="640"/>
              </a:spcBef>
              <a:spcAft>
                <a:spcPts val="0"/>
              </a:spcAft>
              <a:buClr>
                <a:schemeClr val="dk1"/>
              </a:buClr>
              <a:buSzPts val="3200"/>
              <a:buChar char="•"/>
            </a:pPr>
            <a:r>
              <a:rPr lang="en-US"/>
              <a:t>Level of significance= 5% Level of Significance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0" name="Google Shape;140;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			Sampling Error?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a:t>
            </a:r>
            <a:r>
              <a:rPr lang="en-US" u="sng"/>
              <a:t>Paired t- test( Two Samples)</a:t>
            </a:r>
            <a:endParaRPr u="sng"/>
          </a:p>
        </p:txBody>
      </p:sp>
      <p:sp>
        <p:nvSpPr>
          <p:cNvPr id="559" name="Google Shape;559;p60"/>
          <p:cNvSpPr txBox="1"/>
          <p:nvPr>
            <p:ph idx="1" type="body"/>
          </p:nvPr>
        </p:nvSpPr>
        <p:spPr>
          <a:xfrm>
            <a:off x="0" y="1600200"/>
            <a:ext cx="91440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lang="en-US" sz="1800"/>
              <a:t>In some cases , we may not have independent samples , but the same sample could be used to do a research study involving measurements. For example , we may measure somebody’s attitude towards a brand before it is advertised and after it is  advertised , to try and find out if their attitude has changed due to the campaign. In such cases ,a paired t-test is the appropriate statistical test.</a:t>
            </a:r>
            <a:endParaRPr/>
          </a:p>
          <a:p>
            <a:pPr indent="-342900" lvl="0" marL="342900" rtl="0" algn="just">
              <a:spcBef>
                <a:spcPts val="360"/>
              </a:spcBef>
              <a:spcAft>
                <a:spcPts val="0"/>
              </a:spcAft>
              <a:buClr>
                <a:schemeClr val="dk1"/>
              </a:buClr>
              <a:buSzPts val="1800"/>
              <a:buChar char="•"/>
            </a:pPr>
            <a:r>
              <a:rPr lang="en-US" sz="1800"/>
              <a:t>Example: Assume that  we used a sample of 18 respondents whom we asked to rate on a 10 point interval scale ,their attitude towards say Provogue Brand of Garments before and after ad campaign was released for this brand. A rating of 1 represents  “ Brand is highly Disliked” and a rating of 10 repents “ Brands is highly liked”  with other ratings having appropriate meaning.</a:t>
            </a:r>
            <a:endParaRPr/>
          </a:p>
          <a:p>
            <a:pPr indent="-342900" lvl="0" marL="342900" rtl="0" algn="just">
              <a:spcBef>
                <a:spcPts val="360"/>
              </a:spcBef>
              <a:spcAft>
                <a:spcPts val="0"/>
              </a:spcAft>
              <a:buClr>
                <a:schemeClr val="dk1"/>
              </a:buClr>
              <a:buSzPts val="1800"/>
              <a:buChar char="•"/>
            </a:pPr>
            <a:r>
              <a:rPr lang="en-US" sz="1800"/>
              <a:t>We set the level of significance at 5%.</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Paired Sample –T-test</a:t>
            </a:r>
            <a:endParaRPr u="sng"/>
          </a:p>
        </p:txBody>
      </p:sp>
      <p:sp>
        <p:nvSpPr>
          <p:cNvPr id="565" name="Google Shape;565;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0000"/>
              </a:buClr>
              <a:buSzPts val="3200"/>
              <a:buChar char="•"/>
            </a:pPr>
            <a:r>
              <a:rPr lang="en-US">
                <a:solidFill>
                  <a:srgbClr val="FF0000"/>
                </a:solidFill>
              </a:rPr>
              <a:t>1. Perception of the customers for a brand of Jeans of Mumbai before and after advertisement.</a:t>
            </a:r>
            <a:endParaRPr/>
          </a:p>
          <a:p>
            <a:pPr indent="-342900" lvl="0" marL="342900" rtl="0" algn="l">
              <a:spcBef>
                <a:spcPts val="640"/>
              </a:spcBef>
              <a:spcAft>
                <a:spcPts val="0"/>
              </a:spcAft>
              <a:buClr>
                <a:srgbClr val="FF0000"/>
              </a:buClr>
              <a:buSzPts val="3200"/>
              <a:buChar char="•"/>
            </a:pPr>
            <a:r>
              <a:rPr lang="en-US">
                <a:solidFill>
                  <a:srgbClr val="FF0000"/>
                </a:solidFill>
              </a:rPr>
              <a:t>Sample: same sample before and after the advertisement</a:t>
            </a:r>
            <a:endParaRPr/>
          </a:p>
          <a:p>
            <a:pPr indent="-342900" lvl="0" marL="342900" rtl="0" algn="l">
              <a:spcBef>
                <a:spcPts val="640"/>
              </a:spcBef>
              <a:spcAft>
                <a:spcPts val="0"/>
              </a:spcAft>
              <a:buClr>
                <a:schemeClr val="dk1"/>
              </a:buClr>
              <a:buSzPts val="3200"/>
              <a:buChar char="•"/>
            </a:pPr>
            <a:r>
              <a:rPr lang="en-US"/>
              <a:t>The customers are asked at 7 point scale, where = 1 =strongly agree and 7 =strongly agree.</a:t>
            </a:r>
            <a:endParaRPr/>
          </a:p>
          <a:p>
            <a:pPr indent="-342900" lvl="0" marL="342900" rtl="0" algn="l">
              <a:spcBef>
                <a:spcPts val="640"/>
              </a:spcBef>
              <a:spcAft>
                <a:spcPts val="0"/>
              </a:spcAft>
              <a:buClr>
                <a:schemeClr val="dk1"/>
              </a:buClr>
              <a:buSzPts val="3200"/>
              <a:buChar char="•"/>
            </a:pPr>
            <a:r>
              <a:rPr lang="en-US"/>
              <a:t>Level of significance= 5% Level of Significance</a:t>
            </a:r>
            <a:endParaRPr/>
          </a:p>
          <a:p>
            <a:pPr indent="-139700" lvl="0" marL="342900" rtl="0" algn="l">
              <a:spcBef>
                <a:spcPts val="640"/>
              </a:spcBef>
              <a:spcAft>
                <a:spcPts val="0"/>
              </a:spcAft>
              <a:buClr>
                <a:schemeClr val="dk1"/>
              </a:buClr>
              <a:buSzPts val="3200"/>
              <a:buNone/>
            </a:pPr>
            <a:r>
              <a:t/>
            </a:r>
            <a:endParaRPr>
              <a:solidFill>
                <a:srgbClr val="FF0000"/>
              </a:solidFill>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One-Way ANOVA</a:t>
            </a:r>
            <a:endParaRPr/>
          </a:p>
        </p:txBody>
      </p:sp>
      <p:sp>
        <p:nvSpPr>
          <p:cNvPr id="571" name="Google Shape;571;p6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One-Way Analysis of Variance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577" name="Google Shape;577;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The one-way analysis of variance is used to test the claim that three or more population means are equal</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This is an extension of the two independent samples t-test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583" name="Google Shape;583;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latin typeface="Arial"/>
                <a:ea typeface="Arial"/>
                <a:cs typeface="Arial"/>
                <a:sym typeface="Arial"/>
              </a:rPr>
              <a:t>The </a:t>
            </a:r>
            <a:r>
              <a:rPr i="1" lang="en-US">
                <a:latin typeface="Arial"/>
                <a:ea typeface="Arial"/>
                <a:cs typeface="Arial"/>
                <a:sym typeface="Arial"/>
              </a:rPr>
              <a:t>response</a:t>
            </a:r>
            <a:r>
              <a:rPr lang="en-US">
                <a:latin typeface="Arial"/>
                <a:ea typeface="Arial"/>
                <a:cs typeface="Arial"/>
                <a:sym typeface="Arial"/>
              </a:rPr>
              <a:t> variable is the variable you’re comparing</a:t>
            </a:r>
            <a:endParaRPr/>
          </a:p>
          <a:p>
            <a:pPr indent="-342900" lvl="0" marL="342900" rtl="0" algn="l">
              <a:lnSpc>
                <a:spcPct val="90000"/>
              </a:lnSpc>
              <a:spcBef>
                <a:spcPts val="640"/>
              </a:spcBef>
              <a:spcAft>
                <a:spcPts val="0"/>
              </a:spcAft>
              <a:buClr>
                <a:schemeClr val="dk1"/>
              </a:buClr>
              <a:buSzPts val="3200"/>
              <a:buChar char="•"/>
            </a:pPr>
            <a:r>
              <a:rPr lang="en-US">
                <a:latin typeface="Arial"/>
                <a:ea typeface="Arial"/>
                <a:cs typeface="Arial"/>
                <a:sym typeface="Arial"/>
              </a:rPr>
              <a:t>The </a:t>
            </a:r>
            <a:r>
              <a:rPr i="1" lang="en-US">
                <a:latin typeface="Arial"/>
                <a:ea typeface="Arial"/>
                <a:cs typeface="Arial"/>
                <a:sym typeface="Arial"/>
              </a:rPr>
              <a:t>factor</a:t>
            </a:r>
            <a:r>
              <a:rPr lang="en-US">
                <a:latin typeface="Arial"/>
                <a:ea typeface="Arial"/>
                <a:cs typeface="Arial"/>
                <a:sym typeface="Arial"/>
              </a:rPr>
              <a:t> variable is the categorical variable being used to define the groups</a:t>
            </a:r>
            <a:endParaRPr/>
          </a:p>
          <a:p>
            <a:pPr indent="-285750" lvl="1" marL="742950" rtl="0" algn="l">
              <a:lnSpc>
                <a:spcPct val="90000"/>
              </a:lnSpc>
              <a:spcBef>
                <a:spcPts val="560"/>
              </a:spcBef>
              <a:spcAft>
                <a:spcPts val="0"/>
              </a:spcAft>
              <a:buClr>
                <a:schemeClr val="dk1"/>
              </a:buClr>
              <a:buSzPts val="2800"/>
              <a:buChar char="–"/>
            </a:pPr>
            <a:r>
              <a:rPr lang="en-US">
                <a:latin typeface="Arial"/>
                <a:ea typeface="Arial"/>
                <a:cs typeface="Arial"/>
                <a:sym typeface="Arial"/>
              </a:rPr>
              <a:t>We will assume </a:t>
            </a:r>
            <a:r>
              <a:rPr i="1" lang="en-US">
                <a:latin typeface="Arial"/>
                <a:ea typeface="Arial"/>
                <a:cs typeface="Arial"/>
                <a:sym typeface="Arial"/>
              </a:rPr>
              <a:t>k</a:t>
            </a:r>
            <a:r>
              <a:rPr lang="en-US">
                <a:latin typeface="Arial"/>
                <a:ea typeface="Arial"/>
                <a:cs typeface="Arial"/>
                <a:sym typeface="Arial"/>
              </a:rPr>
              <a:t> samples (groups)</a:t>
            </a:r>
            <a:endParaRPr/>
          </a:p>
          <a:p>
            <a:pPr indent="-342900" lvl="0" marL="342900" rtl="0" algn="l">
              <a:lnSpc>
                <a:spcPct val="90000"/>
              </a:lnSpc>
              <a:spcBef>
                <a:spcPts val="640"/>
              </a:spcBef>
              <a:spcAft>
                <a:spcPts val="0"/>
              </a:spcAft>
              <a:buClr>
                <a:schemeClr val="dk1"/>
              </a:buClr>
              <a:buSzPts val="3200"/>
              <a:buChar char="•"/>
            </a:pPr>
            <a:r>
              <a:rPr lang="en-US">
                <a:latin typeface="Arial"/>
                <a:ea typeface="Arial"/>
                <a:cs typeface="Arial"/>
                <a:sym typeface="Arial"/>
              </a:rPr>
              <a:t>The </a:t>
            </a:r>
            <a:r>
              <a:rPr i="1" lang="en-US">
                <a:latin typeface="Arial"/>
                <a:ea typeface="Arial"/>
                <a:cs typeface="Arial"/>
                <a:sym typeface="Arial"/>
              </a:rPr>
              <a:t>one-way</a:t>
            </a:r>
            <a:r>
              <a:rPr lang="en-US">
                <a:latin typeface="Arial"/>
                <a:ea typeface="Arial"/>
                <a:cs typeface="Arial"/>
                <a:sym typeface="Arial"/>
              </a:rPr>
              <a:t> is because each value is classified in exactly one way</a:t>
            </a:r>
            <a:endParaRPr/>
          </a:p>
          <a:p>
            <a:pPr indent="-285750" lvl="1" marL="742950" rtl="0" algn="l">
              <a:lnSpc>
                <a:spcPct val="90000"/>
              </a:lnSpc>
              <a:spcBef>
                <a:spcPts val="560"/>
              </a:spcBef>
              <a:spcAft>
                <a:spcPts val="0"/>
              </a:spcAft>
              <a:buClr>
                <a:schemeClr val="dk1"/>
              </a:buClr>
              <a:buSzPts val="2800"/>
              <a:buChar char="–"/>
            </a:pPr>
            <a:r>
              <a:rPr lang="en-US">
                <a:latin typeface="Arial"/>
                <a:ea typeface="Arial"/>
                <a:cs typeface="Arial"/>
                <a:sym typeface="Arial"/>
              </a:rPr>
              <a:t>Examples include comparisons by gender, race, political party, color, etc.</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589" name="Google Shape;589;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Conditions or Assumptions</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The data are randomly sampled</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The variances of each sample are assumed equal</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The residuals are normally distributed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6"/>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595" name="Google Shape;595;p66"/>
          <p:cNvSpPr txBox="1"/>
          <p:nvPr>
            <p:ph idx="1" type="body"/>
          </p:nvPr>
        </p:nvSpPr>
        <p:spPr>
          <a:xfrm>
            <a:off x="457200" y="1600200"/>
            <a:ext cx="77724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The null hypothesis is that the means are all equal</a:t>
            </a:r>
            <a:endParaRPr/>
          </a:p>
          <a:p>
            <a:pPr indent="-133350" lvl="1" marL="742950" rtl="0" algn="l">
              <a:spcBef>
                <a:spcPts val="480"/>
              </a:spcBef>
              <a:spcAft>
                <a:spcPts val="0"/>
              </a:spcAft>
              <a:buClr>
                <a:schemeClr val="dk1"/>
              </a:buClr>
              <a:buSzPts val="2400"/>
              <a:buNone/>
            </a:pPr>
            <a:r>
              <a:t/>
            </a:r>
            <a:endParaRPr sz="2400">
              <a:latin typeface="Arial"/>
              <a:ea typeface="Arial"/>
              <a:cs typeface="Arial"/>
              <a:sym typeface="Arial"/>
            </a:endParaRPr>
          </a:p>
          <a:p>
            <a:pPr indent="-342900" lvl="0" marL="342900" rtl="0" algn="l">
              <a:spcBef>
                <a:spcPts val="560"/>
              </a:spcBef>
              <a:spcAft>
                <a:spcPts val="0"/>
              </a:spcAft>
              <a:buClr>
                <a:schemeClr val="dk1"/>
              </a:buClr>
              <a:buSzPts val="2800"/>
              <a:buChar char="•"/>
            </a:pPr>
            <a:r>
              <a:rPr lang="en-US" sz="2800">
                <a:latin typeface="Arial"/>
                <a:ea typeface="Arial"/>
                <a:cs typeface="Arial"/>
                <a:sym typeface="Arial"/>
              </a:rPr>
              <a:t>The alternative hypothesis is that at least one of the means is different</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Think about the Sesame Street</a:t>
            </a:r>
            <a:r>
              <a:rPr baseline="30000" lang="en-US" sz="2400">
                <a:latin typeface="Arial"/>
                <a:ea typeface="Arial"/>
                <a:cs typeface="Arial"/>
                <a:sym typeface="Arial"/>
              </a:rPr>
              <a:t>®</a:t>
            </a:r>
            <a:r>
              <a:rPr lang="en-US" sz="2400">
                <a:latin typeface="Arial"/>
                <a:ea typeface="Arial"/>
                <a:cs typeface="Arial"/>
                <a:sym typeface="Arial"/>
              </a:rPr>
              <a:t> game where three of these things are kind of the same, but one of these things is not like the other.  They don’t all have to be different, just one of them.</a:t>
            </a:r>
            <a:endParaRPr/>
          </a:p>
          <a:p>
            <a:pPr indent="-165100" lvl="0" marL="342900" rtl="0" algn="l">
              <a:spcBef>
                <a:spcPts val="560"/>
              </a:spcBef>
              <a:spcAft>
                <a:spcPts val="0"/>
              </a:spcAft>
              <a:buClr>
                <a:schemeClr val="dk1"/>
              </a:buClr>
              <a:buSzPts val="2800"/>
              <a:buNone/>
            </a:pPr>
            <a:r>
              <a:t/>
            </a:r>
            <a:endParaRPr sz="2800">
              <a:latin typeface="Arial"/>
              <a:ea typeface="Arial"/>
              <a:cs typeface="Arial"/>
              <a:sym typeface="Arial"/>
            </a:endParaRPr>
          </a:p>
        </p:txBody>
      </p:sp>
      <p:graphicFrame>
        <p:nvGraphicFramePr>
          <p:cNvPr id="596" name="Google Shape;596;p66"/>
          <p:cNvGraphicFramePr/>
          <p:nvPr/>
        </p:nvGraphicFramePr>
        <p:xfrm>
          <a:off x="2514600" y="2370138"/>
          <a:ext cx="4038600" cy="508000"/>
        </p:xfrm>
        <a:graphic>
          <a:graphicData uri="http://schemas.openxmlformats.org/presentationml/2006/ole">
            <mc:AlternateContent>
              <mc:Choice Requires="v">
                <p:oleObj r:id="rId4" imgH="508000" imgW="4038600" progId="" spid="_x0000_s1">
                  <p:embed/>
                </p:oleObj>
              </mc:Choice>
              <mc:Fallback>
                <p:oleObj r:id="rId5" imgH="508000" imgW="4038600" progId="">
                  <p:embed/>
                  <p:pic>
                    <p:nvPicPr>
                      <p:cNvPr id="596" name="Google Shape;596;p66"/>
                      <p:cNvPicPr preferRelativeResize="0"/>
                      <p:nvPr/>
                    </p:nvPicPr>
                    <p:blipFill rotWithShape="1">
                      <a:blip r:embed="rId6">
                        <a:alphaModFix/>
                      </a:blip>
                      <a:srcRect b="0" l="0" r="0" t="0"/>
                      <a:stretch/>
                    </p:blipFill>
                    <p:spPr>
                      <a:xfrm>
                        <a:off x="2514600" y="2370138"/>
                        <a:ext cx="4038600" cy="508000"/>
                      </a:xfrm>
                      <a:prstGeom prst="rect">
                        <a:avLst/>
                      </a:prstGeom>
                      <a:noFill/>
                      <a:ln>
                        <a:noFill/>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02" name="Google Shape;602;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The statistics classroom is divided into three rows: front, middle, and back</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The instructor noticed that the further the students were from him, the more likely they were to miss class or use an instant messenger during class</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He wanted to see if the students further away did worse on the exams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8"/>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08" name="Google Shape;608;p68"/>
          <p:cNvSpPr txBox="1"/>
          <p:nvPr>
            <p:ph idx="1" type="body"/>
          </p:nvPr>
        </p:nvSpPr>
        <p:spPr>
          <a:xfrm>
            <a:off x="457200" y="1600200"/>
            <a:ext cx="80772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Font typeface="Noto Sans Symbols"/>
              <a:buNone/>
            </a:pPr>
            <a:r>
              <a:rPr lang="en-US" sz="2800">
                <a:latin typeface="Arial"/>
                <a:ea typeface="Arial"/>
                <a:cs typeface="Arial"/>
                <a:sym typeface="Arial"/>
              </a:rPr>
              <a:t>The ANOVA doesn’t test that one mean is less than another, only whether they’re all equal or at least one is different.</a:t>
            </a:r>
            <a:endParaRPr/>
          </a:p>
        </p:txBody>
      </p:sp>
      <p:graphicFrame>
        <p:nvGraphicFramePr>
          <p:cNvPr id="609" name="Google Shape;609;p68"/>
          <p:cNvGraphicFramePr/>
          <p:nvPr/>
        </p:nvGraphicFramePr>
        <p:xfrm>
          <a:off x="914400" y="3124200"/>
          <a:ext cx="4038600" cy="720725"/>
        </p:xfrm>
        <a:graphic>
          <a:graphicData uri="http://schemas.openxmlformats.org/presentationml/2006/ole">
            <mc:AlternateContent>
              <mc:Choice Requires="v">
                <p:oleObj r:id="rId4" imgH="720725" imgW="4038600" progId="" spid="_x0000_s1">
                  <p:embed/>
                </p:oleObj>
              </mc:Choice>
              <mc:Fallback>
                <p:oleObj r:id="rId5" imgH="720725" imgW="4038600" progId="">
                  <p:embed/>
                  <p:pic>
                    <p:nvPicPr>
                      <p:cNvPr id="609" name="Google Shape;609;p68"/>
                      <p:cNvPicPr preferRelativeResize="0"/>
                      <p:nvPr/>
                    </p:nvPicPr>
                    <p:blipFill rotWithShape="1">
                      <a:blip r:embed="rId6">
                        <a:alphaModFix/>
                      </a:blip>
                      <a:srcRect b="0" l="0" r="0" t="0"/>
                      <a:stretch/>
                    </p:blipFill>
                    <p:spPr>
                      <a:xfrm>
                        <a:off x="914400" y="3124200"/>
                        <a:ext cx="4038600" cy="720725"/>
                      </a:xfrm>
                      <a:prstGeom prst="rect">
                        <a:avLst/>
                      </a:prstGeom>
                      <a:noFill/>
                      <a:ln>
                        <a:noFill/>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15" name="Google Shape;615;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A random sample of the students in each row was taken</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The score for those students on the second exam was recorded</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Front:	82, 83, 97, 93, 55, 67, 53</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Middle:	83, 78, 68, 61, 77, 54, 69, 51, 63</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Back:	38, 59, 55, 66, 45, 52, 52, 61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609600" y="304801"/>
            <a:ext cx="73152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u="sng"/>
              <a:t>Sampling Error</a:t>
            </a:r>
            <a:endParaRPr u="sng"/>
          </a:p>
        </p:txBody>
      </p:sp>
      <p:sp>
        <p:nvSpPr>
          <p:cNvPr id="146" name="Google Shape;146;p7"/>
          <p:cNvSpPr txBox="1"/>
          <p:nvPr>
            <p:ph idx="1" type="body"/>
          </p:nvPr>
        </p:nvSpPr>
        <p:spPr>
          <a:xfrm>
            <a:off x="1143000" y="1600200"/>
            <a:ext cx="7772400" cy="518159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Sampling error is the difference between a statistic value that is generated through a sampling procedure and a parameter value, which can be determined only through a census study.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An understanding of the magnitude of the sampling error is essential for ascertaining how precisely the population parameter can be estimated from a sample statistic value.  </a:t>
            </a:r>
            <a:endParaRPr sz="2400">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0"/>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21" name="Google Shape;621;p70"/>
          <p:cNvSpPr txBox="1"/>
          <p:nvPr>
            <p:ph idx="1" type="body"/>
          </p:nvPr>
        </p:nvSpPr>
        <p:spPr>
          <a:xfrm>
            <a:off x="457200" y="1600200"/>
            <a:ext cx="8229600" cy="1219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Font typeface="Noto Sans Symbols"/>
              <a:buNone/>
            </a:pPr>
            <a:r>
              <a:rPr lang="en-US" sz="2800">
                <a:latin typeface="Arial"/>
                <a:ea typeface="Arial"/>
                <a:cs typeface="Arial"/>
                <a:sym typeface="Arial"/>
              </a:rPr>
              <a:t>The summary statistics for the grades of each row are shown in the table below</a:t>
            </a:r>
            <a:endParaRPr/>
          </a:p>
        </p:txBody>
      </p:sp>
      <p:graphicFrame>
        <p:nvGraphicFramePr>
          <p:cNvPr id="622" name="Google Shape;622;p70"/>
          <p:cNvGraphicFramePr/>
          <p:nvPr/>
        </p:nvGraphicFramePr>
        <p:xfrm>
          <a:off x="457200" y="2895600"/>
          <a:ext cx="3000000" cy="3000000"/>
        </p:xfrm>
        <a:graphic>
          <a:graphicData uri="http://schemas.openxmlformats.org/drawingml/2006/table">
            <a:tbl>
              <a:tblPr>
                <a:noFill/>
                <a:tableStyleId>{18194FB2-DDBF-4600-9FA2-C91383E80FD9}</a:tableStyleId>
              </a:tblPr>
              <a:tblGrid>
                <a:gridCol w="2057400"/>
                <a:gridCol w="2057400"/>
                <a:gridCol w="2057400"/>
                <a:gridCol w="2057400"/>
              </a:tblGrid>
              <a:tr h="619125">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Row</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Front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Middle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Back</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0900">
                <a:tc>
                  <a:txBody>
                    <a:bodyPr/>
                    <a:lstStyle/>
                    <a:p>
                      <a:pPr indent="0" lvl="0" marL="0" marR="0" rtl="0" algn="l">
                        <a:lnSpc>
                          <a:spcPct val="100000"/>
                        </a:lnSpc>
                        <a:spcBef>
                          <a:spcPts val="0"/>
                        </a:spcBef>
                        <a:spcAft>
                          <a:spcPts val="0"/>
                        </a:spcAft>
                        <a:buClr>
                          <a:schemeClr val="hlink"/>
                        </a:buClr>
                        <a:buSzPts val="1560"/>
                        <a:buFont typeface="Noto Sans Symbols"/>
                        <a:buNone/>
                      </a:pPr>
                      <a:r>
                        <a:rPr b="0" i="0" lang="en-US" sz="2400" u="none" cap="none" strike="noStrike">
                          <a:solidFill>
                            <a:schemeClr val="dk1"/>
                          </a:solidFill>
                          <a:latin typeface="Arial"/>
                          <a:ea typeface="Arial"/>
                          <a:cs typeface="Arial"/>
                          <a:sym typeface="Arial"/>
                        </a:rPr>
                        <a:t>Sample size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191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Mean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75.71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67.11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53.50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191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St. Dev</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17.63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10.95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8.96</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191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Variance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310.90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119.86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Arial"/>
                          <a:ea typeface="Arial"/>
                          <a:cs typeface="Arial"/>
                          <a:sym typeface="Arial"/>
                        </a:rPr>
                        <a:t>80.29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28" name="Google Shape;628;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Variation</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Variation is the sum of the squares of the deviations between a value and the mean of the value</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Sum of Squares is abbreviated by SS and often followed by a variable in parentheses such as SS(B) or SS(W) so we know which sum of squares we’re talking about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34" name="Google Shape;634;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Are all of the values identical?</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No, so there is some variation in the data</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This is called the total variation</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Denoted SS(Total) for the total Sum of Squares (variation)</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Sum of Squares is another name for variation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40" name="Google Shape;640;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Are all of the sample means identical?</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No, so there is some variation between the groups</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This is called the between group variation</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Sometimes called the variation due to the factor</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Denoted SS(B) for Sum of Squares (variation) between the groups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46" name="Google Shape;646;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Are each of the values within each group identical?</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No, there is some variation within the groups</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This is called the within group variation</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Sometimes called the error variation</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Denoted SS(W) for Sum of Squares (variation) within the groups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52" name="Google Shape;652;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There are two sources of variation</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the variation between the groups, SS(B), or the variation due to the factor</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the variation within the groups, SS(W), or the variation that can’t be explained by the factor so it’s called the error variation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6"/>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58" name="Google Shape;658;p76"/>
          <p:cNvSpPr txBox="1"/>
          <p:nvPr>
            <p:ph idx="1" type="body"/>
          </p:nvPr>
        </p:nvSpPr>
        <p:spPr>
          <a:xfrm>
            <a:off x="457200" y="1600200"/>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Here is the basic one-way ANOVA table</a:t>
            </a:r>
            <a:endParaRPr/>
          </a:p>
        </p:txBody>
      </p:sp>
      <p:graphicFrame>
        <p:nvGraphicFramePr>
          <p:cNvPr id="659" name="Google Shape;659;p76"/>
          <p:cNvGraphicFramePr/>
          <p:nvPr/>
        </p:nvGraphicFramePr>
        <p:xfrm>
          <a:off x="457200" y="2590800"/>
          <a:ext cx="3000000" cy="3000000"/>
        </p:xfrm>
        <a:graphic>
          <a:graphicData uri="http://schemas.openxmlformats.org/drawingml/2006/table">
            <a:tbl>
              <a:tblPr>
                <a:noFill/>
                <a:tableStyleId>{18194FB2-DDBF-4600-9FA2-C91383E80FD9}</a:tableStyleId>
              </a:tblPr>
              <a:tblGrid>
                <a:gridCol w="1905000"/>
                <a:gridCol w="1371600"/>
                <a:gridCol w="1143000"/>
                <a:gridCol w="1371600"/>
                <a:gridCol w="1219200"/>
                <a:gridCol w="1219200"/>
              </a:tblGrid>
              <a:tr h="5223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Source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df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MS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p</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Between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Within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795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Total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7"/>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65" name="Google Shape;665;p77"/>
          <p:cNvSpPr txBox="1"/>
          <p:nvPr>
            <p:ph idx="1" type="body"/>
          </p:nvPr>
        </p:nvSpPr>
        <p:spPr>
          <a:xfrm>
            <a:off x="457200" y="1600200"/>
            <a:ext cx="5715000" cy="2209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Arial"/>
                <a:ea typeface="Arial"/>
                <a:cs typeface="Arial"/>
                <a:sym typeface="Arial"/>
              </a:rPr>
              <a:t>Grand Mean</a:t>
            </a:r>
            <a:endParaRPr/>
          </a:p>
          <a:p>
            <a:pPr indent="-285750" lvl="1" marL="742950" rtl="0" algn="l">
              <a:spcBef>
                <a:spcPts val="400"/>
              </a:spcBef>
              <a:spcAft>
                <a:spcPts val="0"/>
              </a:spcAft>
              <a:buClr>
                <a:schemeClr val="dk1"/>
              </a:buClr>
              <a:buSzPts val="2000"/>
              <a:buChar char="–"/>
            </a:pPr>
            <a:r>
              <a:rPr lang="en-US" sz="2000">
                <a:latin typeface="Arial"/>
                <a:ea typeface="Arial"/>
                <a:cs typeface="Arial"/>
                <a:sym typeface="Arial"/>
              </a:rPr>
              <a:t>The grand mean is the average of all the values when the factor is ignored</a:t>
            </a:r>
            <a:endParaRPr/>
          </a:p>
          <a:p>
            <a:pPr indent="-285750" lvl="1" marL="742950" rtl="0" algn="l">
              <a:spcBef>
                <a:spcPts val="400"/>
              </a:spcBef>
              <a:spcAft>
                <a:spcPts val="0"/>
              </a:spcAft>
              <a:buClr>
                <a:schemeClr val="dk1"/>
              </a:buClr>
              <a:buSzPts val="2000"/>
              <a:buChar char="–"/>
            </a:pPr>
            <a:r>
              <a:rPr lang="en-US" sz="2000">
                <a:latin typeface="Arial"/>
                <a:ea typeface="Arial"/>
                <a:cs typeface="Arial"/>
                <a:sym typeface="Arial"/>
              </a:rPr>
              <a:t>It is a weighted average of the individual sample means</a:t>
            </a:r>
            <a:endParaRPr/>
          </a:p>
        </p:txBody>
      </p:sp>
      <p:graphicFrame>
        <p:nvGraphicFramePr>
          <p:cNvPr id="666" name="Google Shape;666;p77"/>
          <p:cNvGraphicFramePr/>
          <p:nvPr/>
        </p:nvGraphicFramePr>
        <p:xfrm>
          <a:off x="990600" y="3810000"/>
          <a:ext cx="5613400" cy="1514475"/>
        </p:xfrm>
        <a:graphic>
          <a:graphicData uri="http://schemas.openxmlformats.org/presentationml/2006/ole">
            <mc:AlternateContent>
              <mc:Choice Requires="v">
                <p:oleObj r:id="rId4" imgH="1514475" imgW="5613400" progId="" spid="_x0000_s1">
                  <p:embed/>
                </p:oleObj>
              </mc:Choice>
              <mc:Fallback>
                <p:oleObj r:id="rId5" imgH="1514475" imgW="5613400" progId="">
                  <p:embed/>
                  <p:pic>
                    <p:nvPicPr>
                      <p:cNvPr id="666" name="Google Shape;666;p77"/>
                      <p:cNvPicPr preferRelativeResize="0"/>
                      <p:nvPr/>
                    </p:nvPicPr>
                    <p:blipFill rotWithShape="1">
                      <a:blip r:embed="rId6">
                        <a:alphaModFix/>
                      </a:blip>
                      <a:srcRect b="0" l="0" r="0" t="0"/>
                      <a:stretch/>
                    </p:blipFill>
                    <p:spPr>
                      <a:xfrm>
                        <a:off x="990600" y="3810000"/>
                        <a:ext cx="5613400" cy="1514475"/>
                      </a:xfrm>
                      <a:prstGeom prst="rect">
                        <a:avLst/>
                      </a:prstGeom>
                      <a:noFill/>
                      <a:ln>
                        <a:noFill/>
                      </a:ln>
                    </p:spPr>
                  </p:pic>
                </p:oleObj>
              </mc:Fallback>
            </mc:AlternateContent>
          </a:graphicData>
        </a:graphic>
      </p:graphicFrame>
      <p:graphicFrame>
        <p:nvGraphicFramePr>
          <p:cNvPr id="667" name="Google Shape;667;p77"/>
          <p:cNvGraphicFramePr/>
          <p:nvPr/>
        </p:nvGraphicFramePr>
        <p:xfrm>
          <a:off x="6457950" y="1676400"/>
          <a:ext cx="2093913" cy="1922463"/>
        </p:xfrm>
        <a:graphic>
          <a:graphicData uri="http://schemas.openxmlformats.org/presentationml/2006/ole">
            <mc:AlternateContent>
              <mc:Choice Requires="v">
                <p:oleObj r:id="rId7" imgH="1922463" imgW="2093913" progId="" spid="_x0000_s2">
                  <p:embed/>
                </p:oleObj>
              </mc:Choice>
              <mc:Fallback>
                <p:oleObj r:id="rId8" imgH="1922463" imgW="2093913" progId="">
                  <p:embed/>
                  <p:pic>
                    <p:nvPicPr>
                      <p:cNvPr id="667" name="Google Shape;667;p77"/>
                      <p:cNvPicPr preferRelativeResize="0"/>
                      <p:nvPr/>
                    </p:nvPicPr>
                    <p:blipFill rotWithShape="1">
                      <a:blip r:embed="rId9">
                        <a:alphaModFix/>
                      </a:blip>
                      <a:srcRect b="0" l="0" r="0" t="0"/>
                      <a:stretch/>
                    </p:blipFill>
                    <p:spPr>
                      <a:xfrm>
                        <a:off x="6457950" y="1676400"/>
                        <a:ext cx="2093913" cy="1922463"/>
                      </a:xfrm>
                      <a:prstGeom prst="rect">
                        <a:avLst/>
                      </a:prstGeom>
                      <a:noFill/>
                      <a:ln>
                        <a:noFill/>
                      </a:ln>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8"/>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73" name="Google Shape;673;p78"/>
          <p:cNvSpPr txBox="1"/>
          <p:nvPr>
            <p:ph idx="1" type="body"/>
          </p:nvPr>
        </p:nvSpPr>
        <p:spPr>
          <a:xfrm>
            <a:off x="457200" y="1600200"/>
            <a:ext cx="8305800" cy="838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Grand Mean for our example is 65.08</a:t>
            </a:r>
            <a:endParaRPr/>
          </a:p>
        </p:txBody>
      </p:sp>
      <p:graphicFrame>
        <p:nvGraphicFramePr>
          <p:cNvPr id="674" name="Google Shape;674;p78"/>
          <p:cNvGraphicFramePr/>
          <p:nvPr/>
        </p:nvGraphicFramePr>
        <p:xfrm>
          <a:off x="914400" y="2514600"/>
          <a:ext cx="7040563" cy="2951163"/>
        </p:xfrm>
        <a:graphic>
          <a:graphicData uri="http://schemas.openxmlformats.org/presentationml/2006/ole">
            <mc:AlternateContent>
              <mc:Choice Requires="v">
                <p:oleObj r:id="rId4" imgH="2951163" imgW="7040563" progId="" spid="_x0000_s1">
                  <p:embed/>
                </p:oleObj>
              </mc:Choice>
              <mc:Fallback>
                <p:oleObj r:id="rId5" imgH="2951163" imgW="7040563" progId="">
                  <p:embed/>
                  <p:pic>
                    <p:nvPicPr>
                      <p:cNvPr id="674" name="Google Shape;674;p78"/>
                      <p:cNvPicPr preferRelativeResize="0"/>
                      <p:nvPr/>
                    </p:nvPicPr>
                    <p:blipFill rotWithShape="1">
                      <a:blip r:embed="rId6">
                        <a:alphaModFix/>
                      </a:blip>
                      <a:srcRect b="0" l="0" r="0" t="0"/>
                      <a:stretch/>
                    </p:blipFill>
                    <p:spPr>
                      <a:xfrm>
                        <a:off x="914400" y="2514600"/>
                        <a:ext cx="7040563" cy="2951163"/>
                      </a:xfrm>
                      <a:prstGeom prst="rect">
                        <a:avLst/>
                      </a:prstGeom>
                      <a:noFill/>
                      <a:ln>
                        <a:noFill/>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9"/>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80" name="Google Shape;680;p79"/>
          <p:cNvSpPr txBox="1"/>
          <p:nvPr>
            <p:ph idx="1" type="body"/>
          </p:nvPr>
        </p:nvSpPr>
        <p:spPr>
          <a:xfrm>
            <a:off x="457200" y="1600200"/>
            <a:ext cx="83058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Between Group Variation, SS(B)</a:t>
            </a:r>
            <a:endParaRPr/>
          </a:p>
          <a:p>
            <a:pPr indent="-285750" lvl="1" marL="742950" rtl="0" algn="l">
              <a:spcBef>
                <a:spcPts val="480"/>
              </a:spcBef>
              <a:spcAft>
                <a:spcPts val="0"/>
              </a:spcAft>
              <a:buClr>
                <a:schemeClr val="dk1"/>
              </a:buClr>
              <a:buSzPts val="2400"/>
              <a:buChar char="–"/>
            </a:pPr>
            <a:r>
              <a:rPr lang="en-US" sz="2400"/>
              <a:t>The between group variation is the variation between each sample mean and the grand mean</a:t>
            </a:r>
            <a:endParaRPr/>
          </a:p>
          <a:p>
            <a:pPr indent="-285750" lvl="1" marL="742950" rtl="0" algn="l">
              <a:spcBef>
                <a:spcPts val="480"/>
              </a:spcBef>
              <a:spcAft>
                <a:spcPts val="0"/>
              </a:spcAft>
              <a:buClr>
                <a:schemeClr val="dk1"/>
              </a:buClr>
              <a:buSzPts val="2400"/>
              <a:buChar char="–"/>
            </a:pPr>
            <a:r>
              <a:rPr lang="en-US" sz="2400"/>
              <a:t>Each individual variation is weighted by the sample size</a:t>
            </a:r>
            <a:endParaRPr/>
          </a:p>
        </p:txBody>
      </p:sp>
      <p:graphicFrame>
        <p:nvGraphicFramePr>
          <p:cNvPr id="681" name="Google Shape;681;p79"/>
          <p:cNvGraphicFramePr/>
          <p:nvPr/>
        </p:nvGraphicFramePr>
        <p:xfrm>
          <a:off x="533400" y="4572000"/>
          <a:ext cx="7924800" cy="595313"/>
        </p:xfrm>
        <a:graphic>
          <a:graphicData uri="http://schemas.openxmlformats.org/presentationml/2006/ole">
            <mc:AlternateContent>
              <mc:Choice Requires="v">
                <p:oleObj r:id="rId4" imgH="595313" imgW="7924800" progId="" spid="_x0000_s1">
                  <p:embed/>
                </p:oleObj>
              </mc:Choice>
              <mc:Fallback>
                <p:oleObj r:id="rId5" imgH="595313" imgW="7924800" progId="">
                  <p:embed/>
                  <p:pic>
                    <p:nvPicPr>
                      <p:cNvPr id="681" name="Google Shape;681;p79"/>
                      <p:cNvPicPr preferRelativeResize="0"/>
                      <p:nvPr/>
                    </p:nvPicPr>
                    <p:blipFill rotWithShape="1">
                      <a:blip r:embed="rId6">
                        <a:alphaModFix/>
                      </a:blip>
                      <a:srcRect b="0" l="0" r="0" t="0"/>
                      <a:stretch/>
                    </p:blipFill>
                    <p:spPr>
                      <a:xfrm>
                        <a:off x="533400" y="4572000"/>
                        <a:ext cx="7924800" cy="595313"/>
                      </a:xfrm>
                      <a:prstGeom prst="rect">
                        <a:avLst/>
                      </a:prstGeom>
                      <a:noFill/>
                      <a:ln>
                        <a:noFill/>
                      </a:ln>
                    </p:spPr>
                  </p:pic>
                </p:oleObj>
              </mc:Fallback>
            </mc:AlternateContent>
          </a:graphicData>
        </a:graphic>
      </p:graphicFrame>
      <p:graphicFrame>
        <p:nvGraphicFramePr>
          <p:cNvPr id="682" name="Google Shape;682;p79"/>
          <p:cNvGraphicFramePr/>
          <p:nvPr/>
        </p:nvGraphicFramePr>
        <p:xfrm>
          <a:off x="563563" y="3886200"/>
          <a:ext cx="3519487" cy="779463"/>
        </p:xfrm>
        <a:graphic>
          <a:graphicData uri="http://schemas.openxmlformats.org/presentationml/2006/ole">
            <mc:AlternateContent>
              <mc:Choice Requires="v">
                <p:oleObj r:id="rId7" imgH="779463" imgW="3519487" progId="" spid="_x0000_s2">
                  <p:embed/>
                </p:oleObj>
              </mc:Choice>
              <mc:Fallback>
                <p:oleObj r:id="rId8" imgH="779463" imgW="3519487" progId="">
                  <p:embed/>
                  <p:pic>
                    <p:nvPicPr>
                      <p:cNvPr id="682" name="Google Shape;682;p79"/>
                      <p:cNvPicPr preferRelativeResize="0"/>
                      <p:nvPr/>
                    </p:nvPicPr>
                    <p:blipFill rotWithShape="1">
                      <a:blip r:embed="rId9">
                        <a:alphaModFix/>
                      </a:blip>
                      <a:srcRect b="0" l="0" r="0" t="0"/>
                      <a:stretch/>
                    </p:blipFill>
                    <p:spPr>
                      <a:xfrm>
                        <a:off x="563563" y="3886200"/>
                        <a:ext cx="3519487" cy="779463"/>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Sampling Error</a:t>
            </a:r>
            <a:endParaRPr/>
          </a:p>
        </p:txBody>
      </p:sp>
      <p:sp>
        <p:nvSpPr>
          <p:cNvPr id="152" name="Google Shape;152;p8"/>
          <p:cNvSpPr txBox="1"/>
          <p:nvPr>
            <p:ph idx="1" type="body"/>
          </p:nvPr>
        </p:nvSpPr>
        <p:spPr>
          <a:xfrm>
            <a:off x="1143000" y="1524000"/>
            <a:ext cx="7726680" cy="48006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We cannot accurately determine the magnitude of the sampling error associated with the sampling process for two reasons:</a:t>
            </a:r>
            <a:endParaRPr/>
          </a:p>
          <a:p>
            <a:pPr indent="-3429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a) First, we do not know the true population parameter value (if we already did, there would be no need for any sampling study).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b) Second, the sample statistic value itself may vary from sample to sample within the same population.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0"/>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88" name="Google Shape;688;p80"/>
          <p:cNvSpPr txBox="1"/>
          <p:nvPr>
            <p:ph idx="1" type="body"/>
          </p:nvPr>
        </p:nvSpPr>
        <p:spPr>
          <a:xfrm>
            <a:off x="457200" y="1600200"/>
            <a:ext cx="8305800" cy="449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Font typeface="Noto Sans Symbols"/>
              <a:buNone/>
            </a:pPr>
            <a:r>
              <a:rPr lang="en-US" sz="2800">
                <a:latin typeface="Arial"/>
                <a:ea typeface="Arial"/>
                <a:cs typeface="Arial"/>
                <a:sym typeface="Arial"/>
              </a:rPr>
              <a:t>The Between Group Variation for our example is SS(B)=1902</a:t>
            </a:r>
            <a:endParaRPr/>
          </a:p>
          <a:p>
            <a:pPr indent="-342900" lvl="0" marL="342900" rtl="0" algn="l">
              <a:spcBef>
                <a:spcPts val="560"/>
              </a:spcBef>
              <a:spcAft>
                <a:spcPts val="0"/>
              </a:spcAft>
              <a:buClr>
                <a:schemeClr val="dk1"/>
              </a:buClr>
              <a:buSzPts val="2800"/>
              <a:buFont typeface="Noto Sans Symbols"/>
              <a:buNone/>
            </a:pPr>
            <a:r>
              <a:t/>
            </a:r>
            <a:endParaRPr sz="2800">
              <a:latin typeface="Arial"/>
              <a:ea typeface="Arial"/>
              <a:cs typeface="Arial"/>
              <a:sym typeface="Arial"/>
            </a:endParaRPr>
          </a:p>
          <a:p>
            <a:pPr indent="-342900" lvl="0" marL="342900" rtl="0" algn="l">
              <a:spcBef>
                <a:spcPts val="560"/>
              </a:spcBef>
              <a:spcAft>
                <a:spcPts val="0"/>
              </a:spcAft>
              <a:buClr>
                <a:schemeClr val="dk1"/>
              </a:buClr>
              <a:buSzPts val="2800"/>
              <a:buFont typeface="Noto Sans Symbols"/>
              <a:buNone/>
            </a:pPr>
            <a:r>
              <a:t/>
            </a:r>
            <a:endParaRPr sz="2800">
              <a:latin typeface="Arial"/>
              <a:ea typeface="Arial"/>
              <a:cs typeface="Arial"/>
              <a:sym typeface="Arial"/>
            </a:endParaRPr>
          </a:p>
          <a:p>
            <a:pPr indent="-342900" lvl="0" marL="342900" rtl="0" algn="l">
              <a:spcBef>
                <a:spcPts val="560"/>
              </a:spcBef>
              <a:spcAft>
                <a:spcPts val="0"/>
              </a:spcAft>
              <a:buClr>
                <a:schemeClr val="dk1"/>
              </a:buClr>
              <a:buSzPts val="2800"/>
              <a:buFont typeface="Noto Sans Symbols"/>
              <a:buNone/>
            </a:pPr>
            <a:r>
              <a:t/>
            </a:r>
            <a:endParaRPr sz="2800">
              <a:latin typeface="Arial"/>
              <a:ea typeface="Arial"/>
              <a:cs typeface="Arial"/>
              <a:sym typeface="Arial"/>
            </a:endParaRPr>
          </a:p>
          <a:p>
            <a:pPr indent="-342900" lvl="0" marL="342900" rtl="0" algn="l">
              <a:spcBef>
                <a:spcPts val="560"/>
              </a:spcBef>
              <a:spcAft>
                <a:spcPts val="0"/>
              </a:spcAft>
              <a:buClr>
                <a:schemeClr val="dk1"/>
              </a:buClr>
              <a:buSzPts val="2800"/>
              <a:buFont typeface="Noto Sans Symbols"/>
              <a:buNone/>
            </a:pPr>
            <a:r>
              <a:rPr lang="en-US" sz="2800">
                <a:latin typeface="Arial"/>
                <a:ea typeface="Arial"/>
                <a:cs typeface="Arial"/>
                <a:sym typeface="Arial"/>
              </a:rPr>
              <a:t>I know that doesn’t round to be 1902, but if you don’t round the intermediate steps, then it does.  My goal here is to show an ANOVA table from MINITAB and it returns 1902.</a:t>
            </a:r>
            <a:endParaRPr/>
          </a:p>
        </p:txBody>
      </p:sp>
      <p:graphicFrame>
        <p:nvGraphicFramePr>
          <p:cNvPr id="689" name="Google Shape;689;p80"/>
          <p:cNvGraphicFramePr/>
          <p:nvPr/>
        </p:nvGraphicFramePr>
        <p:xfrm>
          <a:off x="609600" y="2743200"/>
          <a:ext cx="8077200" cy="458788"/>
        </p:xfrm>
        <a:graphic>
          <a:graphicData uri="http://schemas.openxmlformats.org/presentationml/2006/ole">
            <mc:AlternateContent>
              <mc:Choice Requires="v">
                <p:oleObj r:id="rId4" imgH="458788" imgW="8077200" progId="" spid="_x0000_s1">
                  <p:embed/>
                </p:oleObj>
              </mc:Choice>
              <mc:Fallback>
                <p:oleObj r:id="rId5" imgH="458788" imgW="8077200" progId="">
                  <p:embed/>
                  <p:pic>
                    <p:nvPicPr>
                      <p:cNvPr id="689" name="Google Shape;689;p80"/>
                      <p:cNvPicPr preferRelativeResize="0"/>
                      <p:nvPr/>
                    </p:nvPicPr>
                    <p:blipFill rotWithShape="1">
                      <a:blip r:embed="rId6">
                        <a:alphaModFix/>
                      </a:blip>
                      <a:srcRect b="0" l="0" r="0" t="0"/>
                      <a:stretch/>
                    </p:blipFill>
                    <p:spPr>
                      <a:xfrm>
                        <a:off x="609600" y="2743200"/>
                        <a:ext cx="8077200" cy="458788"/>
                      </a:xfrm>
                      <a:prstGeom prst="rect">
                        <a:avLst/>
                      </a:prstGeom>
                      <a:noFill/>
                      <a:ln>
                        <a:noFill/>
                      </a:ln>
                    </p:spPr>
                  </p:pic>
                </p:oleObj>
              </mc:Fallback>
            </mc:AlternateContent>
          </a:graphicData>
        </a:graphic>
      </p:graphicFrame>
      <p:graphicFrame>
        <p:nvGraphicFramePr>
          <p:cNvPr id="690" name="Google Shape;690;p80"/>
          <p:cNvGraphicFramePr/>
          <p:nvPr/>
        </p:nvGraphicFramePr>
        <p:xfrm>
          <a:off x="609600" y="3276600"/>
          <a:ext cx="3284538" cy="420688"/>
        </p:xfrm>
        <a:graphic>
          <a:graphicData uri="http://schemas.openxmlformats.org/presentationml/2006/ole">
            <mc:AlternateContent>
              <mc:Choice Requires="v">
                <p:oleObj r:id="rId7" imgH="420688" imgW="3284538" progId="" spid="_x0000_s2">
                  <p:embed/>
                </p:oleObj>
              </mc:Choice>
              <mc:Fallback>
                <p:oleObj r:id="rId8" imgH="420688" imgW="3284538" progId="">
                  <p:embed/>
                  <p:pic>
                    <p:nvPicPr>
                      <p:cNvPr id="690" name="Google Shape;690;p80"/>
                      <p:cNvPicPr preferRelativeResize="0"/>
                      <p:nvPr/>
                    </p:nvPicPr>
                    <p:blipFill rotWithShape="1">
                      <a:blip r:embed="rId9">
                        <a:alphaModFix/>
                      </a:blip>
                      <a:srcRect b="0" l="0" r="0" t="0"/>
                      <a:stretch/>
                    </p:blipFill>
                    <p:spPr>
                      <a:xfrm>
                        <a:off x="609600" y="3276600"/>
                        <a:ext cx="3284538" cy="420688"/>
                      </a:xfrm>
                      <a:prstGeom prst="rect">
                        <a:avLst/>
                      </a:prstGeom>
                      <a:noFill/>
                      <a:ln>
                        <a:noFill/>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1"/>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696" name="Google Shape;696;p81"/>
          <p:cNvSpPr txBox="1"/>
          <p:nvPr>
            <p:ph idx="1" type="body"/>
          </p:nvPr>
        </p:nvSpPr>
        <p:spPr>
          <a:xfrm>
            <a:off x="457200" y="1600200"/>
            <a:ext cx="7848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Within Group Variation, SS(W)</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The Within Group Variation is the weighted total of the individual variations</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The weighting is done with the degrees of freedom</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The df for each sample is one less than the sample size for that sample.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2"/>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02" name="Google Shape;702;p82"/>
          <p:cNvSpPr txBox="1"/>
          <p:nvPr>
            <p:ph idx="1" type="body"/>
          </p:nvPr>
        </p:nvSpPr>
        <p:spPr>
          <a:xfrm>
            <a:off x="457200" y="1600200"/>
            <a:ext cx="8305800" cy="762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Font typeface="Noto Sans Symbols"/>
              <a:buNone/>
            </a:pPr>
            <a:r>
              <a:rPr lang="en-US" sz="2800"/>
              <a:t>Within Group Variation</a:t>
            </a:r>
            <a:endParaRPr/>
          </a:p>
        </p:txBody>
      </p:sp>
      <p:graphicFrame>
        <p:nvGraphicFramePr>
          <p:cNvPr id="703" name="Google Shape;703;p82"/>
          <p:cNvGraphicFramePr/>
          <p:nvPr/>
        </p:nvGraphicFramePr>
        <p:xfrm>
          <a:off x="914400" y="2209800"/>
          <a:ext cx="3810000" cy="1120775"/>
        </p:xfrm>
        <a:graphic>
          <a:graphicData uri="http://schemas.openxmlformats.org/presentationml/2006/ole">
            <mc:AlternateContent>
              <mc:Choice Requires="v">
                <p:oleObj r:id="rId4" imgH="1120775" imgW="3810000" progId="" spid="_x0000_s1">
                  <p:embed/>
                </p:oleObj>
              </mc:Choice>
              <mc:Fallback>
                <p:oleObj r:id="rId5" imgH="1120775" imgW="3810000" progId="">
                  <p:embed/>
                  <p:pic>
                    <p:nvPicPr>
                      <p:cNvPr id="703" name="Google Shape;703;p82"/>
                      <p:cNvPicPr preferRelativeResize="0"/>
                      <p:nvPr/>
                    </p:nvPicPr>
                    <p:blipFill rotWithShape="1">
                      <a:blip r:embed="rId6">
                        <a:alphaModFix/>
                      </a:blip>
                      <a:srcRect b="0" l="0" r="0" t="0"/>
                      <a:stretch/>
                    </p:blipFill>
                    <p:spPr>
                      <a:xfrm>
                        <a:off x="914400" y="2209800"/>
                        <a:ext cx="3810000" cy="1120775"/>
                      </a:xfrm>
                      <a:prstGeom prst="rect">
                        <a:avLst/>
                      </a:prstGeom>
                      <a:noFill/>
                      <a:ln>
                        <a:noFill/>
                      </a:ln>
                    </p:spPr>
                  </p:pic>
                </p:oleObj>
              </mc:Fallback>
            </mc:AlternateContent>
          </a:graphicData>
        </a:graphic>
      </p:graphicFrame>
      <p:graphicFrame>
        <p:nvGraphicFramePr>
          <p:cNvPr id="704" name="Google Shape;704;p82"/>
          <p:cNvGraphicFramePr/>
          <p:nvPr/>
        </p:nvGraphicFramePr>
        <p:xfrm>
          <a:off x="914400" y="3429000"/>
          <a:ext cx="7467600" cy="798513"/>
        </p:xfrm>
        <a:graphic>
          <a:graphicData uri="http://schemas.openxmlformats.org/presentationml/2006/ole">
            <mc:AlternateContent>
              <mc:Choice Requires="v">
                <p:oleObj r:id="rId7" imgH="798513" imgW="7467600" progId="" spid="_x0000_s2">
                  <p:embed/>
                </p:oleObj>
              </mc:Choice>
              <mc:Fallback>
                <p:oleObj r:id="rId8" imgH="798513" imgW="7467600" progId="">
                  <p:embed/>
                  <p:pic>
                    <p:nvPicPr>
                      <p:cNvPr id="704" name="Google Shape;704;p82"/>
                      <p:cNvPicPr preferRelativeResize="0"/>
                      <p:nvPr/>
                    </p:nvPicPr>
                    <p:blipFill rotWithShape="1">
                      <a:blip r:embed="rId9">
                        <a:alphaModFix/>
                      </a:blip>
                      <a:srcRect b="0" l="0" r="0" t="0"/>
                      <a:stretch/>
                    </p:blipFill>
                    <p:spPr>
                      <a:xfrm>
                        <a:off x="914400" y="3429000"/>
                        <a:ext cx="7467600" cy="798513"/>
                      </a:xfrm>
                      <a:prstGeom prst="rect">
                        <a:avLst/>
                      </a:prstGeom>
                      <a:noFill/>
                      <a:ln>
                        <a:noFill/>
                      </a:ln>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3"/>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10" name="Google Shape;710;p83"/>
          <p:cNvSpPr txBox="1"/>
          <p:nvPr>
            <p:ph idx="1" type="body"/>
          </p:nvPr>
        </p:nvSpPr>
        <p:spPr>
          <a:xfrm>
            <a:off x="457200" y="1600200"/>
            <a:ext cx="83058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The within group variation for our example is 3386</a:t>
            </a:r>
            <a:endParaRPr/>
          </a:p>
          <a:p>
            <a:pPr indent="-342900" lvl="0" marL="342900" rtl="0" algn="l">
              <a:spcBef>
                <a:spcPts val="560"/>
              </a:spcBef>
              <a:spcAft>
                <a:spcPts val="0"/>
              </a:spcAft>
              <a:buClr>
                <a:schemeClr val="dk1"/>
              </a:buClr>
              <a:buSzPts val="2800"/>
              <a:buFont typeface="Noto Sans Symbols"/>
              <a:buNone/>
            </a:pPr>
            <a:r>
              <a:t/>
            </a:r>
            <a:endParaRPr sz="2800"/>
          </a:p>
        </p:txBody>
      </p:sp>
      <p:graphicFrame>
        <p:nvGraphicFramePr>
          <p:cNvPr id="711" name="Google Shape;711;p83"/>
          <p:cNvGraphicFramePr/>
          <p:nvPr/>
        </p:nvGraphicFramePr>
        <p:xfrm>
          <a:off x="838200" y="2895600"/>
          <a:ext cx="7772400" cy="619125"/>
        </p:xfrm>
        <a:graphic>
          <a:graphicData uri="http://schemas.openxmlformats.org/presentationml/2006/ole">
            <mc:AlternateContent>
              <mc:Choice Requires="v">
                <p:oleObj r:id="rId4" imgH="619125" imgW="7772400" progId="" spid="_x0000_s1">
                  <p:embed/>
                </p:oleObj>
              </mc:Choice>
              <mc:Fallback>
                <p:oleObj r:id="rId5" imgH="619125" imgW="7772400" progId="">
                  <p:embed/>
                  <p:pic>
                    <p:nvPicPr>
                      <p:cNvPr id="711" name="Google Shape;711;p83"/>
                      <p:cNvPicPr preferRelativeResize="0"/>
                      <p:nvPr/>
                    </p:nvPicPr>
                    <p:blipFill rotWithShape="1">
                      <a:blip r:embed="rId6">
                        <a:alphaModFix/>
                      </a:blip>
                      <a:srcRect b="0" l="0" r="0" t="0"/>
                      <a:stretch/>
                    </p:blipFill>
                    <p:spPr>
                      <a:xfrm>
                        <a:off x="838200" y="2895600"/>
                        <a:ext cx="7772400" cy="619125"/>
                      </a:xfrm>
                      <a:prstGeom prst="rect">
                        <a:avLst/>
                      </a:prstGeom>
                      <a:noFill/>
                      <a:ln>
                        <a:noFill/>
                      </a:ln>
                    </p:spPr>
                  </p:pic>
                </p:oleObj>
              </mc:Fallback>
            </mc:AlternateContent>
          </a:graphicData>
        </a:graphic>
      </p:graphicFrame>
      <p:graphicFrame>
        <p:nvGraphicFramePr>
          <p:cNvPr id="712" name="Google Shape;712;p83"/>
          <p:cNvGraphicFramePr/>
          <p:nvPr/>
        </p:nvGraphicFramePr>
        <p:xfrm>
          <a:off x="762000" y="3624263"/>
          <a:ext cx="4648200" cy="642937"/>
        </p:xfrm>
        <a:graphic>
          <a:graphicData uri="http://schemas.openxmlformats.org/presentationml/2006/ole">
            <mc:AlternateContent>
              <mc:Choice Requires="v">
                <p:oleObj r:id="rId7" imgH="642937" imgW="4648200" progId="" spid="_x0000_s2">
                  <p:embed/>
                </p:oleObj>
              </mc:Choice>
              <mc:Fallback>
                <p:oleObj r:id="rId8" imgH="642937" imgW="4648200" progId="">
                  <p:embed/>
                  <p:pic>
                    <p:nvPicPr>
                      <p:cNvPr id="712" name="Google Shape;712;p83"/>
                      <p:cNvPicPr preferRelativeResize="0"/>
                      <p:nvPr/>
                    </p:nvPicPr>
                    <p:blipFill rotWithShape="1">
                      <a:blip r:embed="rId9">
                        <a:alphaModFix/>
                      </a:blip>
                      <a:srcRect b="0" l="0" r="0" t="0"/>
                      <a:stretch/>
                    </p:blipFill>
                    <p:spPr>
                      <a:xfrm>
                        <a:off x="762000" y="3624263"/>
                        <a:ext cx="4648200" cy="642937"/>
                      </a:xfrm>
                      <a:prstGeom prst="rect">
                        <a:avLst/>
                      </a:prstGeom>
                      <a:noFill/>
                      <a:ln>
                        <a:noFill/>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84"/>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18" name="Google Shape;718;p84"/>
          <p:cNvSpPr txBox="1"/>
          <p:nvPr>
            <p:ph idx="1" type="body"/>
          </p:nvPr>
        </p:nvSpPr>
        <p:spPr>
          <a:xfrm>
            <a:off x="457200" y="1600200"/>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After filling in the sum of squares, we have …</a:t>
            </a:r>
            <a:endParaRPr/>
          </a:p>
        </p:txBody>
      </p:sp>
      <p:graphicFrame>
        <p:nvGraphicFramePr>
          <p:cNvPr id="719" name="Google Shape;719;p84"/>
          <p:cNvGraphicFramePr/>
          <p:nvPr/>
        </p:nvGraphicFramePr>
        <p:xfrm>
          <a:off x="457200" y="2590800"/>
          <a:ext cx="3000000" cy="3000000"/>
        </p:xfrm>
        <a:graphic>
          <a:graphicData uri="http://schemas.openxmlformats.org/drawingml/2006/table">
            <a:tbl>
              <a:tblPr>
                <a:noFill/>
                <a:tableStyleId>{18194FB2-DDBF-4600-9FA2-C91383E80FD9}</a:tableStyleId>
              </a:tblPr>
              <a:tblGrid>
                <a:gridCol w="1905000"/>
                <a:gridCol w="1371600"/>
                <a:gridCol w="1143000"/>
                <a:gridCol w="1371600"/>
                <a:gridCol w="1219200"/>
                <a:gridCol w="1219200"/>
              </a:tblGrid>
              <a:tr h="5223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Source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df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MS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p</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Between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1902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Within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3386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795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Total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5288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25" name="Google Shape;725;p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Degrees of Freedom, df</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A degree of freedom occurs for each value that can vary before the rest of the values are predetermined</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For example, if you had six numbers that had an average of 40, you would know that the total had to be 240.  Five of the six numbers could be anything, but once the first five are known, the last one is fixed so the sum is 240.  The df would be 6-1=5</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The df is often one less than the number of values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31" name="Google Shape;731;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The between group df is one less than the number of groups</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We have three groups, so df(B) = 2</a:t>
            </a:r>
            <a:endParaRPr/>
          </a:p>
          <a:p>
            <a:pPr indent="-342900" lvl="0" marL="342900" rtl="0" algn="l">
              <a:spcBef>
                <a:spcPts val="560"/>
              </a:spcBef>
              <a:spcAft>
                <a:spcPts val="0"/>
              </a:spcAft>
              <a:buClr>
                <a:schemeClr val="dk1"/>
              </a:buClr>
              <a:buSzPts val="2800"/>
              <a:buChar char="•"/>
            </a:pPr>
            <a:r>
              <a:rPr lang="en-US" sz="2800">
                <a:latin typeface="Arial"/>
                <a:ea typeface="Arial"/>
                <a:cs typeface="Arial"/>
                <a:sym typeface="Arial"/>
              </a:rPr>
              <a:t>The within group df is the sum of the individual df’s of each group</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The sample sizes are 7, 9, and 8</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df(W) = 6 + 8 + 7 = 21</a:t>
            </a:r>
            <a:endParaRPr/>
          </a:p>
          <a:p>
            <a:pPr indent="-342900" lvl="0" marL="342900" rtl="0" algn="l">
              <a:spcBef>
                <a:spcPts val="560"/>
              </a:spcBef>
              <a:spcAft>
                <a:spcPts val="0"/>
              </a:spcAft>
              <a:buClr>
                <a:schemeClr val="dk1"/>
              </a:buClr>
              <a:buSzPts val="2800"/>
              <a:buChar char="•"/>
            </a:pPr>
            <a:r>
              <a:rPr lang="en-US" sz="2800">
                <a:latin typeface="Arial"/>
                <a:ea typeface="Arial"/>
                <a:cs typeface="Arial"/>
                <a:sym typeface="Arial"/>
              </a:rPr>
              <a:t>The total df is one less than the sample size</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df(Total) = 24 – 1 = 23</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7"/>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37" name="Google Shape;737;p87"/>
          <p:cNvSpPr txBox="1"/>
          <p:nvPr>
            <p:ph idx="1" type="body"/>
          </p:nvPr>
        </p:nvSpPr>
        <p:spPr>
          <a:xfrm>
            <a:off x="457200" y="1600200"/>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Filling in the degrees of freedom gives this …</a:t>
            </a:r>
            <a:endParaRPr/>
          </a:p>
        </p:txBody>
      </p:sp>
      <p:graphicFrame>
        <p:nvGraphicFramePr>
          <p:cNvPr id="738" name="Google Shape;738;p87"/>
          <p:cNvGraphicFramePr/>
          <p:nvPr/>
        </p:nvGraphicFramePr>
        <p:xfrm>
          <a:off x="457200" y="2590800"/>
          <a:ext cx="3000000" cy="3000000"/>
        </p:xfrm>
        <a:graphic>
          <a:graphicData uri="http://schemas.openxmlformats.org/drawingml/2006/table">
            <a:tbl>
              <a:tblPr>
                <a:noFill/>
                <a:tableStyleId>{18194FB2-DDBF-4600-9FA2-C91383E80FD9}</a:tableStyleId>
              </a:tblPr>
              <a:tblGrid>
                <a:gridCol w="1905000"/>
                <a:gridCol w="1371600"/>
                <a:gridCol w="1143000"/>
                <a:gridCol w="1371600"/>
                <a:gridCol w="1219200"/>
                <a:gridCol w="1219200"/>
              </a:tblGrid>
              <a:tr h="5223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Source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df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MS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p</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Between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1902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Within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3386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795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Total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5288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8"/>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44" name="Google Shape;744;p88"/>
          <p:cNvSpPr txBox="1"/>
          <p:nvPr>
            <p:ph idx="1" type="body"/>
          </p:nvPr>
        </p:nvSpPr>
        <p:spPr>
          <a:xfrm>
            <a:off x="457200" y="1600200"/>
            <a:ext cx="8229600" cy="3505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Variances</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The variances are also called the Mean of the Squares and abbreviated by MS, often with an accompanying variable MS(B) or MS(W)</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They are an average squared deviation from the mean and are found by dividing the variation by the degrees of freedom</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MS = SS / df</a:t>
            </a:r>
            <a:endParaRPr/>
          </a:p>
        </p:txBody>
      </p:sp>
      <p:graphicFrame>
        <p:nvGraphicFramePr>
          <p:cNvPr id="745" name="Google Shape;745;p88"/>
          <p:cNvGraphicFramePr/>
          <p:nvPr/>
        </p:nvGraphicFramePr>
        <p:xfrm>
          <a:off x="990600" y="5105400"/>
          <a:ext cx="4221163" cy="1279525"/>
        </p:xfrm>
        <a:graphic>
          <a:graphicData uri="http://schemas.openxmlformats.org/presentationml/2006/ole">
            <mc:AlternateContent>
              <mc:Choice Requires="v">
                <p:oleObj r:id="rId4" imgH="1279525" imgW="4221163" progId="" spid="_x0000_s1">
                  <p:embed/>
                </p:oleObj>
              </mc:Choice>
              <mc:Fallback>
                <p:oleObj r:id="rId5" imgH="1279525" imgW="4221163" progId="">
                  <p:embed/>
                  <p:pic>
                    <p:nvPicPr>
                      <p:cNvPr id="745" name="Google Shape;745;p88"/>
                      <p:cNvPicPr preferRelativeResize="0"/>
                      <p:nvPr/>
                    </p:nvPicPr>
                    <p:blipFill rotWithShape="1">
                      <a:blip r:embed="rId6">
                        <a:alphaModFix/>
                      </a:blip>
                      <a:srcRect b="0" l="0" r="0" t="0"/>
                      <a:stretch/>
                    </p:blipFill>
                    <p:spPr>
                      <a:xfrm>
                        <a:off x="990600" y="5105400"/>
                        <a:ext cx="4221163" cy="1279525"/>
                      </a:xfrm>
                      <a:prstGeom prst="rect">
                        <a:avLst/>
                      </a:prstGeom>
                      <a:noFill/>
                      <a:ln>
                        <a:noFill/>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51" name="Google Shape;751;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MS(B)	= 1902 / 2	= 951.0</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MS(W)	= 3386 / 21	= 161.2</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MS(T)	= 5288 / 23	= 229.9</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Notice that the MS(Total) is NOT the sum of MS(Between) and MS(Within).</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This works for the sum of squares SS(Total), but not the mean square MS(Total)</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The MS(Total) isn’t usually shown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nvSpPr>
        <p:spPr>
          <a:xfrm>
            <a:off x="1219200" y="2286000"/>
            <a:ext cx="7238679" cy="221599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Verdana"/>
                <a:ea typeface="Verdana"/>
                <a:cs typeface="Verdana"/>
                <a:sym typeface="Verdana"/>
              </a:rPr>
              <a:t>        Example : Sampling Error</a:t>
            </a:r>
            <a:endParaRPr/>
          </a:p>
          <a:p>
            <a:pPr indent="0" lvl="0" marL="0" marR="0" rtl="0" algn="ctr">
              <a:spcBef>
                <a:spcPts val="0"/>
              </a:spcBef>
              <a:spcAft>
                <a:spcPts val="0"/>
              </a:spcAft>
              <a:buNone/>
            </a:pPr>
            <a:r>
              <a:t/>
            </a:r>
            <a:endParaRPr b="0" i="0" sz="4000" u="none" cap="none" strike="noStrike">
              <a:solidFill>
                <a:schemeClr val="dk1"/>
              </a:solidFill>
              <a:latin typeface="Verdana"/>
              <a:ea typeface="Verdana"/>
              <a:cs typeface="Verdana"/>
              <a:sym typeface="Verdana"/>
            </a:endParaRPr>
          </a:p>
          <a:p>
            <a:pPr indent="0" lvl="0" marL="0" marR="0" rtl="0" algn="ctr">
              <a:spcBef>
                <a:spcPts val="0"/>
              </a:spcBef>
              <a:spcAft>
                <a:spcPts val="0"/>
              </a:spcAft>
              <a:buNone/>
            </a:pPr>
            <a:r>
              <a:t/>
            </a:r>
            <a:endParaRPr b="0" i="0" sz="1800" u="none" cap="none" strike="noStrike">
              <a:solidFill>
                <a:schemeClr val="folHlink"/>
              </a:solidFill>
              <a:latin typeface="Verdana"/>
              <a:ea typeface="Verdana"/>
              <a:cs typeface="Verdana"/>
              <a:sym typeface="Verdan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90"/>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57" name="Google Shape;757;p90"/>
          <p:cNvSpPr txBox="1"/>
          <p:nvPr>
            <p:ph idx="1" type="body"/>
          </p:nvPr>
        </p:nvSpPr>
        <p:spPr>
          <a:xfrm>
            <a:off x="457200" y="1600200"/>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Completing the MS gives …</a:t>
            </a:r>
            <a:endParaRPr/>
          </a:p>
        </p:txBody>
      </p:sp>
      <p:graphicFrame>
        <p:nvGraphicFramePr>
          <p:cNvPr id="758" name="Google Shape;758;p90"/>
          <p:cNvGraphicFramePr/>
          <p:nvPr/>
        </p:nvGraphicFramePr>
        <p:xfrm>
          <a:off x="457200" y="2590800"/>
          <a:ext cx="3000000" cy="3000000"/>
        </p:xfrm>
        <a:graphic>
          <a:graphicData uri="http://schemas.openxmlformats.org/drawingml/2006/table">
            <a:tbl>
              <a:tblPr>
                <a:noFill/>
                <a:tableStyleId>{18194FB2-DDBF-4600-9FA2-C91383E80FD9}</a:tableStyleId>
              </a:tblPr>
              <a:tblGrid>
                <a:gridCol w="1905000"/>
                <a:gridCol w="1371600"/>
                <a:gridCol w="1143000"/>
                <a:gridCol w="1371600"/>
                <a:gridCol w="1219200"/>
                <a:gridCol w="1219200"/>
              </a:tblGrid>
              <a:tr h="5223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Source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df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MS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p</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Between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1902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951.0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Within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3386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161.2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795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Total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5288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229.9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1"/>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64" name="Google Shape;764;p91"/>
          <p:cNvSpPr txBox="1"/>
          <p:nvPr>
            <p:ph idx="1" type="body"/>
          </p:nvPr>
        </p:nvSpPr>
        <p:spPr>
          <a:xfrm>
            <a:off x="457200" y="1600200"/>
            <a:ext cx="77724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Arial"/>
                <a:ea typeface="Arial"/>
                <a:cs typeface="Arial"/>
                <a:sym typeface="Arial"/>
              </a:rPr>
              <a:t>Special Variances</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The MS(Within) is also known as the pooled estimate of the variance since it is a weighted average of the individual variances</a:t>
            </a:r>
            <a:endParaRPr/>
          </a:p>
          <a:p>
            <a:pPr indent="-228600" lvl="2" marL="1143000" rtl="0" algn="l">
              <a:spcBef>
                <a:spcPts val="400"/>
              </a:spcBef>
              <a:spcAft>
                <a:spcPts val="0"/>
              </a:spcAft>
              <a:buClr>
                <a:schemeClr val="dk1"/>
              </a:buClr>
              <a:buSzPts val="2000"/>
              <a:buChar char="•"/>
            </a:pPr>
            <a:r>
              <a:rPr lang="en-US" sz="2000">
                <a:latin typeface="Arial"/>
                <a:ea typeface="Arial"/>
                <a:cs typeface="Arial"/>
                <a:sym typeface="Arial"/>
              </a:rPr>
              <a:t>Sometimes abbreviated </a:t>
            </a:r>
            <a:endParaRPr/>
          </a:p>
          <a:p>
            <a:pPr indent="-285750" lvl="1" marL="742950" rtl="0" algn="l">
              <a:spcBef>
                <a:spcPts val="480"/>
              </a:spcBef>
              <a:spcAft>
                <a:spcPts val="0"/>
              </a:spcAft>
              <a:buClr>
                <a:schemeClr val="dk1"/>
              </a:buClr>
              <a:buSzPts val="2400"/>
              <a:buChar char="–"/>
            </a:pPr>
            <a:r>
              <a:rPr lang="en-US" sz="2400">
                <a:latin typeface="Arial"/>
                <a:ea typeface="Arial"/>
                <a:cs typeface="Arial"/>
                <a:sym typeface="Arial"/>
              </a:rPr>
              <a:t>The MS(Total) is the variance of the response variable.</a:t>
            </a:r>
            <a:endParaRPr/>
          </a:p>
          <a:p>
            <a:pPr indent="-228600" lvl="2" marL="1143000" rtl="0" algn="l">
              <a:spcBef>
                <a:spcPts val="400"/>
              </a:spcBef>
              <a:spcAft>
                <a:spcPts val="0"/>
              </a:spcAft>
              <a:buClr>
                <a:schemeClr val="dk1"/>
              </a:buClr>
              <a:buSzPts val="2000"/>
              <a:buChar char="•"/>
            </a:pPr>
            <a:r>
              <a:rPr lang="en-US" sz="2000">
                <a:latin typeface="Arial"/>
                <a:ea typeface="Arial"/>
                <a:cs typeface="Arial"/>
                <a:sym typeface="Arial"/>
              </a:rPr>
              <a:t>Not technically part of ANOVA table, but useful none the less</a:t>
            </a:r>
            <a:endParaRPr/>
          </a:p>
        </p:txBody>
      </p:sp>
      <p:graphicFrame>
        <p:nvGraphicFramePr>
          <p:cNvPr id="765" name="Google Shape;765;p91"/>
          <p:cNvGraphicFramePr/>
          <p:nvPr/>
        </p:nvGraphicFramePr>
        <p:xfrm>
          <a:off x="4419600" y="3200400"/>
          <a:ext cx="355600" cy="554038"/>
        </p:xfrm>
        <a:graphic>
          <a:graphicData uri="http://schemas.openxmlformats.org/presentationml/2006/ole">
            <mc:AlternateContent>
              <mc:Choice Requires="v">
                <p:oleObj r:id="rId4" imgH="554038" imgW="355600" progId="" spid="_x0000_s1">
                  <p:embed/>
                </p:oleObj>
              </mc:Choice>
              <mc:Fallback>
                <p:oleObj r:id="rId5" imgH="554038" imgW="355600" progId="">
                  <p:embed/>
                  <p:pic>
                    <p:nvPicPr>
                      <p:cNvPr id="765" name="Google Shape;765;p91"/>
                      <p:cNvPicPr preferRelativeResize="0"/>
                      <p:nvPr/>
                    </p:nvPicPr>
                    <p:blipFill rotWithShape="1">
                      <a:blip r:embed="rId6">
                        <a:alphaModFix/>
                      </a:blip>
                      <a:srcRect b="0" l="0" r="0" t="0"/>
                      <a:stretch/>
                    </p:blipFill>
                    <p:spPr>
                      <a:xfrm>
                        <a:off x="4419600" y="3200400"/>
                        <a:ext cx="355600" cy="554038"/>
                      </a:xfrm>
                      <a:prstGeom prst="rect">
                        <a:avLst/>
                      </a:prstGeom>
                      <a:noFill/>
                      <a:ln>
                        <a:noFill/>
                      </a:ln>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71" name="Google Shape;771;p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F test statistic</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An F test statistic is the ratio of two sample variances</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The MS(B) and MS(W) are two sample variances and that’s what we divide to find F.</a:t>
            </a:r>
            <a:endParaRPr/>
          </a:p>
          <a:p>
            <a:pPr indent="-285750" lvl="1" marL="742950" rtl="0" algn="l">
              <a:spcBef>
                <a:spcPts val="560"/>
              </a:spcBef>
              <a:spcAft>
                <a:spcPts val="0"/>
              </a:spcAft>
              <a:buClr>
                <a:schemeClr val="dk1"/>
              </a:buClr>
              <a:buSzPts val="2800"/>
              <a:buChar char="–"/>
            </a:pPr>
            <a:r>
              <a:rPr lang="en-US">
                <a:latin typeface="Arial"/>
                <a:ea typeface="Arial"/>
                <a:cs typeface="Arial"/>
                <a:sym typeface="Arial"/>
              </a:rPr>
              <a:t>F = MS(B) / MS(W)</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For our data, F = 951.0 / 161.2 = 5.9</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3"/>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77" name="Google Shape;777;p93"/>
          <p:cNvSpPr txBox="1"/>
          <p:nvPr>
            <p:ph idx="1" type="body"/>
          </p:nvPr>
        </p:nvSpPr>
        <p:spPr>
          <a:xfrm>
            <a:off x="457200" y="1600200"/>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Adding F to the table …</a:t>
            </a:r>
            <a:endParaRPr/>
          </a:p>
        </p:txBody>
      </p:sp>
      <p:graphicFrame>
        <p:nvGraphicFramePr>
          <p:cNvPr id="778" name="Google Shape;778;p93"/>
          <p:cNvGraphicFramePr/>
          <p:nvPr/>
        </p:nvGraphicFramePr>
        <p:xfrm>
          <a:off x="457200" y="2590800"/>
          <a:ext cx="3000000" cy="3000000"/>
        </p:xfrm>
        <a:graphic>
          <a:graphicData uri="http://schemas.openxmlformats.org/drawingml/2006/table">
            <a:tbl>
              <a:tblPr>
                <a:noFill/>
                <a:tableStyleId>{18194FB2-DDBF-4600-9FA2-C91383E80FD9}</a:tableStyleId>
              </a:tblPr>
              <a:tblGrid>
                <a:gridCol w="1905000"/>
                <a:gridCol w="1371600"/>
                <a:gridCol w="1143000"/>
                <a:gridCol w="1371600"/>
                <a:gridCol w="1219200"/>
                <a:gridCol w="1219200"/>
              </a:tblGrid>
              <a:tr h="5223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Source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df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MS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p</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Between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1902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951.0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5.9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Within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3386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161.2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795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Total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5288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229.9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84" name="Google Shape;784;p9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The F test is a right tail test</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The F test statistic has an F distribution with df(B) numerator df and df(W) denominator df</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The p-value is the area to the right of the test statistic</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P(F</a:t>
            </a:r>
            <a:r>
              <a:rPr lang="en-US" sz="1800">
                <a:latin typeface="Arial"/>
                <a:ea typeface="Arial"/>
                <a:cs typeface="Arial"/>
                <a:sym typeface="Arial"/>
              </a:rPr>
              <a:t>2,21</a:t>
            </a:r>
            <a:r>
              <a:rPr lang="en-US">
                <a:latin typeface="Arial"/>
                <a:ea typeface="Arial"/>
                <a:cs typeface="Arial"/>
                <a:sym typeface="Arial"/>
              </a:rPr>
              <a:t> &gt; 5.9) = 0.009</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95"/>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90" name="Google Shape;790;p95"/>
          <p:cNvSpPr txBox="1"/>
          <p:nvPr>
            <p:ph idx="1" type="body"/>
          </p:nvPr>
        </p:nvSpPr>
        <p:spPr>
          <a:xfrm>
            <a:off x="457200" y="1600200"/>
            <a:ext cx="8229600" cy="68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Completing the table with the p-value</a:t>
            </a:r>
            <a:endParaRPr/>
          </a:p>
        </p:txBody>
      </p:sp>
      <p:graphicFrame>
        <p:nvGraphicFramePr>
          <p:cNvPr id="791" name="Google Shape;791;p95"/>
          <p:cNvGraphicFramePr/>
          <p:nvPr/>
        </p:nvGraphicFramePr>
        <p:xfrm>
          <a:off x="457200" y="2590800"/>
          <a:ext cx="3000000" cy="3000000"/>
        </p:xfrm>
        <a:graphic>
          <a:graphicData uri="http://schemas.openxmlformats.org/drawingml/2006/table">
            <a:tbl>
              <a:tblPr>
                <a:noFill/>
                <a:tableStyleId>{18194FB2-DDBF-4600-9FA2-C91383E80FD9}</a:tableStyleId>
              </a:tblPr>
              <a:tblGrid>
                <a:gridCol w="1905000"/>
                <a:gridCol w="1371600"/>
                <a:gridCol w="1143000"/>
                <a:gridCol w="1371600"/>
                <a:gridCol w="1219200"/>
                <a:gridCol w="1219200"/>
              </a:tblGrid>
              <a:tr h="5223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Source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SS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df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MS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p</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Between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1902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951.0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5.9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0.009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9825">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Within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3386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161.2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79500">
                <a:tc>
                  <a:txBody>
                    <a:bodyPr/>
                    <a:lstStyle/>
                    <a:p>
                      <a:pPr indent="0" lvl="0" marL="0" marR="0" rtl="0" algn="l">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Total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5288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hlink"/>
                        </a:buClr>
                        <a:buSzPts val="1820"/>
                        <a:buFont typeface="Noto Sans Symbols"/>
                        <a:buNone/>
                      </a:pPr>
                      <a:r>
                        <a:rPr b="0" i="0" lang="en-US" sz="2800" u="none" cap="none" strike="noStrike">
                          <a:solidFill>
                            <a:schemeClr val="dk1"/>
                          </a:solidFill>
                          <a:latin typeface="Tahoma"/>
                          <a:ea typeface="Tahoma"/>
                          <a:cs typeface="Tahoma"/>
                          <a:sym typeface="Tahoma"/>
                        </a:rPr>
                        <a:t>229.9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chemeClr val="hlink"/>
                        </a:buClr>
                        <a:buSzPts val="1820"/>
                        <a:buFont typeface="Noto Sans Symbols"/>
                        <a:buNone/>
                      </a:pPr>
                      <a:r>
                        <a:t/>
                      </a:r>
                      <a:endParaRPr b="0" i="0" sz="2800" u="none" cap="none" strike="noStrike">
                        <a:solidFill>
                          <a:schemeClr val="dk1"/>
                        </a:solidFill>
                        <a:latin typeface="Tahoma"/>
                        <a:ea typeface="Tahoma"/>
                        <a:cs typeface="Tahoma"/>
                        <a:sym typeface="Tahoma"/>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797" name="Google Shape;797;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The p-value is 0.009, which is less than the significance level of 0.05, so we reject the null hypothesis.</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The null hypothesis is that the means of the three rows in class were the same, but we reject that, so at least one row has a different mean.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One-Way ANOVA</a:t>
            </a:r>
            <a:endParaRPr/>
          </a:p>
        </p:txBody>
      </p:sp>
      <p:sp>
        <p:nvSpPr>
          <p:cNvPr id="803" name="Google Shape;803;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al"/>
                <a:ea typeface="Arial"/>
                <a:cs typeface="Arial"/>
                <a:sym typeface="Arial"/>
              </a:rPr>
              <a:t>There is enough evidence to support the claim that there is a difference in the mean scores of the front, middle, and back rows in class.</a:t>
            </a:r>
            <a:endParaRPr/>
          </a:p>
          <a:p>
            <a:pPr indent="-342900" lvl="0" marL="342900" rtl="0" algn="l">
              <a:spcBef>
                <a:spcPts val="640"/>
              </a:spcBef>
              <a:spcAft>
                <a:spcPts val="0"/>
              </a:spcAft>
              <a:buClr>
                <a:schemeClr val="dk1"/>
              </a:buClr>
              <a:buSzPts val="3200"/>
              <a:buChar char="•"/>
            </a:pPr>
            <a:r>
              <a:rPr lang="en-US">
                <a:latin typeface="Arial"/>
                <a:ea typeface="Arial"/>
                <a:cs typeface="Arial"/>
                <a:sym typeface="Arial"/>
              </a:rPr>
              <a:t>The ANOVA doesn’t tell which row is different, you would need to look at confidence intervals or run post hoc tests to determine that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ANOVA with replication</a:t>
            </a:r>
            <a:endParaRPr u="sng"/>
          </a:p>
        </p:txBody>
      </p:sp>
      <p:sp>
        <p:nvSpPr>
          <p:cNvPr id="809" name="Google Shape;809;p9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A </a:t>
            </a:r>
            <a:r>
              <a:rPr lang="en-US">
                <a:solidFill>
                  <a:srgbClr val="FF0000"/>
                </a:solidFill>
              </a:rPr>
              <a:t>two way ANOVA with replication </a:t>
            </a:r>
            <a:r>
              <a:rPr lang="en-US"/>
              <a:t>is performed when you have two groups and individuals within that group are doing more than one thing (i.e. taking two tests). If you only have one group, use a </a:t>
            </a:r>
            <a:r>
              <a:rPr lang="en-US" u="sng">
                <a:solidFill>
                  <a:schemeClr val="hlink"/>
                </a:solidFill>
                <a:hlinkClick r:id="rId3"/>
              </a:rPr>
              <a:t>two way ANOVA in Excel without replication.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u="sng"/>
              <a:t>ANOVA without Replication</a:t>
            </a:r>
            <a:endParaRPr u="sng"/>
          </a:p>
        </p:txBody>
      </p:sp>
      <p:sp>
        <p:nvSpPr>
          <p:cNvPr id="815" name="Google Shape;815;p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Two way ANOVA in Excel without replication can compare a group of individuals performing more than one task.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2017-10-25T10:49:40Z</dcterms:created>
  <dc:creator>lalit</dc:creator>
</cp:coreProperties>
</file>