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256" r:id="rId2"/>
    <p:sldId id="413" r:id="rId3"/>
    <p:sldId id="414" r:id="rId4"/>
    <p:sldId id="452" r:id="rId5"/>
    <p:sldId id="453" r:id="rId6"/>
    <p:sldId id="454" r:id="rId7"/>
    <p:sldId id="455" r:id="rId8"/>
    <p:sldId id="456" r:id="rId9"/>
    <p:sldId id="457" r:id="rId10"/>
    <p:sldId id="415" r:id="rId11"/>
    <p:sldId id="416" r:id="rId12"/>
    <p:sldId id="400" r:id="rId13"/>
    <p:sldId id="406" r:id="rId14"/>
    <p:sldId id="343" r:id="rId15"/>
    <p:sldId id="409" r:id="rId16"/>
    <p:sldId id="405" r:id="rId17"/>
    <p:sldId id="404" r:id="rId18"/>
    <p:sldId id="407" r:id="rId19"/>
    <p:sldId id="408" r:id="rId20"/>
    <p:sldId id="410" r:id="rId21"/>
    <p:sldId id="411" r:id="rId22"/>
    <p:sldId id="412" r:id="rId23"/>
    <p:sldId id="391" r:id="rId24"/>
    <p:sldId id="332" r:id="rId25"/>
    <p:sldId id="389" r:id="rId26"/>
    <p:sldId id="390" r:id="rId27"/>
    <p:sldId id="335" r:id="rId28"/>
    <p:sldId id="336" r:id="rId29"/>
    <p:sldId id="337" r:id="rId30"/>
    <p:sldId id="458" r:id="rId31"/>
    <p:sldId id="459" r:id="rId32"/>
    <p:sldId id="460" r:id="rId33"/>
    <p:sldId id="461" r:id="rId34"/>
    <p:sldId id="462" r:id="rId35"/>
    <p:sldId id="401" r:id="rId36"/>
    <p:sldId id="402" r:id="rId37"/>
    <p:sldId id="403" r:id="rId38"/>
    <p:sldId id="463" r:id="rId39"/>
    <p:sldId id="464" r:id="rId40"/>
    <p:sldId id="465" r:id="rId41"/>
    <p:sldId id="466" r:id="rId42"/>
    <p:sldId id="467" r:id="rId43"/>
    <p:sldId id="469" r:id="rId44"/>
    <p:sldId id="470" r:id="rId45"/>
    <p:sldId id="471" r:id="rId46"/>
    <p:sldId id="472" r:id="rId47"/>
    <p:sldId id="473" r:id="rId48"/>
    <p:sldId id="474" r:id="rId49"/>
    <p:sldId id="475" r:id="rId50"/>
    <p:sldId id="338" r:id="rId51"/>
    <p:sldId id="393" r:id="rId52"/>
    <p:sldId id="394" r:id="rId53"/>
    <p:sldId id="395" r:id="rId54"/>
    <p:sldId id="396" r:id="rId55"/>
    <p:sldId id="397" r:id="rId56"/>
    <p:sldId id="398" r:id="rId57"/>
    <p:sldId id="339" r:id="rId58"/>
    <p:sldId id="341" r:id="rId59"/>
    <p:sldId id="342" r:id="rId60"/>
    <p:sldId id="262" r:id="rId61"/>
    <p:sldId id="345" r:id="rId62"/>
    <p:sldId id="346" r:id="rId63"/>
    <p:sldId id="347" r:id="rId64"/>
    <p:sldId id="263" r:id="rId65"/>
    <p:sldId id="348" r:id="rId66"/>
    <p:sldId id="349" r:id="rId67"/>
    <p:sldId id="350" r:id="rId68"/>
    <p:sldId id="264" r:id="rId69"/>
    <p:sldId id="351" r:id="rId70"/>
    <p:sldId id="269" r:id="rId71"/>
    <p:sldId id="274" r:id="rId72"/>
    <p:sldId id="275" r:id="rId73"/>
    <p:sldId id="352" r:id="rId74"/>
    <p:sldId id="277" r:id="rId75"/>
    <p:sldId id="353" r:id="rId76"/>
    <p:sldId id="278" r:id="rId77"/>
    <p:sldId id="354" r:id="rId78"/>
    <p:sldId id="279" r:id="rId79"/>
    <p:sldId id="280" r:id="rId80"/>
    <p:sldId id="281" r:id="rId81"/>
    <p:sldId id="282" r:id="rId82"/>
    <p:sldId id="285" r:id="rId83"/>
    <p:sldId id="283" r:id="rId84"/>
    <p:sldId id="284" r:id="rId85"/>
    <p:sldId id="286" r:id="rId86"/>
    <p:sldId id="287" r:id="rId87"/>
    <p:sldId id="288" r:id="rId88"/>
    <p:sldId id="289" r:id="rId89"/>
    <p:sldId id="290" r:id="rId90"/>
    <p:sldId id="291" r:id="rId91"/>
    <p:sldId id="292" r:id="rId92"/>
    <p:sldId id="293" r:id="rId93"/>
    <p:sldId id="294" r:id="rId94"/>
    <p:sldId id="295" r:id="rId95"/>
    <p:sldId id="296" r:id="rId96"/>
    <p:sldId id="297" r:id="rId97"/>
    <p:sldId id="298" r:id="rId98"/>
    <p:sldId id="299" r:id="rId99"/>
    <p:sldId id="300" r:id="rId100"/>
    <p:sldId id="301" r:id="rId101"/>
    <p:sldId id="302" r:id="rId102"/>
    <p:sldId id="303" r:id="rId103"/>
    <p:sldId id="304" r:id="rId104"/>
    <p:sldId id="305" r:id="rId105"/>
    <p:sldId id="306" r:id="rId106"/>
    <p:sldId id="307" r:id="rId107"/>
    <p:sldId id="308" r:id="rId108"/>
    <p:sldId id="309" r:id="rId109"/>
    <p:sldId id="310" r:id="rId110"/>
    <p:sldId id="311" r:id="rId111"/>
    <p:sldId id="312" r:id="rId112"/>
    <p:sldId id="313" r:id="rId113"/>
    <p:sldId id="314" r:id="rId114"/>
    <p:sldId id="315" r:id="rId115"/>
    <p:sldId id="316" r:id="rId116"/>
    <p:sldId id="317" r:id="rId117"/>
    <p:sldId id="327" r:id="rId118"/>
    <p:sldId id="328" r:id="rId119"/>
    <p:sldId id="329" r:id="rId120"/>
    <p:sldId id="355" r:id="rId121"/>
    <p:sldId id="356" r:id="rId122"/>
    <p:sldId id="357" r:id="rId123"/>
    <p:sldId id="379" r:id="rId124"/>
    <p:sldId id="380" r:id="rId125"/>
    <p:sldId id="381" r:id="rId126"/>
    <p:sldId id="382" r:id="rId127"/>
    <p:sldId id="383" r:id="rId128"/>
    <p:sldId id="384" r:id="rId129"/>
    <p:sldId id="385" r:id="rId130"/>
    <p:sldId id="386" r:id="rId131"/>
    <p:sldId id="387" r:id="rId132"/>
    <p:sldId id="358" r:id="rId133"/>
    <p:sldId id="359" r:id="rId134"/>
    <p:sldId id="360" r:id="rId135"/>
    <p:sldId id="361" r:id="rId136"/>
    <p:sldId id="362" r:id="rId137"/>
    <p:sldId id="363" r:id="rId138"/>
    <p:sldId id="364" r:id="rId139"/>
    <p:sldId id="365" r:id="rId140"/>
    <p:sldId id="366" r:id="rId141"/>
    <p:sldId id="367" r:id="rId142"/>
    <p:sldId id="368" r:id="rId143"/>
    <p:sldId id="377" r:id="rId144"/>
    <p:sldId id="378" r:id="rId145"/>
    <p:sldId id="369" r:id="rId146"/>
    <p:sldId id="370" r:id="rId147"/>
    <p:sldId id="371" r:id="rId148"/>
    <p:sldId id="372" r:id="rId149"/>
    <p:sldId id="373" r:id="rId150"/>
    <p:sldId id="374" r:id="rId151"/>
    <p:sldId id="375" r:id="rId152"/>
    <p:sldId id="376" r:id="rId153"/>
    <p:sldId id="417" r:id="rId154"/>
    <p:sldId id="418" r:id="rId155"/>
    <p:sldId id="419" r:id="rId156"/>
    <p:sldId id="420" r:id="rId157"/>
    <p:sldId id="421" r:id="rId158"/>
    <p:sldId id="422" r:id="rId159"/>
    <p:sldId id="423" r:id="rId160"/>
    <p:sldId id="424" r:id="rId161"/>
    <p:sldId id="425" r:id="rId162"/>
    <p:sldId id="426" r:id="rId163"/>
    <p:sldId id="427" r:id="rId164"/>
    <p:sldId id="428" r:id="rId165"/>
    <p:sldId id="429" r:id="rId166"/>
    <p:sldId id="430" r:id="rId167"/>
    <p:sldId id="431" r:id="rId168"/>
    <p:sldId id="432" r:id="rId169"/>
    <p:sldId id="433" r:id="rId170"/>
    <p:sldId id="434" r:id="rId171"/>
    <p:sldId id="435" r:id="rId172"/>
    <p:sldId id="436" r:id="rId173"/>
    <p:sldId id="437" r:id="rId174"/>
    <p:sldId id="438" r:id="rId175"/>
    <p:sldId id="439" r:id="rId176"/>
    <p:sldId id="440" r:id="rId177"/>
    <p:sldId id="441" r:id="rId178"/>
    <p:sldId id="442" r:id="rId179"/>
    <p:sldId id="443" r:id="rId180"/>
    <p:sldId id="444" r:id="rId181"/>
    <p:sldId id="445" r:id="rId182"/>
    <p:sldId id="446" r:id="rId183"/>
    <p:sldId id="447" r:id="rId184"/>
    <p:sldId id="448" r:id="rId185"/>
    <p:sldId id="449" r:id="rId186"/>
    <p:sldId id="450" r:id="rId1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86323" autoAdjust="0"/>
  </p:normalViewPr>
  <p:slideViewPr>
    <p:cSldViewPr>
      <p:cViewPr varScale="1">
        <p:scale>
          <a:sx n="60" d="100"/>
          <a:sy n="60" d="100"/>
        </p:scale>
        <p:origin x="996" y="66"/>
      </p:cViewPr>
      <p:guideLst>
        <p:guide orient="horz" pos="2160"/>
        <p:guide pos="2880"/>
      </p:guideLst>
    </p:cSldViewPr>
  </p:slideViewPr>
  <p:outlineViewPr>
    <p:cViewPr>
      <p:scale>
        <a:sx n="33" d="100"/>
        <a:sy n="33" d="100"/>
      </p:scale>
      <p:origin x="0" y="3313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46A05-5D69-4349-8102-33BEAA6B721D}" type="datetimeFigureOut">
              <a:rPr lang="en-US" smtClean="0"/>
              <a:pPr/>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4EB68-270C-4CF1-881E-CCB95D501ADE}" type="slidenum">
              <a:rPr lang="en-US" smtClean="0"/>
              <a:pPr/>
              <a:t>‹#›</a:t>
            </a:fld>
            <a:endParaRPr lang="en-US"/>
          </a:p>
        </p:txBody>
      </p:sp>
    </p:spTree>
    <p:extLst>
      <p:ext uri="{BB962C8B-B14F-4D97-AF65-F5344CB8AC3E}">
        <p14:creationId xmlns:p14="http://schemas.microsoft.com/office/powerpoint/2010/main" val="402558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04EB68-270C-4CF1-881E-CCB95D501ADE}" type="slidenum">
              <a:rPr lang="en-US" smtClean="0"/>
              <a:pPr/>
              <a:t>1</a:t>
            </a:fld>
            <a:endParaRPr lang="en-US"/>
          </a:p>
        </p:txBody>
      </p:sp>
    </p:spTree>
    <p:extLst>
      <p:ext uri="{BB962C8B-B14F-4D97-AF65-F5344CB8AC3E}">
        <p14:creationId xmlns:p14="http://schemas.microsoft.com/office/powerpoint/2010/main" val="277511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CCBA3E9-4851-4102-9D3C-A02B7D40F591}" type="slidenum">
              <a:rPr lang="en-US" smtClean="0"/>
              <a:pPr/>
              <a:t>71</a:t>
            </a:fld>
            <a:endParaRPr lang="en-US"/>
          </a:p>
        </p:txBody>
      </p:sp>
      <p:sp>
        <p:nvSpPr>
          <p:cNvPr id="40963" name="Rectangle 2"/>
          <p:cNvSpPr>
            <a:spLocks noGrp="1" noChangeArrowheads="1"/>
          </p:cNvSpPr>
          <p:nvPr>
            <p:ph type="body" idx="1"/>
          </p:nvPr>
        </p:nvSpPr>
        <p:spPr>
          <a:noFill/>
          <a:ln/>
        </p:spPr>
        <p:txBody>
          <a:bodyPr lIns="92075" tIns="46038" rIns="92075" bIns="46038"/>
          <a:lstStyle/>
          <a:p>
            <a:endParaRPr lang="en-US"/>
          </a:p>
        </p:txBody>
      </p:sp>
      <p:sp>
        <p:nvSpPr>
          <p:cNvPr id="40964"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B8FE9C0-AA08-49EB-8815-1D1B8CDBE52F}" type="slidenum">
              <a:rPr lang="en-US" smtClean="0"/>
              <a:pPr/>
              <a:t>72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861FD99-EBA3-4BFB-AA8D-B15F77F30400}" type="slidenum">
              <a:rPr lang="en-US" smtClean="0"/>
              <a:pPr/>
              <a:t>74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Slide Number Placeholder 3"/>
          <p:cNvSpPr>
            <a:spLocks noGrp="1"/>
          </p:cNvSpPr>
          <p:nvPr>
            <p:ph type="sldNum" sz="quarter" idx="5"/>
          </p:nvPr>
        </p:nvSpPr>
        <p:spPr>
          <a:noFill/>
        </p:spPr>
        <p:txBody>
          <a:bodyPr/>
          <a:lstStyle/>
          <a:p>
            <a:fld id="{B0C67741-183D-4CFD-BE41-C36FE27E65AC}" type="slidenum">
              <a:rPr lang="en-US" smtClean="0"/>
              <a:pPr/>
              <a:t>76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AB35FA6-7DEA-43D8-8848-8B5A71C36AA6}" type="slidenum">
              <a:rPr lang="en-US" smtClean="0"/>
              <a:pPr/>
              <a:t>78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2258C66-A423-497F-AE5B-02F50C8B1B5F}" type="slidenum">
              <a:rPr lang="en-US" smtClean="0"/>
              <a:pPr/>
              <a:t>79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37">
              <a:defRPr sz="2400" b="1">
                <a:solidFill>
                  <a:schemeClr val="tx1"/>
                </a:solidFill>
                <a:latin typeface="Verdana" pitchFamily="-64" charset="0"/>
              </a:defRPr>
            </a:lvl1pPr>
            <a:lvl2pPr marL="729057" indent="-280406" defTabSz="914437">
              <a:defRPr sz="2400" b="1">
                <a:solidFill>
                  <a:schemeClr val="tx1"/>
                </a:solidFill>
                <a:latin typeface="Verdana" pitchFamily="-64" charset="0"/>
              </a:defRPr>
            </a:lvl2pPr>
            <a:lvl3pPr marL="1121626" indent="-224325" defTabSz="914437">
              <a:defRPr sz="2400" b="1">
                <a:solidFill>
                  <a:schemeClr val="tx1"/>
                </a:solidFill>
                <a:latin typeface="Verdana" pitchFamily="-64" charset="0"/>
              </a:defRPr>
            </a:lvl3pPr>
            <a:lvl4pPr marL="1570276" indent="-224325" defTabSz="914437">
              <a:defRPr sz="2400" b="1">
                <a:solidFill>
                  <a:schemeClr val="tx1"/>
                </a:solidFill>
                <a:latin typeface="Verdana" pitchFamily="-64" charset="0"/>
              </a:defRPr>
            </a:lvl4pPr>
            <a:lvl5pPr marL="2018927" indent="-224325" defTabSz="914437">
              <a:defRPr sz="2400" b="1">
                <a:solidFill>
                  <a:schemeClr val="tx1"/>
                </a:solidFill>
                <a:latin typeface="Verdana" pitchFamily="-64" charset="0"/>
              </a:defRPr>
            </a:lvl5pPr>
            <a:lvl6pPr marL="2467577" indent="-224325" defTabSz="914437" eaLnBrk="0" fontAlgn="base" hangingPunct="0">
              <a:spcBef>
                <a:spcPct val="0"/>
              </a:spcBef>
              <a:spcAft>
                <a:spcPct val="0"/>
              </a:spcAft>
              <a:defRPr sz="2400" b="1">
                <a:solidFill>
                  <a:schemeClr val="tx1"/>
                </a:solidFill>
                <a:latin typeface="Verdana" pitchFamily="-64" charset="0"/>
              </a:defRPr>
            </a:lvl6pPr>
            <a:lvl7pPr marL="2916227" indent="-224325" defTabSz="914437" eaLnBrk="0" fontAlgn="base" hangingPunct="0">
              <a:spcBef>
                <a:spcPct val="0"/>
              </a:spcBef>
              <a:spcAft>
                <a:spcPct val="0"/>
              </a:spcAft>
              <a:defRPr sz="2400" b="1">
                <a:solidFill>
                  <a:schemeClr val="tx1"/>
                </a:solidFill>
                <a:latin typeface="Verdana" pitchFamily="-64" charset="0"/>
              </a:defRPr>
            </a:lvl7pPr>
            <a:lvl8pPr marL="3364878" indent="-224325" defTabSz="914437" eaLnBrk="0" fontAlgn="base" hangingPunct="0">
              <a:spcBef>
                <a:spcPct val="0"/>
              </a:spcBef>
              <a:spcAft>
                <a:spcPct val="0"/>
              </a:spcAft>
              <a:defRPr sz="2400" b="1">
                <a:solidFill>
                  <a:schemeClr val="tx1"/>
                </a:solidFill>
                <a:latin typeface="Verdana" pitchFamily="-64" charset="0"/>
              </a:defRPr>
            </a:lvl8pPr>
            <a:lvl9pPr marL="3813528" indent="-224325" defTabSz="914437" eaLnBrk="0" fontAlgn="base" hangingPunct="0">
              <a:spcBef>
                <a:spcPct val="0"/>
              </a:spcBef>
              <a:spcAft>
                <a:spcPct val="0"/>
              </a:spcAft>
              <a:defRPr sz="2400" b="1">
                <a:solidFill>
                  <a:schemeClr val="tx1"/>
                </a:solidFill>
                <a:latin typeface="Verdana" pitchFamily="-64" charset="0"/>
              </a:defRPr>
            </a:lvl9pPr>
          </a:lstStyle>
          <a:p>
            <a:fld id="{F069A2D7-4F4B-4DB4-A71F-324BFADA5FE8}" type="slidenum">
              <a:rPr lang="en-US" altLang="en-US" sz="1200" b="0">
                <a:latin typeface="Arial" charset="0"/>
              </a:rPr>
              <a:pPr/>
              <a:t>143</a:t>
            </a:fld>
            <a:endParaRPr lang="en-US" altLang="en-US" sz="1200" b="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CC203D-651A-41D0-91E4-F01F07DCAE20}" type="slidenum">
              <a:rPr lang="en-US" altLang="en-US"/>
              <a:pPr eaLnBrk="1" hangingPunct="1"/>
              <a:t>145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CA2C58-5ABA-403F-8AE2-42CD2748C87B}" type="slidenum">
              <a:rPr lang="en-US" altLang="en-US"/>
              <a:pPr eaLnBrk="1" hangingPunct="1"/>
              <a:t>146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41CB95-EF79-46AE-8AEA-58065A54ED17}" type="slidenum">
              <a:rPr lang="en-US" altLang="en-US"/>
              <a:pPr eaLnBrk="1" hangingPunct="1"/>
              <a:t>147</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00AF0BB-5912-4AA1-AC6A-2E2086C078D2}" type="slidenum">
              <a:rPr lang="en-US" smtClean="0">
                <a:latin typeface="Times New Roman" pitchFamily="18" charset="0"/>
              </a:rPr>
              <a:pPr/>
              <a:t>22</a:t>
            </a:fld>
            <a:endParaRPr 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551209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3CE463-7A8F-4049-8CAC-9C535B43BC8C}" type="slidenum">
              <a:rPr lang="en-US" altLang="en-US"/>
              <a:pPr eaLnBrk="1" hangingPunct="1"/>
              <a:t>148</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8BD72A-67FC-48E2-8201-7F0BAFBC76A2}" type="slidenum">
              <a:rPr lang="en-US" altLang="en-US"/>
              <a:pPr eaLnBrk="1" hangingPunct="1"/>
              <a:t>149</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0BEC0C-C701-4D44-8E8C-9896C1B36E53}" type="slidenum">
              <a:rPr lang="en-US" altLang="en-US"/>
              <a:pPr eaLnBrk="1" hangingPunct="1"/>
              <a:t>150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E74498-F1C5-49C3-A6B3-3E1CC1C2644D}" type="slidenum">
              <a:rPr lang="en-US" altLang="en-US"/>
              <a:pPr eaLnBrk="1" hangingPunct="1"/>
              <a:t>151</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972B8F-8144-4388-9AE4-4445F05FA154}" type="slidenum">
              <a:rPr lang="en-US" altLang="en-US"/>
              <a:pPr eaLnBrk="1" hangingPunct="1"/>
              <a:t>152</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04EB68-270C-4CF1-881E-CCB95D501ADE}" type="slidenum">
              <a:rPr lang="en-US" smtClean="0"/>
              <a:pPr/>
              <a:t>24</a:t>
            </a:fld>
            <a:endParaRPr lang="en-US"/>
          </a:p>
        </p:txBody>
      </p:sp>
    </p:spTree>
    <p:extLst>
      <p:ext uri="{BB962C8B-B14F-4D97-AF65-F5344CB8AC3E}">
        <p14:creationId xmlns:p14="http://schemas.microsoft.com/office/powerpoint/2010/main" val="330203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BED965-4491-40FA-AFB7-D67EB4821B39}" type="slidenum">
              <a:rPr lang="en-US" smtClean="0"/>
              <a:pPr/>
              <a:t>58</a:t>
            </a:fld>
            <a:endParaRPr lang="en-US"/>
          </a:p>
        </p:txBody>
      </p:sp>
      <p:sp>
        <p:nvSpPr>
          <p:cNvPr id="32771" name="Rectangle 2"/>
          <p:cNvSpPr>
            <a:spLocks noGrp="1" noChangeArrowheads="1"/>
          </p:cNvSpPr>
          <p:nvPr>
            <p:ph type="body" idx="1"/>
          </p:nvPr>
        </p:nvSpPr>
        <p:spPr>
          <a:noFill/>
          <a:ln/>
        </p:spPr>
        <p:txBody>
          <a:bodyPr lIns="92075" tIns="46038" rIns="92075" bIns="46038"/>
          <a:lstStyle/>
          <a:p>
            <a:endParaRPr lang="en-US"/>
          </a:p>
        </p:txBody>
      </p:sp>
      <p:sp>
        <p:nvSpPr>
          <p:cNvPr id="32772"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CEAB69E-101E-41FA-82F4-A240201C326F}" type="slidenum">
              <a:rPr lang="en-US" smtClean="0"/>
              <a:pPr/>
              <a:t>59</a:t>
            </a:fld>
            <a:endParaRPr lang="en-US"/>
          </a:p>
        </p:txBody>
      </p:sp>
      <p:sp>
        <p:nvSpPr>
          <p:cNvPr id="34819" name="Rectangle 2"/>
          <p:cNvSpPr>
            <a:spLocks noGrp="1" noChangeArrowheads="1"/>
          </p:cNvSpPr>
          <p:nvPr>
            <p:ph type="body" idx="1"/>
          </p:nvPr>
        </p:nvSpPr>
        <p:spPr>
          <a:noFill/>
          <a:ln/>
        </p:spPr>
        <p:txBody>
          <a:bodyPr lIns="92075" tIns="46038" rIns="92075" bIns="46038"/>
          <a:lstStyle/>
          <a:p>
            <a:endParaRPr lang="en-US"/>
          </a:p>
        </p:txBody>
      </p:sp>
      <p:sp>
        <p:nvSpPr>
          <p:cNvPr id="34820"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3D60880-C8E4-4D25-8FA8-DCABD8C022AD}" type="slidenum">
              <a:rPr lang="en-US" smtClean="0"/>
              <a:pPr/>
              <a:t>60</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8579231-9462-4B22-837F-3C977BD585BB}" type="slidenum">
              <a:rPr lang="en-US" smtClean="0"/>
              <a:pPr/>
              <a:t>64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1E3CBC7-A669-448D-8EED-7EACAFF41821}" type="slidenum">
              <a:rPr lang="en-US" smtClean="0"/>
              <a:pPr/>
              <a:t>68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E60053D-F1C2-4D49-9FF4-DDD9C10869B7}" type="slidenum">
              <a:rPr lang="en-US" smtClean="0"/>
              <a:pPr/>
              <a:t>70</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18DCB3-7AC5-4354-B3B1-BAE2CB70A1D5}"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8DCB3-7AC5-4354-B3B1-BAE2CB70A1D5}"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8DCB3-7AC5-4354-B3B1-BAE2CB70A1D5}"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9BF2730-445C-4222-8CC2-D48131093BF9}" type="slidenum">
              <a:rPr lang="en-US" altLang="en-US"/>
              <a:pPr>
                <a:defRPr/>
              </a:pPr>
              <a:t>‹#›</a:t>
            </a:fld>
            <a:endParaRPr lang="en-US" altLang="en-US"/>
          </a:p>
        </p:txBody>
      </p:sp>
    </p:spTree>
    <p:extLst>
      <p:ext uri="{BB962C8B-B14F-4D97-AF65-F5344CB8AC3E}">
        <p14:creationId xmlns:p14="http://schemas.microsoft.com/office/powerpoint/2010/main" val="375631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2"/>
          <p:cNvGrpSpPr>
            <a:grpSpLocks/>
          </p:cNvGrpSpPr>
          <p:nvPr/>
        </p:nvGrpSpPr>
        <p:grpSpPr bwMode="auto">
          <a:xfrm>
            <a:off x="134938" y="404813"/>
            <a:ext cx="9009062" cy="1052512"/>
            <a:chOff x="0" y="1536"/>
            <a:chExt cx="5675" cy="663"/>
          </a:xfrm>
        </p:grpSpPr>
        <p:grpSp>
          <p:nvGrpSpPr>
            <p:cNvPr id="4" name="Group 3"/>
            <p:cNvGrpSpPr>
              <a:grpSpLocks/>
            </p:cNvGrpSpPr>
            <p:nvPr/>
          </p:nvGrpSpPr>
          <p:grpSpPr bwMode="auto">
            <a:xfrm>
              <a:off x="183" y="1604"/>
              <a:ext cx="448" cy="299"/>
              <a:chOff x="720" y="336"/>
              <a:chExt cx="624" cy="432"/>
            </a:xfrm>
          </p:grpSpPr>
          <p:sp>
            <p:nvSpPr>
              <p:cNvPr id="11"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6"/>
            <p:cNvGrpSpPr>
              <a:grpSpLocks/>
            </p:cNvGrpSpPr>
            <p:nvPr/>
          </p:nvGrpSpPr>
          <p:grpSpPr bwMode="auto">
            <a:xfrm>
              <a:off x="261" y="1870"/>
              <a:ext cx="465" cy="299"/>
              <a:chOff x="912" y="2640"/>
              <a:chExt cx="672" cy="432"/>
            </a:xfrm>
          </p:grpSpPr>
          <p:sp>
            <p:nvSpPr>
              <p:cNvPr id="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80" name="Rectangle 12"/>
          <p:cNvSpPr>
            <a:spLocks noGrp="1" noChangeArrowheads="1"/>
          </p:cNvSpPr>
          <p:nvPr>
            <p:ph type="ctrTitle"/>
          </p:nvPr>
        </p:nvSpPr>
        <p:spPr>
          <a:xfrm>
            <a:off x="1116013" y="333375"/>
            <a:ext cx="7772400" cy="792163"/>
          </a:xfrm>
        </p:spPr>
        <p:txBody>
          <a:bodyPr/>
          <a:lstStyle>
            <a:lvl1pPr>
              <a:defRPr sz="3200"/>
            </a:lvl1pPr>
          </a:lstStyle>
          <a:p>
            <a:pPr lvl="0"/>
            <a:br>
              <a:rPr lang="en-GB" altLang="en-US" noProof="0"/>
            </a:br>
            <a:br>
              <a:rPr lang="en-GB" altLang="en-US" noProof="0"/>
            </a:br>
            <a:r>
              <a:rPr lang="en-GB" altLang="en-US" noProof="0"/>
              <a:t>Click to edit Master title style</a:t>
            </a:r>
          </a:p>
        </p:txBody>
      </p:sp>
    </p:spTree>
    <p:extLst>
      <p:ext uri="{BB962C8B-B14F-4D97-AF65-F5344CB8AC3E}">
        <p14:creationId xmlns:p14="http://schemas.microsoft.com/office/powerpoint/2010/main" val="1979131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21550" y="2009533"/>
            <a:ext cx="5500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3" name="Google Shape;13;p3"/>
          <p:cNvSpPr txBox="1">
            <a:spLocks noGrp="1"/>
          </p:cNvSpPr>
          <p:nvPr>
            <p:ph type="subTitle" idx="1"/>
          </p:nvPr>
        </p:nvSpPr>
        <p:spPr>
          <a:xfrm>
            <a:off x="1821550" y="3380339"/>
            <a:ext cx="5500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4" name="Google Shape;14;p3"/>
          <p:cNvSpPr txBox="1">
            <a:spLocks noGrp="1"/>
          </p:cNvSpPr>
          <p:nvPr>
            <p:ph type="sldNum" idx="12"/>
          </p:nvPr>
        </p:nvSpPr>
        <p:spPr>
          <a:xfrm>
            <a:off x="8595300" y="6453000"/>
            <a:ext cx="548700"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645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8DCB3-7AC5-4354-B3B1-BAE2CB70A1D5}"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8DCB3-7AC5-4354-B3B1-BAE2CB70A1D5}"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18DCB3-7AC5-4354-B3B1-BAE2CB70A1D5}"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8DCB3-7AC5-4354-B3B1-BAE2CB70A1D5}"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18DCB3-7AC5-4354-B3B1-BAE2CB70A1D5}"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8DCB3-7AC5-4354-B3B1-BAE2CB70A1D5}"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8DCB3-7AC5-4354-B3B1-BAE2CB70A1D5}"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8DCB3-7AC5-4354-B3B1-BAE2CB70A1D5}"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8DCB3-7AC5-4354-B3B1-BAE2CB70A1D5}"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07B6E-4177-4DEE-B6CC-6EEC087366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8.bin"/><Relationship Id="rId1" Type="http://schemas.openxmlformats.org/officeDocument/2006/relationships/slideLayout" Target="../slideLayouts/slideLayout15.xml"/><Relationship Id="rId5" Type="http://schemas.openxmlformats.org/officeDocument/2006/relationships/image" Target="../media/image28.wmf"/><Relationship Id="rId4" Type="http://schemas.openxmlformats.org/officeDocument/2006/relationships/oleObject" Target="../embeddings/oleObject9.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9.wmf"/></Relationships>
</file>

<file path=ppt/slides/_rels/slide1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oleObject" Target="../embeddings/oleObject12.bin"/><Relationship Id="rId4" Type="http://schemas.openxmlformats.org/officeDocument/2006/relationships/image" Target="../media/image30.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8.wmf"/><Relationship Id="rId7" Type="http://schemas.openxmlformats.org/officeDocument/2006/relationships/oleObject" Target="../embeddings/oleObject4.bin"/><Relationship Id="rId12"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9.wmf"/><Relationship Id="rId10"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81201"/>
            <a:ext cx="9144000" cy="1619250"/>
          </a:xfrm>
        </p:spPr>
        <p:txBody>
          <a:bodyPr>
            <a:normAutofit/>
          </a:bodyPr>
          <a:lstStyle/>
          <a:p>
            <a:r>
              <a:rPr lang="en-US" sz="3600" b="1" i="1" u="sng" dirty="0"/>
              <a:t>Advance Analytics</a:t>
            </a:r>
            <a:r>
              <a:rPr lang="en-US" sz="3600" b="1" i="1" dirty="0"/>
              <a:t> </a:t>
            </a:r>
            <a:endParaRPr lang="en-US" sz="3600" u="sng"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Autofit/>
          </a:bodyPr>
          <a:lstStyle/>
          <a:p>
            <a:r>
              <a:rPr lang="en-US" sz="2700" u="sng" dirty="0"/>
              <a:t>How to do Good Research and collection of relevant Data?</a:t>
            </a:r>
          </a:p>
        </p:txBody>
      </p:sp>
      <p:sp>
        <p:nvSpPr>
          <p:cNvPr id="4" name="Content Placeholder 2"/>
          <p:cNvSpPr>
            <a:spLocks noGrp="1"/>
          </p:cNvSpPr>
          <p:nvPr>
            <p:ph idx="1"/>
          </p:nvPr>
        </p:nvSpPr>
        <p:spPr>
          <a:xfrm>
            <a:off x="0" y="533400"/>
            <a:ext cx="9144000" cy="6172200"/>
          </a:xfrm>
        </p:spPr>
        <p:txBody>
          <a:bodyPr>
            <a:noAutofit/>
          </a:bodyPr>
          <a:lstStyle/>
          <a:p>
            <a:endParaRPr lang="en-US" sz="2200" dirty="0"/>
          </a:p>
          <a:p>
            <a:r>
              <a:rPr lang="en-US" sz="2200" dirty="0"/>
              <a:t> The good research and data must have</a:t>
            </a:r>
          </a:p>
          <a:p>
            <a:pPr>
              <a:buNone/>
            </a:pPr>
            <a:r>
              <a:rPr lang="en-US" sz="2200" dirty="0"/>
              <a:t>      1. Validity</a:t>
            </a:r>
          </a:p>
          <a:p>
            <a:pPr>
              <a:buNone/>
            </a:pPr>
            <a:r>
              <a:rPr lang="en-US" sz="2200" dirty="0"/>
              <a:t>      2.  Reliability</a:t>
            </a:r>
          </a:p>
          <a:p>
            <a:pPr>
              <a:buNone/>
            </a:pPr>
            <a:r>
              <a:rPr lang="en-US" sz="2200" dirty="0"/>
              <a:t>       3. Sensitivity</a:t>
            </a:r>
          </a:p>
          <a:p>
            <a:pPr>
              <a:buNone/>
            </a:pPr>
            <a:r>
              <a:rPr lang="en-US" sz="2200" dirty="0"/>
              <a:t>	</a:t>
            </a:r>
            <a:r>
              <a:rPr lang="en-US" sz="2200" b="1" i="1" dirty="0"/>
              <a:t>Validity-</a:t>
            </a:r>
            <a:r>
              <a:rPr lang="en-US" sz="2200" i="1" dirty="0"/>
              <a:t> is the ability of the measure to </a:t>
            </a:r>
            <a:r>
              <a:rPr lang="en-US" sz="2200" dirty="0"/>
              <a:t>measure what it is supposed to measure</a:t>
            </a:r>
          </a:p>
          <a:p>
            <a:r>
              <a:rPr lang="en-US" sz="2200" b="1" i="1" dirty="0"/>
              <a:t>Reliability-</a:t>
            </a:r>
            <a:r>
              <a:rPr lang="en-US" sz="2200" i="1" dirty="0"/>
              <a:t> is the ability to get consistent </a:t>
            </a:r>
            <a:r>
              <a:rPr lang="en-US" sz="2200" dirty="0"/>
              <a:t>results when same measure is repeated.</a:t>
            </a:r>
          </a:p>
          <a:p>
            <a:r>
              <a:rPr lang="en-US" sz="2200" b="1" i="1" dirty="0"/>
              <a:t>Sensitivity- </a:t>
            </a:r>
            <a:r>
              <a:rPr lang="en-US" sz="2200" i="1" dirty="0"/>
              <a:t>is the ability of the measure to </a:t>
            </a:r>
            <a:r>
              <a:rPr lang="en-US" sz="2200" dirty="0"/>
              <a:t>measure variability in responses.</a:t>
            </a:r>
          </a:p>
        </p:txBody>
      </p:sp>
    </p:spTree>
    <p:extLst>
      <p:ext uri="{BB962C8B-B14F-4D97-AF65-F5344CB8AC3E}">
        <p14:creationId xmlns:p14="http://schemas.microsoft.com/office/powerpoint/2010/main" val="2425626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02490641-F7BD-4F04-BDC8-BC2665F8C1E5}" type="datetime1">
              <a:rPr lang="en-US"/>
              <a:pPr/>
              <a:t>11/1/2022</a:t>
            </a:fld>
            <a:endParaRPr lang="en-US"/>
          </a:p>
        </p:txBody>
      </p:sp>
      <p:sp>
        <p:nvSpPr>
          <p:cNvPr id="18435" name="Rectangle 2"/>
          <p:cNvSpPr>
            <a:spLocks noGrp="1" noChangeArrowheads="1"/>
          </p:cNvSpPr>
          <p:nvPr>
            <p:ph type="title"/>
          </p:nvPr>
        </p:nvSpPr>
        <p:spPr/>
        <p:txBody>
          <a:bodyPr/>
          <a:lstStyle/>
          <a:p>
            <a:pPr algn="ctr" eaLnBrk="1" hangingPunct="1"/>
            <a:r>
              <a:rPr lang="en-US" sz="4400"/>
              <a:t>Definition</a:t>
            </a:r>
          </a:p>
        </p:txBody>
      </p:sp>
      <p:sp>
        <p:nvSpPr>
          <p:cNvPr id="82947" name="Rectangle 3"/>
          <p:cNvSpPr>
            <a:spLocks noGrp="1" noChangeArrowheads="1"/>
          </p:cNvSpPr>
          <p:nvPr>
            <p:ph type="body" idx="1"/>
          </p:nvPr>
        </p:nvSpPr>
        <p:spPr>
          <a:xfrm>
            <a:off x="685800" y="1752600"/>
            <a:ext cx="7772400" cy="1752600"/>
          </a:xfrm>
        </p:spPr>
        <p:txBody>
          <a:bodyPr/>
          <a:lstStyle/>
          <a:p>
            <a:pPr eaLnBrk="1" hangingPunct="1">
              <a:defRPr/>
            </a:pPr>
            <a:r>
              <a:rPr lang="en-US" sz="4400">
                <a:solidFill>
                  <a:schemeClr val="hlink"/>
                </a:solidFill>
                <a:effectLst>
                  <a:outerShdw blurRad="38100" dist="38100" dir="2700000" algn="tl">
                    <a:srgbClr val="FFFFFF"/>
                  </a:outerShdw>
                </a:effectLst>
              </a:rPr>
              <a:t>Median</a:t>
            </a:r>
            <a:r>
              <a:rPr lang="en-US" sz="4400">
                <a:solidFill>
                  <a:schemeClr val="hlink"/>
                </a:solidFill>
              </a:rPr>
              <a:t> </a:t>
            </a:r>
            <a:r>
              <a:rPr lang="en-US" sz="4400"/>
              <a:t>– the middle number in a set of ordered numbers.</a:t>
            </a:r>
          </a:p>
        </p:txBody>
      </p:sp>
      <p:sp>
        <p:nvSpPr>
          <p:cNvPr id="82948" name="Text Box 4"/>
          <p:cNvSpPr txBox="1">
            <a:spLocks noChangeArrowheads="1"/>
          </p:cNvSpPr>
          <p:nvPr/>
        </p:nvSpPr>
        <p:spPr bwMode="auto">
          <a:xfrm>
            <a:off x="2057400" y="3352800"/>
            <a:ext cx="5213350" cy="1189038"/>
          </a:xfrm>
          <a:prstGeom prst="rect">
            <a:avLst/>
          </a:prstGeom>
          <a:noFill/>
          <a:ln w="9525">
            <a:noFill/>
            <a:miter lim="800000"/>
            <a:headEnd/>
            <a:tailEnd/>
          </a:ln>
        </p:spPr>
        <p:txBody>
          <a:bodyPr wrap="none">
            <a:spAutoFit/>
          </a:bodyPr>
          <a:lstStyle/>
          <a:p>
            <a:r>
              <a:rPr lang="en-US" sz="7200" dirty="0"/>
              <a:t>1, 3, 7, 10, 13</a:t>
            </a:r>
          </a:p>
        </p:txBody>
      </p:sp>
      <p:sp>
        <p:nvSpPr>
          <p:cNvPr id="82949" name="Text Box 5"/>
          <p:cNvSpPr txBox="1">
            <a:spLocks noChangeArrowheads="1"/>
          </p:cNvSpPr>
          <p:nvPr/>
        </p:nvSpPr>
        <p:spPr bwMode="auto">
          <a:xfrm>
            <a:off x="3124200" y="4800600"/>
            <a:ext cx="3009900" cy="762000"/>
          </a:xfrm>
          <a:prstGeom prst="rect">
            <a:avLst/>
          </a:prstGeom>
          <a:noFill/>
          <a:ln w="9525">
            <a:noFill/>
            <a:miter lim="800000"/>
            <a:headEnd/>
            <a:tailEnd/>
          </a:ln>
          <a:effectLst/>
        </p:spPr>
        <p:txBody>
          <a:bodyPr wrap="none">
            <a:spAutoFit/>
          </a:bodyPr>
          <a:lstStyle/>
          <a:p>
            <a:pPr>
              <a:defRPr/>
            </a:pPr>
            <a:r>
              <a:rPr lang="en-US" sz="4400">
                <a:solidFill>
                  <a:schemeClr val="hlink"/>
                </a:solidFill>
                <a:effectLst>
                  <a:outerShdw blurRad="38100" dist="38100" dir="2700000" algn="tl">
                    <a:srgbClr val="FFFFFF"/>
                  </a:outerShdw>
                </a:effectLst>
                <a:latin typeface="Tahoma" pitchFamily="34" charset="0"/>
              </a:rPr>
              <a:t>Median = 7</a:t>
            </a:r>
          </a:p>
        </p:txBody>
      </p:sp>
      <p:sp>
        <p:nvSpPr>
          <p:cNvPr id="82950" name="Oval 6"/>
          <p:cNvSpPr>
            <a:spLocks noChangeArrowheads="1"/>
          </p:cNvSpPr>
          <p:nvPr/>
        </p:nvSpPr>
        <p:spPr bwMode="auto">
          <a:xfrm>
            <a:off x="3886200" y="3352800"/>
            <a:ext cx="6858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4944"/>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C899E7AE-4CE3-4DF4-9673-FC05CED0B850}" type="datetime1">
              <a:rPr lang="en-US"/>
              <a:pPr/>
              <a:t>11/1/2022</a:t>
            </a:fld>
            <a:endParaRPr lang="en-US"/>
          </a:p>
        </p:txBody>
      </p:sp>
      <p:sp>
        <p:nvSpPr>
          <p:cNvPr id="19459"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19460"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1 – Arrange the numbers in order from least to greatest.</a:t>
            </a:r>
          </a:p>
        </p:txBody>
      </p:sp>
      <p:sp>
        <p:nvSpPr>
          <p:cNvPr id="19461"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102405"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Tree>
  </p:cSld>
  <p:clrMapOvr>
    <a:masterClrMapping/>
  </p:clrMapOvr>
  <p:transition advTm="912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80C5847D-72A7-4D48-9651-07D290C367BA}" type="datetime1">
              <a:rPr lang="en-US"/>
              <a:pPr/>
              <a:t>11/1/2022</a:t>
            </a:fld>
            <a:endParaRPr lang="en-US"/>
          </a:p>
        </p:txBody>
      </p:sp>
      <p:sp>
        <p:nvSpPr>
          <p:cNvPr id="20483"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0484"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middle number.</a:t>
            </a:r>
          </a:p>
        </p:txBody>
      </p:sp>
      <p:sp>
        <p:nvSpPr>
          <p:cNvPr id="20485"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20486"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84998" name="Oval 6"/>
          <p:cNvSpPr>
            <a:spLocks noChangeArrowheads="1"/>
          </p:cNvSpPr>
          <p:nvPr/>
        </p:nvSpPr>
        <p:spPr bwMode="auto">
          <a:xfrm>
            <a:off x="3962400" y="4495800"/>
            <a:ext cx="990600" cy="9906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6560"/>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B152DDD1-B866-406F-817D-B5CD6CD002A7}" type="datetime1">
              <a:rPr lang="en-US"/>
              <a:pPr/>
              <a:t>11/1/2022</a:t>
            </a:fld>
            <a:endParaRPr lang="en-US"/>
          </a:p>
        </p:txBody>
      </p:sp>
      <p:sp>
        <p:nvSpPr>
          <p:cNvPr id="21507"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1508"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middle number.</a:t>
            </a:r>
          </a:p>
        </p:txBody>
      </p:sp>
      <p:sp>
        <p:nvSpPr>
          <p:cNvPr id="21509" name="Text Box 5"/>
          <p:cNvSpPr txBox="1">
            <a:spLocks noChangeArrowheads="1"/>
          </p:cNvSpPr>
          <p:nvPr/>
        </p:nvSpPr>
        <p:spPr bwMode="auto">
          <a:xfrm>
            <a:off x="1752600" y="34290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21510" name="Oval 6"/>
          <p:cNvSpPr>
            <a:spLocks noChangeArrowheads="1"/>
          </p:cNvSpPr>
          <p:nvPr/>
        </p:nvSpPr>
        <p:spPr bwMode="auto">
          <a:xfrm>
            <a:off x="3962400" y="3429000"/>
            <a:ext cx="990600" cy="990600"/>
          </a:xfrm>
          <a:prstGeom prst="ellipse">
            <a:avLst/>
          </a:prstGeom>
          <a:noFill/>
          <a:ln w="38100">
            <a:solidFill>
              <a:schemeClr val="accent1"/>
            </a:solidFill>
            <a:round/>
            <a:headEnd/>
            <a:tailEnd/>
          </a:ln>
        </p:spPr>
        <p:txBody>
          <a:bodyPr wrap="none" anchor="ctr"/>
          <a:lstStyle/>
          <a:p>
            <a:endParaRPr lang="en-US"/>
          </a:p>
        </p:txBody>
      </p:sp>
      <p:sp>
        <p:nvSpPr>
          <p:cNvPr id="86023" name="Rectangle 7"/>
          <p:cNvSpPr>
            <a:spLocks noChangeArrowheads="1"/>
          </p:cNvSpPr>
          <p:nvPr/>
        </p:nvSpPr>
        <p:spPr bwMode="auto">
          <a:xfrm>
            <a:off x="914400" y="4800600"/>
            <a:ext cx="7467600" cy="1143000"/>
          </a:xfrm>
          <a:prstGeom prst="rect">
            <a:avLst/>
          </a:prstGeom>
          <a:solidFill>
            <a:schemeClr val="accent1"/>
          </a:solidFill>
          <a:ln w="9525">
            <a:solidFill>
              <a:schemeClr val="tx1"/>
            </a:solidFill>
            <a:miter lim="800000"/>
            <a:headEnd/>
            <a:tailEnd/>
          </a:ln>
        </p:spPr>
        <p:txBody>
          <a:bodyPr wrap="none" anchor="ctr"/>
          <a:lstStyle/>
          <a:p>
            <a:pPr algn="ctr"/>
            <a:r>
              <a:rPr lang="en-US" sz="4800"/>
              <a:t>This is your median number.</a:t>
            </a:r>
          </a:p>
        </p:txBody>
      </p:sp>
    </p:spTree>
  </p:cSld>
  <p:clrMapOvr>
    <a:masterClrMapping/>
  </p:clrMapOvr>
  <p:transition advTm="808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 calcmode="lin" valueType="num">
                                      <p:cBhvr additive="base">
                                        <p:cTn id="7" dur="500" fill="hold"/>
                                        <p:tgtEl>
                                          <p:spTgt spid="86023"/>
                                        </p:tgtEl>
                                        <p:attrNameLst>
                                          <p:attrName>ppt_x</p:attrName>
                                        </p:attrNameLst>
                                      </p:cBhvr>
                                      <p:tavLst>
                                        <p:tav tm="0">
                                          <p:val>
                                            <p:strVal val="0-#ppt_w/2"/>
                                          </p:val>
                                        </p:tav>
                                        <p:tav tm="100000">
                                          <p:val>
                                            <p:strVal val="#ppt_x"/>
                                          </p:val>
                                        </p:tav>
                                      </p:tavLst>
                                    </p:anim>
                                    <p:anim calcmode="lin" valueType="num">
                                      <p:cBhvr additive="base">
                                        <p:cTn id="8" dur="500" fill="hold"/>
                                        <p:tgtEl>
                                          <p:spTgt spid="86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5FDF7073-AA29-4B60-9987-E160DC7F002F}" type="datetime1">
              <a:rPr lang="en-US"/>
              <a:pPr/>
              <a:t>11/1/2022</a:t>
            </a:fld>
            <a:endParaRPr lang="en-US"/>
          </a:p>
        </p:txBody>
      </p:sp>
      <p:sp>
        <p:nvSpPr>
          <p:cNvPr id="22531"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2532" name="Rectangle 3"/>
          <p:cNvSpPr>
            <a:spLocks noGrp="1" noChangeArrowheads="1"/>
          </p:cNvSpPr>
          <p:nvPr>
            <p:ph type="body" idx="1"/>
          </p:nvPr>
        </p:nvSpPr>
        <p:spPr>
          <a:xfrm>
            <a:off x="457200" y="1752600"/>
            <a:ext cx="8153400" cy="1447800"/>
          </a:xfrm>
        </p:spPr>
        <p:txBody>
          <a:bodyPr>
            <a:normAutofit fontScale="92500" lnSpcReduction="20000"/>
          </a:bodyPr>
          <a:lstStyle/>
          <a:p>
            <a:pPr eaLnBrk="1" hangingPunct="1">
              <a:lnSpc>
                <a:spcPct val="90000"/>
              </a:lnSpc>
            </a:pPr>
            <a:r>
              <a:rPr lang="en-US" sz="4000">
                <a:solidFill>
                  <a:schemeClr val="accent1"/>
                </a:solidFill>
              </a:rPr>
              <a:t>Step 3 – If there are two middle numbers, find the mean of these two numbers.</a:t>
            </a:r>
          </a:p>
        </p:txBody>
      </p:sp>
      <p:sp>
        <p:nvSpPr>
          <p:cNvPr id="22533" name="Text Box 4"/>
          <p:cNvSpPr txBox="1">
            <a:spLocks noChangeArrowheads="1"/>
          </p:cNvSpPr>
          <p:nvPr/>
        </p:nvSpPr>
        <p:spPr bwMode="auto">
          <a:xfrm>
            <a:off x="1219200" y="4191000"/>
            <a:ext cx="6705600" cy="1006475"/>
          </a:xfrm>
          <a:prstGeom prst="rect">
            <a:avLst/>
          </a:prstGeom>
          <a:noFill/>
          <a:ln w="9525">
            <a:noFill/>
            <a:miter lim="800000"/>
            <a:headEnd/>
            <a:tailEnd/>
          </a:ln>
        </p:spPr>
        <p:txBody>
          <a:bodyPr>
            <a:spAutoFit/>
          </a:bodyPr>
          <a:lstStyle/>
          <a:p>
            <a:r>
              <a:rPr lang="en-US" sz="6000"/>
              <a:t>18, 19, 21, 25, 27, 28</a:t>
            </a:r>
          </a:p>
        </p:txBody>
      </p:sp>
      <p:sp>
        <p:nvSpPr>
          <p:cNvPr id="87045" name="Oval 5"/>
          <p:cNvSpPr>
            <a:spLocks noChangeArrowheads="1"/>
          </p:cNvSpPr>
          <p:nvPr/>
        </p:nvSpPr>
        <p:spPr bwMode="auto">
          <a:xfrm>
            <a:off x="4648200" y="4267200"/>
            <a:ext cx="990600" cy="990600"/>
          </a:xfrm>
          <a:prstGeom prst="ellipse">
            <a:avLst/>
          </a:prstGeom>
          <a:noFill/>
          <a:ln w="38100">
            <a:solidFill>
              <a:schemeClr val="accent1"/>
            </a:solidFill>
            <a:round/>
            <a:headEnd/>
            <a:tailEnd/>
          </a:ln>
        </p:spPr>
        <p:txBody>
          <a:bodyPr wrap="none" anchor="ctr"/>
          <a:lstStyle/>
          <a:p>
            <a:endParaRPr lang="en-US"/>
          </a:p>
        </p:txBody>
      </p:sp>
      <p:sp>
        <p:nvSpPr>
          <p:cNvPr id="87047" name="Oval 7"/>
          <p:cNvSpPr>
            <a:spLocks noChangeArrowheads="1"/>
          </p:cNvSpPr>
          <p:nvPr/>
        </p:nvSpPr>
        <p:spPr bwMode="auto">
          <a:xfrm>
            <a:off x="3429000" y="4267200"/>
            <a:ext cx="990600" cy="9906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1280"/>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D3EFF436-EC38-4409-8186-0622B700FFE7}" type="datetime1">
              <a:rPr lang="en-US"/>
              <a:pPr/>
              <a:t>11/1/2022</a:t>
            </a:fld>
            <a:endParaRPr lang="en-US"/>
          </a:p>
        </p:txBody>
      </p:sp>
      <p:sp>
        <p:nvSpPr>
          <p:cNvPr id="23555"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3556" name="Rectangle 3"/>
          <p:cNvSpPr>
            <a:spLocks noGrp="1" noChangeArrowheads="1"/>
          </p:cNvSpPr>
          <p:nvPr>
            <p:ph type="body" idx="1"/>
          </p:nvPr>
        </p:nvSpPr>
        <p:spPr>
          <a:xfrm>
            <a:off x="457200" y="1752600"/>
            <a:ext cx="8153400" cy="1447800"/>
          </a:xfrm>
        </p:spPr>
        <p:txBody>
          <a:bodyPr>
            <a:normAutofit fontScale="92500" lnSpcReduction="20000"/>
          </a:bodyPr>
          <a:lstStyle/>
          <a:p>
            <a:pPr eaLnBrk="1" hangingPunct="1">
              <a:lnSpc>
                <a:spcPct val="90000"/>
              </a:lnSpc>
            </a:pPr>
            <a:r>
              <a:rPr lang="en-US" sz="4000">
                <a:solidFill>
                  <a:schemeClr val="accent1"/>
                </a:solidFill>
              </a:rPr>
              <a:t>Step 3 – If there are two middle numbers, find the mean of these two numbers.</a:t>
            </a:r>
          </a:p>
        </p:txBody>
      </p:sp>
      <p:sp>
        <p:nvSpPr>
          <p:cNvPr id="23557" name="Text Box 4"/>
          <p:cNvSpPr txBox="1">
            <a:spLocks noChangeArrowheads="1"/>
          </p:cNvSpPr>
          <p:nvPr/>
        </p:nvSpPr>
        <p:spPr bwMode="auto">
          <a:xfrm>
            <a:off x="2667000" y="3429000"/>
            <a:ext cx="2971800" cy="1006475"/>
          </a:xfrm>
          <a:prstGeom prst="rect">
            <a:avLst/>
          </a:prstGeom>
          <a:noFill/>
          <a:ln w="9525">
            <a:noFill/>
            <a:miter lim="800000"/>
            <a:headEnd/>
            <a:tailEnd/>
          </a:ln>
        </p:spPr>
        <p:txBody>
          <a:bodyPr>
            <a:spAutoFit/>
          </a:bodyPr>
          <a:lstStyle/>
          <a:p>
            <a:r>
              <a:rPr lang="en-US" sz="6000"/>
              <a:t>21+ 25 = </a:t>
            </a:r>
          </a:p>
        </p:txBody>
      </p:sp>
      <p:sp>
        <p:nvSpPr>
          <p:cNvPr id="23558" name="Oval 5"/>
          <p:cNvSpPr>
            <a:spLocks noChangeArrowheads="1"/>
          </p:cNvSpPr>
          <p:nvPr/>
        </p:nvSpPr>
        <p:spPr bwMode="auto">
          <a:xfrm>
            <a:off x="4038600" y="3429000"/>
            <a:ext cx="990600" cy="990600"/>
          </a:xfrm>
          <a:prstGeom prst="ellipse">
            <a:avLst/>
          </a:prstGeom>
          <a:noFill/>
          <a:ln w="38100">
            <a:solidFill>
              <a:schemeClr val="accent1"/>
            </a:solidFill>
            <a:round/>
            <a:headEnd/>
            <a:tailEnd/>
          </a:ln>
        </p:spPr>
        <p:txBody>
          <a:bodyPr wrap="none" anchor="ctr"/>
          <a:lstStyle/>
          <a:p>
            <a:endParaRPr lang="en-US"/>
          </a:p>
        </p:txBody>
      </p:sp>
      <p:sp>
        <p:nvSpPr>
          <p:cNvPr id="23559" name="Oval 6"/>
          <p:cNvSpPr>
            <a:spLocks noChangeArrowheads="1"/>
          </p:cNvSpPr>
          <p:nvPr/>
        </p:nvSpPr>
        <p:spPr bwMode="auto">
          <a:xfrm>
            <a:off x="2590800" y="3429000"/>
            <a:ext cx="990600" cy="990600"/>
          </a:xfrm>
          <a:prstGeom prst="ellipse">
            <a:avLst/>
          </a:prstGeom>
          <a:noFill/>
          <a:ln w="38100">
            <a:solidFill>
              <a:schemeClr val="accent1"/>
            </a:solidFill>
            <a:round/>
            <a:headEnd/>
            <a:tailEnd/>
          </a:ln>
        </p:spPr>
        <p:txBody>
          <a:bodyPr wrap="none" anchor="ctr"/>
          <a:lstStyle/>
          <a:p>
            <a:endParaRPr lang="en-US"/>
          </a:p>
        </p:txBody>
      </p:sp>
      <p:sp>
        <p:nvSpPr>
          <p:cNvPr id="88071" name="Text Box 7"/>
          <p:cNvSpPr txBox="1">
            <a:spLocks noChangeArrowheads="1"/>
          </p:cNvSpPr>
          <p:nvPr/>
        </p:nvSpPr>
        <p:spPr bwMode="auto">
          <a:xfrm>
            <a:off x="5562600" y="3352800"/>
            <a:ext cx="1136650" cy="1006475"/>
          </a:xfrm>
          <a:prstGeom prst="rect">
            <a:avLst/>
          </a:prstGeom>
          <a:noFill/>
          <a:ln w="9525">
            <a:noFill/>
            <a:miter lim="800000"/>
            <a:headEnd/>
            <a:tailEnd/>
          </a:ln>
        </p:spPr>
        <p:txBody>
          <a:bodyPr wrap="none">
            <a:spAutoFit/>
          </a:bodyPr>
          <a:lstStyle/>
          <a:p>
            <a:r>
              <a:rPr lang="en-US" sz="6000"/>
              <a:t>46 </a:t>
            </a:r>
          </a:p>
        </p:txBody>
      </p:sp>
      <p:sp>
        <p:nvSpPr>
          <p:cNvPr id="88072" name="Text Box 8"/>
          <p:cNvSpPr txBox="1">
            <a:spLocks noChangeArrowheads="1"/>
          </p:cNvSpPr>
          <p:nvPr/>
        </p:nvSpPr>
        <p:spPr bwMode="auto">
          <a:xfrm>
            <a:off x="3581400" y="5029200"/>
            <a:ext cx="844550" cy="1098550"/>
          </a:xfrm>
          <a:prstGeom prst="rect">
            <a:avLst/>
          </a:prstGeom>
          <a:noFill/>
          <a:ln w="9525">
            <a:noFill/>
            <a:miter lim="800000"/>
            <a:headEnd/>
            <a:tailEnd/>
          </a:ln>
        </p:spPr>
        <p:txBody>
          <a:bodyPr>
            <a:spAutoFit/>
          </a:bodyPr>
          <a:lstStyle/>
          <a:p>
            <a:r>
              <a:rPr lang="en-US" sz="6000"/>
              <a:t>2</a:t>
            </a:r>
            <a:r>
              <a:rPr lang="en-US" sz="6600"/>
              <a:t>)</a:t>
            </a:r>
          </a:p>
        </p:txBody>
      </p:sp>
      <p:sp>
        <p:nvSpPr>
          <p:cNvPr id="88073" name="Line 9"/>
          <p:cNvSpPr>
            <a:spLocks noChangeShapeType="1"/>
          </p:cNvSpPr>
          <p:nvPr/>
        </p:nvSpPr>
        <p:spPr bwMode="auto">
          <a:xfrm>
            <a:off x="4114800" y="5257800"/>
            <a:ext cx="1905000" cy="0"/>
          </a:xfrm>
          <a:prstGeom prst="line">
            <a:avLst/>
          </a:prstGeom>
          <a:noFill/>
          <a:ln w="38100">
            <a:solidFill>
              <a:schemeClr val="tx1"/>
            </a:solidFill>
            <a:round/>
            <a:headEnd/>
            <a:tailEnd/>
          </a:ln>
        </p:spPr>
        <p:txBody>
          <a:bodyPr wrap="none"/>
          <a:lstStyle/>
          <a:p>
            <a:endParaRPr lang="en-US"/>
          </a:p>
        </p:txBody>
      </p:sp>
      <p:sp>
        <p:nvSpPr>
          <p:cNvPr id="88074" name="Text Box 10"/>
          <p:cNvSpPr txBox="1">
            <a:spLocks noChangeArrowheads="1"/>
          </p:cNvSpPr>
          <p:nvPr/>
        </p:nvSpPr>
        <p:spPr bwMode="auto">
          <a:xfrm>
            <a:off x="4343400" y="5105400"/>
            <a:ext cx="1136650" cy="1006475"/>
          </a:xfrm>
          <a:prstGeom prst="rect">
            <a:avLst/>
          </a:prstGeom>
          <a:noFill/>
          <a:ln w="9525">
            <a:noFill/>
            <a:miter lim="800000"/>
            <a:headEnd/>
            <a:tailEnd/>
          </a:ln>
        </p:spPr>
        <p:txBody>
          <a:bodyPr wrap="none">
            <a:spAutoFit/>
          </a:bodyPr>
          <a:lstStyle/>
          <a:p>
            <a:r>
              <a:rPr lang="en-US" sz="6000"/>
              <a:t>46 </a:t>
            </a:r>
          </a:p>
        </p:txBody>
      </p:sp>
      <p:sp>
        <p:nvSpPr>
          <p:cNvPr id="88075" name="Text Box 11"/>
          <p:cNvSpPr txBox="1">
            <a:spLocks noChangeArrowheads="1"/>
          </p:cNvSpPr>
          <p:nvPr/>
        </p:nvSpPr>
        <p:spPr bwMode="auto">
          <a:xfrm>
            <a:off x="4343400" y="4419600"/>
            <a:ext cx="946150" cy="1006475"/>
          </a:xfrm>
          <a:prstGeom prst="rect">
            <a:avLst/>
          </a:prstGeom>
          <a:noFill/>
          <a:ln w="9525">
            <a:noFill/>
            <a:miter lim="800000"/>
            <a:headEnd/>
            <a:tailEnd/>
          </a:ln>
        </p:spPr>
        <p:txBody>
          <a:bodyPr wrap="none">
            <a:spAutoFit/>
          </a:bodyPr>
          <a:lstStyle/>
          <a:p>
            <a:r>
              <a:rPr lang="en-US" sz="6000"/>
              <a:t>23</a:t>
            </a:r>
          </a:p>
        </p:txBody>
      </p:sp>
      <p:sp>
        <p:nvSpPr>
          <p:cNvPr id="88076" name="Line 12"/>
          <p:cNvSpPr>
            <a:spLocks noChangeShapeType="1"/>
          </p:cNvSpPr>
          <p:nvPr/>
        </p:nvSpPr>
        <p:spPr bwMode="auto">
          <a:xfrm flipH="1">
            <a:off x="5410200" y="4800600"/>
            <a:ext cx="762000" cy="0"/>
          </a:xfrm>
          <a:prstGeom prst="line">
            <a:avLst/>
          </a:prstGeom>
          <a:noFill/>
          <a:ln w="57150">
            <a:solidFill>
              <a:schemeClr val="tx1"/>
            </a:solidFill>
            <a:round/>
            <a:headEnd/>
            <a:tailEnd type="triangle" w="med" len="med"/>
          </a:ln>
        </p:spPr>
        <p:txBody>
          <a:bodyPr wrap="none"/>
          <a:lstStyle/>
          <a:p>
            <a:endParaRPr lang="en-US"/>
          </a:p>
        </p:txBody>
      </p:sp>
      <p:sp>
        <p:nvSpPr>
          <p:cNvPr id="88077" name="Text Box 13"/>
          <p:cNvSpPr txBox="1">
            <a:spLocks noChangeArrowheads="1"/>
          </p:cNvSpPr>
          <p:nvPr/>
        </p:nvSpPr>
        <p:spPr bwMode="auto">
          <a:xfrm>
            <a:off x="6232525" y="4318000"/>
            <a:ext cx="1978025" cy="823913"/>
          </a:xfrm>
          <a:prstGeom prst="rect">
            <a:avLst/>
          </a:prstGeom>
          <a:noFill/>
          <a:ln w="9525">
            <a:noFill/>
            <a:miter lim="800000"/>
            <a:headEnd/>
            <a:tailEnd/>
          </a:ln>
        </p:spPr>
        <p:txBody>
          <a:bodyPr wrap="none">
            <a:spAutoFit/>
          </a:bodyPr>
          <a:lstStyle/>
          <a:p>
            <a:r>
              <a:rPr lang="en-US" sz="4800">
                <a:solidFill>
                  <a:schemeClr val="accent2"/>
                </a:solidFill>
              </a:rPr>
              <a:t>median</a:t>
            </a:r>
          </a:p>
        </p:txBody>
      </p:sp>
    </p:spTree>
  </p:cSld>
  <p:clrMapOvr>
    <a:masterClrMapping/>
  </p:clrMapOvr>
  <p:transition advTm="13408"/>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50E34BD4-7D31-4E55-ABBC-1C15D62FB89C}" type="datetime1">
              <a:rPr lang="en-US"/>
              <a:pPr/>
              <a:t>11/1/2022</a:t>
            </a:fld>
            <a:endParaRPr lang="en-US"/>
          </a:p>
        </p:txBody>
      </p:sp>
      <p:sp>
        <p:nvSpPr>
          <p:cNvPr id="24579"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89091" name="Text Box 3"/>
          <p:cNvSpPr txBox="1">
            <a:spLocks noChangeArrowheads="1"/>
          </p:cNvSpPr>
          <p:nvPr/>
        </p:nvSpPr>
        <p:spPr bwMode="auto">
          <a:xfrm>
            <a:off x="2971800" y="1828800"/>
            <a:ext cx="3041650" cy="1006475"/>
          </a:xfrm>
          <a:prstGeom prst="rect">
            <a:avLst/>
          </a:prstGeom>
          <a:noFill/>
          <a:ln w="9525">
            <a:noFill/>
            <a:miter lim="800000"/>
            <a:headEnd/>
            <a:tailEnd/>
          </a:ln>
        </p:spPr>
        <p:txBody>
          <a:bodyPr wrap="none">
            <a:spAutoFit/>
          </a:bodyPr>
          <a:lstStyle/>
          <a:p>
            <a:r>
              <a:rPr lang="en-US" sz="6000">
                <a:solidFill>
                  <a:schemeClr val="accent2"/>
                </a:solidFill>
              </a:rPr>
              <a:t>16, 10, 7 </a:t>
            </a:r>
          </a:p>
        </p:txBody>
      </p:sp>
      <p:sp>
        <p:nvSpPr>
          <p:cNvPr id="89092" name="Text Box 4"/>
          <p:cNvSpPr txBox="1">
            <a:spLocks noChangeArrowheads="1"/>
          </p:cNvSpPr>
          <p:nvPr/>
        </p:nvSpPr>
        <p:spPr bwMode="auto">
          <a:xfrm>
            <a:off x="3886200" y="4267200"/>
            <a:ext cx="1098550" cy="1189038"/>
          </a:xfrm>
          <a:prstGeom prst="rect">
            <a:avLst/>
          </a:prstGeom>
          <a:noFill/>
          <a:ln w="9525">
            <a:noFill/>
            <a:miter lim="800000"/>
            <a:headEnd/>
            <a:tailEnd/>
          </a:ln>
        </p:spPr>
        <p:txBody>
          <a:bodyPr wrap="none">
            <a:spAutoFit/>
          </a:bodyPr>
          <a:lstStyle/>
          <a:p>
            <a:r>
              <a:rPr lang="en-US" sz="7200">
                <a:solidFill>
                  <a:schemeClr val="accent1"/>
                </a:solidFill>
              </a:rPr>
              <a:t>10</a:t>
            </a:r>
          </a:p>
        </p:txBody>
      </p:sp>
      <p:sp>
        <p:nvSpPr>
          <p:cNvPr id="89093" name="Text Box 5"/>
          <p:cNvSpPr txBox="1">
            <a:spLocks noChangeArrowheads="1"/>
          </p:cNvSpPr>
          <p:nvPr/>
        </p:nvSpPr>
        <p:spPr bwMode="auto">
          <a:xfrm>
            <a:off x="3048000" y="2895600"/>
            <a:ext cx="3041650" cy="1006475"/>
          </a:xfrm>
          <a:prstGeom prst="rect">
            <a:avLst/>
          </a:prstGeom>
          <a:noFill/>
          <a:ln w="9525">
            <a:noFill/>
            <a:miter lim="800000"/>
            <a:headEnd/>
            <a:tailEnd/>
          </a:ln>
        </p:spPr>
        <p:txBody>
          <a:bodyPr wrap="none">
            <a:spAutoFit/>
          </a:bodyPr>
          <a:lstStyle/>
          <a:p>
            <a:r>
              <a:rPr lang="en-US" sz="6000">
                <a:solidFill>
                  <a:schemeClr val="accent2"/>
                </a:solidFill>
              </a:rPr>
              <a:t>7, 10, 16 </a:t>
            </a:r>
          </a:p>
        </p:txBody>
      </p:sp>
      <p:sp>
        <p:nvSpPr>
          <p:cNvPr id="89094" name="Oval 6"/>
          <p:cNvSpPr>
            <a:spLocks noChangeArrowheads="1"/>
          </p:cNvSpPr>
          <p:nvPr/>
        </p:nvSpPr>
        <p:spPr bwMode="auto">
          <a:xfrm>
            <a:off x="3733800" y="2819400"/>
            <a:ext cx="12192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8608"/>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1C3127CB-2635-404A-8F8C-406BC44477DE}" type="datetime1">
              <a:rPr lang="en-US"/>
              <a:pPr/>
              <a:t>11/1/2022</a:t>
            </a:fld>
            <a:endParaRPr lang="en-US"/>
          </a:p>
        </p:txBody>
      </p:sp>
      <p:sp>
        <p:nvSpPr>
          <p:cNvPr id="25603"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25604" name="Text Box 3"/>
          <p:cNvSpPr txBox="1">
            <a:spLocks noChangeArrowheads="1"/>
          </p:cNvSpPr>
          <p:nvPr/>
        </p:nvSpPr>
        <p:spPr bwMode="auto">
          <a:xfrm>
            <a:off x="2133600" y="1905000"/>
            <a:ext cx="4946650" cy="1006475"/>
          </a:xfrm>
          <a:prstGeom prst="rect">
            <a:avLst/>
          </a:prstGeom>
          <a:noFill/>
          <a:ln w="9525">
            <a:noFill/>
            <a:miter lim="800000"/>
            <a:headEnd/>
            <a:tailEnd/>
          </a:ln>
        </p:spPr>
        <p:txBody>
          <a:bodyPr wrap="none">
            <a:spAutoFit/>
          </a:bodyPr>
          <a:lstStyle/>
          <a:p>
            <a:r>
              <a:rPr lang="en-US" sz="6000">
                <a:solidFill>
                  <a:schemeClr val="accent2"/>
                </a:solidFill>
              </a:rPr>
              <a:t>29, 8, 4, 11, 19 </a:t>
            </a:r>
          </a:p>
        </p:txBody>
      </p:sp>
      <p:sp>
        <p:nvSpPr>
          <p:cNvPr id="90116" name="Text Box 4"/>
          <p:cNvSpPr txBox="1">
            <a:spLocks noChangeArrowheads="1"/>
          </p:cNvSpPr>
          <p:nvPr/>
        </p:nvSpPr>
        <p:spPr bwMode="auto">
          <a:xfrm>
            <a:off x="4038600" y="4114800"/>
            <a:ext cx="1098550" cy="1189038"/>
          </a:xfrm>
          <a:prstGeom prst="rect">
            <a:avLst/>
          </a:prstGeom>
          <a:noFill/>
          <a:ln w="9525">
            <a:noFill/>
            <a:miter lim="800000"/>
            <a:headEnd/>
            <a:tailEnd/>
          </a:ln>
        </p:spPr>
        <p:txBody>
          <a:bodyPr wrap="none">
            <a:spAutoFit/>
          </a:bodyPr>
          <a:lstStyle/>
          <a:p>
            <a:r>
              <a:rPr lang="en-US" sz="7200">
                <a:solidFill>
                  <a:schemeClr val="accent1"/>
                </a:solidFill>
              </a:rPr>
              <a:t>11</a:t>
            </a:r>
          </a:p>
        </p:txBody>
      </p:sp>
      <p:sp>
        <p:nvSpPr>
          <p:cNvPr id="90117" name="Text Box 5"/>
          <p:cNvSpPr txBox="1">
            <a:spLocks noChangeArrowheads="1"/>
          </p:cNvSpPr>
          <p:nvPr/>
        </p:nvSpPr>
        <p:spPr bwMode="auto">
          <a:xfrm>
            <a:off x="2133600" y="3048000"/>
            <a:ext cx="4946650" cy="1006475"/>
          </a:xfrm>
          <a:prstGeom prst="rect">
            <a:avLst/>
          </a:prstGeom>
          <a:noFill/>
          <a:ln w="9525">
            <a:noFill/>
            <a:miter lim="800000"/>
            <a:headEnd/>
            <a:tailEnd/>
          </a:ln>
        </p:spPr>
        <p:txBody>
          <a:bodyPr wrap="none">
            <a:spAutoFit/>
          </a:bodyPr>
          <a:lstStyle/>
          <a:p>
            <a:r>
              <a:rPr lang="en-US" sz="6000">
                <a:solidFill>
                  <a:schemeClr val="accent2"/>
                </a:solidFill>
              </a:rPr>
              <a:t>4, 8, 11, 19, 29 </a:t>
            </a:r>
          </a:p>
        </p:txBody>
      </p:sp>
      <p:sp>
        <p:nvSpPr>
          <p:cNvPr id="90118" name="Oval 6"/>
          <p:cNvSpPr>
            <a:spLocks noChangeArrowheads="1"/>
          </p:cNvSpPr>
          <p:nvPr/>
        </p:nvSpPr>
        <p:spPr bwMode="auto">
          <a:xfrm>
            <a:off x="3581400" y="2971800"/>
            <a:ext cx="12192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0000"/>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B14445CA-A0FE-414C-9D54-73FA3D0178DB}" type="datetime1">
              <a:rPr lang="en-US"/>
              <a:pPr/>
              <a:t>11/1/2022</a:t>
            </a:fld>
            <a:endParaRPr lang="en-US"/>
          </a:p>
        </p:txBody>
      </p:sp>
      <p:sp>
        <p:nvSpPr>
          <p:cNvPr id="26627"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26628" name="Text Box 3"/>
          <p:cNvSpPr txBox="1">
            <a:spLocks noChangeArrowheads="1"/>
          </p:cNvSpPr>
          <p:nvPr/>
        </p:nvSpPr>
        <p:spPr bwMode="auto">
          <a:xfrm>
            <a:off x="1600200" y="1676400"/>
            <a:ext cx="6089650" cy="1006475"/>
          </a:xfrm>
          <a:prstGeom prst="rect">
            <a:avLst/>
          </a:prstGeom>
          <a:noFill/>
          <a:ln w="9525">
            <a:noFill/>
            <a:miter lim="800000"/>
            <a:headEnd/>
            <a:tailEnd/>
          </a:ln>
        </p:spPr>
        <p:txBody>
          <a:bodyPr wrap="none">
            <a:spAutoFit/>
          </a:bodyPr>
          <a:lstStyle/>
          <a:p>
            <a:r>
              <a:rPr lang="en-US" sz="6000">
                <a:solidFill>
                  <a:schemeClr val="accent2"/>
                </a:solidFill>
              </a:rPr>
              <a:t>31, 7, 2, 12, 14, 19 </a:t>
            </a:r>
          </a:p>
        </p:txBody>
      </p:sp>
      <p:sp>
        <p:nvSpPr>
          <p:cNvPr id="91140" name="Text Box 4"/>
          <p:cNvSpPr txBox="1">
            <a:spLocks noChangeArrowheads="1"/>
          </p:cNvSpPr>
          <p:nvPr/>
        </p:nvSpPr>
        <p:spPr bwMode="auto">
          <a:xfrm>
            <a:off x="6400800" y="3429000"/>
            <a:ext cx="1098550" cy="1189038"/>
          </a:xfrm>
          <a:prstGeom prst="rect">
            <a:avLst/>
          </a:prstGeom>
          <a:noFill/>
          <a:ln w="9525">
            <a:noFill/>
            <a:miter lim="800000"/>
            <a:headEnd/>
            <a:tailEnd/>
          </a:ln>
        </p:spPr>
        <p:txBody>
          <a:bodyPr wrap="none">
            <a:spAutoFit/>
          </a:bodyPr>
          <a:lstStyle/>
          <a:p>
            <a:r>
              <a:rPr lang="en-US" sz="7200">
                <a:solidFill>
                  <a:schemeClr val="accent1"/>
                </a:solidFill>
              </a:rPr>
              <a:t>13</a:t>
            </a:r>
          </a:p>
        </p:txBody>
      </p:sp>
      <p:sp>
        <p:nvSpPr>
          <p:cNvPr id="91142" name="Oval 6"/>
          <p:cNvSpPr>
            <a:spLocks noChangeArrowheads="1"/>
          </p:cNvSpPr>
          <p:nvPr/>
        </p:nvSpPr>
        <p:spPr bwMode="auto">
          <a:xfrm>
            <a:off x="3124200" y="2514600"/>
            <a:ext cx="1219200" cy="1219200"/>
          </a:xfrm>
          <a:prstGeom prst="ellipse">
            <a:avLst/>
          </a:prstGeom>
          <a:noFill/>
          <a:ln w="38100">
            <a:solidFill>
              <a:schemeClr val="accent1"/>
            </a:solidFill>
            <a:round/>
            <a:headEnd/>
            <a:tailEnd/>
          </a:ln>
        </p:spPr>
        <p:txBody>
          <a:bodyPr wrap="none" anchor="ctr"/>
          <a:lstStyle/>
          <a:p>
            <a:endParaRPr lang="en-US"/>
          </a:p>
        </p:txBody>
      </p:sp>
      <p:sp>
        <p:nvSpPr>
          <p:cNvPr id="91143" name="Text Box 7"/>
          <p:cNvSpPr txBox="1">
            <a:spLocks noChangeArrowheads="1"/>
          </p:cNvSpPr>
          <p:nvPr/>
        </p:nvSpPr>
        <p:spPr bwMode="auto">
          <a:xfrm>
            <a:off x="1676400" y="2590800"/>
            <a:ext cx="5899150" cy="1006475"/>
          </a:xfrm>
          <a:prstGeom prst="rect">
            <a:avLst/>
          </a:prstGeom>
          <a:noFill/>
          <a:ln w="9525">
            <a:noFill/>
            <a:miter lim="800000"/>
            <a:headEnd/>
            <a:tailEnd/>
          </a:ln>
        </p:spPr>
        <p:txBody>
          <a:bodyPr wrap="none">
            <a:spAutoFit/>
          </a:bodyPr>
          <a:lstStyle/>
          <a:p>
            <a:r>
              <a:rPr lang="en-US" sz="6000">
                <a:solidFill>
                  <a:schemeClr val="accent2"/>
                </a:solidFill>
              </a:rPr>
              <a:t>2, 7, 12, 14, 19, 31</a:t>
            </a:r>
          </a:p>
        </p:txBody>
      </p:sp>
      <p:sp>
        <p:nvSpPr>
          <p:cNvPr id="91144" name="Oval 8"/>
          <p:cNvSpPr>
            <a:spLocks noChangeArrowheads="1"/>
          </p:cNvSpPr>
          <p:nvPr/>
        </p:nvSpPr>
        <p:spPr bwMode="auto">
          <a:xfrm>
            <a:off x="4267200" y="2514600"/>
            <a:ext cx="1219200" cy="1219200"/>
          </a:xfrm>
          <a:prstGeom prst="ellipse">
            <a:avLst/>
          </a:prstGeom>
          <a:noFill/>
          <a:ln w="38100">
            <a:solidFill>
              <a:schemeClr val="accent1"/>
            </a:solidFill>
            <a:round/>
            <a:headEnd/>
            <a:tailEnd/>
          </a:ln>
        </p:spPr>
        <p:txBody>
          <a:bodyPr wrap="none" anchor="ctr"/>
          <a:lstStyle/>
          <a:p>
            <a:endParaRPr lang="en-US"/>
          </a:p>
        </p:txBody>
      </p:sp>
      <p:sp>
        <p:nvSpPr>
          <p:cNvPr id="91147" name="Text Box 11"/>
          <p:cNvSpPr txBox="1">
            <a:spLocks noChangeArrowheads="1"/>
          </p:cNvSpPr>
          <p:nvPr/>
        </p:nvSpPr>
        <p:spPr bwMode="auto">
          <a:xfrm>
            <a:off x="990600" y="4267200"/>
            <a:ext cx="4092575" cy="1006475"/>
          </a:xfrm>
          <a:prstGeom prst="rect">
            <a:avLst/>
          </a:prstGeom>
          <a:noFill/>
          <a:ln w="9525">
            <a:noFill/>
            <a:miter lim="800000"/>
            <a:headEnd/>
            <a:tailEnd/>
          </a:ln>
        </p:spPr>
        <p:txBody>
          <a:bodyPr wrap="none">
            <a:spAutoFit/>
          </a:bodyPr>
          <a:lstStyle/>
          <a:p>
            <a:r>
              <a:rPr lang="en-US" sz="6000">
                <a:solidFill>
                  <a:schemeClr val="accent2"/>
                </a:solidFill>
              </a:rPr>
              <a:t>12 + 14</a:t>
            </a:r>
            <a:r>
              <a:rPr lang="en-US" sz="6000"/>
              <a:t> </a:t>
            </a:r>
            <a:r>
              <a:rPr lang="en-US" sz="6000">
                <a:solidFill>
                  <a:schemeClr val="accent2"/>
                </a:solidFill>
              </a:rPr>
              <a:t>= 26</a:t>
            </a:r>
          </a:p>
        </p:txBody>
      </p:sp>
      <p:sp>
        <p:nvSpPr>
          <p:cNvPr id="91148" name="Text Box 12"/>
          <p:cNvSpPr txBox="1">
            <a:spLocks noChangeArrowheads="1"/>
          </p:cNvSpPr>
          <p:nvPr/>
        </p:nvSpPr>
        <p:spPr bwMode="auto">
          <a:xfrm>
            <a:off x="5638800" y="4191000"/>
            <a:ext cx="844550" cy="1098550"/>
          </a:xfrm>
          <a:prstGeom prst="rect">
            <a:avLst/>
          </a:prstGeom>
          <a:noFill/>
          <a:ln w="9525">
            <a:noFill/>
            <a:miter lim="800000"/>
            <a:headEnd/>
            <a:tailEnd/>
          </a:ln>
        </p:spPr>
        <p:txBody>
          <a:bodyPr wrap="none">
            <a:spAutoFit/>
          </a:bodyPr>
          <a:lstStyle/>
          <a:p>
            <a:r>
              <a:rPr lang="en-US" sz="6000">
                <a:solidFill>
                  <a:schemeClr val="accent2"/>
                </a:solidFill>
              </a:rPr>
              <a:t>2</a:t>
            </a:r>
            <a:r>
              <a:rPr lang="en-US" sz="6600">
                <a:solidFill>
                  <a:schemeClr val="accent2"/>
                </a:solidFill>
              </a:rPr>
              <a:t>)</a:t>
            </a:r>
          </a:p>
        </p:txBody>
      </p:sp>
      <p:sp>
        <p:nvSpPr>
          <p:cNvPr id="91149" name="Line 13"/>
          <p:cNvSpPr>
            <a:spLocks noChangeShapeType="1"/>
          </p:cNvSpPr>
          <p:nvPr/>
        </p:nvSpPr>
        <p:spPr bwMode="auto">
          <a:xfrm>
            <a:off x="6172200" y="4419600"/>
            <a:ext cx="1524000" cy="0"/>
          </a:xfrm>
          <a:prstGeom prst="line">
            <a:avLst/>
          </a:prstGeom>
          <a:noFill/>
          <a:ln w="38100">
            <a:solidFill>
              <a:schemeClr val="accent2"/>
            </a:solidFill>
            <a:round/>
            <a:headEnd/>
            <a:tailEnd/>
          </a:ln>
        </p:spPr>
        <p:txBody>
          <a:bodyPr wrap="none"/>
          <a:lstStyle/>
          <a:p>
            <a:endParaRPr lang="en-US"/>
          </a:p>
        </p:txBody>
      </p:sp>
      <p:sp>
        <p:nvSpPr>
          <p:cNvPr id="91150" name="Text Box 14"/>
          <p:cNvSpPr txBox="1">
            <a:spLocks noChangeArrowheads="1"/>
          </p:cNvSpPr>
          <p:nvPr/>
        </p:nvSpPr>
        <p:spPr bwMode="auto">
          <a:xfrm>
            <a:off x="6477000" y="4270375"/>
            <a:ext cx="946150" cy="1920875"/>
          </a:xfrm>
          <a:prstGeom prst="rect">
            <a:avLst/>
          </a:prstGeom>
          <a:noFill/>
          <a:ln w="9525">
            <a:noFill/>
            <a:miter lim="800000"/>
            <a:headEnd/>
            <a:tailEnd/>
          </a:ln>
        </p:spPr>
        <p:txBody>
          <a:bodyPr wrap="none">
            <a:spAutoFit/>
          </a:bodyPr>
          <a:lstStyle/>
          <a:p>
            <a:r>
              <a:rPr lang="en-US" sz="6000">
                <a:solidFill>
                  <a:schemeClr val="accent2"/>
                </a:solidFill>
              </a:rPr>
              <a:t>26</a:t>
            </a:r>
          </a:p>
          <a:p>
            <a:endParaRPr lang="en-US" sz="6000"/>
          </a:p>
        </p:txBody>
      </p:sp>
    </p:spTree>
  </p:cSld>
  <p:clrMapOvr>
    <a:masterClrMapping/>
  </p:clrMapOvr>
  <p:transition advTm="1728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BE6DA727-E0FD-4783-A985-977E90EA9F9D}" type="datetime1">
              <a:rPr lang="en-US"/>
              <a:pPr/>
              <a:t>11/1/2022</a:t>
            </a:fld>
            <a:endParaRPr lang="en-US"/>
          </a:p>
        </p:txBody>
      </p:sp>
      <p:sp>
        <p:nvSpPr>
          <p:cNvPr id="27651"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27652" name="Text Box 3"/>
          <p:cNvSpPr txBox="1">
            <a:spLocks noChangeArrowheads="1"/>
          </p:cNvSpPr>
          <p:nvPr/>
        </p:nvSpPr>
        <p:spPr bwMode="auto">
          <a:xfrm>
            <a:off x="1295400" y="1676400"/>
            <a:ext cx="6470650" cy="1006475"/>
          </a:xfrm>
          <a:prstGeom prst="rect">
            <a:avLst/>
          </a:prstGeom>
          <a:noFill/>
          <a:ln w="9525">
            <a:noFill/>
            <a:miter lim="800000"/>
            <a:headEnd/>
            <a:tailEnd/>
          </a:ln>
        </p:spPr>
        <p:txBody>
          <a:bodyPr wrap="none">
            <a:spAutoFit/>
          </a:bodyPr>
          <a:lstStyle/>
          <a:p>
            <a:r>
              <a:rPr lang="en-US" sz="6000">
                <a:solidFill>
                  <a:schemeClr val="accent2"/>
                </a:solidFill>
              </a:rPr>
              <a:t>53, 5, 81, 67, 25, 78 </a:t>
            </a:r>
          </a:p>
        </p:txBody>
      </p:sp>
      <p:sp>
        <p:nvSpPr>
          <p:cNvPr id="92164" name="Text Box 4"/>
          <p:cNvSpPr txBox="1">
            <a:spLocks noChangeArrowheads="1"/>
          </p:cNvSpPr>
          <p:nvPr/>
        </p:nvSpPr>
        <p:spPr bwMode="auto">
          <a:xfrm>
            <a:off x="6858000" y="3581400"/>
            <a:ext cx="946150" cy="1006475"/>
          </a:xfrm>
          <a:prstGeom prst="rect">
            <a:avLst/>
          </a:prstGeom>
          <a:noFill/>
          <a:ln w="9525">
            <a:noFill/>
            <a:miter lim="800000"/>
            <a:headEnd/>
            <a:tailEnd/>
          </a:ln>
        </p:spPr>
        <p:txBody>
          <a:bodyPr wrap="none">
            <a:spAutoFit/>
          </a:bodyPr>
          <a:lstStyle/>
          <a:p>
            <a:r>
              <a:rPr lang="en-US" sz="6000">
                <a:solidFill>
                  <a:schemeClr val="accent1"/>
                </a:solidFill>
              </a:rPr>
              <a:t>60</a:t>
            </a:r>
          </a:p>
        </p:txBody>
      </p:sp>
      <p:sp>
        <p:nvSpPr>
          <p:cNvPr id="92165" name="Oval 5"/>
          <p:cNvSpPr>
            <a:spLocks noChangeArrowheads="1"/>
          </p:cNvSpPr>
          <p:nvPr/>
        </p:nvSpPr>
        <p:spPr bwMode="auto">
          <a:xfrm>
            <a:off x="3124200" y="2667000"/>
            <a:ext cx="1219200" cy="1219200"/>
          </a:xfrm>
          <a:prstGeom prst="ellipse">
            <a:avLst/>
          </a:prstGeom>
          <a:noFill/>
          <a:ln w="38100">
            <a:solidFill>
              <a:schemeClr val="accent1"/>
            </a:solidFill>
            <a:round/>
            <a:headEnd/>
            <a:tailEnd/>
          </a:ln>
        </p:spPr>
        <p:txBody>
          <a:bodyPr wrap="none" anchor="ctr"/>
          <a:lstStyle/>
          <a:p>
            <a:endParaRPr lang="en-US"/>
          </a:p>
        </p:txBody>
      </p:sp>
      <p:sp>
        <p:nvSpPr>
          <p:cNvPr id="92167" name="Oval 7"/>
          <p:cNvSpPr>
            <a:spLocks noChangeArrowheads="1"/>
          </p:cNvSpPr>
          <p:nvPr/>
        </p:nvSpPr>
        <p:spPr bwMode="auto">
          <a:xfrm>
            <a:off x="4191000" y="2667000"/>
            <a:ext cx="1219200" cy="1219200"/>
          </a:xfrm>
          <a:prstGeom prst="ellipse">
            <a:avLst/>
          </a:prstGeom>
          <a:noFill/>
          <a:ln w="38100">
            <a:solidFill>
              <a:schemeClr val="accent1"/>
            </a:solidFill>
            <a:round/>
            <a:headEnd/>
            <a:tailEnd/>
          </a:ln>
        </p:spPr>
        <p:txBody>
          <a:bodyPr wrap="none" anchor="ctr"/>
          <a:lstStyle/>
          <a:p>
            <a:endParaRPr lang="en-US"/>
          </a:p>
        </p:txBody>
      </p:sp>
      <p:sp>
        <p:nvSpPr>
          <p:cNvPr id="92168" name="Text Box 8"/>
          <p:cNvSpPr txBox="1">
            <a:spLocks noChangeArrowheads="1"/>
          </p:cNvSpPr>
          <p:nvPr/>
        </p:nvSpPr>
        <p:spPr bwMode="auto">
          <a:xfrm>
            <a:off x="914400" y="4267200"/>
            <a:ext cx="4473575" cy="1006475"/>
          </a:xfrm>
          <a:prstGeom prst="rect">
            <a:avLst/>
          </a:prstGeom>
          <a:noFill/>
          <a:ln w="9525">
            <a:noFill/>
            <a:miter lim="800000"/>
            <a:headEnd/>
            <a:tailEnd/>
          </a:ln>
        </p:spPr>
        <p:txBody>
          <a:bodyPr wrap="none">
            <a:spAutoFit/>
          </a:bodyPr>
          <a:lstStyle/>
          <a:p>
            <a:r>
              <a:rPr lang="en-US" sz="6000">
                <a:solidFill>
                  <a:schemeClr val="accent2"/>
                </a:solidFill>
              </a:rPr>
              <a:t>53 + 67</a:t>
            </a:r>
            <a:r>
              <a:rPr lang="en-US" sz="6000"/>
              <a:t> </a:t>
            </a:r>
            <a:r>
              <a:rPr lang="en-US" sz="6000">
                <a:solidFill>
                  <a:schemeClr val="accent2"/>
                </a:solidFill>
              </a:rPr>
              <a:t>= 120</a:t>
            </a:r>
          </a:p>
        </p:txBody>
      </p:sp>
      <p:sp>
        <p:nvSpPr>
          <p:cNvPr id="92169" name="Text Box 9"/>
          <p:cNvSpPr txBox="1">
            <a:spLocks noChangeArrowheads="1"/>
          </p:cNvSpPr>
          <p:nvPr/>
        </p:nvSpPr>
        <p:spPr bwMode="auto">
          <a:xfrm>
            <a:off x="5638800" y="4191000"/>
            <a:ext cx="844550" cy="1098550"/>
          </a:xfrm>
          <a:prstGeom prst="rect">
            <a:avLst/>
          </a:prstGeom>
          <a:noFill/>
          <a:ln w="9525">
            <a:noFill/>
            <a:miter lim="800000"/>
            <a:headEnd/>
            <a:tailEnd/>
          </a:ln>
        </p:spPr>
        <p:txBody>
          <a:bodyPr wrap="none">
            <a:spAutoFit/>
          </a:bodyPr>
          <a:lstStyle/>
          <a:p>
            <a:r>
              <a:rPr lang="en-US" sz="6000">
                <a:solidFill>
                  <a:schemeClr val="accent2"/>
                </a:solidFill>
              </a:rPr>
              <a:t>2</a:t>
            </a:r>
            <a:r>
              <a:rPr lang="en-US" sz="6600">
                <a:solidFill>
                  <a:schemeClr val="accent2"/>
                </a:solidFill>
              </a:rPr>
              <a:t>)</a:t>
            </a:r>
          </a:p>
        </p:txBody>
      </p:sp>
      <p:sp>
        <p:nvSpPr>
          <p:cNvPr id="92170" name="Line 10"/>
          <p:cNvSpPr>
            <a:spLocks noChangeShapeType="1"/>
          </p:cNvSpPr>
          <p:nvPr/>
        </p:nvSpPr>
        <p:spPr bwMode="auto">
          <a:xfrm>
            <a:off x="6172200" y="4419600"/>
            <a:ext cx="1676400" cy="0"/>
          </a:xfrm>
          <a:prstGeom prst="line">
            <a:avLst/>
          </a:prstGeom>
          <a:noFill/>
          <a:ln w="38100">
            <a:solidFill>
              <a:schemeClr val="accent2"/>
            </a:solidFill>
            <a:round/>
            <a:headEnd/>
            <a:tailEnd/>
          </a:ln>
        </p:spPr>
        <p:txBody>
          <a:bodyPr wrap="none"/>
          <a:lstStyle/>
          <a:p>
            <a:endParaRPr lang="en-US"/>
          </a:p>
        </p:txBody>
      </p:sp>
      <p:sp>
        <p:nvSpPr>
          <p:cNvPr id="92171" name="Text Box 11"/>
          <p:cNvSpPr txBox="1">
            <a:spLocks noChangeArrowheads="1"/>
          </p:cNvSpPr>
          <p:nvPr/>
        </p:nvSpPr>
        <p:spPr bwMode="auto">
          <a:xfrm>
            <a:off x="6477000" y="4270375"/>
            <a:ext cx="1327150" cy="1920875"/>
          </a:xfrm>
          <a:prstGeom prst="rect">
            <a:avLst/>
          </a:prstGeom>
          <a:noFill/>
          <a:ln w="9525">
            <a:noFill/>
            <a:miter lim="800000"/>
            <a:headEnd/>
            <a:tailEnd/>
          </a:ln>
        </p:spPr>
        <p:txBody>
          <a:bodyPr wrap="none">
            <a:spAutoFit/>
          </a:bodyPr>
          <a:lstStyle/>
          <a:p>
            <a:r>
              <a:rPr lang="en-US" sz="6000">
                <a:solidFill>
                  <a:schemeClr val="accent2"/>
                </a:solidFill>
              </a:rPr>
              <a:t>120</a:t>
            </a:r>
          </a:p>
          <a:p>
            <a:endParaRPr lang="en-US" sz="6000"/>
          </a:p>
        </p:txBody>
      </p:sp>
      <p:sp>
        <p:nvSpPr>
          <p:cNvPr id="27660" name="Text Box 12"/>
          <p:cNvSpPr txBox="1">
            <a:spLocks noChangeArrowheads="1"/>
          </p:cNvSpPr>
          <p:nvPr/>
        </p:nvSpPr>
        <p:spPr bwMode="auto">
          <a:xfrm>
            <a:off x="1295400" y="2819400"/>
            <a:ext cx="6470650" cy="1006475"/>
          </a:xfrm>
          <a:prstGeom prst="rect">
            <a:avLst/>
          </a:prstGeom>
          <a:noFill/>
          <a:ln w="9525">
            <a:noFill/>
            <a:miter lim="800000"/>
            <a:headEnd/>
            <a:tailEnd/>
          </a:ln>
        </p:spPr>
        <p:txBody>
          <a:bodyPr wrap="none">
            <a:spAutoFit/>
          </a:bodyPr>
          <a:lstStyle/>
          <a:p>
            <a:r>
              <a:rPr lang="en-US" sz="6000">
                <a:solidFill>
                  <a:schemeClr val="accent2"/>
                </a:solidFill>
              </a:rPr>
              <a:t>5, 25, 53, 67, 78, 81 </a:t>
            </a:r>
          </a:p>
        </p:txBody>
      </p:sp>
    </p:spTree>
  </p:cSld>
  <p:clrMapOvr>
    <a:masterClrMapping/>
  </p:clrMapOvr>
  <p:transition advTm="1168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Reliability &amp; Validity</a:t>
            </a:r>
            <a:br>
              <a:rPr lang="en-US" b="1" dirty="0"/>
            </a:br>
            <a:endParaRPr lang="en-US" dirty="0"/>
          </a:p>
        </p:txBody>
      </p:sp>
      <p:pic>
        <p:nvPicPr>
          <p:cNvPr id="9219" name="Picture 3" descr="C:\Users\dell\Desktop\rel&amp;val1.gif"/>
          <p:cNvPicPr>
            <a:picLocks noGrp="1" noChangeAspect="1" noChangeArrowheads="1"/>
          </p:cNvPicPr>
          <p:nvPr>
            <p:ph idx="1"/>
          </p:nvPr>
        </p:nvPicPr>
        <p:blipFill>
          <a:blip r:embed="rId2" cstate="print"/>
          <a:srcRect/>
          <a:stretch>
            <a:fillRect/>
          </a:stretch>
        </p:blipFill>
        <p:spPr bwMode="auto">
          <a:xfrm>
            <a:off x="838200" y="1828800"/>
            <a:ext cx="7543799" cy="4648200"/>
          </a:xfrm>
          <a:prstGeom prst="rect">
            <a:avLst/>
          </a:prstGeom>
          <a:noFill/>
        </p:spPr>
      </p:pic>
    </p:spTree>
    <p:extLst>
      <p:ext uri="{BB962C8B-B14F-4D97-AF65-F5344CB8AC3E}">
        <p14:creationId xmlns:p14="http://schemas.microsoft.com/office/powerpoint/2010/main" val="3134823855"/>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AE16F956-ED3B-4C13-AE87-E700F2E20BEB}" type="datetime1">
              <a:rPr lang="en-US"/>
              <a:pPr/>
              <a:t>11/1/2022</a:t>
            </a:fld>
            <a:endParaRPr lang="en-US"/>
          </a:p>
        </p:txBody>
      </p:sp>
      <p:sp>
        <p:nvSpPr>
          <p:cNvPr id="28675" name="Rectangle 2"/>
          <p:cNvSpPr>
            <a:spLocks noGrp="1" noChangeArrowheads="1"/>
          </p:cNvSpPr>
          <p:nvPr>
            <p:ph type="title"/>
          </p:nvPr>
        </p:nvSpPr>
        <p:spPr/>
        <p:txBody>
          <a:bodyPr/>
          <a:lstStyle/>
          <a:p>
            <a:pPr algn="ctr" eaLnBrk="1" hangingPunct="1"/>
            <a:r>
              <a:rPr lang="en-US" sz="4400"/>
              <a:t>Definition</a:t>
            </a:r>
          </a:p>
        </p:txBody>
      </p:sp>
      <p:sp>
        <p:nvSpPr>
          <p:cNvPr id="93187"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Mode</a:t>
            </a:r>
          </a:p>
          <a:p>
            <a:pPr algn="ctr" eaLnBrk="1" hangingPunct="1">
              <a:buFontTx/>
              <a:buNone/>
              <a:defRPr/>
            </a:pPr>
            <a:r>
              <a:rPr lang="en-US" sz="6600">
                <a:solidFill>
                  <a:schemeClr val="accent2"/>
                </a:solidFill>
                <a:effectLst>
                  <a:outerShdw blurRad="38100" dist="38100" dir="2700000" algn="tl">
                    <a:srgbClr val="FFFFFF"/>
                  </a:outerShdw>
                </a:effectLst>
              </a:rPr>
              <a:t>is the most</a:t>
            </a:r>
          </a:p>
          <a:p>
            <a:pPr algn="ctr" eaLnBrk="1" hangingPunct="1">
              <a:buFontTx/>
              <a:buNone/>
              <a:defRPr/>
            </a:pPr>
            <a:r>
              <a:rPr lang="en-US" sz="6600">
                <a:solidFill>
                  <a:schemeClr val="accent2"/>
                </a:solidFill>
                <a:effectLst>
                  <a:outerShdw blurRad="38100" dist="38100" dir="2700000" algn="tl">
                    <a:srgbClr val="FFFFFF"/>
                  </a:outerShdw>
                </a:effectLst>
              </a:rPr>
              <a:t>Popular</a:t>
            </a:r>
          </a:p>
        </p:txBody>
      </p:sp>
    </p:spTree>
  </p:cSld>
  <p:clrMapOvr>
    <a:masterClrMapping/>
  </p:clrMapOvr>
  <p:transition advTm="7024"/>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C52CB0C0-38AA-4E32-A5E9-4B7E7D5DA890}" type="datetime1">
              <a:rPr lang="en-US"/>
              <a:pPr/>
              <a:t>11/1/2022</a:t>
            </a:fld>
            <a:endParaRPr lang="en-US"/>
          </a:p>
        </p:txBody>
      </p:sp>
      <p:sp>
        <p:nvSpPr>
          <p:cNvPr id="29699" name="Rectangle 2"/>
          <p:cNvSpPr>
            <a:spLocks noGrp="1" noChangeArrowheads="1"/>
          </p:cNvSpPr>
          <p:nvPr>
            <p:ph type="title"/>
          </p:nvPr>
        </p:nvSpPr>
        <p:spPr>
          <a:xfrm>
            <a:off x="685800" y="533400"/>
            <a:ext cx="7772400" cy="914400"/>
          </a:xfrm>
        </p:spPr>
        <p:txBody>
          <a:bodyPr/>
          <a:lstStyle/>
          <a:p>
            <a:pPr algn="ctr" eaLnBrk="1" hangingPunct="1"/>
            <a:r>
              <a:rPr lang="en-US" sz="4400"/>
              <a:t>Definition</a:t>
            </a:r>
          </a:p>
        </p:txBody>
      </p:sp>
      <p:sp>
        <p:nvSpPr>
          <p:cNvPr id="94211" name="Rectangle 3"/>
          <p:cNvSpPr>
            <a:spLocks noGrp="1" noChangeArrowheads="1"/>
          </p:cNvSpPr>
          <p:nvPr>
            <p:ph type="body" idx="1"/>
          </p:nvPr>
        </p:nvSpPr>
        <p:spPr>
          <a:xfrm>
            <a:off x="685800" y="1447800"/>
            <a:ext cx="7772400" cy="1981200"/>
          </a:xfrm>
        </p:spPr>
        <p:txBody>
          <a:bodyPr/>
          <a:lstStyle/>
          <a:p>
            <a:pPr eaLnBrk="1" hangingPunct="1">
              <a:lnSpc>
                <a:spcPct val="90000"/>
              </a:lnSpc>
              <a:defRPr/>
            </a:pPr>
            <a:r>
              <a:rPr lang="en-US" sz="4400">
                <a:solidFill>
                  <a:schemeClr val="hlink"/>
                </a:solidFill>
                <a:effectLst>
                  <a:outerShdw blurRad="38100" dist="38100" dir="2700000" algn="tl">
                    <a:srgbClr val="FFFFFF"/>
                  </a:outerShdw>
                </a:effectLst>
              </a:rPr>
              <a:t>Mode</a:t>
            </a:r>
            <a:r>
              <a:rPr lang="en-US" sz="4400">
                <a:solidFill>
                  <a:schemeClr val="hlink"/>
                </a:solidFill>
              </a:rPr>
              <a:t> </a:t>
            </a:r>
            <a:r>
              <a:rPr lang="en-US" sz="4400"/>
              <a:t>– the number that appears most frequently in a set of numbers.</a:t>
            </a:r>
          </a:p>
        </p:txBody>
      </p:sp>
      <p:sp>
        <p:nvSpPr>
          <p:cNvPr id="94212" name="Text Box 4"/>
          <p:cNvSpPr txBox="1">
            <a:spLocks noChangeArrowheads="1"/>
          </p:cNvSpPr>
          <p:nvPr/>
        </p:nvSpPr>
        <p:spPr bwMode="auto">
          <a:xfrm>
            <a:off x="1676400" y="3352800"/>
            <a:ext cx="6127750" cy="1189038"/>
          </a:xfrm>
          <a:prstGeom prst="rect">
            <a:avLst/>
          </a:prstGeom>
          <a:noFill/>
          <a:ln w="9525">
            <a:noFill/>
            <a:miter lim="800000"/>
            <a:headEnd/>
            <a:tailEnd/>
          </a:ln>
        </p:spPr>
        <p:txBody>
          <a:bodyPr wrap="none">
            <a:spAutoFit/>
          </a:bodyPr>
          <a:lstStyle/>
          <a:p>
            <a:r>
              <a:rPr lang="en-US" sz="7200"/>
              <a:t>1, 1, 3, 7, 10, 13</a:t>
            </a:r>
          </a:p>
        </p:txBody>
      </p:sp>
      <p:sp>
        <p:nvSpPr>
          <p:cNvPr id="94213" name="Text Box 5"/>
          <p:cNvSpPr txBox="1">
            <a:spLocks noChangeArrowheads="1"/>
          </p:cNvSpPr>
          <p:nvPr/>
        </p:nvSpPr>
        <p:spPr bwMode="auto">
          <a:xfrm>
            <a:off x="3124200" y="4800600"/>
            <a:ext cx="2581275" cy="762000"/>
          </a:xfrm>
          <a:prstGeom prst="rect">
            <a:avLst/>
          </a:prstGeom>
          <a:noFill/>
          <a:ln w="9525">
            <a:noFill/>
            <a:miter lim="800000"/>
            <a:headEnd/>
            <a:tailEnd/>
          </a:ln>
          <a:effectLst/>
        </p:spPr>
        <p:txBody>
          <a:bodyPr wrap="none">
            <a:spAutoFit/>
          </a:bodyPr>
          <a:lstStyle/>
          <a:p>
            <a:pPr>
              <a:defRPr/>
            </a:pPr>
            <a:r>
              <a:rPr lang="en-US" sz="4400">
                <a:solidFill>
                  <a:schemeClr val="hlink"/>
                </a:solidFill>
                <a:effectLst>
                  <a:outerShdw blurRad="38100" dist="38100" dir="2700000" algn="tl">
                    <a:srgbClr val="FFFFFF"/>
                  </a:outerShdw>
                </a:effectLst>
                <a:latin typeface="Tahoma" pitchFamily="34" charset="0"/>
              </a:rPr>
              <a:t>Mode = 1</a:t>
            </a:r>
          </a:p>
        </p:txBody>
      </p:sp>
      <p:sp>
        <p:nvSpPr>
          <p:cNvPr id="94214" name="Oval 6"/>
          <p:cNvSpPr>
            <a:spLocks noChangeArrowheads="1"/>
          </p:cNvSpPr>
          <p:nvPr/>
        </p:nvSpPr>
        <p:spPr bwMode="auto">
          <a:xfrm>
            <a:off x="1676400" y="3429000"/>
            <a:ext cx="685800" cy="1219200"/>
          </a:xfrm>
          <a:prstGeom prst="ellipse">
            <a:avLst/>
          </a:prstGeom>
          <a:noFill/>
          <a:ln w="38100">
            <a:solidFill>
              <a:schemeClr val="accent1"/>
            </a:solidFill>
            <a:round/>
            <a:headEnd/>
            <a:tailEnd/>
          </a:ln>
        </p:spPr>
        <p:txBody>
          <a:bodyPr wrap="none" anchor="ctr"/>
          <a:lstStyle/>
          <a:p>
            <a:endParaRPr lang="en-US"/>
          </a:p>
        </p:txBody>
      </p:sp>
      <p:sp>
        <p:nvSpPr>
          <p:cNvPr id="94215" name="Oval 7"/>
          <p:cNvSpPr>
            <a:spLocks noChangeArrowheads="1"/>
          </p:cNvSpPr>
          <p:nvPr/>
        </p:nvSpPr>
        <p:spPr bwMode="auto">
          <a:xfrm>
            <a:off x="2514600" y="3429000"/>
            <a:ext cx="6858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5680"/>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43A1AFE6-8F6C-4FD1-BAB0-D5571E37AA41}" type="datetime1">
              <a:rPr lang="en-US"/>
              <a:pPr/>
              <a:t>11/1/2022</a:t>
            </a:fld>
            <a:endParaRPr lang="en-US"/>
          </a:p>
        </p:txBody>
      </p:sp>
      <p:sp>
        <p:nvSpPr>
          <p:cNvPr id="30723"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Mode in a Group of Numbers</a:t>
            </a:r>
          </a:p>
        </p:txBody>
      </p:sp>
      <p:sp>
        <p:nvSpPr>
          <p:cNvPr id="30724"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1 – Arrange the numbers in order from least to greatest.</a:t>
            </a:r>
          </a:p>
        </p:txBody>
      </p:sp>
      <p:sp>
        <p:nvSpPr>
          <p:cNvPr id="30725"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21, 18, 24, 19, 18 </a:t>
            </a:r>
          </a:p>
        </p:txBody>
      </p:sp>
      <p:sp>
        <p:nvSpPr>
          <p:cNvPr id="101381" name="Text Box 5"/>
          <p:cNvSpPr txBox="1">
            <a:spLocks noChangeArrowheads="1"/>
          </p:cNvSpPr>
          <p:nvPr/>
        </p:nvSpPr>
        <p:spPr bwMode="auto">
          <a:xfrm>
            <a:off x="1752600" y="4343400"/>
            <a:ext cx="5791200" cy="1006475"/>
          </a:xfrm>
          <a:prstGeom prst="rect">
            <a:avLst/>
          </a:prstGeom>
          <a:noFill/>
          <a:ln w="9525">
            <a:noFill/>
            <a:miter lim="800000"/>
            <a:headEnd/>
            <a:tailEnd/>
          </a:ln>
        </p:spPr>
        <p:txBody>
          <a:bodyPr>
            <a:spAutoFit/>
          </a:bodyPr>
          <a:lstStyle/>
          <a:p>
            <a:r>
              <a:rPr lang="en-US" sz="6000"/>
              <a:t>18, 18, 19, 21, 24</a:t>
            </a:r>
          </a:p>
        </p:txBody>
      </p:sp>
    </p:spTree>
  </p:cSld>
  <p:clrMapOvr>
    <a:masterClrMapping/>
  </p:clrMapOvr>
  <p:transition advTm="10464"/>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DC9F9C40-9B5D-4945-A676-DAFEFFE8684A}" type="datetime1">
              <a:rPr lang="en-US"/>
              <a:pPr/>
              <a:t>11/1/2022</a:t>
            </a:fld>
            <a:endParaRPr lang="en-US"/>
          </a:p>
        </p:txBody>
      </p:sp>
      <p:sp>
        <p:nvSpPr>
          <p:cNvPr id="31747"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Mode in a Group of Numbers</a:t>
            </a:r>
          </a:p>
        </p:txBody>
      </p:sp>
      <p:sp>
        <p:nvSpPr>
          <p:cNvPr id="31748"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number that is repeated the most.</a:t>
            </a:r>
          </a:p>
        </p:txBody>
      </p:sp>
      <p:sp>
        <p:nvSpPr>
          <p:cNvPr id="31749"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21, 18, 24, 19, 18 </a:t>
            </a:r>
          </a:p>
        </p:txBody>
      </p:sp>
      <p:sp>
        <p:nvSpPr>
          <p:cNvPr id="31750" name="Text Box 5"/>
          <p:cNvSpPr txBox="1">
            <a:spLocks noChangeArrowheads="1"/>
          </p:cNvSpPr>
          <p:nvPr/>
        </p:nvSpPr>
        <p:spPr bwMode="auto">
          <a:xfrm>
            <a:off x="1752600" y="4343400"/>
            <a:ext cx="5791200" cy="1006475"/>
          </a:xfrm>
          <a:prstGeom prst="rect">
            <a:avLst/>
          </a:prstGeom>
          <a:noFill/>
          <a:ln w="9525">
            <a:noFill/>
            <a:miter lim="800000"/>
            <a:headEnd/>
            <a:tailEnd/>
          </a:ln>
        </p:spPr>
        <p:txBody>
          <a:bodyPr>
            <a:spAutoFit/>
          </a:bodyPr>
          <a:lstStyle/>
          <a:p>
            <a:r>
              <a:rPr lang="en-US" sz="6000"/>
              <a:t>18, 18, 19, 21, 24 </a:t>
            </a:r>
          </a:p>
        </p:txBody>
      </p:sp>
      <p:sp>
        <p:nvSpPr>
          <p:cNvPr id="109574" name="Oval 6"/>
          <p:cNvSpPr>
            <a:spLocks noChangeArrowheads="1"/>
          </p:cNvSpPr>
          <p:nvPr/>
        </p:nvSpPr>
        <p:spPr bwMode="auto">
          <a:xfrm>
            <a:off x="1752600" y="4343400"/>
            <a:ext cx="990600" cy="1066800"/>
          </a:xfrm>
          <a:prstGeom prst="ellipse">
            <a:avLst/>
          </a:prstGeom>
          <a:noFill/>
          <a:ln w="38100">
            <a:solidFill>
              <a:schemeClr val="accent1"/>
            </a:solidFill>
            <a:round/>
            <a:headEnd/>
            <a:tailEnd/>
          </a:ln>
        </p:spPr>
        <p:txBody>
          <a:bodyPr wrap="none" anchor="ctr"/>
          <a:lstStyle/>
          <a:p>
            <a:endParaRPr lang="en-US"/>
          </a:p>
        </p:txBody>
      </p:sp>
      <p:sp>
        <p:nvSpPr>
          <p:cNvPr id="109575" name="Oval 7"/>
          <p:cNvSpPr>
            <a:spLocks noChangeArrowheads="1"/>
          </p:cNvSpPr>
          <p:nvPr/>
        </p:nvSpPr>
        <p:spPr bwMode="auto">
          <a:xfrm>
            <a:off x="2895600" y="4343400"/>
            <a:ext cx="9906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2768"/>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0462BC7C-F8D8-42A8-B774-480597F79F3B}" type="datetime1">
              <a:rPr lang="en-US"/>
              <a:pPr/>
              <a:t>11/1/2022</a:t>
            </a:fld>
            <a:endParaRPr lang="en-US"/>
          </a:p>
        </p:txBody>
      </p:sp>
      <p:sp>
        <p:nvSpPr>
          <p:cNvPr id="32771" name="Rectangle 2"/>
          <p:cNvSpPr>
            <a:spLocks noGrp="1" noChangeArrowheads="1"/>
          </p:cNvSpPr>
          <p:nvPr>
            <p:ph type="title"/>
          </p:nvPr>
        </p:nvSpPr>
        <p:spPr/>
        <p:txBody>
          <a:bodyPr/>
          <a:lstStyle/>
          <a:p>
            <a:pPr algn="ctr" eaLnBrk="1" hangingPunct="1">
              <a:lnSpc>
                <a:spcPct val="90000"/>
              </a:lnSpc>
            </a:pPr>
            <a:r>
              <a:rPr lang="en-US" sz="4400"/>
              <a:t>Which number is the mode?</a:t>
            </a:r>
          </a:p>
        </p:txBody>
      </p:sp>
      <p:sp>
        <p:nvSpPr>
          <p:cNvPr id="32772" name="Text Box 3"/>
          <p:cNvSpPr txBox="1">
            <a:spLocks noChangeArrowheads="1"/>
          </p:cNvSpPr>
          <p:nvPr/>
        </p:nvSpPr>
        <p:spPr bwMode="auto">
          <a:xfrm>
            <a:off x="2133600" y="1905000"/>
            <a:ext cx="4565650" cy="1006475"/>
          </a:xfrm>
          <a:prstGeom prst="rect">
            <a:avLst/>
          </a:prstGeom>
          <a:noFill/>
          <a:ln w="9525">
            <a:noFill/>
            <a:miter lim="800000"/>
            <a:headEnd/>
            <a:tailEnd/>
          </a:ln>
        </p:spPr>
        <p:txBody>
          <a:bodyPr wrap="none">
            <a:spAutoFit/>
          </a:bodyPr>
          <a:lstStyle/>
          <a:p>
            <a:r>
              <a:rPr lang="en-US" sz="6000">
                <a:solidFill>
                  <a:schemeClr val="accent2"/>
                </a:solidFill>
              </a:rPr>
              <a:t>29, 8, 4, 8, 19 </a:t>
            </a:r>
          </a:p>
        </p:txBody>
      </p:sp>
      <p:sp>
        <p:nvSpPr>
          <p:cNvPr id="105476" name="Text Box 4"/>
          <p:cNvSpPr txBox="1">
            <a:spLocks noChangeArrowheads="1"/>
          </p:cNvSpPr>
          <p:nvPr/>
        </p:nvSpPr>
        <p:spPr bwMode="auto">
          <a:xfrm>
            <a:off x="4038600" y="4114800"/>
            <a:ext cx="641350" cy="1189038"/>
          </a:xfrm>
          <a:prstGeom prst="rect">
            <a:avLst/>
          </a:prstGeom>
          <a:noFill/>
          <a:ln w="9525">
            <a:noFill/>
            <a:miter lim="800000"/>
            <a:headEnd/>
            <a:tailEnd/>
          </a:ln>
        </p:spPr>
        <p:txBody>
          <a:bodyPr wrap="none">
            <a:spAutoFit/>
          </a:bodyPr>
          <a:lstStyle/>
          <a:p>
            <a:r>
              <a:rPr lang="en-US" sz="7200">
                <a:solidFill>
                  <a:schemeClr val="accent1"/>
                </a:solidFill>
              </a:rPr>
              <a:t>8</a:t>
            </a:r>
          </a:p>
        </p:txBody>
      </p:sp>
      <p:sp>
        <p:nvSpPr>
          <p:cNvPr id="105477" name="Text Box 5"/>
          <p:cNvSpPr txBox="1">
            <a:spLocks noChangeArrowheads="1"/>
          </p:cNvSpPr>
          <p:nvPr/>
        </p:nvSpPr>
        <p:spPr bwMode="auto">
          <a:xfrm>
            <a:off x="2133600" y="3048000"/>
            <a:ext cx="4565650" cy="1006475"/>
          </a:xfrm>
          <a:prstGeom prst="rect">
            <a:avLst/>
          </a:prstGeom>
          <a:noFill/>
          <a:ln w="9525">
            <a:noFill/>
            <a:miter lim="800000"/>
            <a:headEnd/>
            <a:tailEnd/>
          </a:ln>
        </p:spPr>
        <p:txBody>
          <a:bodyPr wrap="none">
            <a:spAutoFit/>
          </a:bodyPr>
          <a:lstStyle/>
          <a:p>
            <a:r>
              <a:rPr lang="en-US" sz="6000">
                <a:solidFill>
                  <a:schemeClr val="accent2"/>
                </a:solidFill>
              </a:rPr>
              <a:t>4, 8, 8, 19, 29 </a:t>
            </a:r>
          </a:p>
        </p:txBody>
      </p:sp>
      <p:sp>
        <p:nvSpPr>
          <p:cNvPr id="105478" name="Oval 6"/>
          <p:cNvSpPr>
            <a:spLocks noChangeArrowheads="1"/>
          </p:cNvSpPr>
          <p:nvPr/>
        </p:nvSpPr>
        <p:spPr bwMode="auto">
          <a:xfrm>
            <a:off x="3581400" y="3048000"/>
            <a:ext cx="762000" cy="1066800"/>
          </a:xfrm>
          <a:prstGeom prst="ellipse">
            <a:avLst/>
          </a:prstGeom>
          <a:noFill/>
          <a:ln w="38100">
            <a:solidFill>
              <a:schemeClr val="accent1"/>
            </a:solidFill>
            <a:round/>
            <a:headEnd/>
            <a:tailEnd/>
          </a:ln>
        </p:spPr>
        <p:txBody>
          <a:bodyPr wrap="none" anchor="ctr"/>
          <a:lstStyle/>
          <a:p>
            <a:endParaRPr lang="en-US"/>
          </a:p>
        </p:txBody>
      </p:sp>
      <p:sp>
        <p:nvSpPr>
          <p:cNvPr id="105479" name="Oval 7"/>
          <p:cNvSpPr>
            <a:spLocks noChangeArrowheads="1"/>
          </p:cNvSpPr>
          <p:nvPr/>
        </p:nvSpPr>
        <p:spPr bwMode="auto">
          <a:xfrm>
            <a:off x="2819400" y="3048000"/>
            <a:ext cx="7620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9744"/>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D947D98D-E1F5-4D8D-9AF0-C20E999D870C}" type="datetime1">
              <a:rPr lang="en-US"/>
              <a:pPr/>
              <a:t>11/1/2022</a:t>
            </a:fld>
            <a:endParaRPr lang="en-US"/>
          </a:p>
        </p:txBody>
      </p:sp>
      <p:sp>
        <p:nvSpPr>
          <p:cNvPr id="33795" name="Rectangle 2"/>
          <p:cNvSpPr>
            <a:spLocks noGrp="1" noChangeArrowheads="1"/>
          </p:cNvSpPr>
          <p:nvPr>
            <p:ph type="title"/>
          </p:nvPr>
        </p:nvSpPr>
        <p:spPr/>
        <p:txBody>
          <a:bodyPr/>
          <a:lstStyle/>
          <a:p>
            <a:pPr algn="ctr" eaLnBrk="1" hangingPunct="1">
              <a:lnSpc>
                <a:spcPct val="90000"/>
              </a:lnSpc>
            </a:pPr>
            <a:r>
              <a:rPr lang="en-US" sz="4400"/>
              <a:t>Which number is the mode?</a:t>
            </a:r>
          </a:p>
        </p:txBody>
      </p:sp>
      <p:sp>
        <p:nvSpPr>
          <p:cNvPr id="33796" name="Text Box 3"/>
          <p:cNvSpPr txBox="1">
            <a:spLocks noChangeArrowheads="1"/>
          </p:cNvSpPr>
          <p:nvPr/>
        </p:nvSpPr>
        <p:spPr bwMode="auto">
          <a:xfrm>
            <a:off x="1295400" y="1905000"/>
            <a:ext cx="6470650" cy="1006475"/>
          </a:xfrm>
          <a:prstGeom prst="rect">
            <a:avLst/>
          </a:prstGeom>
          <a:noFill/>
          <a:ln w="9525">
            <a:noFill/>
            <a:miter lim="800000"/>
            <a:headEnd/>
            <a:tailEnd/>
          </a:ln>
        </p:spPr>
        <p:txBody>
          <a:bodyPr wrap="none">
            <a:spAutoFit/>
          </a:bodyPr>
          <a:lstStyle/>
          <a:p>
            <a:r>
              <a:rPr lang="en-US" sz="6000">
                <a:solidFill>
                  <a:schemeClr val="accent2"/>
                </a:solidFill>
              </a:rPr>
              <a:t>1, 2, 2, 9, 9, 4, 9, 10 </a:t>
            </a:r>
          </a:p>
        </p:txBody>
      </p:sp>
      <p:sp>
        <p:nvSpPr>
          <p:cNvPr id="97284" name="Text Box 4"/>
          <p:cNvSpPr txBox="1">
            <a:spLocks noChangeArrowheads="1"/>
          </p:cNvSpPr>
          <p:nvPr/>
        </p:nvSpPr>
        <p:spPr bwMode="auto">
          <a:xfrm>
            <a:off x="4038600" y="4114800"/>
            <a:ext cx="641350" cy="1189038"/>
          </a:xfrm>
          <a:prstGeom prst="rect">
            <a:avLst/>
          </a:prstGeom>
          <a:noFill/>
          <a:ln w="9525">
            <a:noFill/>
            <a:miter lim="800000"/>
            <a:headEnd/>
            <a:tailEnd/>
          </a:ln>
        </p:spPr>
        <p:txBody>
          <a:bodyPr wrap="none">
            <a:spAutoFit/>
          </a:bodyPr>
          <a:lstStyle/>
          <a:p>
            <a:r>
              <a:rPr lang="en-US" sz="7200">
                <a:solidFill>
                  <a:schemeClr val="accent1"/>
                </a:solidFill>
              </a:rPr>
              <a:t>9</a:t>
            </a:r>
          </a:p>
        </p:txBody>
      </p:sp>
      <p:sp>
        <p:nvSpPr>
          <p:cNvPr id="97285" name="Text Box 5"/>
          <p:cNvSpPr txBox="1">
            <a:spLocks noChangeArrowheads="1"/>
          </p:cNvSpPr>
          <p:nvPr/>
        </p:nvSpPr>
        <p:spPr bwMode="auto">
          <a:xfrm>
            <a:off x="1295400" y="2971800"/>
            <a:ext cx="6470650" cy="1006475"/>
          </a:xfrm>
          <a:prstGeom prst="rect">
            <a:avLst/>
          </a:prstGeom>
          <a:noFill/>
          <a:ln w="9525">
            <a:noFill/>
            <a:miter lim="800000"/>
            <a:headEnd/>
            <a:tailEnd/>
          </a:ln>
        </p:spPr>
        <p:txBody>
          <a:bodyPr wrap="none">
            <a:spAutoFit/>
          </a:bodyPr>
          <a:lstStyle/>
          <a:p>
            <a:r>
              <a:rPr lang="en-US" sz="6000">
                <a:solidFill>
                  <a:schemeClr val="accent2"/>
                </a:solidFill>
              </a:rPr>
              <a:t>1, 2, 2, 4, 9, 9, 9, 10 </a:t>
            </a:r>
          </a:p>
        </p:txBody>
      </p:sp>
      <p:sp>
        <p:nvSpPr>
          <p:cNvPr id="97286" name="Oval 6"/>
          <p:cNvSpPr>
            <a:spLocks noChangeArrowheads="1"/>
          </p:cNvSpPr>
          <p:nvPr/>
        </p:nvSpPr>
        <p:spPr bwMode="auto">
          <a:xfrm>
            <a:off x="4267200" y="3048000"/>
            <a:ext cx="762000" cy="1066800"/>
          </a:xfrm>
          <a:prstGeom prst="ellipse">
            <a:avLst/>
          </a:prstGeom>
          <a:noFill/>
          <a:ln w="38100">
            <a:solidFill>
              <a:schemeClr val="accent1"/>
            </a:solidFill>
            <a:round/>
            <a:headEnd/>
            <a:tailEnd/>
          </a:ln>
        </p:spPr>
        <p:txBody>
          <a:bodyPr wrap="none" anchor="ctr"/>
          <a:lstStyle/>
          <a:p>
            <a:endParaRPr lang="en-US"/>
          </a:p>
        </p:txBody>
      </p:sp>
      <p:sp>
        <p:nvSpPr>
          <p:cNvPr id="97287" name="Oval 7"/>
          <p:cNvSpPr>
            <a:spLocks noChangeArrowheads="1"/>
          </p:cNvSpPr>
          <p:nvPr/>
        </p:nvSpPr>
        <p:spPr bwMode="auto">
          <a:xfrm>
            <a:off x="5105400" y="3048000"/>
            <a:ext cx="762000" cy="1066800"/>
          </a:xfrm>
          <a:prstGeom prst="ellipse">
            <a:avLst/>
          </a:prstGeom>
          <a:noFill/>
          <a:ln w="38100">
            <a:solidFill>
              <a:schemeClr val="accent1"/>
            </a:solidFill>
            <a:round/>
            <a:headEnd/>
            <a:tailEnd/>
          </a:ln>
        </p:spPr>
        <p:txBody>
          <a:bodyPr wrap="none" anchor="ctr"/>
          <a:lstStyle/>
          <a:p>
            <a:endParaRPr lang="en-US"/>
          </a:p>
        </p:txBody>
      </p:sp>
      <p:sp>
        <p:nvSpPr>
          <p:cNvPr id="97288" name="Oval 8"/>
          <p:cNvSpPr>
            <a:spLocks noChangeArrowheads="1"/>
          </p:cNvSpPr>
          <p:nvPr/>
        </p:nvSpPr>
        <p:spPr bwMode="auto">
          <a:xfrm>
            <a:off x="5867400" y="3048000"/>
            <a:ext cx="7620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3408"/>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149C3F35-3F87-41F9-953D-C727265A8648}" type="datetime1">
              <a:rPr lang="en-US"/>
              <a:pPr/>
              <a:t>11/1/2022</a:t>
            </a:fld>
            <a:endParaRPr lang="en-US"/>
          </a:p>
        </p:txBody>
      </p:sp>
      <p:sp>
        <p:nvSpPr>
          <p:cNvPr id="34819" name="Rectangle 2"/>
          <p:cNvSpPr>
            <a:spLocks noGrp="1" noChangeArrowheads="1"/>
          </p:cNvSpPr>
          <p:nvPr>
            <p:ph type="title"/>
          </p:nvPr>
        </p:nvSpPr>
        <p:spPr/>
        <p:txBody>
          <a:bodyPr/>
          <a:lstStyle/>
          <a:p>
            <a:pPr algn="ctr" eaLnBrk="1" hangingPunct="1">
              <a:lnSpc>
                <a:spcPct val="90000"/>
              </a:lnSpc>
            </a:pPr>
            <a:r>
              <a:rPr lang="en-US" sz="4400"/>
              <a:t>Which number is the mode?</a:t>
            </a:r>
          </a:p>
        </p:txBody>
      </p:sp>
      <p:sp>
        <p:nvSpPr>
          <p:cNvPr id="34820" name="Text Box 3"/>
          <p:cNvSpPr txBox="1">
            <a:spLocks noChangeArrowheads="1"/>
          </p:cNvSpPr>
          <p:nvPr/>
        </p:nvSpPr>
        <p:spPr bwMode="auto">
          <a:xfrm>
            <a:off x="1295400" y="1905000"/>
            <a:ext cx="6851650" cy="1006475"/>
          </a:xfrm>
          <a:prstGeom prst="rect">
            <a:avLst/>
          </a:prstGeom>
          <a:noFill/>
          <a:ln w="9525">
            <a:noFill/>
            <a:miter lim="800000"/>
            <a:headEnd/>
            <a:tailEnd/>
          </a:ln>
        </p:spPr>
        <p:txBody>
          <a:bodyPr wrap="none">
            <a:spAutoFit/>
          </a:bodyPr>
          <a:lstStyle/>
          <a:p>
            <a:r>
              <a:rPr lang="en-US" sz="6000">
                <a:solidFill>
                  <a:schemeClr val="accent2"/>
                </a:solidFill>
              </a:rPr>
              <a:t>22, 21, 27, 31, 21, 32 </a:t>
            </a:r>
          </a:p>
        </p:txBody>
      </p:sp>
      <p:sp>
        <p:nvSpPr>
          <p:cNvPr id="98308" name="Text Box 4"/>
          <p:cNvSpPr txBox="1">
            <a:spLocks noChangeArrowheads="1"/>
          </p:cNvSpPr>
          <p:nvPr/>
        </p:nvSpPr>
        <p:spPr bwMode="auto">
          <a:xfrm>
            <a:off x="4038600" y="4114800"/>
            <a:ext cx="1098550" cy="1189038"/>
          </a:xfrm>
          <a:prstGeom prst="rect">
            <a:avLst/>
          </a:prstGeom>
          <a:noFill/>
          <a:ln w="9525">
            <a:noFill/>
            <a:miter lim="800000"/>
            <a:headEnd/>
            <a:tailEnd/>
          </a:ln>
        </p:spPr>
        <p:txBody>
          <a:bodyPr wrap="none">
            <a:spAutoFit/>
          </a:bodyPr>
          <a:lstStyle/>
          <a:p>
            <a:r>
              <a:rPr lang="en-US" sz="7200">
                <a:solidFill>
                  <a:schemeClr val="accent1"/>
                </a:solidFill>
              </a:rPr>
              <a:t>21</a:t>
            </a:r>
          </a:p>
        </p:txBody>
      </p:sp>
      <p:sp>
        <p:nvSpPr>
          <p:cNvPr id="98309" name="Text Box 5"/>
          <p:cNvSpPr txBox="1">
            <a:spLocks noChangeArrowheads="1"/>
          </p:cNvSpPr>
          <p:nvPr/>
        </p:nvSpPr>
        <p:spPr bwMode="auto">
          <a:xfrm>
            <a:off x="1295400" y="2971800"/>
            <a:ext cx="6661150" cy="1006475"/>
          </a:xfrm>
          <a:prstGeom prst="rect">
            <a:avLst/>
          </a:prstGeom>
          <a:noFill/>
          <a:ln w="9525">
            <a:noFill/>
            <a:miter lim="800000"/>
            <a:headEnd/>
            <a:tailEnd/>
          </a:ln>
        </p:spPr>
        <p:txBody>
          <a:bodyPr wrap="none">
            <a:spAutoFit/>
          </a:bodyPr>
          <a:lstStyle/>
          <a:p>
            <a:r>
              <a:rPr lang="en-US" sz="6000">
                <a:solidFill>
                  <a:schemeClr val="accent2"/>
                </a:solidFill>
              </a:rPr>
              <a:t>21, 21, 22, 27, 31, 32</a:t>
            </a:r>
          </a:p>
        </p:txBody>
      </p:sp>
      <p:sp>
        <p:nvSpPr>
          <p:cNvPr id="98310" name="Oval 6"/>
          <p:cNvSpPr>
            <a:spLocks noChangeArrowheads="1"/>
          </p:cNvSpPr>
          <p:nvPr/>
        </p:nvSpPr>
        <p:spPr bwMode="auto">
          <a:xfrm>
            <a:off x="2514600" y="2971800"/>
            <a:ext cx="762000" cy="1066800"/>
          </a:xfrm>
          <a:prstGeom prst="ellipse">
            <a:avLst/>
          </a:prstGeom>
          <a:noFill/>
          <a:ln w="38100">
            <a:solidFill>
              <a:schemeClr val="accent1"/>
            </a:solidFill>
            <a:round/>
            <a:headEnd/>
            <a:tailEnd/>
          </a:ln>
        </p:spPr>
        <p:txBody>
          <a:bodyPr wrap="none" anchor="ctr"/>
          <a:lstStyle/>
          <a:p>
            <a:endParaRPr lang="en-US"/>
          </a:p>
        </p:txBody>
      </p:sp>
      <p:sp>
        <p:nvSpPr>
          <p:cNvPr id="98312" name="Oval 8"/>
          <p:cNvSpPr>
            <a:spLocks noChangeArrowheads="1"/>
          </p:cNvSpPr>
          <p:nvPr/>
        </p:nvSpPr>
        <p:spPr bwMode="auto">
          <a:xfrm>
            <a:off x="1295400" y="2971800"/>
            <a:ext cx="7620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9712"/>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 of Mean</a:t>
            </a:r>
          </a:p>
        </p:txBody>
      </p:sp>
      <p:sp>
        <p:nvSpPr>
          <p:cNvPr id="3" name="Content Placeholder 2"/>
          <p:cNvSpPr>
            <a:spLocks noGrp="1"/>
          </p:cNvSpPr>
          <p:nvPr>
            <p:ph idx="1"/>
          </p:nvPr>
        </p:nvSpPr>
        <p:spPr>
          <a:xfrm>
            <a:off x="0" y="1371600"/>
            <a:ext cx="9144000" cy="4754563"/>
          </a:xfrm>
        </p:spPr>
        <p:txBody>
          <a:bodyPr>
            <a:normAutofit/>
          </a:bodyPr>
          <a:lstStyle/>
          <a:p>
            <a:pPr>
              <a:buNone/>
            </a:pPr>
            <a:r>
              <a:rPr lang="en-US" dirty="0">
                <a:solidFill>
                  <a:srgbClr val="FF0000"/>
                </a:solidFill>
              </a:rPr>
              <a:t>Merits:</a:t>
            </a:r>
          </a:p>
          <a:p>
            <a:pPr marL="571500" indent="-571500">
              <a:buAutoNum type="romanLcPeriod"/>
            </a:pPr>
            <a:r>
              <a:rPr lang="en-US" dirty="0"/>
              <a:t>It is easy to understand and calculate.</a:t>
            </a:r>
          </a:p>
          <a:p>
            <a:pPr marL="571500" indent="-571500">
              <a:buAutoNum type="romanLcPeriod"/>
            </a:pPr>
            <a:r>
              <a:rPr lang="en-US" dirty="0"/>
              <a:t>It is based on all observations.</a:t>
            </a:r>
          </a:p>
          <a:p>
            <a:pPr marL="571500" indent="-571500">
              <a:buAutoNum type="romanLcPeriod"/>
            </a:pPr>
            <a:r>
              <a:rPr lang="en-US" dirty="0"/>
              <a:t>It is useful for further mathematical treatment.</a:t>
            </a:r>
          </a:p>
          <a:p>
            <a:pPr marL="571500" indent="-571500">
              <a:buNone/>
            </a:pPr>
            <a:r>
              <a:rPr lang="en-US" dirty="0">
                <a:solidFill>
                  <a:srgbClr val="FF0000"/>
                </a:solidFill>
              </a:rPr>
              <a:t>Demerits:</a:t>
            </a:r>
          </a:p>
          <a:p>
            <a:pPr marL="571500" indent="-571500">
              <a:buAutoNum type="romanLcPeriod"/>
            </a:pPr>
            <a:r>
              <a:rPr lang="en-US" dirty="0"/>
              <a:t>It is much affected by extreme values</a:t>
            </a:r>
          </a:p>
          <a:p>
            <a:pPr marL="571500" indent="-571500">
              <a:buAutoNum type="romanLcPeriod"/>
            </a:pPr>
            <a:r>
              <a:rPr lang="en-US" dirty="0"/>
              <a:t>Not suitable for qualitative data analysis.</a:t>
            </a:r>
          </a:p>
          <a:p>
            <a:pPr marL="571500" indent="-571500">
              <a:buAutoNum type="romanLcPeriod"/>
            </a:pPr>
            <a:r>
              <a:rPr lang="en-US" dirty="0"/>
              <a:t>It can not be located graphically.</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 of Median</a:t>
            </a:r>
          </a:p>
        </p:txBody>
      </p:sp>
      <p:sp>
        <p:nvSpPr>
          <p:cNvPr id="3" name="Content Placeholder 2"/>
          <p:cNvSpPr>
            <a:spLocks noGrp="1"/>
          </p:cNvSpPr>
          <p:nvPr>
            <p:ph idx="1"/>
          </p:nvPr>
        </p:nvSpPr>
        <p:spPr>
          <a:xfrm>
            <a:off x="0" y="1600200"/>
            <a:ext cx="8915400" cy="4876800"/>
          </a:xfrm>
        </p:spPr>
        <p:txBody>
          <a:bodyPr>
            <a:normAutofit/>
          </a:bodyPr>
          <a:lstStyle/>
          <a:p>
            <a:pPr>
              <a:buNone/>
            </a:pPr>
            <a:r>
              <a:rPr lang="en-US" dirty="0">
                <a:solidFill>
                  <a:srgbClr val="FF0000"/>
                </a:solidFill>
              </a:rPr>
              <a:t>Merits:</a:t>
            </a:r>
          </a:p>
          <a:p>
            <a:pPr marL="571500" indent="-571500">
              <a:buAutoNum type="romanLcPeriod"/>
            </a:pPr>
            <a:r>
              <a:rPr lang="en-US" dirty="0"/>
              <a:t>It is easy to calculate and understand.</a:t>
            </a:r>
          </a:p>
          <a:p>
            <a:pPr marL="571500" indent="-571500">
              <a:buAutoNum type="romanLcPeriod"/>
            </a:pPr>
            <a:r>
              <a:rPr lang="en-US" dirty="0"/>
              <a:t>Not affected by extreme values .</a:t>
            </a:r>
          </a:p>
          <a:p>
            <a:pPr marL="571500" indent="-571500">
              <a:buAutoNum type="romanLcPeriod"/>
            </a:pPr>
            <a:r>
              <a:rPr lang="en-US" dirty="0"/>
              <a:t>Can be determined graphically using CUMMULATIVE CURVES.</a:t>
            </a:r>
          </a:p>
          <a:p>
            <a:pPr marL="571500" indent="-571500">
              <a:buNone/>
            </a:pPr>
            <a:r>
              <a:rPr lang="en-US" dirty="0">
                <a:solidFill>
                  <a:srgbClr val="FF0000"/>
                </a:solidFill>
              </a:rPr>
              <a:t>Demerits:</a:t>
            </a:r>
          </a:p>
          <a:p>
            <a:pPr marL="571500" indent="-571500">
              <a:buAutoNum type="romanLcPeriod"/>
            </a:pPr>
            <a:r>
              <a:rPr lang="en-US" dirty="0"/>
              <a:t>It is not bases on all observations</a:t>
            </a:r>
          </a:p>
          <a:p>
            <a:pPr marL="571500" indent="-571500">
              <a:buAutoNum type="romanLcPeriod"/>
            </a:pPr>
            <a:r>
              <a:rPr lang="en-US" dirty="0"/>
              <a:t>Not suitable for further mathematical treatment.</a:t>
            </a:r>
          </a:p>
          <a:p>
            <a:pPr marL="0" indent="0">
              <a:buNone/>
            </a:pPr>
            <a:endParaRPr lang="en-US" dirty="0"/>
          </a:p>
          <a:p>
            <a:pPr marL="571500" indent="-571500">
              <a:buAutoNum type="romanLcPeriod"/>
            </a:pPr>
            <a:endParaRPr lang="en-US" dirty="0"/>
          </a:p>
          <a:p>
            <a:pPr>
              <a:buNone/>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itchFamily="18" charset="0"/>
                <a:cs typeface="Times New Roman" pitchFamily="18" charset="0"/>
              </a:rPr>
              <a:t>Merits and Demerits of Mode</a:t>
            </a:r>
          </a:p>
        </p:txBody>
      </p:sp>
      <p:sp>
        <p:nvSpPr>
          <p:cNvPr id="3" name="Content Placeholder 2"/>
          <p:cNvSpPr>
            <a:spLocks noGrp="1"/>
          </p:cNvSpPr>
          <p:nvPr>
            <p:ph idx="1"/>
          </p:nvPr>
        </p:nvSpPr>
        <p:spPr>
          <a:xfrm>
            <a:off x="152400" y="1600200"/>
            <a:ext cx="8763000" cy="4724400"/>
          </a:xfrm>
        </p:spPr>
        <p:txBody>
          <a:bodyPr>
            <a:normAutofit/>
          </a:bodyPr>
          <a:lstStyle/>
          <a:p>
            <a:pPr marL="571500" indent="-571500">
              <a:buNone/>
            </a:pPr>
            <a:r>
              <a:rPr lang="en-US" dirty="0">
                <a:solidFill>
                  <a:srgbClr val="FF0000"/>
                </a:solidFill>
              </a:rPr>
              <a:t>Merits:</a:t>
            </a:r>
          </a:p>
          <a:p>
            <a:pPr marL="571500" indent="-571500">
              <a:buAutoNum type="romanLcPeriod"/>
            </a:pPr>
            <a:r>
              <a:rPr lang="en-US" dirty="0"/>
              <a:t>It is easy to calculate and understand.</a:t>
            </a:r>
          </a:p>
          <a:p>
            <a:pPr marL="571500" indent="-571500">
              <a:buAutoNum type="romanLcPeriod"/>
            </a:pPr>
            <a:r>
              <a:rPr lang="en-US" dirty="0"/>
              <a:t>Not affected by extreme values .</a:t>
            </a:r>
          </a:p>
          <a:p>
            <a:pPr marL="571500" indent="-571500">
              <a:buAutoNum type="romanLcPeriod"/>
            </a:pPr>
            <a:r>
              <a:rPr lang="en-US" dirty="0"/>
              <a:t>Can be determined graphically using histogram</a:t>
            </a:r>
            <a:endParaRPr lang="en-US" dirty="0">
              <a:solidFill>
                <a:srgbClr val="FF0000"/>
              </a:solidFill>
            </a:endParaRPr>
          </a:p>
          <a:p>
            <a:pPr marL="571500" indent="-571500">
              <a:buNone/>
            </a:pPr>
            <a:r>
              <a:rPr lang="en-US" dirty="0">
                <a:solidFill>
                  <a:srgbClr val="FF0000"/>
                </a:solidFill>
              </a:rPr>
              <a:t>Demerits:</a:t>
            </a:r>
          </a:p>
          <a:p>
            <a:pPr marL="571500" indent="-571500">
              <a:buAutoNum type="romanLcPeriod"/>
            </a:pPr>
            <a:r>
              <a:rPr lang="en-US" dirty="0"/>
              <a:t>It is not bases on all observations</a:t>
            </a:r>
          </a:p>
          <a:p>
            <a:pPr marL="571500" indent="-571500">
              <a:buAutoNum type="romanLcPeriod"/>
            </a:pPr>
            <a:r>
              <a:rPr lang="en-US" dirty="0"/>
              <a:t>Not suitable for further mathematical treatment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Business Analytics</a:t>
            </a:r>
          </a:p>
        </p:txBody>
      </p:sp>
      <p:sp>
        <p:nvSpPr>
          <p:cNvPr id="3" name="Content Placeholder 2"/>
          <p:cNvSpPr>
            <a:spLocks noGrp="1"/>
          </p:cNvSpPr>
          <p:nvPr>
            <p:ph idx="1"/>
          </p:nvPr>
        </p:nvSpPr>
        <p:spPr>
          <a:xfrm>
            <a:off x="152400" y="1371600"/>
            <a:ext cx="8839200" cy="4953000"/>
          </a:xfrm>
        </p:spPr>
        <p:txBody>
          <a:bodyPr>
            <a:normAutofit fontScale="85000" lnSpcReduction="10000"/>
          </a:bodyPr>
          <a:lstStyle/>
          <a:p>
            <a:pPr algn="just"/>
            <a:r>
              <a:rPr lang="en-US" dirty="0">
                <a:latin typeface="Times New Roman" pitchFamily="18" charset="0"/>
                <a:cs typeface="Times New Roman" pitchFamily="18" charset="0"/>
              </a:rPr>
              <a:t>Business Analytics is the use of data, information technology, statistical analysis, quantitative methods, and mathematical or computer-based models to help managers gain improved insight about their business operations and make better , fact-based decisions.</a:t>
            </a:r>
          </a:p>
          <a:p>
            <a:pPr algn="just"/>
            <a:r>
              <a:rPr lang="en-US" dirty="0">
                <a:latin typeface="Times New Roman" pitchFamily="18" charset="0"/>
                <a:cs typeface="Times New Roman" pitchFamily="18" charset="0"/>
              </a:rPr>
              <a:t>Business Analysis is “ a process of transforming data into actions through analysis and insights in the context of organizational decision making and problem solving. </a:t>
            </a:r>
          </a:p>
          <a:p>
            <a:pPr algn="just"/>
            <a:r>
              <a:rPr lang="en-US" dirty="0">
                <a:latin typeface="Times New Roman" pitchFamily="18" charset="0"/>
                <a:cs typeface="Times New Roman" pitchFamily="18" charset="0"/>
              </a:rPr>
              <a:t>Business Analytics is supported by various tools as, Microsoft Excel and Excel Add-ins, statistical packages as SPSS, SAS, Minitab, R-Programming  etc.</a:t>
            </a:r>
            <a:r>
              <a:rPr lang="en-US" dirty="0"/>
              <a:t> </a:t>
            </a:r>
          </a:p>
        </p:txBody>
      </p:sp>
    </p:spTree>
    <p:extLst>
      <p:ext uri="{BB962C8B-B14F-4D97-AF65-F5344CB8AC3E}">
        <p14:creationId xmlns:p14="http://schemas.microsoft.com/office/powerpoint/2010/main" val="31492527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Measures of Dispersion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The averages and measures of central tendency give one single figure which is a representative of the entire data. However , it does not indicate the variations or dispersions in the values of the data.</a:t>
            </a:r>
          </a:p>
          <a:p>
            <a:pPr algn="just"/>
            <a:r>
              <a:rPr lang="en-US" dirty="0">
                <a:latin typeface="Times New Roman" pitchFamily="18" charset="0"/>
                <a:cs typeface="Times New Roman" pitchFamily="18" charset="0"/>
              </a:rPr>
              <a:t>Thus , if we have two or more sets of observations with the same arithmetic mean but with different variations in the values.</a:t>
            </a:r>
          </a:p>
          <a:p>
            <a:pPr algn="just"/>
            <a:r>
              <a:rPr lang="en-US" dirty="0">
                <a:latin typeface="Times New Roman" pitchFamily="18" charset="0"/>
                <a:cs typeface="Times New Roman" pitchFamily="18" charset="0"/>
              </a:rPr>
              <a:t>Thus , average are inadequate to describe a distribution and the knowledge of the dispersion  which measures the extent to which the items of the data vary from the average is necessary.  </a:t>
            </a:r>
          </a:p>
        </p:txBody>
      </p:sp>
    </p:spTree>
    <p:extLst>
      <p:ext uri="{BB962C8B-B14F-4D97-AF65-F5344CB8AC3E}">
        <p14:creationId xmlns:p14="http://schemas.microsoft.com/office/powerpoint/2010/main" val="7159715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measures of dispersions are:</a:t>
            </a:r>
          </a:p>
          <a:p>
            <a:r>
              <a:rPr lang="en-US" dirty="0"/>
              <a:t>Range</a:t>
            </a:r>
          </a:p>
          <a:p>
            <a:r>
              <a:rPr lang="en-US" dirty="0"/>
              <a:t>Quartile Deviation</a:t>
            </a:r>
          </a:p>
          <a:p>
            <a:r>
              <a:rPr lang="en-US" dirty="0"/>
              <a:t>Mean Deviation</a:t>
            </a:r>
          </a:p>
          <a:p>
            <a:r>
              <a:rPr lang="en-US" dirty="0"/>
              <a:t>Standard Deviation</a:t>
            </a:r>
          </a:p>
        </p:txBody>
      </p:sp>
    </p:spTree>
    <p:extLst>
      <p:ext uri="{BB962C8B-B14F-4D97-AF65-F5344CB8AC3E}">
        <p14:creationId xmlns:p14="http://schemas.microsoft.com/office/powerpoint/2010/main" val="14950671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Range</a:t>
            </a:r>
          </a:p>
        </p:txBody>
      </p:sp>
      <p:sp>
        <p:nvSpPr>
          <p:cNvPr id="3" name="Content Placeholder 2"/>
          <p:cNvSpPr>
            <a:spLocks noGrp="1"/>
          </p:cNvSpPr>
          <p:nvPr>
            <p:ph idx="1"/>
          </p:nvPr>
        </p:nvSpPr>
        <p:spPr/>
        <p:txBody>
          <a:bodyPr/>
          <a:lstStyle/>
          <a:p>
            <a:r>
              <a:rPr lang="en-US" dirty="0"/>
              <a:t>It is defined as the difference between the largest value (L) and the smallest value (S) in the given distribution.</a:t>
            </a:r>
          </a:p>
          <a:p>
            <a:r>
              <a:rPr lang="en-US" dirty="0"/>
              <a:t>Thus , Range = L-S</a:t>
            </a:r>
          </a:p>
        </p:txBody>
      </p:sp>
    </p:spTree>
    <p:extLst>
      <p:ext uri="{BB962C8B-B14F-4D97-AF65-F5344CB8AC3E}">
        <p14:creationId xmlns:p14="http://schemas.microsoft.com/office/powerpoint/2010/main" val="27176118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32F390F2-A1A1-4730-9B2A-4F4055615801}" type="datetime1">
              <a:rPr lang="en-US"/>
              <a:pPr/>
              <a:t>11/1/2022</a:t>
            </a:fld>
            <a:endParaRPr lang="en-US"/>
          </a:p>
        </p:txBody>
      </p:sp>
      <p:sp>
        <p:nvSpPr>
          <p:cNvPr id="35843" name="Rectangle 2"/>
          <p:cNvSpPr>
            <a:spLocks noGrp="1" noChangeArrowheads="1"/>
          </p:cNvSpPr>
          <p:nvPr>
            <p:ph type="title"/>
          </p:nvPr>
        </p:nvSpPr>
        <p:spPr/>
        <p:txBody>
          <a:bodyPr/>
          <a:lstStyle/>
          <a:p>
            <a:pPr algn="ctr" eaLnBrk="1" hangingPunct="1"/>
            <a:r>
              <a:rPr lang="en-US" sz="4400"/>
              <a:t>Definition</a:t>
            </a:r>
          </a:p>
        </p:txBody>
      </p:sp>
      <p:sp>
        <p:nvSpPr>
          <p:cNvPr id="99331"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Range</a:t>
            </a:r>
          </a:p>
          <a:p>
            <a:pPr algn="ctr" eaLnBrk="1" hangingPunct="1">
              <a:buFontTx/>
              <a:buNone/>
              <a:defRPr/>
            </a:pPr>
            <a:r>
              <a:rPr lang="en-US" sz="6600">
                <a:solidFill>
                  <a:schemeClr val="accent2"/>
                </a:solidFill>
                <a:effectLst>
                  <a:outerShdw blurRad="38100" dist="38100" dir="2700000" algn="tl">
                    <a:srgbClr val="FFFFFF"/>
                  </a:outerShdw>
                </a:effectLst>
              </a:rPr>
              <a:t>is the distance</a:t>
            </a:r>
          </a:p>
          <a:p>
            <a:pPr algn="ctr" eaLnBrk="1" hangingPunct="1">
              <a:buFontTx/>
              <a:buNone/>
              <a:defRPr/>
            </a:pPr>
            <a:r>
              <a:rPr lang="en-US" sz="6600">
                <a:solidFill>
                  <a:schemeClr val="accent2"/>
                </a:solidFill>
                <a:effectLst>
                  <a:outerShdw blurRad="38100" dist="38100" dir="2700000" algn="tl">
                    <a:srgbClr val="FFFFFF"/>
                  </a:outerShdw>
                </a:effectLst>
              </a:rPr>
              <a:t>Between</a:t>
            </a:r>
          </a:p>
        </p:txBody>
      </p:sp>
    </p:spTree>
    <p:extLst>
      <p:ext uri="{BB962C8B-B14F-4D97-AF65-F5344CB8AC3E}">
        <p14:creationId xmlns:p14="http://schemas.microsoft.com/office/powerpoint/2010/main" val="2104562202"/>
      </p:ext>
    </p:extLst>
  </p:cSld>
  <p:clrMapOvr>
    <a:masterClrMapping/>
  </p:clrMapOvr>
  <p:transition advTm="6064"/>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E6DB4924-FB20-43ED-A193-1AF28DCF9117}" type="datetime1">
              <a:rPr lang="en-US"/>
              <a:pPr/>
              <a:t>11/1/2022</a:t>
            </a:fld>
            <a:endParaRPr lang="en-US"/>
          </a:p>
        </p:txBody>
      </p:sp>
      <p:sp>
        <p:nvSpPr>
          <p:cNvPr id="36867" name="Rectangle 2"/>
          <p:cNvSpPr>
            <a:spLocks noGrp="1" noChangeArrowheads="1"/>
          </p:cNvSpPr>
          <p:nvPr>
            <p:ph type="title"/>
          </p:nvPr>
        </p:nvSpPr>
        <p:spPr>
          <a:xfrm>
            <a:off x="685800" y="457200"/>
            <a:ext cx="7772400" cy="762000"/>
          </a:xfrm>
        </p:spPr>
        <p:txBody>
          <a:bodyPr/>
          <a:lstStyle/>
          <a:p>
            <a:pPr algn="ctr" eaLnBrk="1" hangingPunct="1"/>
            <a:r>
              <a:rPr lang="en-US" sz="4400"/>
              <a:t>Definition</a:t>
            </a:r>
          </a:p>
        </p:txBody>
      </p:sp>
      <p:sp>
        <p:nvSpPr>
          <p:cNvPr id="100355" name="Rectangle 3"/>
          <p:cNvSpPr>
            <a:spLocks noGrp="1" noChangeArrowheads="1"/>
          </p:cNvSpPr>
          <p:nvPr>
            <p:ph type="body" idx="1"/>
          </p:nvPr>
        </p:nvSpPr>
        <p:spPr>
          <a:xfrm>
            <a:off x="685800" y="1219200"/>
            <a:ext cx="7772400" cy="2209800"/>
          </a:xfrm>
        </p:spPr>
        <p:txBody>
          <a:bodyPr/>
          <a:lstStyle/>
          <a:p>
            <a:pPr eaLnBrk="1" hangingPunct="1">
              <a:defRPr/>
            </a:pPr>
            <a:r>
              <a:rPr lang="en-US" sz="4000">
                <a:solidFill>
                  <a:schemeClr val="hlink"/>
                </a:solidFill>
                <a:effectLst>
                  <a:outerShdw blurRad="38100" dist="38100" dir="2700000" algn="tl">
                    <a:srgbClr val="FFFFFF"/>
                  </a:outerShdw>
                </a:effectLst>
              </a:rPr>
              <a:t>Range</a:t>
            </a:r>
            <a:r>
              <a:rPr lang="en-US" sz="4000">
                <a:solidFill>
                  <a:schemeClr val="hlink"/>
                </a:solidFill>
              </a:rPr>
              <a:t> </a:t>
            </a:r>
            <a:r>
              <a:rPr lang="en-US" sz="4000"/>
              <a:t>– the difference between the greatest and the least value in a set of numbers.</a:t>
            </a:r>
          </a:p>
        </p:txBody>
      </p:sp>
      <p:sp>
        <p:nvSpPr>
          <p:cNvPr id="100356" name="Text Box 4"/>
          <p:cNvSpPr txBox="1">
            <a:spLocks noChangeArrowheads="1"/>
          </p:cNvSpPr>
          <p:nvPr/>
        </p:nvSpPr>
        <p:spPr bwMode="auto">
          <a:xfrm>
            <a:off x="1676400" y="3352800"/>
            <a:ext cx="6127750" cy="1189038"/>
          </a:xfrm>
          <a:prstGeom prst="rect">
            <a:avLst/>
          </a:prstGeom>
          <a:noFill/>
          <a:ln w="9525">
            <a:noFill/>
            <a:miter lim="800000"/>
            <a:headEnd/>
            <a:tailEnd/>
          </a:ln>
        </p:spPr>
        <p:txBody>
          <a:bodyPr wrap="none">
            <a:spAutoFit/>
          </a:bodyPr>
          <a:lstStyle/>
          <a:p>
            <a:r>
              <a:rPr lang="en-US" sz="7200"/>
              <a:t>1, 1, 3, 7, 10, 13</a:t>
            </a:r>
          </a:p>
        </p:txBody>
      </p:sp>
      <p:sp>
        <p:nvSpPr>
          <p:cNvPr id="100357" name="Text Box 5"/>
          <p:cNvSpPr txBox="1">
            <a:spLocks noChangeArrowheads="1"/>
          </p:cNvSpPr>
          <p:nvPr/>
        </p:nvSpPr>
        <p:spPr bwMode="auto">
          <a:xfrm>
            <a:off x="3124200" y="4800600"/>
            <a:ext cx="3103563" cy="762000"/>
          </a:xfrm>
          <a:prstGeom prst="rect">
            <a:avLst/>
          </a:prstGeom>
          <a:noFill/>
          <a:ln w="9525">
            <a:noFill/>
            <a:miter lim="800000"/>
            <a:headEnd/>
            <a:tailEnd/>
          </a:ln>
          <a:effectLst/>
        </p:spPr>
        <p:txBody>
          <a:bodyPr wrap="none">
            <a:spAutoFit/>
          </a:bodyPr>
          <a:lstStyle/>
          <a:p>
            <a:pPr>
              <a:defRPr/>
            </a:pPr>
            <a:r>
              <a:rPr lang="en-US" sz="4400">
                <a:solidFill>
                  <a:schemeClr val="hlink"/>
                </a:solidFill>
                <a:effectLst>
                  <a:outerShdw blurRad="38100" dist="38100" dir="2700000" algn="tl">
                    <a:srgbClr val="FFFFFF"/>
                  </a:outerShdw>
                </a:effectLst>
                <a:latin typeface="Tahoma" pitchFamily="34" charset="0"/>
              </a:rPr>
              <a:t>Range = 12</a:t>
            </a:r>
          </a:p>
        </p:txBody>
      </p:sp>
      <p:sp>
        <p:nvSpPr>
          <p:cNvPr id="100358" name="Oval 6"/>
          <p:cNvSpPr>
            <a:spLocks noChangeArrowheads="1"/>
          </p:cNvSpPr>
          <p:nvPr/>
        </p:nvSpPr>
        <p:spPr bwMode="auto">
          <a:xfrm>
            <a:off x="1676400" y="3429000"/>
            <a:ext cx="685800" cy="1219200"/>
          </a:xfrm>
          <a:prstGeom prst="ellipse">
            <a:avLst/>
          </a:prstGeom>
          <a:noFill/>
          <a:ln w="38100">
            <a:solidFill>
              <a:schemeClr val="accent1"/>
            </a:solidFill>
            <a:round/>
            <a:headEnd/>
            <a:tailEnd/>
          </a:ln>
        </p:spPr>
        <p:txBody>
          <a:bodyPr wrap="none" anchor="ctr"/>
          <a:lstStyle/>
          <a:p>
            <a:endParaRPr lang="en-US"/>
          </a:p>
        </p:txBody>
      </p:sp>
      <p:sp>
        <p:nvSpPr>
          <p:cNvPr id="100359" name="Oval 7"/>
          <p:cNvSpPr>
            <a:spLocks noChangeArrowheads="1"/>
          </p:cNvSpPr>
          <p:nvPr/>
        </p:nvSpPr>
        <p:spPr bwMode="auto">
          <a:xfrm>
            <a:off x="6781800" y="3429000"/>
            <a:ext cx="990600" cy="12192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1270290221"/>
      </p:ext>
    </p:extLst>
  </p:cSld>
  <p:clrMapOvr>
    <a:masterClrMapping/>
  </p:clrMapOvr>
  <p:transition advTm="16736"/>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7FCA6049-2532-4300-845C-54C373847E31}" type="datetime1">
              <a:rPr lang="en-US"/>
              <a:pPr/>
              <a:t>11/1/2022</a:t>
            </a:fld>
            <a:endParaRPr lang="en-US"/>
          </a:p>
        </p:txBody>
      </p:sp>
      <p:sp>
        <p:nvSpPr>
          <p:cNvPr id="37891"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Range in a Group of Numbers</a:t>
            </a:r>
          </a:p>
        </p:txBody>
      </p:sp>
      <p:sp>
        <p:nvSpPr>
          <p:cNvPr id="37892"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1 – Arrange the numbers in order from least to greatest.</a:t>
            </a:r>
          </a:p>
        </p:txBody>
      </p:sp>
      <p:sp>
        <p:nvSpPr>
          <p:cNvPr id="37893"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83973"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Tree>
    <p:extLst>
      <p:ext uri="{BB962C8B-B14F-4D97-AF65-F5344CB8AC3E}">
        <p14:creationId xmlns:p14="http://schemas.microsoft.com/office/powerpoint/2010/main" val="2274347391"/>
      </p:ext>
    </p:extLst>
  </p:cSld>
  <p:clrMapOvr>
    <a:masterClrMapping/>
  </p:clrMapOvr>
  <p:transition advTm="9648"/>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7A771EF6-8D72-4DB3-872A-28DD79F3CBBD}" type="datetime1">
              <a:rPr lang="en-US"/>
              <a:pPr/>
              <a:t>11/1/2022</a:t>
            </a:fld>
            <a:endParaRPr lang="en-US"/>
          </a:p>
        </p:txBody>
      </p:sp>
      <p:sp>
        <p:nvSpPr>
          <p:cNvPr id="38915"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Range in a Group of Numbers</a:t>
            </a:r>
          </a:p>
        </p:txBody>
      </p:sp>
      <p:sp>
        <p:nvSpPr>
          <p:cNvPr id="38916"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lowest and highest numbers.</a:t>
            </a:r>
          </a:p>
        </p:txBody>
      </p:sp>
      <p:sp>
        <p:nvSpPr>
          <p:cNvPr id="38917"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38918"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103430" name="Oval 6"/>
          <p:cNvSpPr>
            <a:spLocks noChangeArrowheads="1"/>
          </p:cNvSpPr>
          <p:nvPr/>
        </p:nvSpPr>
        <p:spPr bwMode="auto">
          <a:xfrm>
            <a:off x="1828800" y="4419600"/>
            <a:ext cx="990600" cy="1066800"/>
          </a:xfrm>
          <a:prstGeom prst="ellipse">
            <a:avLst/>
          </a:prstGeom>
          <a:noFill/>
          <a:ln w="38100">
            <a:solidFill>
              <a:schemeClr val="hlink"/>
            </a:solidFill>
            <a:round/>
            <a:headEnd/>
            <a:tailEnd/>
          </a:ln>
        </p:spPr>
        <p:txBody>
          <a:bodyPr wrap="none" anchor="ctr"/>
          <a:lstStyle/>
          <a:p>
            <a:endParaRPr lang="en-US"/>
          </a:p>
        </p:txBody>
      </p:sp>
      <p:sp>
        <p:nvSpPr>
          <p:cNvPr id="103431" name="Oval 7"/>
          <p:cNvSpPr>
            <a:spLocks noChangeArrowheads="1"/>
          </p:cNvSpPr>
          <p:nvPr/>
        </p:nvSpPr>
        <p:spPr bwMode="auto">
          <a:xfrm>
            <a:off x="6248400" y="4419600"/>
            <a:ext cx="990600" cy="1066800"/>
          </a:xfrm>
          <a:prstGeom prst="ellipse">
            <a:avLst/>
          </a:prstGeom>
          <a:noFill/>
          <a:ln w="38100">
            <a:solidFill>
              <a:schemeClr val="hlink"/>
            </a:solidFill>
            <a:round/>
            <a:headEnd/>
            <a:tailEnd/>
          </a:ln>
        </p:spPr>
        <p:txBody>
          <a:bodyPr wrap="none" anchor="ctr"/>
          <a:lstStyle/>
          <a:p>
            <a:endParaRPr lang="en-US"/>
          </a:p>
        </p:txBody>
      </p:sp>
    </p:spTree>
    <p:extLst>
      <p:ext uri="{BB962C8B-B14F-4D97-AF65-F5344CB8AC3E}">
        <p14:creationId xmlns:p14="http://schemas.microsoft.com/office/powerpoint/2010/main" val="2303178372"/>
      </p:ext>
    </p:extLst>
  </p:cSld>
  <p:clrMapOvr>
    <a:masterClrMapping/>
  </p:clrMapOvr>
  <p:transition advTm="7184"/>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944E7E7A-3ED5-4AED-A928-BD260A376AB3}" type="datetime1">
              <a:rPr lang="en-US"/>
              <a:pPr/>
              <a:t>11/1/2022</a:t>
            </a:fld>
            <a:endParaRPr lang="en-US"/>
          </a:p>
        </p:txBody>
      </p:sp>
      <p:sp>
        <p:nvSpPr>
          <p:cNvPr id="39939"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Range in a Group of Numbers</a:t>
            </a:r>
          </a:p>
        </p:txBody>
      </p:sp>
      <p:sp>
        <p:nvSpPr>
          <p:cNvPr id="39940"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3 – Find the difference between these 2 numbers.</a:t>
            </a:r>
          </a:p>
        </p:txBody>
      </p:sp>
      <p:sp>
        <p:nvSpPr>
          <p:cNvPr id="39941" name="Text Box 5"/>
          <p:cNvSpPr txBox="1">
            <a:spLocks noChangeArrowheads="1"/>
          </p:cNvSpPr>
          <p:nvPr/>
        </p:nvSpPr>
        <p:spPr bwMode="auto">
          <a:xfrm>
            <a:off x="1752600" y="32004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39942" name="Oval 6"/>
          <p:cNvSpPr>
            <a:spLocks noChangeArrowheads="1"/>
          </p:cNvSpPr>
          <p:nvPr/>
        </p:nvSpPr>
        <p:spPr bwMode="auto">
          <a:xfrm>
            <a:off x="1828800" y="3200400"/>
            <a:ext cx="990600" cy="1066800"/>
          </a:xfrm>
          <a:prstGeom prst="ellipse">
            <a:avLst/>
          </a:prstGeom>
          <a:noFill/>
          <a:ln w="38100">
            <a:solidFill>
              <a:schemeClr val="hlink"/>
            </a:solidFill>
            <a:round/>
            <a:headEnd/>
            <a:tailEnd/>
          </a:ln>
        </p:spPr>
        <p:txBody>
          <a:bodyPr wrap="none" anchor="ctr"/>
          <a:lstStyle/>
          <a:p>
            <a:endParaRPr lang="en-US"/>
          </a:p>
        </p:txBody>
      </p:sp>
      <p:sp>
        <p:nvSpPr>
          <p:cNvPr id="39943" name="Oval 7"/>
          <p:cNvSpPr>
            <a:spLocks noChangeArrowheads="1"/>
          </p:cNvSpPr>
          <p:nvPr/>
        </p:nvSpPr>
        <p:spPr bwMode="auto">
          <a:xfrm>
            <a:off x="6324600" y="3200400"/>
            <a:ext cx="990600" cy="1066800"/>
          </a:xfrm>
          <a:prstGeom prst="ellipse">
            <a:avLst/>
          </a:prstGeom>
          <a:noFill/>
          <a:ln w="38100">
            <a:solidFill>
              <a:schemeClr val="hlink"/>
            </a:solidFill>
            <a:round/>
            <a:headEnd/>
            <a:tailEnd/>
          </a:ln>
        </p:spPr>
        <p:txBody>
          <a:bodyPr wrap="none" anchor="ctr"/>
          <a:lstStyle/>
          <a:p>
            <a:endParaRPr lang="en-US"/>
          </a:p>
        </p:txBody>
      </p:sp>
      <p:sp>
        <p:nvSpPr>
          <p:cNvPr id="104456" name="Text Box 8"/>
          <p:cNvSpPr txBox="1">
            <a:spLocks noChangeArrowheads="1"/>
          </p:cNvSpPr>
          <p:nvPr/>
        </p:nvSpPr>
        <p:spPr bwMode="auto">
          <a:xfrm>
            <a:off x="2667000" y="4267200"/>
            <a:ext cx="3662363" cy="1006475"/>
          </a:xfrm>
          <a:prstGeom prst="rect">
            <a:avLst/>
          </a:prstGeom>
          <a:noFill/>
          <a:ln w="9525">
            <a:noFill/>
            <a:miter lim="800000"/>
            <a:headEnd/>
            <a:tailEnd/>
          </a:ln>
        </p:spPr>
        <p:txBody>
          <a:bodyPr wrap="none">
            <a:spAutoFit/>
          </a:bodyPr>
          <a:lstStyle/>
          <a:p>
            <a:r>
              <a:rPr lang="en-US" sz="6000"/>
              <a:t>27 – 18 = </a:t>
            </a:r>
            <a:r>
              <a:rPr lang="en-US" sz="6000">
                <a:solidFill>
                  <a:schemeClr val="accent2"/>
                </a:solidFill>
              </a:rPr>
              <a:t>9</a:t>
            </a:r>
          </a:p>
        </p:txBody>
      </p:sp>
      <p:sp>
        <p:nvSpPr>
          <p:cNvPr id="104457" name="Text Box 9"/>
          <p:cNvSpPr txBox="1">
            <a:spLocks noChangeArrowheads="1"/>
          </p:cNvSpPr>
          <p:nvPr/>
        </p:nvSpPr>
        <p:spPr bwMode="auto">
          <a:xfrm>
            <a:off x="2286000" y="5029200"/>
            <a:ext cx="4521200" cy="1006475"/>
          </a:xfrm>
          <a:prstGeom prst="rect">
            <a:avLst/>
          </a:prstGeom>
          <a:noFill/>
          <a:ln w="9525">
            <a:noFill/>
            <a:miter lim="800000"/>
            <a:headEnd/>
            <a:tailEnd/>
          </a:ln>
        </p:spPr>
        <p:txBody>
          <a:bodyPr wrap="none">
            <a:spAutoFit/>
          </a:bodyPr>
          <a:lstStyle/>
          <a:p>
            <a:r>
              <a:rPr lang="en-US" sz="6000">
                <a:solidFill>
                  <a:schemeClr val="accent2"/>
                </a:solidFill>
              </a:rPr>
              <a:t>The range is 9</a:t>
            </a:r>
          </a:p>
        </p:txBody>
      </p:sp>
    </p:spTree>
    <p:extLst>
      <p:ext uri="{BB962C8B-B14F-4D97-AF65-F5344CB8AC3E}">
        <p14:creationId xmlns:p14="http://schemas.microsoft.com/office/powerpoint/2010/main" val="4028134776"/>
      </p:ext>
    </p:extLst>
  </p:cSld>
  <p:clrMapOvr>
    <a:masterClrMapping/>
  </p:clrMapOvr>
  <p:transition advTm="11616"/>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A006C8A0-D2C2-4510-AD06-CBB6F23E0D38}" type="datetime1">
              <a:rPr lang="en-US"/>
              <a:pPr/>
              <a:t>11/1/2022</a:t>
            </a:fld>
            <a:endParaRPr lang="en-US"/>
          </a:p>
        </p:txBody>
      </p:sp>
      <p:sp>
        <p:nvSpPr>
          <p:cNvPr id="40963"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0964" name="Text Box 3"/>
          <p:cNvSpPr txBox="1">
            <a:spLocks noChangeArrowheads="1"/>
          </p:cNvSpPr>
          <p:nvPr/>
        </p:nvSpPr>
        <p:spPr bwMode="auto">
          <a:xfrm>
            <a:off x="2133600" y="1905000"/>
            <a:ext cx="4565650" cy="1006475"/>
          </a:xfrm>
          <a:prstGeom prst="rect">
            <a:avLst/>
          </a:prstGeom>
          <a:noFill/>
          <a:ln w="9525">
            <a:noFill/>
            <a:miter lim="800000"/>
            <a:headEnd/>
            <a:tailEnd/>
          </a:ln>
        </p:spPr>
        <p:txBody>
          <a:bodyPr wrap="none">
            <a:spAutoFit/>
          </a:bodyPr>
          <a:lstStyle/>
          <a:p>
            <a:r>
              <a:rPr lang="en-US" sz="6000">
                <a:solidFill>
                  <a:schemeClr val="accent2"/>
                </a:solidFill>
              </a:rPr>
              <a:t>29, 8, 4, 8, 19 </a:t>
            </a:r>
          </a:p>
        </p:txBody>
      </p:sp>
      <p:sp>
        <p:nvSpPr>
          <p:cNvPr id="96260" name="Text Box 4"/>
          <p:cNvSpPr txBox="1">
            <a:spLocks noChangeArrowheads="1"/>
          </p:cNvSpPr>
          <p:nvPr/>
        </p:nvSpPr>
        <p:spPr bwMode="auto">
          <a:xfrm>
            <a:off x="2438400" y="4267200"/>
            <a:ext cx="3662363" cy="1006475"/>
          </a:xfrm>
          <a:prstGeom prst="rect">
            <a:avLst/>
          </a:prstGeom>
          <a:noFill/>
          <a:ln w="9525">
            <a:noFill/>
            <a:miter lim="800000"/>
            <a:headEnd/>
            <a:tailEnd/>
          </a:ln>
        </p:spPr>
        <p:txBody>
          <a:bodyPr wrap="none">
            <a:spAutoFit/>
          </a:bodyPr>
          <a:lstStyle/>
          <a:p>
            <a:r>
              <a:rPr lang="en-US" sz="6000">
                <a:solidFill>
                  <a:schemeClr val="accent2"/>
                </a:solidFill>
              </a:rPr>
              <a:t>29 – 4</a:t>
            </a:r>
            <a:r>
              <a:rPr lang="en-US" sz="6000">
                <a:solidFill>
                  <a:schemeClr val="accent1"/>
                </a:solidFill>
              </a:rPr>
              <a:t> </a:t>
            </a:r>
            <a:r>
              <a:rPr lang="en-US" sz="6000">
                <a:solidFill>
                  <a:schemeClr val="accent2"/>
                </a:solidFill>
              </a:rPr>
              <a:t>=</a:t>
            </a:r>
            <a:r>
              <a:rPr lang="en-US" sz="6000">
                <a:solidFill>
                  <a:schemeClr val="accent1"/>
                </a:solidFill>
              </a:rPr>
              <a:t> 25</a:t>
            </a:r>
          </a:p>
        </p:txBody>
      </p:sp>
      <p:sp>
        <p:nvSpPr>
          <p:cNvPr id="96261" name="Text Box 5"/>
          <p:cNvSpPr txBox="1">
            <a:spLocks noChangeArrowheads="1"/>
          </p:cNvSpPr>
          <p:nvPr/>
        </p:nvSpPr>
        <p:spPr bwMode="auto">
          <a:xfrm>
            <a:off x="2133600" y="3048000"/>
            <a:ext cx="4565650" cy="1006475"/>
          </a:xfrm>
          <a:prstGeom prst="rect">
            <a:avLst/>
          </a:prstGeom>
          <a:noFill/>
          <a:ln w="9525">
            <a:noFill/>
            <a:miter lim="800000"/>
            <a:headEnd/>
            <a:tailEnd/>
          </a:ln>
        </p:spPr>
        <p:txBody>
          <a:bodyPr wrap="none">
            <a:spAutoFit/>
          </a:bodyPr>
          <a:lstStyle/>
          <a:p>
            <a:r>
              <a:rPr lang="en-US" sz="6000">
                <a:solidFill>
                  <a:schemeClr val="accent2"/>
                </a:solidFill>
              </a:rPr>
              <a:t>4, 8, 8, 19, 29 </a:t>
            </a:r>
          </a:p>
        </p:txBody>
      </p:sp>
      <p:sp>
        <p:nvSpPr>
          <p:cNvPr id="96262" name="Oval 6"/>
          <p:cNvSpPr>
            <a:spLocks noChangeArrowheads="1"/>
          </p:cNvSpPr>
          <p:nvPr/>
        </p:nvSpPr>
        <p:spPr bwMode="auto">
          <a:xfrm>
            <a:off x="5486400" y="3048000"/>
            <a:ext cx="990600" cy="1066800"/>
          </a:xfrm>
          <a:prstGeom prst="ellipse">
            <a:avLst/>
          </a:prstGeom>
          <a:noFill/>
          <a:ln w="38100">
            <a:solidFill>
              <a:schemeClr val="accent1"/>
            </a:solidFill>
            <a:round/>
            <a:headEnd/>
            <a:tailEnd/>
          </a:ln>
        </p:spPr>
        <p:txBody>
          <a:bodyPr wrap="none" anchor="ctr"/>
          <a:lstStyle/>
          <a:p>
            <a:endParaRPr lang="en-US"/>
          </a:p>
        </p:txBody>
      </p:sp>
      <p:sp>
        <p:nvSpPr>
          <p:cNvPr id="96263" name="Oval 7"/>
          <p:cNvSpPr>
            <a:spLocks noChangeArrowheads="1"/>
          </p:cNvSpPr>
          <p:nvPr/>
        </p:nvSpPr>
        <p:spPr bwMode="auto">
          <a:xfrm>
            <a:off x="2057400" y="3048000"/>
            <a:ext cx="7620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1244715490"/>
      </p:ext>
    </p:extLst>
  </p:cSld>
  <p:clrMapOvr>
    <a:masterClrMapping/>
  </p:clrMapOvr>
  <p:transition advTm="12640"/>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71E16DED-A944-460A-8859-89E73F806DBD}" type="datetime1">
              <a:rPr lang="en-US"/>
              <a:pPr/>
              <a:t>11/1/2022</a:t>
            </a:fld>
            <a:endParaRPr lang="en-US"/>
          </a:p>
        </p:txBody>
      </p:sp>
      <p:sp>
        <p:nvSpPr>
          <p:cNvPr id="41987"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1988" name="Text Box 3"/>
          <p:cNvSpPr txBox="1">
            <a:spLocks noChangeArrowheads="1"/>
          </p:cNvSpPr>
          <p:nvPr/>
        </p:nvSpPr>
        <p:spPr bwMode="auto">
          <a:xfrm>
            <a:off x="1295400" y="1905000"/>
            <a:ext cx="6851650" cy="1006475"/>
          </a:xfrm>
          <a:prstGeom prst="rect">
            <a:avLst/>
          </a:prstGeom>
          <a:noFill/>
          <a:ln w="9525">
            <a:noFill/>
            <a:miter lim="800000"/>
            <a:headEnd/>
            <a:tailEnd/>
          </a:ln>
        </p:spPr>
        <p:txBody>
          <a:bodyPr wrap="none">
            <a:spAutoFit/>
          </a:bodyPr>
          <a:lstStyle/>
          <a:p>
            <a:r>
              <a:rPr lang="en-US" sz="6000">
                <a:solidFill>
                  <a:schemeClr val="accent2"/>
                </a:solidFill>
              </a:rPr>
              <a:t>22, 21, 27, 31, 21, 32 </a:t>
            </a:r>
          </a:p>
        </p:txBody>
      </p:sp>
      <p:sp>
        <p:nvSpPr>
          <p:cNvPr id="106500" name="Text Box 4"/>
          <p:cNvSpPr txBox="1">
            <a:spLocks noChangeArrowheads="1"/>
          </p:cNvSpPr>
          <p:nvPr/>
        </p:nvSpPr>
        <p:spPr bwMode="auto">
          <a:xfrm>
            <a:off x="2590800" y="4267200"/>
            <a:ext cx="4043363" cy="1006475"/>
          </a:xfrm>
          <a:prstGeom prst="rect">
            <a:avLst/>
          </a:prstGeom>
          <a:noFill/>
          <a:ln w="9525">
            <a:noFill/>
            <a:miter lim="800000"/>
            <a:headEnd/>
            <a:tailEnd/>
          </a:ln>
        </p:spPr>
        <p:txBody>
          <a:bodyPr wrap="none">
            <a:spAutoFit/>
          </a:bodyPr>
          <a:lstStyle/>
          <a:p>
            <a:r>
              <a:rPr lang="en-US" sz="6000">
                <a:solidFill>
                  <a:schemeClr val="accent2"/>
                </a:solidFill>
              </a:rPr>
              <a:t>32 – 21 =</a:t>
            </a:r>
            <a:r>
              <a:rPr lang="en-US" sz="6000">
                <a:solidFill>
                  <a:schemeClr val="accent1"/>
                </a:solidFill>
              </a:rPr>
              <a:t> 11</a:t>
            </a:r>
          </a:p>
        </p:txBody>
      </p:sp>
      <p:sp>
        <p:nvSpPr>
          <p:cNvPr id="106501" name="Text Box 5"/>
          <p:cNvSpPr txBox="1">
            <a:spLocks noChangeArrowheads="1"/>
          </p:cNvSpPr>
          <p:nvPr/>
        </p:nvSpPr>
        <p:spPr bwMode="auto">
          <a:xfrm>
            <a:off x="1295400" y="2971800"/>
            <a:ext cx="6661150" cy="1006475"/>
          </a:xfrm>
          <a:prstGeom prst="rect">
            <a:avLst/>
          </a:prstGeom>
          <a:noFill/>
          <a:ln w="9525">
            <a:noFill/>
            <a:miter lim="800000"/>
            <a:headEnd/>
            <a:tailEnd/>
          </a:ln>
        </p:spPr>
        <p:txBody>
          <a:bodyPr wrap="none">
            <a:spAutoFit/>
          </a:bodyPr>
          <a:lstStyle/>
          <a:p>
            <a:r>
              <a:rPr lang="en-US" sz="6000">
                <a:solidFill>
                  <a:schemeClr val="accent2"/>
                </a:solidFill>
              </a:rPr>
              <a:t>21, 21, 22, 27, 31, 32</a:t>
            </a:r>
          </a:p>
        </p:txBody>
      </p:sp>
      <p:sp>
        <p:nvSpPr>
          <p:cNvPr id="106502" name="Oval 6"/>
          <p:cNvSpPr>
            <a:spLocks noChangeArrowheads="1"/>
          </p:cNvSpPr>
          <p:nvPr/>
        </p:nvSpPr>
        <p:spPr bwMode="auto">
          <a:xfrm>
            <a:off x="7086600" y="2971800"/>
            <a:ext cx="838200" cy="1066800"/>
          </a:xfrm>
          <a:prstGeom prst="ellipse">
            <a:avLst/>
          </a:prstGeom>
          <a:noFill/>
          <a:ln w="38100">
            <a:solidFill>
              <a:schemeClr val="accent1"/>
            </a:solidFill>
            <a:round/>
            <a:headEnd/>
            <a:tailEnd/>
          </a:ln>
        </p:spPr>
        <p:txBody>
          <a:bodyPr wrap="none" anchor="ctr"/>
          <a:lstStyle/>
          <a:p>
            <a:endParaRPr lang="en-US"/>
          </a:p>
        </p:txBody>
      </p:sp>
      <p:sp>
        <p:nvSpPr>
          <p:cNvPr id="106503" name="Oval 7"/>
          <p:cNvSpPr>
            <a:spLocks noChangeArrowheads="1"/>
          </p:cNvSpPr>
          <p:nvPr/>
        </p:nvSpPr>
        <p:spPr bwMode="auto">
          <a:xfrm>
            <a:off x="1295400" y="2971800"/>
            <a:ext cx="7620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1244091828"/>
      </p:ext>
    </p:extLst>
  </p:cSld>
  <p:clrMapOvr>
    <a:masterClrMapping/>
  </p:clrMapOvr>
  <p:transition advTm="1243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143000"/>
            <a:ext cx="5105400" cy="3200400"/>
          </a:xfrm>
          <a:prstGeom prst="ellipse">
            <a:avLst/>
          </a:prstGeom>
          <a:solidFill>
            <a:schemeClr val="accent1">
              <a:lumMod val="20000"/>
              <a:lumOff val="8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solidFill>
            </a:endParaRPr>
          </a:p>
        </p:txBody>
      </p:sp>
      <p:sp>
        <p:nvSpPr>
          <p:cNvPr id="5" name="Oval 4"/>
          <p:cNvSpPr/>
          <p:nvPr/>
        </p:nvSpPr>
        <p:spPr>
          <a:xfrm>
            <a:off x="2057400" y="2514600"/>
            <a:ext cx="5105400" cy="3200400"/>
          </a:xfrm>
          <a:prstGeom prst="ellipse">
            <a:avLst/>
          </a:prstGeom>
          <a:solidFill>
            <a:schemeClr val="accent6">
              <a:lumMod val="40000"/>
              <a:lumOff val="6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3505200" y="990600"/>
            <a:ext cx="5105400" cy="3200400"/>
          </a:xfrm>
          <a:prstGeom prst="ellipse">
            <a:avLst/>
          </a:prstGeom>
          <a:solidFill>
            <a:schemeClr val="accent3">
              <a:lumMod val="60000"/>
              <a:lumOff val="4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 name="Rectangle 6"/>
          <p:cNvSpPr/>
          <p:nvPr/>
        </p:nvSpPr>
        <p:spPr>
          <a:xfrm>
            <a:off x="1143000" y="20574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Statistics</a:t>
            </a:r>
          </a:p>
        </p:txBody>
      </p:sp>
      <p:sp>
        <p:nvSpPr>
          <p:cNvPr id="9" name="Rectangle 8"/>
          <p:cNvSpPr/>
          <p:nvPr/>
        </p:nvSpPr>
        <p:spPr>
          <a:xfrm>
            <a:off x="3810000" y="18288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Mining</a:t>
            </a:r>
          </a:p>
        </p:txBody>
      </p:sp>
      <p:sp>
        <p:nvSpPr>
          <p:cNvPr id="10" name="Rectangle 9"/>
          <p:cNvSpPr/>
          <p:nvPr/>
        </p:nvSpPr>
        <p:spPr>
          <a:xfrm>
            <a:off x="3810000" y="28194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Visualization</a:t>
            </a:r>
          </a:p>
        </p:txBody>
      </p:sp>
      <p:sp>
        <p:nvSpPr>
          <p:cNvPr id="11" name="Rectangle 10"/>
          <p:cNvSpPr/>
          <p:nvPr/>
        </p:nvSpPr>
        <p:spPr>
          <a:xfrm>
            <a:off x="5334000" y="35052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If </a:t>
            </a:r>
          </a:p>
        </p:txBody>
      </p:sp>
      <p:sp>
        <p:nvSpPr>
          <p:cNvPr id="12" name="Rectangle 11"/>
          <p:cNvSpPr/>
          <p:nvPr/>
        </p:nvSpPr>
        <p:spPr>
          <a:xfrm>
            <a:off x="2133600" y="34290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Simulation &amp; Risk</a:t>
            </a:r>
          </a:p>
        </p:txBody>
      </p:sp>
      <p:sp>
        <p:nvSpPr>
          <p:cNvPr id="13" name="Rectangle 12"/>
          <p:cNvSpPr/>
          <p:nvPr/>
        </p:nvSpPr>
        <p:spPr>
          <a:xfrm>
            <a:off x="3733800" y="46482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Modeling and Optimization</a:t>
            </a:r>
          </a:p>
        </p:txBody>
      </p:sp>
      <p:sp>
        <p:nvSpPr>
          <p:cNvPr id="14" name="Rectangle 13"/>
          <p:cNvSpPr/>
          <p:nvPr/>
        </p:nvSpPr>
        <p:spPr>
          <a:xfrm>
            <a:off x="5943600" y="1371600"/>
            <a:ext cx="167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Business Intelligence/ Information Systems</a:t>
            </a:r>
          </a:p>
        </p:txBody>
      </p:sp>
      <p:sp>
        <p:nvSpPr>
          <p:cNvPr id="15" name="Title 14"/>
          <p:cNvSpPr>
            <a:spLocks noGrp="1"/>
          </p:cNvSpPr>
          <p:nvPr>
            <p:ph type="title"/>
          </p:nvPr>
        </p:nvSpPr>
        <p:spPr>
          <a:xfrm>
            <a:off x="457200" y="274638"/>
            <a:ext cx="8229600" cy="639762"/>
          </a:xfrm>
        </p:spPr>
        <p:txBody>
          <a:bodyPr>
            <a:normAutofit fontScale="90000"/>
          </a:bodyPr>
          <a:lstStyle/>
          <a:p>
            <a:r>
              <a:rPr lang="en-US" u="sng" dirty="0"/>
              <a:t>Perspective of Business Analytics</a:t>
            </a:r>
          </a:p>
        </p:txBody>
      </p:sp>
      <p:sp>
        <p:nvSpPr>
          <p:cNvPr id="16" name="Content Placeholder 15"/>
          <p:cNvSpPr>
            <a:spLocks noGrp="1"/>
          </p:cNvSpPr>
          <p:nvPr>
            <p:ph idx="1"/>
          </p:nvPr>
        </p:nvSpPr>
        <p:spPr/>
        <p:txBody>
          <a:bodyPr/>
          <a:lstStyle/>
          <a:p>
            <a:endParaRPr lang="en-US" dirty="0"/>
          </a:p>
        </p:txBody>
      </p:sp>
    </p:spTree>
    <p:extLst>
      <p:ext uri="{BB962C8B-B14F-4D97-AF65-F5344CB8AC3E}">
        <p14:creationId xmlns:p14="http://schemas.microsoft.com/office/powerpoint/2010/main" val="3029234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B2F3E948-E948-46AA-A304-F76F3E5921C1}" type="datetime1">
              <a:rPr lang="en-US"/>
              <a:pPr/>
              <a:t>11/1/2022</a:t>
            </a:fld>
            <a:endParaRPr lang="en-US"/>
          </a:p>
        </p:txBody>
      </p:sp>
      <p:sp>
        <p:nvSpPr>
          <p:cNvPr id="43011"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3012" name="Text Box 3"/>
          <p:cNvSpPr txBox="1">
            <a:spLocks noChangeArrowheads="1"/>
          </p:cNvSpPr>
          <p:nvPr/>
        </p:nvSpPr>
        <p:spPr bwMode="auto">
          <a:xfrm>
            <a:off x="2133600" y="1905000"/>
            <a:ext cx="4946650" cy="1006475"/>
          </a:xfrm>
          <a:prstGeom prst="rect">
            <a:avLst/>
          </a:prstGeom>
          <a:noFill/>
          <a:ln w="9525">
            <a:noFill/>
            <a:miter lim="800000"/>
            <a:headEnd/>
            <a:tailEnd/>
          </a:ln>
        </p:spPr>
        <p:txBody>
          <a:bodyPr wrap="none">
            <a:spAutoFit/>
          </a:bodyPr>
          <a:lstStyle/>
          <a:p>
            <a:r>
              <a:rPr lang="en-US" sz="6000">
                <a:solidFill>
                  <a:schemeClr val="accent2"/>
                </a:solidFill>
              </a:rPr>
              <a:t>31, 8, 3, 11, 19 </a:t>
            </a:r>
          </a:p>
        </p:txBody>
      </p:sp>
      <p:sp>
        <p:nvSpPr>
          <p:cNvPr id="107524" name="Text Box 4"/>
          <p:cNvSpPr txBox="1">
            <a:spLocks noChangeArrowheads="1"/>
          </p:cNvSpPr>
          <p:nvPr/>
        </p:nvSpPr>
        <p:spPr bwMode="auto">
          <a:xfrm>
            <a:off x="2667000" y="4343400"/>
            <a:ext cx="3662363" cy="1006475"/>
          </a:xfrm>
          <a:prstGeom prst="rect">
            <a:avLst/>
          </a:prstGeom>
          <a:noFill/>
          <a:ln w="9525">
            <a:noFill/>
            <a:miter lim="800000"/>
            <a:headEnd/>
            <a:tailEnd/>
          </a:ln>
        </p:spPr>
        <p:txBody>
          <a:bodyPr wrap="none">
            <a:spAutoFit/>
          </a:bodyPr>
          <a:lstStyle/>
          <a:p>
            <a:r>
              <a:rPr lang="en-US" sz="6000">
                <a:solidFill>
                  <a:schemeClr val="accent2"/>
                </a:solidFill>
              </a:rPr>
              <a:t>31 – 3 =</a:t>
            </a:r>
            <a:r>
              <a:rPr lang="en-US" sz="6000">
                <a:solidFill>
                  <a:schemeClr val="accent1"/>
                </a:solidFill>
              </a:rPr>
              <a:t> 28</a:t>
            </a:r>
          </a:p>
        </p:txBody>
      </p:sp>
      <p:sp>
        <p:nvSpPr>
          <p:cNvPr id="107525" name="Text Box 5"/>
          <p:cNvSpPr txBox="1">
            <a:spLocks noChangeArrowheads="1"/>
          </p:cNvSpPr>
          <p:nvPr/>
        </p:nvSpPr>
        <p:spPr bwMode="auto">
          <a:xfrm>
            <a:off x="2133600" y="3048000"/>
            <a:ext cx="4946650" cy="1006475"/>
          </a:xfrm>
          <a:prstGeom prst="rect">
            <a:avLst/>
          </a:prstGeom>
          <a:noFill/>
          <a:ln w="9525">
            <a:noFill/>
            <a:miter lim="800000"/>
            <a:headEnd/>
            <a:tailEnd/>
          </a:ln>
        </p:spPr>
        <p:txBody>
          <a:bodyPr wrap="none">
            <a:spAutoFit/>
          </a:bodyPr>
          <a:lstStyle/>
          <a:p>
            <a:r>
              <a:rPr lang="en-US" sz="6000">
                <a:solidFill>
                  <a:schemeClr val="accent2"/>
                </a:solidFill>
              </a:rPr>
              <a:t>3, 8, 11, 19, 31 </a:t>
            </a:r>
          </a:p>
        </p:txBody>
      </p:sp>
      <p:sp>
        <p:nvSpPr>
          <p:cNvPr id="107526" name="Oval 6"/>
          <p:cNvSpPr>
            <a:spLocks noChangeArrowheads="1"/>
          </p:cNvSpPr>
          <p:nvPr/>
        </p:nvSpPr>
        <p:spPr bwMode="auto">
          <a:xfrm>
            <a:off x="5867400" y="3048000"/>
            <a:ext cx="1066800" cy="1066800"/>
          </a:xfrm>
          <a:prstGeom prst="ellipse">
            <a:avLst/>
          </a:prstGeom>
          <a:noFill/>
          <a:ln w="38100">
            <a:solidFill>
              <a:schemeClr val="accent1"/>
            </a:solidFill>
            <a:round/>
            <a:headEnd/>
            <a:tailEnd/>
          </a:ln>
        </p:spPr>
        <p:txBody>
          <a:bodyPr wrap="none" anchor="ctr"/>
          <a:lstStyle/>
          <a:p>
            <a:endParaRPr lang="en-US"/>
          </a:p>
        </p:txBody>
      </p:sp>
      <p:sp>
        <p:nvSpPr>
          <p:cNvPr id="107527" name="Oval 7"/>
          <p:cNvSpPr>
            <a:spLocks noChangeArrowheads="1"/>
          </p:cNvSpPr>
          <p:nvPr/>
        </p:nvSpPr>
        <p:spPr bwMode="auto">
          <a:xfrm>
            <a:off x="1905000" y="3048000"/>
            <a:ext cx="10668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2845275828"/>
      </p:ext>
    </p:extLst>
  </p:cSld>
  <p:clrMapOvr>
    <a:masterClrMapping/>
  </p:clrMapOvr>
  <p:transition advTm="13104"/>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A24D628A-7649-486A-AEC0-2E97268D63DA}" type="datetime1">
              <a:rPr lang="en-US"/>
              <a:pPr/>
              <a:t>11/1/2022</a:t>
            </a:fld>
            <a:endParaRPr lang="en-US"/>
          </a:p>
        </p:txBody>
      </p:sp>
      <p:sp>
        <p:nvSpPr>
          <p:cNvPr id="44035"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4036" name="Text Box 3"/>
          <p:cNvSpPr txBox="1">
            <a:spLocks noChangeArrowheads="1"/>
          </p:cNvSpPr>
          <p:nvPr/>
        </p:nvSpPr>
        <p:spPr bwMode="auto">
          <a:xfrm>
            <a:off x="2133600" y="1905000"/>
            <a:ext cx="4946650" cy="1006475"/>
          </a:xfrm>
          <a:prstGeom prst="rect">
            <a:avLst/>
          </a:prstGeom>
          <a:noFill/>
          <a:ln w="9525">
            <a:noFill/>
            <a:miter lim="800000"/>
            <a:headEnd/>
            <a:tailEnd/>
          </a:ln>
        </p:spPr>
        <p:txBody>
          <a:bodyPr wrap="none">
            <a:spAutoFit/>
          </a:bodyPr>
          <a:lstStyle/>
          <a:p>
            <a:r>
              <a:rPr lang="en-US" sz="6000">
                <a:solidFill>
                  <a:schemeClr val="accent2"/>
                </a:solidFill>
              </a:rPr>
              <a:t>23, 7, 9, 41, 19 </a:t>
            </a:r>
          </a:p>
        </p:txBody>
      </p:sp>
      <p:sp>
        <p:nvSpPr>
          <p:cNvPr id="108548" name="Text Box 4"/>
          <p:cNvSpPr txBox="1">
            <a:spLocks noChangeArrowheads="1"/>
          </p:cNvSpPr>
          <p:nvPr/>
        </p:nvSpPr>
        <p:spPr bwMode="auto">
          <a:xfrm>
            <a:off x="2667000" y="4343400"/>
            <a:ext cx="3662363" cy="1006475"/>
          </a:xfrm>
          <a:prstGeom prst="rect">
            <a:avLst/>
          </a:prstGeom>
          <a:noFill/>
          <a:ln w="9525">
            <a:noFill/>
            <a:miter lim="800000"/>
            <a:headEnd/>
            <a:tailEnd/>
          </a:ln>
        </p:spPr>
        <p:txBody>
          <a:bodyPr wrap="none">
            <a:spAutoFit/>
          </a:bodyPr>
          <a:lstStyle/>
          <a:p>
            <a:r>
              <a:rPr lang="en-US" sz="6000">
                <a:solidFill>
                  <a:schemeClr val="accent2"/>
                </a:solidFill>
              </a:rPr>
              <a:t>41 – 7 =</a:t>
            </a:r>
            <a:r>
              <a:rPr lang="en-US" sz="6000">
                <a:solidFill>
                  <a:schemeClr val="accent1"/>
                </a:solidFill>
              </a:rPr>
              <a:t> 34</a:t>
            </a:r>
          </a:p>
        </p:txBody>
      </p:sp>
      <p:sp>
        <p:nvSpPr>
          <p:cNvPr id="108549" name="Text Box 5"/>
          <p:cNvSpPr txBox="1">
            <a:spLocks noChangeArrowheads="1"/>
          </p:cNvSpPr>
          <p:nvPr/>
        </p:nvSpPr>
        <p:spPr bwMode="auto">
          <a:xfrm>
            <a:off x="2133600" y="3048000"/>
            <a:ext cx="4946650" cy="1006475"/>
          </a:xfrm>
          <a:prstGeom prst="rect">
            <a:avLst/>
          </a:prstGeom>
          <a:noFill/>
          <a:ln w="9525">
            <a:noFill/>
            <a:miter lim="800000"/>
            <a:headEnd/>
            <a:tailEnd/>
          </a:ln>
        </p:spPr>
        <p:txBody>
          <a:bodyPr wrap="none">
            <a:spAutoFit/>
          </a:bodyPr>
          <a:lstStyle/>
          <a:p>
            <a:r>
              <a:rPr lang="en-US" sz="6000">
                <a:solidFill>
                  <a:schemeClr val="accent2"/>
                </a:solidFill>
              </a:rPr>
              <a:t>7, 9, 23, 19, 41 </a:t>
            </a:r>
          </a:p>
        </p:txBody>
      </p:sp>
      <p:sp>
        <p:nvSpPr>
          <p:cNvPr id="108550" name="Oval 6"/>
          <p:cNvSpPr>
            <a:spLocks noChangeArrowheads="1"/>
          </p:cNvSpPr>
          <p:nvPr/>
        </p:nvSpPr>
        <p:spPr bwMode="auto">
          <a:xfrm>
            <a:off x="5867400" y="3048000"/>
            <a:ext cx="1066800" cy="1066800"/>
          </a:xfrm>
          <a:prstGeom prst="ellipse">
            <a:avLst/>
          </a:prstGeom>
          <a:noFill/>
          <a:ln w="38100">
            <a:solidFill>
              <a:schemeClr val="accent1"/>
            </a:solidFill>
            <a:round/>
            <a:headEnd/>
            <a:tailEnd/>
          </a:ln>
        </p:spPr>
        <p:txBody>
          <a:bodyPr wrap="none" anchor="ctr"/>
          <a:lstStyle/>
          <a:p>
            <a:endParaRPr lang="en-US"/>
          </a:p>
        </p:txBody>
      </p:sp>
      <p:sp>
        <p:nvSpPr>
          <p:cNvPr id="108551" name="Oval 7"/>
          <p:cNvSpPr>
            <a:spLocks noChangeArrowheads="1"/>
          </p:cNvSpPr>
          <p:nvPr/>
        </p:nvSpPr>
        <p:spPr bwMode="auto">
          <a:xfrm>
            <a:off x="1905000" y="3048000"/>
            <a:ext cx="10668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2941400462"/>
      </p:ext>
    </p:extLst>
  </p:cSld>
  <p:clrMapOvr>
    <a:masterClrMapping/>
  </p:clrMapOvr>
  <p:transition advTm="11584"/>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 If the prices o gold (per 10 </a:t>
            </a:r>
            <a:r>
              <a:rPr lang="en-US" dirty="0" err="1"/>
              <a:t>gm</a:t>
            </a:r>
            <a:r>
              <a:rPr lang="en-US" dirty="0"/>
              <a:t>) during a week are </a:t>
            </a:r>
            <a:r>
              <a:rPr lang="en-US" dirty="0" err="1"/>
              <a:t>Rs</a:t>
            </a:r>
            <a:r>
              <a:rPr lang="en-US" dirty="0"/>
              <a:t> 4,320,4,380,4,400 4,410, 4,390, 4,370,4,390. Find Range?</a:t>
            </a:r>
          </a:p>
        </p:txBody>
      </p:sp>
    </p:spTree>
    <p:extLst>
      <p:ext uri="{BB962C8B-B14F-4D97-AF65-F5344CB8AC3E}">
        <p14:creationId xmlns:p14="http://schemas.microsoft.com/office/powerpoint/2010/main" val="2874946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a:t>
            </a:r>
          </a:p>
        </p:txBody>
      </p:sp>
      <p:sp>
        <p:nvSpPr>
          <p:cNvPr id="3" name="Content Placeholder 2"/>
          <p:cNvSpPr>
            <a:spLocks noGrp="1"/>
          </p:cNvSpPr>
          <p:nvPr>
            <p:ph idx="1"/>
          </p:nvPr>
        </p:nvSpPr>
        <p:spPr/>
        <p:txBody>
          <a:bodyPr/>
          <a:lstStyle/>
          <a:p>
            <a:pPr marL="0" indent="0">
              <a:buNone/>
            </a:pPr>
            <a:r>
              <a:rPr lang="en-US" dirty="0"/>
              <a:t>Merits</a:t>
            </a:r>
          </a:p>
          <a:p>
            <a:r>
              <a:rPr lang="en-US" dirty="0"/>
              <a:t>It is simple to understand and easy to calculate.</a:t>
            </a:r>
          </a:p>
          <a:p>
            <a:pPr marL="0" indent="0">
              <a:buNone/>
            </a:pPr>
            <a:r>
              <a:rPr lang="en-US" dirty="0"/>
              <a:t>Demerits</a:t>
            </a:r>
          </a:p>
          <a:p>
            <a:r>
              <a:rPr lang="en-US" dirty="0"/>
              <a:t>Not based on entire data and gets easily affected by extreme values.</a:t>
            </a:r>
          </a:p>
          <a:p>
            <a:r>
              <a:rPr lang="en-US" dirty="0"/>
              <a:t>Not suitable for further mathematical calculations.</a:t>
            </a:r>
          </a:p>
          <a:p>
            <a:pPr marL="0" indent="0">
              <a:buNone/>
            </a:pPr>
            <a:endParaRPr lang="en-US" dirty="0"/>
          </a:p>
        </p:txBody>
      </p:sp>
    </p:spTree>
    <p:extLst>
      <p:ext uri="{BB962C8B-B14F-4D97-AF65-F5344CB8AC3E}">
        <p14:creationId xmlns:p14="http://schemas.microsoft.com/office/powerpoint/2010/main" val="9323181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Quartile Deviation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values (three in numbers) which divide the given data into four equal parts are knows as the quartiles Q1,Q2 and Q3. The first quartile (Q1) is the value of the (N/4)</a:t>
            </a:r>
            <a:r>
              <a:rPr lang="en-US" dirty="0" err="1"/>
              <a:t>th</a:t>
            </a:r>
            <a:r>
              <a:rPr lang="en-US" dirty="0"/>
              <a:t> observation(i.e. it has 25% of the observations below it and 75% of the observations above it and the third quartile (Q3) is the value of the (3N/4)</a:t>
            </a:r>
            <a:r>
              <a:rPr lang="en-US" dirty="0" err="1"/>
              <a:t>th</a:t>
            </a:r>
            <a:r>
              <a:rPr lang="en-US" dirty="0"/>
              <a:t> observation. Q2 divides the data into two equal parts and hence coincides with the median.</a:t>
            </a:r>
          </a:p>
          <a:p>
            <a:pPr marL="0" indent="0">
              <a:buNone/>
            </a:pPr>
            <a:r>
              <a:rPr lang="en-US" dirty="0"/>
              <a:t>Q1 = Value of (N+1)/4 observation.</a:t>
            </a:r>
          </a:p>
          <a:p>
            <a:pPr marL="0" indent="0">
              <a:buNone/>
            </a:pPr>
            <a:r>
              <a:rPr lang="en-US" dirty="0"/>
              <a:t>And Q3= Value of [3(N+1/4)]  observation.</a:t>
            </a:r>
          </a:p>
          <a:p>
            <a:pPr marL="0" indent="0">
              <a:buNone/>
            </a:pPr>
            <a:r>
              <a:rPr lang="en-US" dirty="0"/>
              <a:t>Quartile Deviation = Q3-Q1/2</a:t>
            </a:r>
          </a:p>
        </p:txBody>
      </p:sp>
    </p:spTree>
    <p:extLst>
      <p:ext uri="{BB962C8B-B14F-4D97-AF65-F5344CB8AC3E}">
        <p14:creationId xmlns:p14="http://schemas.microsoft.com/office/powerpoint/2010/main" val="31001276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Q1. Find the quartile deviation from the following data. </a:t>
            </a:r>
            <a:r>
              <a:rPr lang="en-US"/>
              <a:t>22,30,42,14,32,42,52, 50</a:t>
            </a:r>
            <a:endParaRPr lang="en-US" dirty="0"/>
          </a:p>
          <a:p>
            <a:pPr marL="0" indent="0">
              <a:buNone/>
            </a:pPr>
            <a:endParaRPr lang="en-US" dirty="0"/>
          </a:p>
        </p:txBody>
      </p:sp>
    </p:spTree>
    <p:extLst>
      <p:ext uri="{BB962C8B-B14F-4D97-AF65-F5344CB8AC3E}">
        <p14:creationId xmlns:p14="http://schemas.microsoft.com/office/powerpoint/2010/main" val="35429650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Merits and Demerits of Quartile Deviation</a:t>
            </a:r>
          </a:p>
        </p:txBody>
      </p:sp>
      <p:sp>
        <p:nvSpPr>
          <p:cNvPr id="3" name="Content Placeholder 2"/>
          <p:cNvSpPr>
            <a:spLocks noGrp="1"/>
          </p:cNvSpPr>
          <p:nvPr>
            <p:ph idx="1"/>
          </p:nvPr>
        </p:nvSpPr>
        <p:spPr/>
        <p:txBody>
          <a:bodyPr>
            <a:normAutofit lnSpcReduction="10000"/>
          </a:bodyPr>
          <a:lstStyle/>
          <a:p>
            <a:pPr marL="0" indent="0">
              <a:buNone/>
            </a:pPr>
            <a:r>
              <a:rPr lang="en-US" dirty="0"/>
              <a:t>Merits</a:t>
            </a:r>
          </a:p>
          <a:p>
            <a:r>
              <a:rPr lang="en-US" dirty="0"/>
              <a:t>It is easy to understand and easy to calculate</a:t>
            </a:r>
          </a:p>
          <a:p>
            <a:r>
              <a:rPr lang="en-US" dirty="0"/>
              <a:t>Based on 50% of the data as against the range.</a:t>
            </a:r>
          </a:p>
          <a:p>
            <a:r>
              <a:rPr lang="en-US" dirty="0"/>
              <a:t>Not affected by extreme values</a:t>
            </a:r>
          </a:p>
          <a:p>
            <a:pPr marL="0" indent="0">
              <a:buNone/>
            </a:pPr>
            <a:r>
              <a:rPr lang="en-US" dirty="0"/>
              <a:t>Demerits</a:t>
            </a:r>
          </a:p>
          <a:p>
            <a:r>
              <a:rPr lang="en-US" dirty="0"/>
              <a:t>Not based on all observations</a:t>
            </a:r>
          </a:p>
          <a:p>
            <a:r>
              <a:rPr lang="en-US" dirty="0"/>
              <a:t>It s not suitable for the further mathematical treatment.</a:t>
            </a:r>
          </a:p>
        </p:txBody>
      </p:sp>
    </p:spTree>
    <p:extLst>
      <p:ext uri="{BB962C8B-B14F-4D97-AF65-F5344CB8AC3E}">
        <p14:creationId xmlns:p14="http://schemas.microsoft.com/office/powerpoint/2010/main" val="11668344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Mean Deviation</a:t>
            </a:r>
          </a:p>
        </p:txBody>
      </p:sp>
      <p:sp>
        <p:nvSpPr>
          <p:cNvPr id="3" name="Content Placeholder 2"/>
          <p:cNvSpPr>
            <a:spLocks noGrp="1"/>
          </p:cNvSpPr>
          <p:nvPr>
            <p:ph idx="1"/>
          </p:nvPr>
        </p:nvSpPr>
        <p:spPr/>
        <p:txBody>
          <a:bodyPr/>
          <a:lstStyle/>
          <a:p>
            <a:pPr marL="0" indent="0">
              <a:buNone/>
            </a:pPr>
            <a:r>
              <a:rPr lang="en-US" dirty="0"/>
              <a:t>It is observed by taking the arithmetic mean of the absolute deviations of all the values from the average. Absolute deviation is obtained by ignoring the sign (+ or -) of the deviation, thus treating it is always as positive. Mean deviation is also known as Mean(absolute) deviation or average deviation. </a:t>
            </a:r>
          </a:p>
          <a:p>
            <a:pPr marL="0" indent="0">
              <a:buNone/>
            </a:pPr>
            <a:r>
              <a:rPr lang="en-US" dirty="0"/>
              <a:t>Mean Deviation = </a:t>
            </a:r>
            <a:r>
              <a:rPr lang="en-US" dirty="0" err="1"/>
              <a:t>summationǀdǀ</a:t>
            </a:r>
            <a:r>
              <a:rPr lang="en-US" dirty="0"/>
              <a:t>/N</a:t>
            </a:r>
          </a:p>
        </p:txBody>
      </p:sp>
    </p:spTree>
    <p:extLst>
      <p:ext uri="{BB962C8B-B14F-4D97-AF65-F5344CB8AC3E}">
        <p14:creationId xmlns:p14="http://schemas.microsoft.com/office/powerpoint/2010/main" val="37565285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 Find the mean deviation for the following data: 10, 8,12,14,17,11,9,11,12,16</a:t>
            </a:r>
          </a:p>
        </p:txBody>
      </p:sp>
    </p:spTree>
    <p:extLst>
      <p:ext uri="{BB962C8B-B14F-4D97-AF65-F5344CB8AC3E}">
        <p14:creationId xmlns:p14="http://schemas.microsoft.com/office/powerpoint/2010/main" val="19334531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Merits</a:t>
            </a:r>
          </a:p>
          <a:p>
            <a:r>
              <a:rPr lang="en-US" dirty="0"/>
              <a:t>Simple to understand and easy to calculate.</a:t>
            </a:r>
          </a:p>
          <a:p>
            <a:r>
              <a:rPr lang="en-US" dirty="0"/>
              <a:t>Based on all observations</a:t>
            </a:r>
          </a:p>
          <a:p>
            <a:r>
              <a:rPr lang="en-US" dirty="0"/>
              <a:t>Less affected by extreme values.</a:t>
            </a:r>
          </a:p>
          <a:p>
            <a:pPr marL="0" indent="0">
              <a:buNone/>
            </a:pPr>
            <a:r>
              <a:rPr lang="en-US" dirty="0"/>
              <a:t>Demerits</a:t>
            </a:r>
          </a:p>
          <a:p>
            <a:r>
              <a:rPr lang="en-US" dirty="0"/>
              <a:t>A non-</a:t>
            </a:r>
            <a:r>
              <a:rPr lang="en-US" dirty="0" err="1"/>
              <a:t>algebric</a:t>
            </a:r>
            <a:r>
              <a:rPr lang="en-US" dirty="0"/>
              <a:t> method as it ignores the signs of the deviations and hence not useful for further mathematical treatments.</a:t>
            </a:r>
          </a:p>
          <a:p>
            <a:r>
              <a:rPr lang="en-US" dirty="0"/>
              <a:t>Rarely used for sociological studies. </a:t>
            </a:r>
          </a:p>
        </p:txBody>
      </p:sp>
    </p:spTree>
    <p:extLst>
      <p:ext uri="{BB962C8B-B14F-4D97-AF65-F5344CB8AC3E}">
        <p14:creationId xmlns:p14="http://schemas.microsoft.com/office/powerpoint/2010/main" val="426906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u="sng" dirty="0"/>
          </a:p>
        </p:txBody>
      </p:sp>
      <p:sp>
        <p:nvSpPr>
          <p:cNvPr id="3" name="Content Placeholder 2"/>
          <p:cNvSpPr>
            <a:spLocks noGrp="1"/>
          </p:cNvSpPr>
          <p:nvPr>
            <p:ph idx="1"/>
          </p:nvPr>
        </p:nvSpPr>
        <p:spPr/>
        <p:txBody>
          <a:bodyPr/>
          <a:lstStyle/>
          <a:p>
            <a:pPr marL="0" indent="0" algn="just">
              <a:buNone/>
            </a:pPr>
            <a:r>
              <a:rPr lang="en-US" b="1" dirty="0">
                <a:solidFill>
                  <a:srgbClr val="FF0000"/>
                </a:solidFill>
              </a:rPr>
              <a:t>Statistics:</a:t>
            </a:r>
            <a:r>
              <a:rPr lang="en-US" dirty="0"/>
              <a:t> By “Statistics” we mean methods specially adapted to the collection, </a:t>
            </a:r>
            <a:r>
              <a:rPr lang="en-US" i="1" dirty="0"/>
              <a:t>analysis and interpretation of data</a:t>
            </a:r>
            <a:r>
              <a:rPr lang="en-US" dirty="0"/>
              <a:t> for making effective decisions in all functional areas of management.</a:t>
            </a:r>
          </a:p>
        </p:txBody>
      </p:sp>
    </p:spTree>
    <p:extLst>
      <p:ext uri="{BB962C8B-B14F-4D97-AF65-F5344CB8AC3E}">
        <p14:creationId xmlns:p14="http://schemas.microsoft.com/office/powerpoint/2010/main" val="13694651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Standard Deviation</a:t>
            </a:r>
          </a:p>
        </p:txBody>
      </p:sp>
      <p:sp>
        <p:nvSpPr>
          <p:cNvPr id="3" name="Content Placeholder 2"/>
          <p:cNvSpPr>
            <a:spLocks noGrp="1"/>
          </p:cNvSpPr>
          <p:nvPr>
            <p:ph idx="1"/>
          </p:nvPr>
        </p:nvSpPr>
        <p:spPr/>
        <p:txBody>
          <a:bodyPr/>
          <a:lstStyle/>
          <a:p>
            <a:pPr marL="0" indent="0">
              <a:buNone/>
            </a:pPr>
            <a:r>
              <a:rPr lang="en-US" dirty="0"/>
              <a:t>Standard deviation [denoted by a Greek alphabet sigma] is the most commonly used measure of dispersion.  It is defined as the positive square root of the arithmetic mean of the squares of the deviations of all the observations from their arithmetic mean.</a:t>
            </a:r>
          </a:p>
        </p:txBody>
      </p:sp>
    </p:spTree>
    <p:extLst>
      <p:ext uri="{BB962C8B-B14F-4D97-AF65-F5344CB8AC3E}">
        <p14:creationId xmlns:p14="http://schemas.microsoft.com/office/powerpoint/2010/main" val="5544673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 Find the standard deviation of the following data. 12, 15,21,24,18,20,16,18.</a:t>
            </a:r>
          </a:p>
          <a:p>
            <a:pPr marL="0" indent="0">
              <a:buNone/>
            </a:pPr>
            <a:endParaRPr lang="en-US" dirty="0"/>
          </a:p>
        </p:txBody>
      </p:sp>
    </p:spTree>
    <p:extLst>
      <p:ext uri="{BB962C8B-B14F-4D97-AF65-F5344CB8AC3E}">
        <p14:creationId xmlns:p14="http://schemas.microsoft.com/office/powerpoint/2010/main" val="10910088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Merits</a:t>
            </a:r>
          </a:p>
          <a:p>
            <a:r>
              <a:rPr lang="en-US" dirty="0"/>
              <a:t>Based on all observations.</a:t>
            </a:r>
          </a:p>
          <a:p>
            <a:r>
              <a:rPr lang="en-US" dirty="0"/>
              <a:t>Widely used for further mathematical treatment.</a:t>
            </a:r>
          </a:p>
          <a:p>
            <a:pPr marL="0" indent="0">
              <a:buNone/>
            </a:pPr>
            <a:r>
              <a:rPr lang="en-US" dirty="0"/>
              <a:t>Demerit</a:t>
            </a:r>
          </a:p>
          <a:p>
            <a:r>
              <a:rPr lang="en-US" dirty="0"/>
              <a:t>Difficult to  compute</a:t>
            </a:r>
          </a:p>
          <a:p>
            <a:r>
              <a:rPr lang="en-US" dirty="0"/>
              <a:t>Gives greater weightage to the extreme values as squares of deviations of extreme values will be greater. However ,standard deviation is the best and the most powerful measure of dispersion like the arithmetic mean as average.</a:t>
            </a:r>
          </a:p>
        </p:txBody>
      </p:sp>
    </p:spTree>
    <p:extLst>
      <p:ext uri="{BB962C8B-B14F-4D97-AF65-F5344CB8AC3E}">
        <p14:creationId xmlns:p14="http://schemas.microsoft.com/office/powerpoint/2010/main" val="16294625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tLang="en-US" u="sng" dirty="0"/>
              <a:t>Shape of Data</a:t>
            </a:r>
          </a:p>
        </p:txBody>
      </p:sp>
      <p:sp>
        <p:nvSpPr>
          <p:cNvPr id="9219" name="Rectangle 1027"/>
          <p:cNvSpPr>
            <a:spLocks noGrp="1" noChangeArrowheads="1"/>
          </p:cNvSpPr>
          <p:nvPr>
            <p:ph type="body" idx="1"/>
          </p:nvPr>
        </p:nvSpPr>
        <p:spPr>
          <a:xfrm>
            <a:off x="566738" y="1752600"/>
            <a:ext cx="8577262" cy="4267200"/>
          </a:xfrm>
        </p:spPr>
        <p:txBody>
          <a:bodyPr/>
          <a:lstStyle/>
          <a:p>
            <a:r>
              <a:rPr lang="en-US" dirty="0" err="1"/>
              <a:t>Skewness</a:t>
            </a:r>
            <a:r>
              <a:rPr lang="en-US" dirty="0"/>
              <a:t> and kurtosis are statistics that describe the shape and symmetry of the distribution. These statistics are displayed with their standard errors.</a:t>
            </a:r>
            <a:endParaRPr lang="en-US" altLang="en-US" dirty="0"/>
          </a:p>
          <a:p>
            <a:pPr eaLnBrk="1" hangingPunct="1"/>
            <a:endParaRPr lang="en-US" altLang="en-US" dirty="0"/>
          </a:p>
          <a:p>
            <a:pPr eaLnBrk="1" hangingPunct="1"/>
            <a:r>
              <a:rPr lang="en-US" altLang="en-US" dirty="0"/>
              <a:t>Shape of data is measured by </a:t>
            </a:r>
          </a:p>
          <a:p>
            <a:pPr lvl="1" eaLnBrk="1" hangingPunct="1"/>
            <a:r>
              <a:rPr lang="en-US" altLang="en-US" dirty="0" err="1"/>
              <a:t>Skewness</a:t>
            </a:r>
            <a:r>
              <a:rPr lang="en-US" altLang="en-US" dirty="0"/>
              <a:t> </a:t>
            </a:r>
          </a:p>
          <a:p>
            <a:pPr lvl="1" eaLnBrk="1" hangingPunct="1"/>
            <a:r>
              <a:rPr lang="en-US" altLang="en-US" dirty="0"/>
              <a:t>Kurtosis</a:t>
            </a:r>
          </a:p>
          <a:p>
            <a:pPr eaLnBrk="1" hangingPunct="1">
              <a:buFont typeface="Wingdings" pitchFamily="-64" charset="2"/>
              <a:buNone/>
            </a:pPr>
            <a:endParaRPr lang="en-US" altLang="en-US" dirty="0"/>
          </a:p>
          <a:p>
            <a:pPr eaLnBrk="1" hangingPunct="1">
              <a:buFont typeface="Wingdings" pitchFamily="-64" charset="2"/>
              <a:buNone/>
            </a:pPr>
            <a:endParaRPr lang="en-US" altLang="en-US" dirty="0"/>
          </a:p>
          <a:p>
            <a:pPr lvl="1" eaLnBrk="1" hangingPunct="1">
              <a:buFont typeface="Wingdings" pitchFamily="-64" charset="2"/>
              <a:buNone/>
            </a:pPr>
            <a:endParaRPr lang="en-US" altLang="en-US" dirty="0"/>
          </a:p>
        </p:txBody>
      </p:sp>
    </p:spTree>
    <p:extLst>
      <p:ext uri="{BB962C8B-B14F-4D97-AF65-F5344CB8AC3E}">
        <p14:creationId xmlns:p14="http://schemas.microsoft.com/office/powerpoint/2010/main" val="23505529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971550" y="476250"/>
            <a:ext cx="7772400" cy="649288"/>
          </a:xfrm>
        </p:spPr>
        <p:txBody>
          <a:bodyPr/>
          <a:lstStyle/>
          <a:p>
            <a:pPr eaLnBrk="1" hangingPunct="1"/>
            <a:r>
              <a:rPr lang="en-GB" altLang="en-US" sz="2800" u="sng" dirty="0"/>
              <a:t>The Shape of Distributions </a:t>
            </a:r>
          </a:p>
        </p:txBody>
      </p:sp>
      <p:sp>
        <p:nvSpPr>
          <p:cNvPr id="21507" name="Text Box 3"/>
          <p:cNvSpPr txBox="1">
            <a:spLocks noChangeArrowheads="1"/>
          </p:cNvSpPr>
          <p:nvPr/>
        </p:nvSpPr>
        <p:spPr bwMode="auto">
          <a:xfrm>
            <a:off x="611188" y="1484313"/>
            <a:ext cx="7921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449263" algn="l"/>
              </a:tabLst>
              <a:defRPr>
                <a:solidFill>
                  <a:schemeClr val="tx1"/>
                </a:solidFill>
                <a:latin typeface="Times New Roman" pitchFamily="18" charset="0"/>
                <a:ea typeface="굴림" charset="-127"/>
              </a:defRPr>
            </a:lvl1pPr>
            <a:lvl2pPr marL="711200" indent="-347663" eaLnBrk="0" hangingPunct="0">
              <a:tabLst>
                <a:tab pos="449263" algn="l"/>
              </a:tabLst>
              <a:defRPr>
                <a:solidFill>
                  <a:schemeClr val="tx1"/>
                </a:solidFill>
                <a:latin typeface="Times New Roman" pitchFamily="18" charset="0"/>
                <a:ea typeface="굴림" charset="-127"/>
              </a:defRPr>
            </a:lvl2pPr>
            <a:lvl3pPr marL="1143000" indent="-228600" eaLnBrk="0" hangingPunct="0">
              <a:tabLst>
                <a:tab pos="449263" algn="l"/>
              </a:tabLst>
              <a:defRPr>
                <a:solidFill>
                  <a:schemeClr val="tx1"/>
                </a:solidFill>
                <a:latin typeface="Times New Roman" pitchFamily="18" charset="0"/>
                <a:ea typeface="굴림" charset="-127"/>
              </a:defRPr>
            </a:lvl3pPr>
            <a:lvl4pPr marL="1600200" indent="-228600" eaLnBrk="0" hangingPunct="0">
              <a:tabLst>
                <a:tab pos="449263" algn="l"/>
              </a:tabLst>
              <a:defRPr>
                <a:solidFill>
                  <a:schemeClr val="tx1"/>
                </a:solidFill>
                <a:latin typeface="Times New Roman" pitchFamily="18" charset="0"/>
                <a:ea typeface="굴림" charset="-127"/>
              </a:defRPr>
            </a:lvl4pPr>
            <a:lvl5pPr marL="2057400" indent="-228600" eaLnBrk="0" hangingPunct="0">
              <a:tabLst>
                <a:tab pos="449263" algn="l"/>
              </a:tabLst>
              <a:defRPr>
                <a:solidFill>
                  <a:schemeClr val="tx1"/>
                </a:solidFill>
                <a:latin typeface="Times New Roman" pitchFamily="18" charset="0"/>
                <a:ea typeface="굴림" charset="-127"/>
              </a:defRPr>
            </a:lvl5pPr>
            <a:lvl6pPr marL="25146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6pPr>
            <a:lvl7pPr marL="29718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7pPr>
            <a:lvl8pPr marL="34290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8pPr>
            <a:lvl9pPr marL="38862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9pPr>
          </a:lstStyle>
          <a:p>
            <a:pPr eaLnBrk="1" hangingPunct="1">
              <a:buFontTx/>
              <a:buChar char="•"/>
            </a:pPr>
            <a:r>
              <a:rPr lang="en-GB" altLang="en-US" sz="2400"/>
              <a:t> Measures for skewness and kurtosis</a:t>
            </a:r>
          </a:p>
          <a:p>
            <a:pPr lvl="1" eaLnBrk="1" hangingPunct="1"/>
            <a:r>
              <a:rPr lang="en-GB" altLang="en-US"/>
              <a:t>Measures for skewness and kurtosis tell us therfore more about a distribution</a:t>
            </a:r>
          </a:p>
        </p:txBody>
      </p:sp>
      <p:sp>
        <p:nvSpPr>
          <p:cNvPr id="21508" name="Text Box 4"/>
          <p:cNvSpPr txBox="1">
            <a:spLocks noChangeArrowheads="1"/>
          </p:cNvSpPr>
          <p:nvPr/>
        </p:nvSpPr>
        <p:spPr bwMode="auto">
          <a:xfrm>
            <a:off x="611188" y="3716338"/>
            <a:ext cx="79216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449263" algn="l"/>
              </a:tabLst>
              <a:defRPr>
                <a:solidFill>
                  <a:schemeClr val="tx1"/>
                </a:solidFill>
                <a:latin typeface="Times New Roman" pitchFamily="18" charset="0"/>
                <a:ea typeface="굴림" charset="-127"/>
              </a:defRPr>
            </a:lvl1pPr>
            <a:lvl2pPr marL="711200" indent="-347663" eaLnBrk="0" hangingPunct="0">
              <a:tabLst>
                <a:tab pos="449263" algn="l"/>
              </a:tabLst>
              <a:defRPr>
                <a:solidFill>
                  <a:schemeClr val="tx1"/>
                </a:solidFill>
                <a:latin typeface="Times New Roman" pitchFamily="18" charset="0"/>
                <a:ea typeface="굴림" charset="-127"/>
              </a:defRPr>
            </a:lvl2pPr>
            <a:lvl3pPr marL="1081088" indent="-166688" eaLnBrk="0" hangingPunct="0">
              <a:tabLst>
                <a:tab pos="449263" algn="l"/>
              </a:tabLst>
              <a:defRPr>
                <a:solidFill>
                  <a:schemeClr val="tx1"/>
                </a:solidFill>
                <a:latin typeface="Times New Roman" pitchFamily="18" charset="0"/>
                <a:ea typeface="굴림" charset="-127"/>
              </a:defRPr>
            </a:lvl3pPr>
            <a:lvl4pPr marL="1600200" indent="-228600" eaLnBrk="0" hangingPunct="0">
              <a:tabLst>
                <a:tab pos="449263" algn="l"/>
              </a:tabLst>
              <a:defRPr>
                <a:solidFill>
                  <a:schemeClr val="tx1"/>
                </a:solidFill>
                <a:latin typeface="Times New Roman" pitchFamily="18" charset="0"/>
                <a:ea typeface="굴림" charset="-127"/>
              </a:defRPr>
            </a:lvl4pPr>
            <a:lvl5pPr marL="2057400" indent="-228600" eaLnBrk="0" hangingPunct="0">
              <a:tabLst>
                <a:tab pos="449263" algn="l"/>
              </a:tabLst>
              <a:defRPr>
                <a:solidFill>
                  <a:schemeClr val="tx1"/>
                </a:solidFill>
                <a:latin typeface="Times New Roman" pitchFamily="18" charset="0"/>
                <a:ea typeface="굴림" charset="-127"/>
              </a:defRPr>
            </a:lvl5pPr>
            <a:lvl6pPr marL="25146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6pPr>
            <a:lvl7pPr marL="29718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7pPr>
            <a:lvl8pPr marL="34290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8pPr>
            <a:lvl9pPr marL="38862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9pPr>
          </a:lstStyle>
          <a:p>
            <a:pPr lvl="1" eaLnBrk="1" hangingPunct="1"/>
            <a:r>
              <a:rPr lang="en-GB" altLang="en-US"/>
              <a:t>Skewness and kurtosis of a normal distributed variable are zero and three, respectively</a:t>
            </a:r>
          </a:p>
          <a:p>
            <a:pPr eaLnBrk="1" hangingPunct="1"/>
            <a:r>
              <a:rPr lang="en-GB" altLang="en-US" u="sng"/>
              <a:t>Skewness:</a:t>
            </a:r>
          </a:p>
          <a:p>
            <a:pPr lvl="2" eaLnBrk="1" hangingPunct="1">
              <a:buFontTx/>
              <a:buChar char="•"/>
            </a:pPr>
            <a:r>
              <a:rPr lang="en-GB" altLang="en-US"/>
              <a:t>a</a:t>
            </a:r>
            <a:r>
              <a:rPr lang="en-GB" altLang="en-US" baseline="-25000"/>
              <a:t>3</a:t>
            </a:r>
            <a:r>
              <a:rPr lang="en-GB" altLang="en-US"/>
              <a:t> &gt; 0 distribution skewed to the right/ positively skewed	</a:t>
            </a:r>
          </a:p>
          <a:p>
            <a:pPr lvl="2" eaLnBrk="1" hangingPunct="1">
              <a:buFontTx/>
              <a:buChar char="•"/>
            </a:pPr>
            <a:r>
              <a:rPr lang="en-GB" altLang="en-US"/>
              <a:t>a</a:t>
            </a:r>
            <a:r>
              <a:rPr lang="en-GB" altLang="en-US" baseline="-25000"/>
              <a:t>3</a:t>
            </a:r>
            <a:r>
              <a:rPr lang="en-GB" altLang="en-US"/>
              <a:t> &lt; 0 distribution skewed to the left/ negatively skewed</a:t>
            </a:r>
          </a:p>
          <a:p>
            <a:pPr lvl="1" eaLnBrk="1" hangingPunct="1"/>
            <a:r>
              <a:rPr lang="en-GB" altLang="en-US" u="sng"/>
              <a:t>Kurtosis:</a:t>
            </a:r>
          </a:p>
          <a:p>
            <a:pPr lvl="2" eaLnBrk="1" hangingPunct="1">
              <a:buFontTx/>
              <a:buChar char="•"/>
            </a:pPr>
            <a:r>
              <a:rPr lang="en-GB" altLang="en-US"/>
              <a:t>a</a:t>
            </a:r>
            <a:r>
              <a:rPr lang="en-GB" altLang="en-US" baseline="-25000"/>
              <a:t>4</a:t>
            </a:r>
            <a:r>
              <a:rPr lang="en-GB" altLang="en-US"/>
              <a:t> &gt; 3 thinner tails &amp;  higher peak than a normal distribution</a:t>
            </a:r>
          </a:p>
          <a:p>
            <a:pPr lvl="2" eaLnBrk="1" hangingPunct="1">
              <a:buFontTx/>
              <a:buChar char="•"/>
            </a:pPr>
            <a:r>
              <a:rPr lang="en-GB" altLang="en-US"/>
              <a:t>a</a:t>
            </a:r>
            <a:r>
              <a:rPr lang="en-GB" altLang="en-US" baseline="-25000"/>
              <a:t>4</a:t>
            </a:r>
            <a:r>
              <a:rPr lang="en-GB" altLang="en-US"/>
              <a:t> &lt; 3 thicker tails &amp; lower peak compared to a normal distribution</a:t>
            </a:r>
            <a:endParaRPr lang="en-GB" altLang="ko-KR"/>
          </a:p>
          <a:p>
            <a:pPr lvl="1" eaLnBrk="1" hangingPunct="1"/>
            <a:r>
              <a:rPr lang="en-GB" altLang="en-US"/>
              <a:t>For a meaningful and comparable measure of a4, the distribution should be symmetrical (hence again the need to have a normal distribution)</a:t>
            </a:r>
          </a:p>
        </p:txBody>
      </p:sp>
      <p:graphicFrame>
        <p:nvGraphicFramePr>
          <p:cNvPr id="73734" name="Object 6"/>
          <p:cNvGraphicFramePr>
            <a:graphicFrameLocks noChangeAspect="1"/>
          </p:cNvGraphicFramePr>
          <p:nvPr/>
        </p:nvGraphicFramePr>
        <p:xfrm>
          <a:off x="611188" y="2513013"/>
          <a:ext cx="3806825" cy="1060450"/>
        </p:xfrm>
        <a:graphic>
          <a:graphicData uri="http://schemas.openxmlformats.org/presentationml/2006/ole">
            <mc:AlternateContent xmlns:mc="http://schemas.openxmlformats.org/markup-compatibility/2006">
              <mc:Choice xmlns:v="urn:schemas-microsoft-com:vml" Requires="v">
                <p:oleObj spid="_x0000_s5162" name="Equation" r:id="rId2" imgW="1701800" imgH="419100" progId="">
                  <p:embed/>
                </p:oleObj>
              </mc:Choice>
              <mc:Fallback>
                <p:oleObj name="Equation" r:id="rId2" imgW="1701800" imgH="41910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513013"/>
                        <a:ext cx="3806825" cy="1060450"/>
                      </a:xfrm>
                      <a:prstGeom prst="rect">
                        <a:avLst/>
                      </a:prstGeom>
                      <a:solidFill>
                        <a:schemeClr val="tx2"/>
                      </a:solidFill>
                    </p:spPr>
                  </p:pic>
                </p:oleObj>
              </mc:Fallback>
            </mc:AlternateContent>
          </a:graphicData>
        </a:graphic>
      </p:graphicFrame>
      <p:graphicFrame>
        <p:nvGraphicFramePr>
          <p:cNvPr id="73735" name="Object 7"/>
          <p:cNvGraphicFramePr>
            <a:graphicFrameLocks noChangeAspect="1"/>
          </p:cNvGraphicFramePr>
          <p:nvPr/>
        </p:nvGraphicFramePr>
        <p:xfrm>
          <a:off x="4667250" y="2509838"/>
          <a:ext cx="3613150" cy="1063625"/>
        </p:xfrm>
        <a:graphic>
          <a:graphicData uri="http://schemas.openxmlformats.org/presentationml/2006/ole">
            <mc:AlternateContent xmlns:mc="http://schemas.openxmlformats.org/markup-compatibility/2006">
              <mc:Choice xmlns:v="urn:schemas-microsoft-com:vml" Requires="v">
                <p:oleObj spid="_x0000_s5163" name="Equation" r:id="rId4" imgW="1701800" imgH="419100" progId="">
                  <p:embed/>
                </p:oleObj>
              </mc:Choice>
              <mc:Fallback>
                <p:oleObj name="Equation" r:id="rId4" imgW="1701800" imgH="41910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0" y="2509838"/>
                        <a:ext cx="3613150" cy="1063625"/>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3257546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ox(out)">
                                      <p:cBhvr>
                                        <p:cTn id="7" dur="500"/>
                                        <p:tgtEl>
                                          <p:spTgt spid="73734"/>
                                        </p:tgtEl>
                                      </p:cBhvr>
                                    </p:animEffect>
                                  </p:childTnLst>
                                </p:cTn>
                              </p:par>
                              <p:par>
                                <p:cTn id="8" presetID="4" presetClass="entr" presetSubtype="32" fill="hold" nodeType="withEffect">
                                  <p:stCondLst>
                                    <p:cond delay="0"/>
                                  </p:stCondLst>
                                  <p:childTnLst>
                                    <p:set>
                                      <p:cBhvr>
                                        <p:cTn id="9" dur="1" fill="hold">
                                          <p:stCondLst>
                                            <p:cond delay="0"/>
                                          </p:stCondLst>
                                        </p:cTn>
                                        <p:tgtEl>
                                          <p:spTgt spid="73735"/>
                                        </p:tgtEl>
                                        <p:attrNameLst>
                                          <p:attrName>style.visibility</p:attrName>
                                        </p:attrNameLst>
                                      </p:cBhvr>
                                      <p:to>
                                        <p:strVal val="visible"/>
                                      </p:to>
                                    </p:set>
                                    <p:animEffect transition="in" filter="box(out)">
                                      <p:cBhvr>
                                        <p:cTn id="10"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792163"/>
          </a:xfrm>
        </p:spPr>
        <p:txBody>
          <a:bodyPr/>
          <a:lstStyle/>
          <a:p>
            <a:pPr eaLnBrk="1" hangingPunct="1"/>
            <a:r>
              <a:rPr lang="en-US" altLang="en-US" sz="3600" b="1">
                <a:solidFill>
                  <a:schemeClr val="hlink"/>
                </a:solidFill>
              </a:rPr>
              <a:t>Measures of Skewness and Kurtosis</a:t>
            </a:r>
          </a:p>
        </p:txBody>
      </p:sp>
      <p:sp>
        <p:nvSpPr>
          <p:cNvPr id="11267" name="Rectangle 3"/>
          <p:cNvSpPr>
            <a:spLocks noGrp="1" noChangeArrowheads="1"/>
          </p:cNvSpPr>
          <p:nvPr>
            <p:ph type="body" idx="1"/>
          </p:nvPr>
        </p:nvSpPr>
        <p:spPr>
          <a:xfrm>
            <a:off x="381000" y="990600"/>
            <a:ext cx="8610600" cy="5638800"/>
          </a:xfrm>
          <a:solidFill>
            <a:srgbClr val="99CCFF"/>
          </a:solidFill>
        </p:spPr>
        <p:txBody>
          <a:bodyPr/>
          <a:lstStyle/>
          <a:p>
            <a:pPr eaLnBrk="1" hangingPunct="1">
              <a:lnSpc>
                <a:spcPct val="110000"/>
              </a:lnSpc>
              <a:spcBef>
                <a:spcPct val="30000"/>
              </a:spcBef>
            </a:pPr>
            <a:r>
              <a:rPr lang="en-US" altLang="en-US" sz="2800"/>
              <a:t>A fundamental task in many statistical analyses is to characterize the </a:t>
            </a:r>
            <a:r>
              <a:rPr lang="en-US" altLang="en-US" sz="2800" b="1">
                <a:solidFill>
                  <a:schemeClr val="accent2"/>
                </a:solidFill>
              </a:rPr>
              <a:t>location</a:t>
            </a:r>
            <a:r>
              <a:rPr lang="en-US" altLang="en-US" sz="2800"/>
              <a:t> and </a:t>
            </a:r>
            <a:r>
              <a:rPr lang="en-US" altLang="en-US" sz="2800" b="1">
                <a:solidFill>
                  <a:schemeClr val="accent2"/>
                </a:solidFill>
              </a:rPr>
              <a:t>variability</a:t>
            </a:r>
            <a:r>
              <a:rPr lang="en-US" altLang="en-US" sz="2800"/>
              <a:t> of a data set (Measures of </a:t>
            </a:r>
            <a:r>
              <a:rPr lang="en-US" altLang="en-US" sz="2800" b="1">
                <a:solidFill>
                  <a:schemeClr val="hlink"/>
                </a:solidFill>
              </a:rPr>
              <a:t>central tendency</a:t>
            </a:r>
            <a:r>
              <a:rPr lang="en-US" altLang="en-US" sz="2800"/>
              <a:t> vs. measures of </a:t>
            </a:r>
            <a:r>
              <a:rPr lang="en-US" altLang="en-US" sz="2800" b="1">
                <a:solidFill>
                  <a:schemeClr val="hlink"/>
                </a:solidFill>
              </a:rPr>
              <a:t>dispersion)</a:t>
            </a:r>
          </a:p>
          <a:p>
            <a:pPr eaLnBrk="1" hangingPunct="1">
              <a:lnSpc>
                <a:spcPct val="110000"/>
              </a:lnSpc>
              <a:spcBef>
                <a:spcPct val="30000"/>
              </a:spcBef>
            </a:pPr>
            <a:r>
              <a:rPr lang="en-US" altLang="en-US" sz="2800"/>
              <a:t>Both measures tell us nothing about the </a:t>
            </a:r>
            <a:r>
              <a:rPr lang="en-US" altLang="en-US" sz="2800" b="1">
                <a:solidFill>
                  <a:schemeClr val="accent2"/>
                </a:solidFill>
              </a:rPr>
              <a:t>shape</a:t>
            </a:r>
            <a:r>
              <a:rPr lang="en-US" altLang="en-US" sz="2800"/>
              <a:t> of the distribution</a:t>
            </a:r>
          </a:p>
          <a:p>
            <a:pPr eaLnBrk="1" hangingPunct="1">
              <a:lnSpc>
                <a:spcPct val="110000"/>
              </a:lnSpc>
              <a:spcBef>
                <a:spcPct val="30000"/>
              </a:spcBef>
            </a:pPr>
            <a:r>
              <a:rPr lang="en-US" altLang="en-US" sz="2800"/>
              <a:t>A </a:t>
            </a:r>
            <a:r>
              <a:rPr lang="en-US" altLang="en-US" sz="2800" b="1">
                <a:solidFill>
                  <a:schemeClr val="accent2"/>
                </a:solidFill>
              </a:rPr>
              <a:t>further</a:t>
            </a:r>
            <a:r>
              <a:rPr lang="en-US" altLang="en-US" sz="2800"/>
              <a:t> characterization of the data includes </a:t>
            </a:r>
            <a:r>
              <a:rPr lang="en-US" altLang="en-US" sz="2800" b="1">
                <a:solidFill>
                  <a:schemeClr val="accent2"/>
                </a:solidFill>
              </a:rPr>
              <a:t>skewness</a:t>
            </a:r>
            <a:r>
              <a:rPr lang="en-US" altLang="en-US" sz="2800"/>
              <a:t> and </a:t>
            </a:r>
            <a:r>
              <a:rPr lang="en-US" altLang="en-US" sz="2800" b="1">
                <a:solidFill>
                  <a:schemeClr val="accent2"/>
                </a:solidFill>
              </a:rPr>
              <a:t>kurtosis</a:t>
            </a:r>
            <a:r>
              <a:rPr lang="en-US" altLang="en-US" sz="2800"/>
              <a:t> </a:t>
            </a:r>
          </a:p>
          <a:p>
            <a:pPr eaLnBrk="1" hangingPunct="1">
              <a:lnSpc>
                <a:spcPct val="110000"/>
              </a:lnSpc>
              <a:spcBef>
                <a:spcPct val="30000"/>
              </a:spcBef>
            </a:pPr>
            <a:r>
              <a:rPr lang="en-US" altLang="en-US" sz="2800"/>
              <a:t>The </a:t>
            </a:r>
            <a:r>
              <a:rPr lang="en-US" altLang="en-US" sz="2800" b="1">
                <a:solidFill>
                  <a:schemeClr val="accent2"/>
                </a:solidFill>
              </a:rPr>
              <a:t>histogram</a:t>
            </a:r>
            <a:r>
              <a:rPr lang="en-US" altLang="en-US" sz="2800"/>
              <a:t> is an effective </a:t>
            </a:r>
            <a:r>
              <a:rPr lang="en-US" altLang="en-US" sz="2800" b="1">
                <a:solidFill>
                  <a:schemeClr val="accent2"/>
                </a:solidFill>
              </a:rPr>
              <a:t>graphical</a:t>
            </a:r>
            <a:r>
              <a:rPr lang="en-US" altLang="en-US" sz="2800"/>
              <a:t> technique for showing both the </a:t>
            </a:r>
            <a:r>
              <a:rPr lang="en-US" altLang="en-US" sz="2800" b="1">
                <a:solidFill>
                  <a:schemeClr val="hlink"/>
                </a:solidFill>
              </a:rPr>
              <a:t>skewness</a:t>
            </a:r>
            <a:r>
              <a:rPr lang="en-US" altLang="en-US" sz="2800"/>
              <a:t> and </a:t>
            </a:r>
            <a:r>
              <a:rPr lang="en-US" altLang="en-US" sz="2800" b="1">
                <a:solidFill>
                  <a:schemeClr val="hlink"/>
                </a:solidFill>
              </a:rPr>
              <a:t>kurtosis</a:t>
            </a:r>
            <a:r>
              <a:rPr lang="en-US" altLang="en-US" sz="2800"/>
              <a:t> of a data set </a:t>
            </a:r>
          </a:p>
        </p:txBody>
      </p:sp>
    </p:spTree>
    <p:extLst>
      <p:ext uri="{BB962C8B-B14F-4D97-AF65-F5344CB8AC3E}">
        <p14:creationId xmlns:p14="http://schemas.microsoft.com/office/powerpoint/2010/main" val="39813569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228600" y="1219200"/>
            <a:ext cx="8763000" cy="5181600"/>
          </a:xfrm>
          <a:solidFill>
            <a:srgbClr val="99CCFF"/>
          </a:solidFill>
        </p:spPr>
        <p:txBody>
          <a:bodyPr/>
          <a:lstStyle/>
          <a:p>
            <a:pPr eaLnBrk="1" hangingPunct="1">
              <a:lnSpc>
                <a:spcPct val="110000"/>
              </a:lnSpc>
              <a:spcBef>
                <a:spcPct val="40000"/>
              </a:spcBef>
            </a:pPr>
            <a:r>
              <a:rPr lang="en-US" altLang="en-US" sz="2800" b="1">
                <a:solidFill>
                  <a:schemeClr val="accent2"/>
                </a:solidFill>
              </a:rPr>
              <a:t>Skewness</a:t>
            </a:r>
            <a:r>
              <a:rPr lang="en-US" altLang="en-US" sz="2800"/>
              <a:t> measures the degree of asymmetry exhibited by the data</a:t>
            </a:r>
          </a:p>
          <a:p>
            <a:pPr eaLnBrk="1" hangingPunct="1">
              <a:lnSpc>
                <a:spcPct val="110000"/>
              </a:lnSpc>
              <a:spcBef>
                <a:spcPct val="40000"/>
              </a:spcBef>
            </a:pPr>
            <a:endParaRPr lang="en-US" altLang="en-US" sz="2800"/>
          </a:p>
          <a:p>
            <a:pPr eaLnBrk="1" hangingPunct="1">
              <a:lnSpc>
                <a:spcPct val="110000"/>
              </a:lnSpc>
              <a:spcBef>
                <a:spcPct val="40000"/>
              </a:spcBef>
            </a:pPr>
            <a:endParaRPr lang="en-US" altLang="en-US" sz="2800"/>
          </a:p>
          <a:p>
            <a:pPr eaLnBrk="1" hangingPunct="1">
              <a:lnSpc>
                <a:spcPct val="110000"/>
              </a:lnSpc>
              <a:spcBef>
                <a:spcPct val="40000"/>
              </a:spcBef>
            </a:pPr>
            <a:endParaRPr lang="en-US" altLang="en-US" sz="2800"/>
          </a:p>
          <a:p>
            <a:pPr eaLnBrk="1" hangingPunct="1">
              <a:lnSpc>
                <a:spcPct val="110000"/>
              </a:lnSpc>
              <a:spcBef>
                <a:spcPct val="40000"/>
              </a:spcBef>
            </a:pPr>
            <a:r>
              <a:rPr lang="en-US" altLang="en-US" sz="2800"/>
              <a:t>If </a:t>
            </a:r>
            <a:r>
              <a:rPr lang="en-US" altLang="en-US" sz="2800" b="1">
                <a:solidFill>
                  <a:schemeClr val="accent2"/>
                </a:solidFill>
              </a:rPr>
              <a:t>skewness</a:t>
            </a:r>
            <a:r>
              <a:rPr lang="en-US" altLang="en-US" sz="2800"/>
              <a:t> equals zero, the histogram is </a:t>
            </a:r>
            <a:r>
              <a:rPr lang="en-US" altLang="en-US" sz="2800" b="1">
                <a:solidFill>
                  <a:schemeClr val="accent2"/>
                </a:solidFill>
              </a:rPr>
              <a:t>symmetric</a:t>
            </a:r>
            <a:r>
              <a:rPr lang="en-US" altLang="en-US" sz="2800"/>
              <a:t> about the mean</a:t>
            </a:r>
          </a:p>
          <a:p>
            <a:pPr eaLnBrk="1" hangingPunct="1">
              <a:lnSpc>
                <a:spcPct val="110000"/>
              </a:lnSpc>
              <a:spcBef>
                <a:spcPct val="40000"/>
              </a:spcBef>
            </a:pPr>
            <a:r>
              <a:rPr lang="en-US" altLang="en-US" sz="2800" b="1">
                <a:solidFill>
                  <a:schemeClr val="accent2"/>
                </a:solidFill>
              </a:rPr>
              <a:t>Positive</a:t>
            </a:r>
            <a:r>
              <a:rPr lang="en-US" altLang="en-US" sz="2800"/>
              <a:t> skewness vs </a:t>
            </a:r>
            <a:r>
              <a:rPr lang="en-US" altLang="en-US" sz="2800" b="1">
                <a:solidFill>
                  <a:schemeClr val="accent2"/>
                </a:solidFill>
              </a:rPr>
              <a:t>negative</a:t>
            </a:r>
            <a:r>
              <a:rPr lang="en-US" altLang="en-US" sz="2800"/>
              <a:t> skewness</a:t>
            </a:r>
          </a:p>
          <a:p>
            <a:pPr eaLnBrk="1" hangingPunct="1">
              <a:lnSpc>
                <a:spcPct val="110000"/>
              </a:lnSpc>
              <a:spcBef>
                <a:spcPct val="40000"/>
              </a:spcBef>
            </a:pPr>
            <a:endParaRPr lang="en-US" altLang="en-US" sz="2800"/>
          </a:p>
        </p:txBody>
      </p:sp>
      <p:sp>
        <p:nvSpPr>
          <p:cNvPr id="22531" name="Rectangle 5"/>
          <p:cNvSpPr>
            <a:spLocks noGrp="1" noChangeArrowheads="1"/>
          </p:cNvSpPr>
          <p:nvPr>
            <p:ph type="title"/>
          </p:nvPr>
        </p:nvSpPr>
        <p:spPr>
          <a:xfrm>
            <a:off x="533400" y="76200"/>
            <a:ext cx="8229600" cy="838200"/>
          </a:xfrm>
        </p:spPr>
        <p:txBody>
          <a:bodyPr/>
          <a:lstStyle/>
          <a:p>
            <a:pPr eaLnBrk="1" hangingPunct="1"/>
            <a:r>
              <a:rPr lang="en-US" altLang="en-US" sz="3600" b="1">
                <a:solidFill>
                  <a:schemeClr val="hlink"/>
                </a:solidFill>
              </a:rPr>
              <a:t>Further Moments – Skewness</a:t>
            </a:r>
          </a:p>
        </p:txBody>
      </p:sp>
      <p:graphicFrame>
        <p:nvGraphicFramePr>
          <p:cNvPr id="22532" name="Object 4"/>
          <p:cNvGraphicFramePr>
            <a:graphicFrameLocks noGrp="1" noChangeAspect="1"/>
          </p:cNvGraphicFramePr>
          <p:nvPr>
            <p:ph sz="half" idx="2"/>
          </p:nvPr>
        </p:nvGraphicFramePr>
        <p:xfrm>
          <a:off x="1752600" y="2057400"/>
          <a:ext cx="5105400" cy="2112963"/>
        </p:xfrm>
        <a:graphic>
          <a:graphicData uri="http://schemas.openxmlformats.org/presentationml/2006/ole">
            <mc:AlternateContent xmlns:mc="http://schemas.openxmlformats.org/markup-compatibility/2006">
              <mc:Choice xmlns:v="urn:schemas-microsoft-com:vml" Requires="v">
                <p:oleObj spid="_x0000_s1048" name="Equation" r:id="rId3" imgW="1473200" imgH="609600" progId="">
                  <p:embed/>
                </p:oleObj>
              </mc:Choice>
              <mc:Fallback>
                <p:oleObj name="Equation" r:id="rId3" imgW="1473200" imgH="609600" progId="">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57400"/>
                        <a:ext cx="5105400" cy="211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552218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p:cNvSpPr>
            <a:spLocks noGrp="1" noChangeArrowheads="1"/>
          </p:cNvSpPr>
          <p:nvPr>
            <p:ph type="title"/>
          </p:nvPr>
        </p:nvSpPr>
        <p:spPr>
          <a:noFill/>
        </p:spPr>
        <p:txBody>
          <a:bodyPr/>
          <a:lstStyle/>
          <a:p>
            <a:pPr eaLnBrk="1" hangingPunct="1"/>
            <a:r>
              <a:rPr lang="en-US" altLang="en-US" sz="3600" b="1">
                <a:solidFill>
                  <a:schemeClr val="hlink"/>
                </a:solidFill>
              </a:rPr>
              <a:t>Further Moments – Skewness</a:t>
            </a:r>
          </a:p>
        </p:txBody>
      </p:sp>
      <p:graphicFrame>
        <p:nvGraphicFramePr>
          <p:cNvPr id="23555" name="Object 35"/>
          <p:cNvGraphicFramePr>
            <a:graphicFrameLocks noGrp="1" noChangeAspect="1"/>
          </p:cNvGraphicFramePr>
          <p:nvPr>
            <p:ph sz="half" idx="1"/>
          </p:nvPr>
        </p:nvGraphicFramePr>
        <p:xfrm>
          <a:off x="3505200" y="2057400"/>
          <a:ext cx="2276475" cy="2971800"/>
        </p:xfrm>
        <a:graphic>
          <a:graphicData uri="http://schemas.openxmlformats.org/presentationml/2006/ole">
            <mc:AlternateContent xmlns:mc="http://schemas.openxmlformats.org/markup-compatibility/2006">
              <mc:Choice xmlns:v="urn:schemas-microsoft-com:vml" Requires="v">
                <p:oleObj spid="_x0000_s2116" name="Bitmap Image" r:id="rId3" imgW="2276793" imgH="2971429" progId="PBrush">
                  <p:embed/>
                </p:oleObj>
              </mc:Choice>
              <mc:Fallback>
                <p:oleObj name="Bitmap Image" r:id="rId3" imgW="2276793" imgH="2971429" progId="PBrush">
                  <p:embed/>
                  <p:pic>
                    <p:nvPicPr>
                      <p:cNvPr id="0" name="Picture 6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22764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37"/>
          <p:cNvGraphicFramePr>
            <a:graphicFrameLocks noGrp="1" noChangeAspect="1"/>
          </p:cNvGraphicFramePr>
          <p:nvPr>
            <p:ph sz="quarter" idx="2"/>
          </p:nvPr>
        </p:nvGraphicFramePr>
        <p:xfrm>
          <a:off x="762000" y="2133600"/>
          <a:ext cx="2386013" cy="2803525"/>
        </p:xfrm>
        <a:graphic>
          <a:graphicData uri="http://schemas.openxmlformats.org/presentationml/2006/ole">
            <mc:AlternateContent xmlns:mc="http://schemas.openxmlformats.org/markup-compatibility/2006">
              <mc:Choice xmlns:v="urn:schemas-microsoft-com:vml" Requires="v">
                <p:oleObj spid="_x0000_s2117" name="Bitmap Image" r:id="rId5" imgW="2390476" imgH="2809524" progId="PBrush">
                  <p:embed/>
                </p:oleObj>
              </mc:Choice>
              <mc:Fallback>
                <p:oleObj name="Bitmap Image" r:id="rId5" imgW="2390476" imgH="2809524" progId="PBrush">
                  <p:embed/>
                  <p:pic>
                    <p:nvPicPr>
                      <p:cNvPr id="0" name="Picture 6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133600"/>
                        <a:ext cx="2386013"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9"/>
          <p:cNvGraphicFramePr>
            <a:graphicFrameLocks noGrp="1" noChangeAspect="1"/>
          </p:cNvGraphicFramePr>
          <p:nvPr>
            <p:ph sz="quarter" idx="3"/>
          </p:nvPr>
        </p:nvGraphicFramePr>
        <p:xfrm>
          <a:off x="6172200" y="2185988"/>
          <a:ext cx="2366963" cy="2843212"/>
        </p:xfrm>
        <a:graphic>
          <a:graphicData uri="http://schemas.openxmlformats.org/presentationml/2006/ole">
            <mc:AlternateContent xmlns:mc="http://schemas.openxmlformats.org/markup-compatibility/2006">
              <mc:Choice xmlns:v="urn:schemas-microsoft-com:vml" Requires="v">
                <p:oleObj spid="_x0000_s2118" name="Bitmap Image" r:id="rId7" imgW="2362530" imgH="2838846" progId="PBrush">
                  <p:embed/>
                </p:oleObj>
              </mc:Choice>
              <mc:Fallback>
                <p:oleObj name="Bitmap Image" r:id="rId7" imgW="2362530" imgH="2838846" progId="PBrush">
                  <p:embed/>
                  <p:pic>
                    <p:nvPicPr>
                      <p:cNvPr id="0" name="Picture 7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185988"/>
                        <a:ext cx="2366963"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99590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1295400"/>
            <a:ext cx="8229600" cy="5105400"/>
          </a:xfrm>
          <a:solidFill>
            <a:srgbClr val="99CCFF"/>
          </a:solidFill>
        </p:spPr>
        <p:txBody>
          <a:bodyPr/>
          <a:lstStyle/>
          <a:p>
            <a:pPr eaLnBrk="1" hangingPunct="1">
              <a:lnSpc>
                <a:spcPct val="110000"/>
              </a:lnSpc>
              <a:spcBef>
                <a:spcPct val="40000"/>
              </a:spcBef>
            </a:pPr>
            <a:r>
              <a:rPr lang="en-US" altLang="en-US" b="1">
                <a:solidFill>
                  <a:schemeClr val="accent2"/>
                </a:solidFill>
              </a:rPr>
              <a:t>Positive skewness</a:t>
            </a:r>
          </a:p>
          <a:p>
            <a:pPr lvl="1" eaLnBrk="1" hangingPunct="1">
              <a:lnSpc>
                <a:spcPct val="110000"/>
              </a:lnSpc>
              <a:spcBef>
                <a:spcPct val="40000"/>
              </a:spcBef>
            </a:pPr>
            <a:r>
              <a:rPr lang="en-US" altLang="en-US"/>
              <a:t>There are more observations below the mean than above it</a:t>
            </a:r>
          </a:p>
          <a:p>
            <a:pPr lvl="1" eaLnBrk="1" hangingPunct="1">
              <a:lnSpc>
                <a:spcPct val="110000"/>
              </a:lnSpc>
              <a:spcBef>
                <a:spcPct val="40000"/>
              </a:spcBef>
            </a:pPr>
            <a:r>
              <a:rPr lang="en-US" altLang="en-US"/>
              <a:t>When the mean is greater than the median</a:t>
            </a:r>
          </a:p>
          <a:p>
            <a:pPr eaLnBrk="1" hangingPunct="1">
              <a:lnSpc>
                <a:spcPct val="110000"/>
              </a:lnSpc>
              <a:spcBef>
                <a:spcPct val="40000"/>
              </a:spcBef>
            </a:pPr>
            <a:r>
              <a:rPr lang="en-US" altLang="en-US" b="1">
                <a:solidFill>
                  <a:schemeClr val="accent2"/>
                </a:solidFill>
              </a:rPr>
              <a:t>Negative skewness</a:t>
            </a:r>
          </a:p>
          <a:p>
            <a:pPr lvl="1" eaLnBrk="1" hangingPunct="1">
              <a:lnSpc>
                <a:spcPct val="110000"/>
              </a:lnSpc>
              <a:spcBef>
                <a:spcPct val="40000"/>
              </a:spcBef>
            </a:pPr>
            <a:r>
              <a:rPr lang="en-US" altLang="en-US"/>
              <a:t>There are a small number of low observations and a large number  of high ones</a:t>
            </a:r>
          </a:p>
          <a:p>
            <a:pPr lvl="1" eaLnBrk="1" hangingPunct="1">
              <a:lnSpc>
                <a:spcPct val="110000"/>
              </a:lnSpc>
              <a:spcBef>
                <a:spcPct val="40000"/>
              </a:spcBef>
            </a:pPr>
            <a:r>
              <a:rPr lang="en-US" altLang="en-US"/>
              <a:t>When the median is greater than the mean</a:t>
            </a:r>
          </a:p>
        </p:txBody>
      </p:sp>
      <p:sp>
        <p:nvSpPr>
          <p:cNvPr id="24579" name="Rectangle 5"/>
          <p:cNvSpPr>
            <a:spLocks noGrp="1" noChangeArrowheads="1"/>
          </p:cNvSpPr>
          <p:nvPr>
            <p:ph type="title"/>
          </p:nvPr>
        </p:nvSpPr>
        <p:spPr>
          <a:xfrm>
            <a:off x="457200" y="228600"/>
            <a:ext cx="8229600" cy="960438"/>
          </a:xfrm>
          <a:noFill/>
        </p:spPr>
        <p:txBody>
          <a:bodyPr/>
          <a:lstStyle/>
          <a:p>
            <a:pPr eaLnBrk="1" hangingPunct="1"/>
            <a:r>
              <a:rPr lang="en-US" altLang="en-US" sz="3600" b="1">
                <a:solidFill>
                  <a:schemeClr val="hlink"/>
                </a:solidFill>
              </a:rPr>
              <a:t>Further Moments – Skewness</a:t>
            </a:r>
          </a:p>
        </p:txBody>
      </p:sp>
    </p:spTree>
    <p:extLst>
      <p:ext uri="{BB962C8B-B14F-4D97-AF65-F5344CB8AC3E}">
        <p14:creationId xmlns:p14="http://schemas.microsoft.com/office/powerpoint/2010/main" val="22125491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pPr eaLnBrk="1" hangingPunct="1"/>
            <a:r>
              <a:rPr lang="en-US" altLang="en-US" sz="3600" b="1">
                <a:solidFill>
                  <a:schemeClr val="hlink"/>
                </a:solidFill>
              </a:rPr>
              <a:t>Further Moments – Kurtosis</a:t>
            </a:r>
          </a:p>
        </p:txBody>
      </p:sp>
      <p:sp>
        <p:nvSpPr>
          <p:cNvPr id="25603" name="Rectangle 3"/>
          <p:cNvSpPr>
            <a:spLocks noGrp="1" noChangeArrowheads="1"/>
          </p:cNvSpPr>
          <p:nvPr>
            <p:ph type="body" sz="half" idx="1"/>
          </p:nvPr>
        </p:nvSpPr>
        <p:spPr>
          <a:xfrm>
            <a:off x="304800" y="1143000"/>
            <a:ext cx="8534400" cy="5486400"/>
          </a:xfrm>
          <a:solidFill>
            <a:srgbClr val="99CCFF"/>
          </a:solidFill>
        </p:spPr>
        <p:txBody>
          <a:bodyPr/>
          <a:lstStyle/>
          <a:p>
            <a:pPr eaLnBrk="1" hangingPunct="1">
              <a:lnSpc>
                <a:spcPct val="115000"/>
              </a:lnSpc>
              <a:spcBef>
                <a:spcPct val="35000"/>
              </a:spcBef>
            </a:pPr>
            <a:r>
              <a:rPr lang="en-US" altLang="en-US" sz="2800" b="1">
                <a:solidFill>
                  <a:schemeClr val="accent2"/>
                </a:solidFill>
              </a:rPr>
              <a:t>Kurtosis</a:t>
            </a:r>
            <a:r>
              <a:rPr lang="en-US" altLang="en-US" sz="2800"/>
              <a:t> measures how peaked the histogram is</a:t>
            </a: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r>
              <a:rPr lang="en-US" altLang="en-US" sz="2800"/>
              <a:t>The </a:t>
            </a:r>
            <a:r>
              <a:rPr lang="en-US" altLang="en-US" sz="2800" b="1">
                <a:solidFill>
                  <a:schemeClr val="accent2"/>
                </a:solidFill>
              </a:rPr>
              <a:t>kurtosis</a:t>
            </a:r>
            <a:r>
              <a:rPr lang="en-US" altLang="en-US" sz="2800"/>
              <a:t> of a </a:t>
            </a:r>
            <a:r>
              <a:rPr lang="en-US" altLang="en-US" sz="2800" b="1">
                <a:solidFill>
                  <a:schemeClr val="hlink"/>
                </a:solidFill>
              </a:rPr>
              <a:t>normal distribution</a:t>
            </a:r>
            <a:r>
              <a:rPr lang="en-US" altLang="en-US" sz="2800"/>
              <a:t> is 0</a:t>
            </a:r>
          </a:p>
          <a:p>
            <a:pPr eaLnBrk="1" hangingPunct="1">
              <a:lnSpc>
                <a:spcPct val="115000"/>
              </a:lnSpc>
              <a:spcBef>
                <a:spcPct val="35000"/>
              </a:spcBef>
            </a:pPr>
            <a:r>
              <a:rPr lang="en-US" altLang="en-US" sz="2800" b="1">
                <a:solidFill>
                  <a:schemeClr val="accent2"/>
                </a:solidFill>
              </a:rPr>
              <a:t>Kurtosis</a:t>
            </a:r>
            <a:r>
              <a:rPr lang="en-US" altLang="en-US" sz="2800"/>
              <a:t> characterizes the relative </a:t>
            </a:r>
            <a:r>
              <a:rPr lang="en-US" altLang="en-US" sz="2800" b="1">
                <a:solidFill>
                  <a:schemeClr val="accent2"/>
                </a:solidFill>
              </a:rPr>
              <a:t>peakedness</a:t>
            </a:r>
            <a:r>
              <a:rPr lang="en-US" altLang="en-US" sz="2800"/>
              <a:t> or </a:t>
            </a:r>
            <a:r>
              <a:rPr lang="en-US" altLang="en-US" sz="2800" b="1">
                <a:solidFill>
                  <a:schemeClr val="accent2"/>
                </a:solidFill>
              </a:rPr>
              <a:t>flatness</a:t>
            </a:r>
            <a:r>
              <a:rPr lang="en-US" altLang="en-US" sz="2800"/>
              <a:t> of a distribution compared to the normal distribution </a:t>
            </a:r>
            <a:endParaRPr lang="en-US" altLang="en-US" sz="2800" b="1">
              <a:solidFill>
                <a:schemeClr val="accent2"/>
              </a:solidFill>
            </a:endParaRPr>
          </a:p>
        </p:txBody>
      </p:sp>
      <p:graphicFrame>
        <p:nvGraphicFramePr>
          <p:cNvPr id="25604" name="Object 4"/>
          <p:cNvGraphicFramePr>
            <a:graphicFrameLocks noGrp="1" noChangeAspect="1"/>
          </p:cNvGraphicFramePr>
          <p:nvPr>
            <p:ph sz="half" idx="2"/>
          </p:nvPr>
        </p:nvGraphicFramePr>
        <p:xfrm>
          <a:off x="1600200" y="1905000"/>
          <a:ext cx="5486400" cy="2090738"/>
        </p:xfrm>
        <a:graphic>
          <a:graphicData uri="http://schemas.openxmlformats.org/presentationml/2006/ole">
            <mc:AlternateContent xmlns:mc="http://schemas.openxmlformats.org/markup-compatibility/2006">
              <mc:Choice xmlns:v="urn:schemas-microsoft-com:vml" Requires="v">
                <p:oleObj spid="_x0000_s3096" name="Equation" r:id="rId3" imgW="1600200" imgH="609600" progId="">
                  <p:embed/>
                </p:oleObj>
              </mc:Choice>
              <mc:Fallback>
                <p:oleObj name="Equation" r:id="rId3" imgW="1600200" imgH="609600" progId="">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05000"/>
                        <a:ext cx="5486400" cy="209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292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rmAutofit fontScale="90000"/>
          </a:bodyPr>
          <a:lstStyle/>
          <a:p>
            <a:endParaRPr lang="en-US" dirty="0"/>
          </a:p>
        </p:txBody>
      </p:sp>
      <p:sp>
        <p:nvSpPr>
          <p:cNvPr id="3" name="Content Placeholder 2"/>
          <p:cNvSpPr>
            <a:spLocks noGrp="1"/>
          </p:cNvSpPr>
          <p:nvPr>
            <p:ph idx="1"/>
          </p:nvPr>
        </p:nvSpPr>
        <p:spPr>
          <a:xfrm>
            <a:off x="152400" y="1066800"/>
            <a:ext cx="8839200" cy="5562600"/>
          </a:xfrm>
        </p:spPr>
        <p:txBody>
          <a:bodyPr/>
          <a:lstStyle/>
          <a:p>
            <a:pPr>
              <a:buNone/>
            </a:pPr>
            <a:r>
              <a:rPr lang="en-US" b="1" dirty="0">
                <a:solidFill>
                  <a:srgbClr val="FF0000"/>
                </a:solidFill>
              </a:rPr>
              <a:t>   Business Intelligence/Information Systems:</a:t>
            </a:r>
          </a:p>
          <a:p>
            <a:pPr algn="just">
              <a:buNone/>
            </a:pPr>
            <a:r>
              <a:rPr lang="en-US" dirty="0">
                <a:latin typeface="Times New Roman" pitchFamily="18" charset="0"/>
                <a:cs typeface="Times New Roman" pitchFamily="18" charset="0"/>
              </a:rPr>
              <a:t>   The process of gathering information in the field of business. It can be described as the process of enhancing data into information and then into knowledge. Business intelligence is carried out to gain sustainable competitive advantage, and is a valuable core competence in some instances.</a:t>
            </a:r>
          </a:p>
          <a:p>
            <a:pPr>
              <a:buNone/>
            </a:pPr>
            <a:endParaRPr lang="en-US" b="1" dirty="0">
              <a:solidFill>
                <a:srgbClr val="FF0000"/>
              </a:solidFill>
            </a:endParaRPr>
          </a:p>
          <a:p>
            <a:pPr>
              <a:buNone/>
            </a:pPr>
            <a:endParaRPr lang="en-US" b="1" dirty="0"/>
          </a:p>
        </p:txBody>
      </p:sp>
    </p:spTree>
    <p:extLst>
      <p:ext uri="{BB962C8B-B14F-4D97-AF65-F5344CB8AC3E}">
        <p14:creationId xmlns:p14="http://schemas.microsoft.com/office/powerpoint/2010/main" val="16140374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98438"/>
            <a:ext cx="8229600" cy="792162"/>
          </a:xfrm>
        </p:spPr>
        <p:txBody>
          <a:bodyPr/>
          <a:lstStyle/>
          <a:p>
            <a:pPr eaLnBrk="1" hangingPunct="1"/>
            <a:r>
              <a:rPr lang="en-US" altLang="en-US" sz="4000" b="1">
                <a:solidFill>
                  <a:schemeClr val="hlink"/>
                </a:solidFill>
              </a:rPr>
              <a:t>Further Moments – Kurtosis</a:t>
            </a:r>
          </a:p>
        </p:txBody>
      </p:sp>
      <p:sp>
        <p:nvSpPr>
          <p:cNvPr id="26627" name="Rectangle 3"/>
          <p:cNvSpPr>
            <a:spLocks noGrp="1" noChangeArrowheads="1"/>
          </p:cNvSpPr>
          <p:nvPr>
            <p:ph type="body" idx="1"/>
          </p:nvPr>
        </p:nvSpPr>
        <p:spPr>
          <a:xfrm>
            <a:off x="228600" y="1143000"/>
            <a:ext cx="8686800" cy="5334000"/>
          </a:xfrm>
          <a:solidFill>
            <a:srgbClr val="99CCFF"/>
          </a:solidFill>
        </p:spPr>
        <p:txBody>
          <a:bodyPr/>
          <a:lstStyle/>
          <a:p>
            <a:pPr eaLnBrk="1" hangingPunct="1">
              <a:lnSpc>
                <a:spcPct val="110000"/>
              </a:lnSpc>
              <a:spcBef>
                <a:spcPct val="35000"/>
              </a:spcBef>
            </a:pPr>
            <a:r>
              <a:rPr lang="en-US" altLang="en-US" sz="2800" b="1">
                <a:solidFill>
                  <a:schemeClr val="accent2"/>
                </a:solidFill>
              </a:rPr>
              <a:t>Platykurtic</a:t>
            </a:r>
            <a:r>
              <a:rPr lang="en-US" altLang="en-US" sz="2800">
                <a:solidFill>
                  <a:schemeClr val="accent2"/>
                </a:solidFill>
              </a:rPr>
              <a:t>– </a:t>
            </a:r>
            <a:r>
              <a:rPr lang="en-US" altLang="en-US" sz="2800"/>
              <a:t>When the </a:t>
            </a:r>
            <a:r>
              <a:rPr lang="en-US" altLang="en-US" sz="2800" b="1">
                <a:solidFill>
                  <a:schemeClr val="hlink"/>
                </a:solidFill>
              </a:rPr>
              <a:t>kurtosis &lt; 0</a:t>
            </a:r>
            <a:r>
              <a:rPr lang="en-US" altLang="en-US" sz="2800"/>
              <a:t>, the frequencies throughout the curve are closer to be equal (i.e., the curve is more </a:t>
            </a:r>
            <a:r>
              <a:rPr lang="en-US" altLang="en-US" sz="2800" b="1">
                <a:solidFill>
                  <a:schemeClr val="hlink"/>
                </a:solidFill>
              </a:rPr>
              <a:t>flat</a:t>
            </a:r>
            <a:r>
              <a:rPr lang="en-US" altLang="en-US" sz="2800"/>
              <a:t> and </a:t>
            </a:r>
            <a:r>
              <a:rPr lang="en-US" altLang="en-US" sz="2800" b="1">
                <a:solidFill>
                  <a:schemeClr val="hlink"/>
                </a:solidFill>
              </a:rPr>
              <a:t>wide</a:t>
            </a:r>
            <a:r>
              <a:rPr lang="en-US" altLang="en-US" sz="2800"/>
              <a:t>) </a:t>
            </a:r>
            <a:endParaRPr lang="en-US" altLang="en-US" sz="2800">
              <a:solidFill>
                <a:schemeClr val="accent2"/>
              </a:solidFill>
            </a:endParaRPr>
          </a:p>
          <a:p>
            <a:pPr eaLnBrk="1" hangingPunct="1">
              <a:lnSpc>
                <a:spcPct val="110000"/>
              </a:lnSpc>
              <a:spcBef>
                <a:spcPct val="35000"/>
              </a:spcBef>
            </a:pPr>
            <a:r>
              <a:rPr lang="en-US" altLang="en-US" sz="2800"/>
              <a:t>Thus, </a:t>
            </a:r>
            <a:r>
              <a:rPr lang="en-US" altLang="en-US" sz="2800" b="1">
                <a:solidFill>
                  <a:schemeClr val="accent2"/>
                </a:solidFill>
              </a:rPr>
              <a:t>negative kurtosis</a:t>
            </a:r>
            <a:r>
              <a:rPr lang="en-US" altLang="en-US" sz="2800"/>
              <a:t> indicates a relatively </a:t>
            </a:r>
            <a:r>
              <a:rPr lang="en-US" altLang="en-US" sz="2800" b="1">
                <a:solidFill>
                  <a:schemeClr val="accent2"/>
                </a:solidFill>
              </a:rPr>
              <a:t>flat</a:t>
            </a:r>
            <a:r>
              <a:rPr lang="en-US" altLang="en-US" sz="2800"/>
              <a:t> distribution</a:t>
            </a:r>
          </a:p>
          <a:p>
            <a:pPr eaLnBrk="1" hangingPunct="1">
              <a:lnSpc>
                <a:spcPct val="110000"/>
              </a:lnSpc>
              <a:spcBef>
                <a:spcPct val="35000"/>
              </a:spcBef>
            </a:pPr>
            <a:r>
              <a:rPr lang="en-US" altLang="en-US" sz="2800" b="1">
                <a:solidFill>
                  <a:schemeClr val="accent2"/>
                </a:solidFill>
              </a:rPr>
              <a:t>Leptokurtic</a:t>
            </a:r>
            <a:r>
              <a:rPr lang="en-US" altLang="en-US" sz="2800">
                <a:solidFill>
                  <a:schemeClr val="accent2"/>
                </a:solidFill>
              </a:rPr>
              <a:t>– </a:t>
            </a:r>
            <a:r>
              <a:rPr lang="en-US" altLang="en-US" sz="2800"/>
              <a:t>When the </a:t>
            </a:r>
            <a:r>
              <a:rPr lang="en-US" altLang="en-US" sz="2800" b="1">
                <a:solidFill>
                  <a:schemeClr val="hlink"/>
                </a:solidFill>
              </a:rPr>
              <a:t>kurtosis &gt; 0</a:t>
            </a:r>
            <a:r>
              <a:rPr lang="en-US" altLang="en-US" sz="2800"/>
              <a:t>, there are high frequencies in only a small part of the curve (i.e, the curve is more </a:t>
            </a:r>
            <a:r>
              <a:rPr lang="en-US" altLang="en-US" sz="2800" b="1">
                <a:solidFill>
                  <a:schemeClr val="hlink"/>
                </a:solidFill>
              </a:rPr>
              <a:t>peaked</a:t>
            </a:r>
            <a:r>
              <a:rPr lang="en-US" altLang="en-US" sz="2800"/>
              <a:t>)</a:t>
            </a:r>
            <a:endParaRPr lang="en-US" altLang="en-US" sz="2800">
              <a:solidFill>
                <a:schemeClr val="accent2"/>
              </a:solidFill>
            </a:endParaRPr>
          </a:p>
          <a:p>
            <a:pPr eaLnBrk="1" hangingPunct="1">
              <a:lnSpc>
                <a:spcPct val="110000"/>
              </a:lnSpc>
              <a:spcBef>
                <a:spcPct val="35000"/>
              </a:spcBef>
            </a:pPr>
            <a:r>
              <a:rPr lang="en-US" altLang="en-US" sz="2800"/>
              <a:t>Thus, </a:t>
            </a:r>
            <a:r>
              <a:rPr lang="en-US" altLang="en-US" sz="2800" b="1">
                <a:solidFill>
                  <a:schemeClr val="accent2"/>
                </a:solidFill>
              </a:rPr>
              <a:t>positive kurtosis</a:t>
            </a:r>
            <a:r>
              <a:rPr lang="en-US" altLang="en-US" sz="2800"/>
              <a:t> indicates a relatively </a:t>
            </a:r>
            <a:r>
              <a:rPr lang="en-US" altLang="en-US" sz="2800" b="1">
                <a:solidFill>
                  <a:schemeClr val="accent2"/>
                </a:solidFill>
              </a:rPr>
              <a:t>peaked</a:t>
            </a:r>
            <a:r>
              <a:rPr lang="en-US" altLang="en-US" sz="2800"/>
              <a:t> distribution</a:t>
            </a:r>
          </a:p>
        </p:txBody>
      </p:sp>
    </p:spTree>
    <p:extLst>
      <p:ext uri="{BB962C8B-B14F-4D97-AF65-F5344CB8AC3E}">
        <p14:creationId xmlns:p14="http://schemas.microsoft.com/office/powerpoint/2010/main" val="6554049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ChangeArrowheads="1"/>
          </p:cNvSpPr>
          <p:nvPr/>
        </p:nvSpPr>
        <p:spPr bwMode="auto">
          <a:xfrm>
            <a:off x="304800" y="990600"/>
            <a:ext cx="8610600" cy="5715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aphicFrame>
        <p:nvGraphicFramePr>
          <p:cNvPr id="27651" name="Object 4"/>
          <p:cNvGraphicFramePr>
            <a:graphicFrameLocks noGrp="1" noChangeAspect="1"/>
          </p:cNvGraphicFramePr>
          <p:nvPr>
            <p:ph idx="1"/>
          </p:nvPr>
        </p:nvGraphicFramePr>
        <p:xfrm>
          <a:off x="2438400" y="1143000"/>
          <a:ext cx="4248150" cy="2181225"/>
        </p:xfrm>
        <a:graphic>
          <a:graphicData uri="http://schemas.openxmlformats.org/presentationml/2006/ole">
            <mc:AlternateContent xmlns:mc="http://schemas.openxmlformats.org/markup-compatibility/2006">
              <mc:Choice xmlns:v="urn:schemas-microsoft-com:vml" Requires="v">
                <p:oleObj spid="_x0000_s4120" name="Bitmap Image" r:id="rId3" imgW="4247619" imgH="2180952" progId="PBrush">
                  <p:embed/>
                </p:oleObj>
              </mc:Choice>
              <mc:Fallback>
                <p:oleObj name="Bitmap Image" r:id="rId3" imgW="4247619" imgH="2180952" progId="PBrush">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43000"/>
                        <a:ext cx="42481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Rectangle 8"/>
          <p:cNvSpPr>
            <a:spLocks noChangeArrowheads="1"/>
          </p:cNvSpPr>
          <p:nvPr/>
        </p:nvSpPr>
        <p:spPr bwMode="auto">
          <a:xfrm>
            <a:off x="304800" y="3810000"/>
            <a:ext cx="8610600" cy="246856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tLang="en-US" sz="2800"/>
              <a:t> </a:t>
            </a:r>
            <a:r>
              <a:rPr lang="en-US" altLang="en-US" sz="2800" b="1">
                <a:solidFill>
                  <a:schemeClr val="accent2"/>
                </a:solidFill>
              </a:rPr>
              <a:t>Kurtosis</a:t>
            </a:r>
            <a:r>
              <a:rPr lang="en-US" altLang="en-US" sz="2800"/>
              <a:t> is based on the size of a distribution's tails. </a:t>
            </a:r>
          </a:p>
          <a:p>
            <a:pPr marL="342900" indent="-342900">
              <a:spcBef>
                <a:spcPct val="20000"/>
              </a:spcBef>
              <a:buFontTx/>
              <a:buChar char="•"/>
            </a:pPr>
            <a:r>
              <a:rPr lang="en-US" altLang="en-US" sz="2800" b="1">
                <a:solidFill>
                  <a:schemeClr val="accent2"/>
                </a:solidFill>
              </a:rPr>
              <a:t>Negative</a:t>
            </a:r>
            <a:r>
              <a:rPr lang="en-US" altLang="en-US" sz="2800"/>
              <a:t> kurtosis (</a:t>
            </a:r>
            <a:r>
              <a:rPr lang="en-US" altLang="en-US" sz="2800" b="1">
                <a:solidFill>
                  <a:schemeClr val="accent2"/>
                </a:solidFill>
              </a:rPr>
              <a:t>platykurtic</a:t>
            </a:r>
            <a:r>
              <a:rPr lang="en-US" altLang="en-US" sz="2800"/>
              <a:t>) – distributions with short tails</a:t>
            </a:r>
          </a:p>
          <a:p>
            <a:pPr marL="342900" indent="-342900">
              <a:spcBef>
                <a:spcPct val="20000"/>
              </a:spcBef>
              <a:buFontTx/>
              <a:buChar char="•"/>
            </a:pPr>
            <a:r>
              <a:rPr lang="en-US" altLang="en-US" sz="2800" b="1">
                <a:solidFill>
                  <a:schemeClr val="accent2"/>
                </a:solidFill>
              </a:rPr>
              <a:t>Positive</a:t>
            </a:r>
            <a:r>
              <a:rPr lang="en-US" altLang="en-US" sz="2800"/>
              <a:t> kurtosis (</a:t>
            </a:r>
            <a:r>
              <a:rPr lang="en-US" altLang="en-US" sz="2800" b="1">
                <a:solidFill>
                  <a:schemeClr val="accent2"/>
                </a:solidFill>
              </a:rPr>
              <a:t>leptokurtic</a:t>
            </a:r>
            <a:r>
              <a:rPr lang="en-US" altLang="en-US" sz="2800"/>
              <a:t>) – distributions with relatively long tails</a:t>
            </a:r>
          </a:p>
        </p:txBody>
      </p:sp>
      <p:sp>
        <p:nvSpPr>
          <p:cNvPr id="27654" name="Rectangle 9"/>
          <p:cNvSpPr>
            <a:spLocks noGrp="1" noChangeArrowheads="1"/>
          </p:cNvSpPr>
          <p:nvPr>
            <p:ph type="title"/>
          </p:nvPr>
        </p:nvSpPr>
        <p:spPr>
          <a:xfrm>
            <a:off x="457200" y="76200"/>
            <a:ext cx="8229600" cy="762000"/>
          </a:xfrm>
          <a:noFill/>
        </p:spPr>
        <p:txBody>
          <a:bodyPr/>
          <a:lstStyle/>
          <a:p>
            <a:pPr eaLnBrk="1" hangingPunct="1"/>
            <a:r>
              <a:rPr lang="en-US" altLang="en-US" sz="3600" b="1">
                <a:solidFill>
                  <a:schemeClr val="hlink"/>
                </a:solidFill>
              </a:rPr>
              <a:t>Further Moments – Kurtosis</a:t>
            </a:r>
          </a:p>
        </p:txBody>
      </p:sp>
      <p:sp>
        <p:nvSpPr>
          <p:cNvPr id="27655" name="Text Box 12"/>
          <p:cNvSpPr txBox="1">
            <a:spLocks noChangeArrowheads="1"/>
          </p:cNvSpPr>
          <p:nvPr/>
        </p:nvSpPr>
        <p:spPr bwMode="auto">
          <a:xfrm>
            <a:off x="6934200" y="1524000"/>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leptokurtic</a:t>
            </a:r>
          </a:p>
        </p:txBody>
      </p:sp>
      <p:sp>
        <p:nvSpPr>
          <p:cNvPr id="27656" name="Text Box 13"/>
          <p:cNvSpPr txBox="1">
            <a:spLocks noChangeArrowheads="1"/>
          </p:cNvSpPr>
          <p:nvPr/>
        </p:nvSpPr>
        <p:spPr bwMode="auto">
          <a:xfrm>
            <a:off x="533400" y="137160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platykurtic</a:t>
            </a:r>
          </a:p>
        </p:txBody>
      </p:sp>
      <p:sp>
        <p:nvSpPr>
          <p:cNvPr id="27657" name="Line 14"/>
          <p:cNvSpPr>
            <a:spLocks noChangeShapeType="1"/>
          </p:cNvSpPr>
          <p:nvPr/>
        </p:nvSpPr>
        <p:spPr bwMode="auto">
          <a:xfrm flipH="1" flipV="1">
            <a:off x="2057400" y="1828800"/>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5"/>
          <p:cNvSpPr>
            <a:spLocks noChangeShapeType="1"/>
          </p:cNvSpPr>
          <p:nvPr/>
        </p:nvSpPr>
        <p:spPr bwMode="auto">
          <a:xfrm flipV="1">
            <a:off x="5257800" y="17526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187995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3600" b="1">
                <a:solidFill>
                  <a:schemeClr val="hlink"/>
                </a:solidFill>
              </a:rPr>
              <a:t>Why Do We Need Kurtosis?</a:t>
            </a:r>
          </a:p>
        </p:txBody>
      </p:sp>
      <p:sp>
        <p:nvSpPr>
          <p:cNvPr id="28675" name="Rectangle 3"/>
          <p:cNvSpPr>
            <a:spLocks noGrp="1" noChangeArrowheads="1"/>
          </p:cNvSpPr>
          <p:nvPr>
            <p:ph type="body" idx="1"/>
          </p:nvPr>
        </p:nvSpPr>
        <p:spPr>
          <a:xfrm>
            <a:off x="304800" y="4648200"/>
            <a:ext cx="8534400" cy="1600200"/>
          </a:xfrm>
          <a:solidFill>
            <a:srgbClr val="99CCFF"/>
          </a:solidFill>
        </p:spPr>
        <p:txBody>
          <a:bodyPr/>
          <a:lstStyle/>
          <a:p>
            <a:pPr eaLnBrk="1" hangingPunct="1">
              <a:lnSpc>
                <a:spcPct val="110000"/>
              </a:lnSpc>
            </a:pPr>
            <a:r>
              <a:rPr lang="en-US" altLang="en-US" sz="2800"/>
              <a:t>These two distributions have the same </a:t>
            </a:r>
            <a:r>
              <a:rPr lang="en-US" altLang="en-US" sz="2800" b="1">
                <a:solidFill>
                  <a:schemeClr val="accent2"/>
                </a:solidFill>
              </a:rPr>
              <a:t>variance</a:t>
            </a:r>
            <a:r>
              <a:rPr lang="en-US" altLang="en-US" sz="2800"/>
              <a:t>, approximately the same </a:t>
            </a:r>
            <a:r>
              <a:rPr lang="en-US" altLang="en-US" sz="2800" b="1">
                <a:solidFill>
                  <a:schemeClr val="accent2"/>
                </a:solidFill>
              </a:rPr>
              <a:t>skew</a:t>
            </a:r>
            <a:r>
              <a:rPr lang="en-US" altLang="en-US" sz="2800"/>
              <a:t>, but </a:t>
            </a:r>
            <a:r>
              <a:rPr lang="en-US" altLang="en-US" sz="2800" b="1">
                <a:solidFill>
                  <a:schemeClr val="hlink"/>
                </a:solidFill>
              </a:rPr>
              <a:t>differ</a:t>
            </a:r>
            <a:r>
              <a:rPr lang="en-US" altLang="en-US" sz="2800"/>
              <a:t> markedly in </a:t>
            </a:r>
            <a:r>
              <a:rPr lang="en-US" altLang="en-US" sz="2800" b="1">
                <a:solidFill>
                  <a:schemeClr val="accent2"/>
                </a:solidFill>
              </a:rPr>
              <a:t>kurtosis</a:t>
            </a:r>
            <a:r>
              <a:rPr lang="en-US" altLang="en-US" sz="2800"/>
              <a:t>.</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81200"/>
            <a:ext cx="84582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5"/>
          <p:cNvSpPr txBox="1">
            <a:spLocks noChangeArrowheads="1"/>
          </p:cNvSpPr>
          <p:nvPr/>
        </p:nvSpPr>
        <p:spPr bwMode="auto">
          <a:xfrm>
            <a:off x="2457450" y="6324600"/>
            <a:ext cx="440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t>Source: http://davidmlane.com/hyperstat/A53638.html</a:t>
            </a:r>
          </a:p>
        </p:txBody>
      </p:sp>
    </p:spTree>
    <p:extLst>
      <p:ext uri="{BB962C8B-B14F-4D97-AF65-F5344CB8AC3E}">
        <p14:creationId xmlns:p14="http://schemas.microsoft.com/office/powerpoint/2010/main" val="13398778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pPr algn="ctr">
              <a:buNone/>
            </a:pPr>
            <a:r>
              <a:rPr lang="en-US" b="1" u="sng" dirty="0">
                <a:solidFill>
                  <a:srgbClr val="FF0000"/>
                </a:solidFill>
              </a:rPr>
              <a:t>SAMPLE QUESTIONNAIRE</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534400" cy="5257800"/>
          </a:xfrm>
        </p:spPr>
        <p:txBody>
          <a:bodyPr>
            <a:normAutofit/>
          </a:bodyPr>
          <a:lstStyle/>
          <a:p>
            <a:pPr>
              <a:buNone/>
            </a:pPr>
            <a:r>
              <a:rPr lang="en-US" sz="1800" b="1" dirty="0"/>
              <a:t>A soft Drink concentrate manufacturer  ( For example </a:t>
            </a:r>
            <a:r>
              <a:rPr lang="en-US" sz="1800" b="1" dirty="0" err="1"/>
              <a:t>Rasna’s</a:t>
            </a:r>
            <a:r>
              <a:rPr lang="en-US" sz="1800" b="1" dirty="0"/>
              <a:t> Manufacturer) wants to know about the following.</a:t>
            </a:r>
          </a:p>
          <a:p>
            <a:endParaRPr lang="en-US" sz="1400" dirty="0"/>
          </a:p>
          <a:p>
            <a:pPr marL="514350" indent="-514350">
              <a:buAutoNum type="arabicPeriod"/>
            </a:pPr>
            <a:r>
              <a:rPr lang="en-US" sz="1800" b="1" dirty="0">
                <a:solidFill>
                  <a:srgbClr val="FF0000"/>
                </a:solidFill>
              </a:rPr>
              <a:t>Demographic Profile of users versus non-users of soft drink concentrates. </a:t>
            </a:r>
          </a:p>
          <a:p>
            <a:pPr marL="514350" indent="-514350">
              <a:buAutoNum type="arabicPeriod"/>
            </a:pPr>
            <a:r>
              <a:rPr lang="en-US" sz="1800" b="1" dirty="0">
                <a:solidFill>
                  <a:srgbClr val="FF0000"/>
                </a:solidFill>
              </a:rPr>
              <a:t>Among Users.</a:t>
            </a:r>
          </a:p>
          <a:p>
            <a:pPr marL="514350" indent="-514350">
              <a:buNone/>
            </a:pPr>
            <a:r>
              <a:rPr lang="en-US" sz="1800" dirty="0"/>
              <a:t> a) the preference of liquid concentrate Vs Powder</a:t>
            </a:r>
          </a:p>
          <a:p>
            <a:pPr marL="514350" indent="-514350">
              <a:buNone/>
            </a:pPr>
            <a:r>
              <a:rPr lang="en-US" sz="1800" dirty="0"/>
              <a:t>  b)  Preference for powder with sugar  added , versus power with no added sugar</a:t>
            </a:r>
          </a:p>
          <a:p>
            <a:pPr marL="514350" indent="-514350">
              <a:buNone/>
            </a:pPr>
            <a:r>
              <a:rPr lang="en-US" sz="1800" dirty="0"/>
              <a:t>  c)  Occasion of use by self</a:t>
            </a:r>
          </a:p>
          <a:p>
            <a:pPr marL="514350" indent="-514350">
              <a:buNone/>
            </a:pPr>
            <a:r>
              <a:rPr lang="en-US" sz="1800" dirty="0"/>
              <a:t>   d) Whether served to Guests</a:t>
            </a:r>
          </a:p>
          <a:p>
            <a:pPr marL="514350" indent="-514350">
              <a:buNone/>
            </a:pPr>
            <a:r>
              <a:rPr lang="en-US" sz="1800" dirty="0"/>
              <a:t>  e)  Rating on convenience , taste ,price and availability</a:t>
            </a:r>
          </a:p>
          <a:p>
            <a:pPr marL="514350" indent="-514350">
              <a:buNone/>
            </a:pPr>
            <a:r>
              <a:rPr lang="en-US" sz="1800" dirty="0"/>
              <a:t>   f) Brand Preferred among soft drink concentrates.</a:t>
            </a:r>
          </a:p>
          <a:p>
            <a:pPr marL="514350" indent="-514350">
              <a:buNone/>
            </a:pPr>
            <a:endParaRPr lang="en-US" sz="1800" dirty="0"/>
          </a:p>
          <a:p>
            <a:pPr marL="514350" indent="-514350">
              <a:buNone/>
            </a:pPr>
            <a:r>
              <a:rPr lang="en-US" sz="1800" b="1" dirty="0">
                <a:solidFill>
                  <a:srgbClr val="FF0000"/>
                </a:solidFill>
              </a:rPr>
              <a:t>3) Among Non-Users</a:t>
            </a:r>
          </a:p>
          <a:p>
            <a:pPr marL="514350" indent="-514350">
              <a:buAutoNum type="alphaLcParenR"/>
            </a:pPr>
            <a:r>
              <a:rPr lang="en-US" sz="1800" dirty="0"/>
              <a:t>Reasons for not using soft drink concentrate.</a:t>
            </a:r>
          </a:p>
          <a:p>
            <a:pPr marL="514350" indent="-514350">
              <a:buAutoNum type="alphaLcParenR"/>
            </a:pPr>
            <a:r>
              <a:rPr lang="en-US" sz="1800" dirty="0"/>
              <a:t>Substitute product usage if any and reasons for using or consuming them.</a:t>
            </a:r>
          </a:p>
          <a:p>
            <a:pPr marL="514350" indent="-514350">
              <a:buNone/>
            </a:pPr>
            <a:endParaRPr lang="en-US" sz="1800" dirty="0"/>
          </a:p>
          <a:p>
            <a:pPr marL="514350" indent="-514350">
              <a:buNone/>
            </a:pP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r>
              <a:rPr lang="en-US" dirty="0"/>
              <a:t>	Topic- A study of consumer’s perception of Soft Drinks Concentrates with special reference to </a:t>
            </a:r>
            <a:r>
              <a:rPr lang="en-US" dirty="0" err="1"/>
              <a:t>Rasna</a:t>
            </a:r>
            <a:r>
              <a:rPr lang="en-US" dirty="0"/>
              <a:t>- A study in </a:t>
            </a:r>
            <a:r>
              <a:rPr lang="en-US" dirty="0" err="1"/>
              <a:t>Pune</a:t>
            </a:r>
            <a:r>
              <a:rPr lang="en-US" dirty="0"/>
              <a: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Date------</a:t>
            </a:r>
          </a:p>
          <a:p>
            <a:pPr>
              <a:buNone/>
            </a:pPr>
            <a:r>
              <a:rPr lang="en-US" dirty="0"/>
              <a:t>Dear Sir/Madam,</a:t>
            </a:r>
          </a:p>
          <a:p>
            <a:pPr>
              <a:buNone/>
            </a:pPr>
            <a:r>
              <a:rPr lang="en-US" dirty="0"/>
              <a:t>	We  the students of PG-DABA ,are doing a brief survey to find out more about consumer preference regarding soft drink concentrate. We would be grateful if you could spare a few minutes to participate  in it. Thank you for your cooperation.</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a:t>Continued….</a:t>
            </a:r>
          </a:p>
        </p:txBody>
      </p:sp>
      <p:sp>
        <p:nvSpPr>
          <p:cNvPr id="3" name="Content Placeholder 2"/>
          <p:cNvSpPr>
            <a:spLocks noGrp="1"/>
          </p:cNvSpPr>
          <p:nvPr>
            <p:ph idx="1"/>
          </p:nvPr>
        </p:nvSpPr>
        <p:spPr>
          <a:xfrm>
            <a:off x="152400" y="1143000"/>
            <a:ext cx="8534400" cy="5715000"/>
          </a:xfrm>
        </p:spPr>
        <p:txBody>
          <a:bodyPr/>
          <a:lstStyle/>
          <a:p>
            <a:pPr>
              <a:buNone/>
            </a:pPr>
            <a:r>
              <a:rPr lang="en-US" dirty="0"/>
              <a:t>1) Do you use soft drink concentrate to make your own soft drinks at home?</a:t>
            </a:r>
          </a:p>
          <a:p>
            <a:pPr>
              <a:buNone/>
            </a:pPr>
            <a:r>
              <a:rPr lang="en-US" dirty="0"/>
              <a:t>      Yes [  ]			No [  ]</a:t>
            </a:r>
          </a:p>
          <a:p>
            <a:pPr>
              <a:buNone/>
            </a:pPr>
            <a:r>
              <a:rPr lang="en-US" dirty="0"/>
              <a:t> </a:t>
            </a:r>
          </a:p>
          <a:p>
            <a:pPr>
              <a:buNone/>
            </a:pPr>
            <a:r>
              <a:rPr lang="en-US" dirty="0"/>
              <a:t>If Yes , continue with Q2 . If No, Go to Q.9.</a:t>
            </a:r>
          </a:p>
          <a:p>
            <a:pPr marL="514350" indent="-514350">
              <a:buAutoNum type="arabicParenR" startAt="2"/>
            </a:pPr>
            <a:r>
              <a:rPr lang="en-US" dirty="0"/>
              <a:t>Do You use liquid or powdered concentrate ? ( Tick only one)</a:t>
            </a:r>
          </a:p>
          <a:p>
            <a:pPr marL="514350" indent="-514350">
              <a:buNone/>
            </a:pPr>
            <a:r>
              <a:rPr lang="en-US" dirty="0"/>
              <a:t>		Liquid   [  ]</a:t>
            </a:r>
          </a:p>
          <a:p>
            <a:pPr marL="514350" indent="-514350">
              <a:buNone/>
            </a:pPr>
            <a:r>
              <a:rPr lang="en-US" dirty="0"/>
              <a:t>	    Powder [  ]</a:t>
            </a:r>
          </a:p>
          <a:p>
            <a:pPr marL="514350" indent="-514350">
              <a:buNone/>
            </a:pPr>
            <a:r>
              <a:rPr lang="en-US" dirty="0"/>
              <a:t>		Both      [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pPr>
              <a:buNone/>
            </a:pPr>
            <a:r>
              <a:rPr lang="en-US" dirty="0"/>
              <a:t>3</a:t>
            </a:r>
            <a:r>
              <a:rPr lang="en-US" sz="2400" dirty="0"/>
              <a:t>) Which Type of concentrate do you prefer out of the followings?</a:t>
            </a:r>
          </a:p>
          <a:p>
            <a:pPr>
              <a:buNone/>
            </a:pPr>
            <a:r>
              <a:rPr lang="en-US" sz="2400" dirty="0"/>
              <a:t> concentrate with sugar added  [  ]</a:t>
            </a:r>
          </a:p>
          <a:p>
            <a:pPr>
              <a:buNone/>
            </a:pPr>
            <a:r>
              <a:rPr lang="en-US" sz="2400" dirty="0"/>
              <a:t> Concentrate  without Sugar added  [  ]</a:t>
            </a:r>
          </a:p>
          <a:p>
            <a:pPr>
              <a:buNone/>
            </a:pPr>
            <a:endParaRPr lang="en-US" sz="2400" dirty="0"/>
          </a:p>
          <a:p>
            <a:pPr>
              <a:buNone/>
            </a:pPr>
            <a:r>
              <a:rPr lang="en-US" sz="2400" dirty="0"/>
              <a:t>4) What are the occasions when you use soft drink concentrate to make soft drinks?</a:t>
            </a:r>
          </a:p>
          <a:p>
            <a:pPr>
              <a:buNone/>
            </a:pPr>
            <a:r>
              <a:rPr lang="en-US" dirty="0"/>
              <a:t>	</a:t>
            </a:r>
            <a:r>
              <a:rPr lang="en-US" sz="2400" dirty="0"/>
              <a:t>Regularly , all year round			[  ]</a:t>
            </a:r>
          </a:p>
          <a:p>
            <a:pPr>
              <a:buNone/>
            </a:pPr>
            <a:r>
              <a:rPr lang="en-US" sz="2400" dirty="0"/>
              <a:t>	Regularly , only in Summer		              [  ]</a:t>
            </a:r>
          </a:p>
          <a:p>
            <a:pPr>
              <a:buNone/>
            </a:pPr>
            <a:r>
              <a:rPr lang="en-US" sz="2400" dirty="0"/>
              <a:t>	Occasionally , all year round		[  ] </a:t>
            </a:r>
          </a:p>
          <a:p>
            <a:pPr>
              <a:buNone/>
            </a:pPr>
            <a:r>
              <a:rPr lang="en-US" sz="2400" dirty="0"/>
              <a:t>	Occasionally , only in Summer                      [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0" y="990600"/>
            <a:ext cx="8839200" cy="5638800"/>
          </a:xfrm>
        </p:spPr>
        <p:txBody>
          <a:bodyPr>
            <a:normAutofit/>
          </a:bodyPr>
          <a:lstStyle/>
          <a:p>
            <a:pPr>
              <a:buNone/>
            </a:pPr>
            <a:r>
              <a:rPr lang="en-US" sz="2000" dirty="0"/>
              <a:t>5) Do You Serve it to Guests</a:t>
            </a:r>
          </a:p>
          <a:p>
            <a:pPr>
              <a:buNone/>
            </a:pPr>
            <a:r>
              <a:rPr lang="en-US" sz="2000" dirty="0"/>
              <a:t> Yes [  ]     No [  ]      Depends on Guests [  ]</a:t>
            </a:r>
          </a:p>
          <a:p>
            <a:pPr>
              <a:buNone/>
            </a:pPr>
            <a:r>
              <a:rPr lang="en-US" sz="2000" dirty="0"/>
              <a:t>6) Which Brand do you Use.</a:t>
            </a:r>
          </a:p>
          <a:p>
            <a:pPr>
              <a:buNone/>
            </a:pPr>
            <a:r>
              <a:rPr lang="en-US" sz="2000" dirty="0"/>
              <a:t>  </a:t>
            </a:r>
            <a:r>
              <a:rPr lang="en-US" sz="2000" dirty="0" err="1"/>
              <a:t>Rasna</a:t>
            </a:r>
            <a:r>
              <a:rPr lang="en-US" sz="2000" dirty="0"/>
              <a:t> [  ]         Brand X [  ]     Brand Y [  ]</a:t>
            </a:r>
          </a:p>
          <a:p>
            <a:pPr>
              <a:buNone/>
            </a:pPr>
            <a:r>
              <a:rPr lang="en-US" sz="2000" dirty="0"/>
              <a:t>Any Other </a:t>
            </a:r>
            <a:r>
              <a:rPr lang="en-US" sz="2000" dirty="0" err="1"/>
              <a:t>Plz</a:t>
            </a:r>
            <a:r>
              <a:rPr lang="en-US" sz="2000" dirty="0"/>
              <a:t> Specify -----------</a:t>
            </a:r>
          </a:p>
          <a:p>
            <a:pPr>
              <a:buNone/>
            </a:pPr>
            <a:r>
              <a:rPr lang="en-US" sz="2000" dirty="0"/>
              <a:t>7) Please rate the brand you use on the following attributes on a scale of 1 to 7 (7 = Very Good , 1= Very Poor)</a:t>
            </a:r>
          </a:p>
          <a:p>
            <a:pPr>
              <a:buNone/>
            </a:pPr>
            <a:endParaRPr lang="en-US" sz="2000" dirty="0"/>
          </a:p>
        </p:txBody>
      </p:sp>
      <p:graphicFrame>
        <p:nvGraphicFramePr>
          <p:cNvPr id="4" name="Table 3"/>
          <p:cNvGraphicFramePr>
            <a:graphicFrameLocks noGrp="1"/>
          </p:cNvGraphicFramePr>
          <p:nvPr/>
        </p:nvGraphicFramePr>
        <p:xfrm>
          <a:off x="152400" y="3733800"/>
          <a:ext cx="8458200" cy="2590799"/>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636305">
                  <a:extLst>
                    <a:ext uri="{9D8B030D-6E8A-4147-A177-3AD203B41FA5}">
                      <a16:colId xmlns:a16="http://schemas.microsoft.com/office/drawing/2014/main" val="20001"/>
                    </a:ext>
                  </a:extLst>
                </a:gridCol>
                <a:gridCol w="84388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7275">
                  <a:extLst>
                    <a:ext uri="{9D8B030D-6E8A-4147-A177-3AD203B41FA5}">
                      <a16:colId xmlns:a16="http://schemas.microsoft.com/office/drawing/2014/main" val="20006"/>
                    </a:ext>
                  </a:extLst>
                </a:gridCol>
                <a:gridCol w="1057275">
                  <a:extLst>
                    <a:ext uri="{9D8B030D-6E8A-4147-A177-3AD203B41FA5}">
                      <a16:colId xmlns:a16="http://schemas.microsoft.com/office/drawing/2014/main" val="20007"/>
                    </a:ext>
                  </a:extLst>
                </a:gridCol>
              </a:tblGrid>
              <a:tr h="686127">
                <a:tc>
                  <a:txBody>
                    <a:bodyPr/>
                    <a:lstStyle/>
                    <a:p>
                      <a:r>
                        <a:rPr lang="en-US" dirty="0"/>
                        <a:t>Parameters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r h="476168">
                <a:tc>
                  <a:txBody>
                    <a:bodyPr/>
                    <a:lstStyle/>
                    <a:p>
                      <a:r>
                        <a:rPr lang="en-US" dirty="0"/>
                        <a:t>Availability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76168">
                <a:tc>
                  <a:txBody>
                    <a:bodyPr/>
                    <a:lstStyle/>
                    <a:p>
                      <a:r>
                        <a:rPr lang="en-US" dirty="0"/>
                        <a:t>Taste</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76168">
                <a:tc>
                  <a:txBody>
                    <a:bodyPr/>
                    <a:lstStyle/>
                    <a:p>
                      <a:r>
                        <a:rPr lang="en-US" dirty="0"/>
                        <a:t>Convenience</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76168">
                <a:tc>
                  <a:txBody>
                    <a:bodyPr/>
                    <a:lstStyle/>
                    <a:p>
                      <a:r>
                        <a:rPr lang="en-US" dirty="0"/>
                        <a:t>Price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  </a:t>
            </a:r>
            <a:r>
              <a:rPr lang="en-US" b="1" dirty="0">
                <a:solidFill>
                  <a:srgbClr val="FF0000"/>
                </a:solidFill>
              </a:rPr>
              <a:t>Data Mining: </a:t>
            </a:r>
          </a:p>
          <a:p>
            <a:pPr algn="just"/>
            <a:r>
              <a:rPr lang="en-US" dirty="0"/>
              <a:t>Data Mining is focused on better understanding characteristics and patterns among variables in large database using a variety of statistical and analytical tools. </a:t>
            </a:r>
          </a:p>
          <a:p>
            <a:r>
              <a:rPr lang="en-US" dirty="0"/>
              <a:t>Many standard statistical tools as well as more advanced ones are used extensively in data Mining.</a:t>
            </a:r>
          </a:p>
        </p:txBody>
      </p:sp>
    </p:spTree>
    <p:extLst>
      <p:ext uri="{BB962C8B-B14F-4D97-AF65-F5344CB8AC3E}">
        <p14:creationId xmlns:p14="http://schemas.microsoft.com/office/powerpoint/2010/main" val="351843721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8) Any other comments on the brand use?</a:t>
            </a:r>
          </a:p>
          <a:p>
            <a:pPr>
              <a:buNone/>
            </a:pPr>
            <a:endParaRPr lang="en-US" dirty="0"/>
          </a:p>
          <a:p>
            <a:pPr>
              <a:buNone/>
            </a:pPr>
            <a:endParaRPr lang="en-US" dirty="0"/>
          </a:p>
          <a:p>
            <a:pPr>
              <a:buNone/>
            </a:pPr>
            <a:endParaRPr lang="en-US" dirty="0"/>
          </a:p>
          <a:p>
            <a:pPr>
              <a:buNone/>
            </a:pPr>
            <a:endParaRPr lang="en-US" dirty="0"/>
          </a:p>
          <a:p>
            <a:pPr>
              <a:buNone/>
            </a:pPr>
            <a:r>
              <a:rPr lang="en-US" dirty="0"/>
              <a:t>After Q.8 Go to Demographics Q.11.</a:t>
            </a:r>
          </a:p>
          <a:p>
            <a:pPr>
              <a:buNone/>
            </a:pPr>
            <a:endParaRPr lang="en-US" dirty="0"/>
          </a:p>
          <a:p>
            <a:pPr>
              <a:buNone/>
            </a:pP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Non- users </a:t>
            </a:r>
          </a:p>
        </p:txBody>
      </p:sp>
      <p:sp>
        <p:nvSpPr>
          <p:cNvPr id="3" name="Content Placeholder 2"/>
          <p:cNvSpPr>
            <a:spLocks noGrp="1"/>
          </p:cNvSpPr>
          <p:nvPr>
            <p:ph idx="1"/>
          </p:nvPr>
        </p:nvSpPr>
        <p:spPr/>
        <p:txBody>
          <a:bodyPr>
            <a:normAutofit fontScale="92500" lnSpcReduction="10000"/>
          </a:bodyPr>
          <a:lstStyle/>
          <a:p>
            <a:pPr>
              <a:buNone/>
            </a:pPr>
            <a:r>
              <a:rPr lang="en-US" dirty="0"/>
              <a:t>9) Do you consume any of the following regularly ? ( you may tick more than one)</a:t>
            </a:r>
          </a:p>
          <a:p>
            <a:pPr>
              <a:buNone/>
            </a:pPr>
            <a:r>
              <a:rPr lang="en-US" dirty="0"/>
              <a:t>Fruit Juice                              Yes  [  ]       No [  ]</a:t>
            </a:r>
          </a:p>
          <a:p>
            <a:pPr>
              <a:buNone/>
            </a:pPr>
            <a:r>
              <a:rPr lang="en-US" dirty="0"/>
              <a:t>Bottled  Soft Drinks                     [  ]              [  ]</a:t>
            </a:r>
          </a:p>
          <a:p>
            <a:pPr>
              <a:buNone/>
            </a:pPr>
            <a:r>
              <a:rPr lang="en-US" dirty="0"/>
              <a:t>Tea					   [  ]              [  ]</a:t>
            </a:r>
          </a:p>
          <a:p>
            <a:pPr>
              <a:buNone/>
            </a:pPr>
            <a:r>
              <a:rPr lang="en-US" dirty="0" err="1"/>
              <a:t>Coeffee</a:t>
            </a:r>
            <a:r>
              <a:rPr lang="en-US" dirty="0"/>
              <a:t> 				   [  ]              [  ]</a:t>
            </a:r>
          </a:p>
          <a:p>
            <a:pPr>
              <a:buNone/>
            </a:pPr>
            <a:r>
              <a:rPr lang="en-US" dirty="0" err="1"/>
              <a:t>Nimbu</a:t>
            </a:r>
            <a:r>
              <a:rPr lang="en-US" dirty="0"/>
              <a:t> </a:t>
            </a:r>
            <a:r>
              <a:rPr lang="en-US" dirty="0" err="1"/>
              <a:t>Pani</a:t>
            </a:r>
            <a:r>
              <a:rPr lang="en-US" dirty="0"/>
              <a:t>			             [  ]              [   ]</a:t>
            </a:r>
          </a:p>
          <a:p>
            <a:pPr>
              <a:buNone/>
            </a:pPr>
            <a:r>
              <a:rPr lang="en-US" dirty="0"/>
              <a:t>Butter Milk			              [  ]              [   ]</a:t>
            </a:r>
          </a:p>
          <a:p>
            <a:pPr>
              <a:buNone/>
            </a:pPr>
            <a:r>
              <a:rPr lang="en-US" dirty="0"/>
              <a:t>Other </a:t>
            </a:r>
            <a:r>
              <a:rPr lang="en-US" dirty="0" err="1"/>
              <a:t>plz</a:t>
            </a:r>
            <a:r>
              <a:rPr lang="en-US" dirty="0"/>
              <a:t> specify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19200"/>
            <a:ext cx="8686800" cy="5638800"/>
          </a:xfrm>
        </p:spPr>
        <p:txBody>
          <a:bodyPr>
            <a:normAutofit/>
          </a:bodyPr>
          <a:lstStyle/>
          <a:p>
            <a:pPr>
              <a:buNone/>
            </a:pPr>
            <a:r>
              <a:rPr lang="en-US" dirty="0"/>
              <a:t>10) What are the reasons for not using soft drink concentrate? ( You Can Tick More than One)</a:t>
            </a:r>
          </a:p>
          <a:p>
            <a:pPr>
              <a:buNone/>
            </a:pPr>
            <a:r>
              <a:rPr lang="en-US" dirty="0"/>
              <a:t>Does not Taste Good       [  ]</a:t>
            </a:r>
          </a:p>
          <a:p>
            <a:pPr>
              <a:buNone/>
            </a:pPr>
            <a:r>
              <a:rPr lang="en-US" dirty="0"/>
              <a:t>Expensive			    [  ] </a:t>
            </a:r>
          </a:p>
          <a:p>
            <a:pPr>
              <a:buNone/>
            </a:pPr>
            <a:r>
              <a:rPr lang="en-US" dirty="0"/>
              <a:t>Chemical Additives          [  ]</a:t>
            </a:r>
          </a:p>
          <a:p>
            <a:pPr>
              <a:buNone/>
            </a:pPr>
            <a:r>
              <a:rPr lang="en-US" dirty="0"/>
              <a:t>Does not contain natural fruit Juice [  ]</a:t>
            </a:r>
          </a:p>
          <a:p>
            <a:pPr>
              <a:buNone/>
            </a:pPr>
            <a:r>
              <a:rPr lang="en-US" dirty="0"/>
              <a:t>Not Available Easily 			     [  ]</a:t>
            </a:r>
          </a:p>
          <a:p>
            <a:pPr>
              <a:buNone/>
            </a:pPr>
            <a:r>
              <a:rPr lang="en-US" dirty="0"/>
              <a:t>No Nutritional Value     		     [  ]</a:t>
            </a:r>
          </a:p>
          <a:p>
            <a:pPr>
              <a:buNone/>
            </a:pPr>
            <a:r>
              <a:rPr lang="en-US" dirty="0"/>
              <a:t>Any other </a:t>
            </a:r>
            <a:r>
              <a:rPr lang="en-US" dirty="0" err="1"/>
              <a:t>Pllz</a:t>
            </a:r>
            <a:r>
              <a:rPr lang="en-US" dirty="0"/>
              <a:t> Specify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Demographic Variables</a:t>
            </a:r>
          </a:p>
        </p:txBody>
      </p:sp>
      <p:sp>
        <p:nvSpPr>
          <p:cNvPr id="3" name="Content Placeholder 2"/>
          <p:cNvSpPr>
            <a:spLocks noGrp="1"/>
          </p:cNvSpPr>
          <p:nvPr>
            <p:ph idx="1"/>
          </p:nvPr>
        </p:nvSpPr>
        <p:spPr/>
        <p:txBody>
          <a:bodyPr/>
          <a:lstStyle/>
          <a:p>
            <a:pPr>
              <a:buNone/>
            </a:pPr>
            <a:r>
              <a:rPr lang="en-US" dirty="0"/>
              <a:t>	Demographics- Please let us know a little more about yourself.</a:t>
            </a:r>
          </a:p>
          <a:p>
            <a:pPr>
              <a:buNone/>
            </a:pPr>
            <a:r>
              <a:rPr lang="en-US" dirty="0"/>
              <a:t>11.) Your age group</a:t>
            </a:r>
          </a:p>
          <a:p>
            <a:pPr>
              <a:buNone/>
            </a:pPr>
            <a:r>
              <a:rPr lang="en-US" dirty="0"/>
              <a:t>Less than 25   [  ]</a:t>
            </a:r>
          </a:p>
          <a:p>
            <a:pPr>
              <a:buNone/>
            </a:pPr>
            <a:r>
              <a:rPr lang="en-US" dirty="0"/>
              <a:t>26-40               [  ]</a:t>
            </a:r>
          </a:p>
          <a:p>
            <a:pPr>
              <a:buNone/>
            </a:pPr>
            <a:r>
              <a:rPr lang="en-US" dirty="0"/>
              <a:t>41-50               [  ]</a:t>
            </a:r>
          </a:p>
          <a:p>
            <a:pPr>
              <a:buNone/>
            </a:pPr>
            <a:r>
              <a:rPr lang="en-US" dirty="0"/>
              <a:t>Over 50           [  ]</a:t>
            </a:r>
          </a:p>
          <a:p>
            <a:pPr>
              <a:buNone/>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lnSpcReduction="10000"/>
          </a:bodyPr>
          <a:lstStyle/>
          <a:p>
            <a:pPr>
              <a:buNone/>
            </a:pPr>
            <a:r>
              <a:rPr lang="en-US" dirty="0"/>
              <a:t>12.) Your monthly household income</a:t>
            </a:r>
          </a:p>
          <a:p>
            <a:pPr>
              <a:buNone/>
            </a:pPr>
            <a:r>
              <a:rPr lang="en-US" dirty="0"/>
              <a:t>Less than 5000 rupees/month     [  ]</a:t>
            </a:r>
          </a:p>
          <a:p>
            <a:pPr>
              <a:buNone/>
            </a:pPr>
            <a:r>
              <a:rPr lang="en-US" dirty="0"/>
              <a:t>5001 to 10,000 rupees/ month    [  ]</a:t>
            </a:r>
          </a:p>
          <a:p>
            <a:pPr>
              <a:buNone/>
            </a:pPr>
            <a:r>
              <a:rPr lang="en-US" dirty="0"/>
              <a:t>10,001 to 15,000 rupees / month[  ]</a:t>
            </a:r>
          </a:p>
          <a:p>
            <a:pPr>
              <a:buNone/>
            </a:pPr>
            <a:r>
              <a:rPr lang="en-US" dirty="0"/>
              <a:t>Over 15,000 rupees/month          [  ]</a:t>
            </a:r>
          </a:p>
          <a:p>
            <a:pPr>
              <a:buNone/>
            </a:pPr>
            <a:r>
              <a:rPr lang="en-US" dirty="0"/>
              <a:t>13.) Address </a:t>
            </a:r>
          </a:p>
          <a:p>
            <a:pPr>
              <a:buNone/>
            </a:pPr>
            <a:endParaRPr lang="en-US" dirty="0"/>
          </a:p>
          <a:p>
            <a:pPr>
              <a:buNone/>
            </a:pPr>
            <a:endParaRPr lang="en-US" dirty="0"/>
          </a:p>
          <a:p>
            <a:pPr algn="ctr">
              <a:buNone/>
            </a:pPr>
            <a:r>
              <a:rPr lang="en-US" dirty="0">
                <a:solidFill>
                  <a:srgbClr val="FF0000"/>
                </a:solidFill>
              </a:rPr>
              <a:t>THANK YOU</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r>
              <a:rPr lang="en-US" dirty="0"/>
              <a:t>TOPIC-?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lgn="just">
              <a:buNone/>
            </a:pPr>
            <a:r>
              <a:rPr lang="en-US" dirty="0"/>
              <a:t>Topic-</a:t>
            </a:r>
            <a:r>
              <a:rPr lang="en-US" b="1" dirty="0"/>
              <a:t> A study on consumer buying </a:t>
            </a:r>
            <a:r>
              <a:rPr lang="en-US" b="1" dirty="0" err="1"/>
              <a:t>behaviour</a:t>
            </a:r>
            <a:r>
              <a:rPr lang="en-US" b="1" dirty="0"/>
              <a:t> and effect of promotional activities of the SONY range of CTV.</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 for consumer</a:t>
            </a:r>
          </a:p>
        </p:txBody>
      </p:sp>
      <p:sp>
        <p:nvSpPr>
          <p:cNvPr id="3" name="Content Placeholder 2"/>
          <p:cNvSpPr>
            <a:spLocks noGrp="1"/>
          </p:cNvSpPr>
          <p:nvPr>
            <p:ph idx="1"/>
          </p:nvPr>
        </p:nvSpPr>
        <p:spPr/>
        <p:txBody>
          <a:bodyPr/>
          <a:lstStyle/>
          <a:p>
            <a:pPr>
              <a:buNone/>
            </a:pPr>
            <a:r>
              <a:rPr lang="en-US" dirty="0"/>
              <a:t>Date-						Q.N0.-----</a:t>
            </a:r>
          </a:p>
          <a:p>
            <a:pPr>
              <a:buNone/>
            </a:pPr>
            <a:r>
              <a:rPr lang="en-US" dirty="0"/>
              <a:t>Dear Sir/Madam,</a:t>
            </a:r>
          </a:p>
          <a:p>
            <a:pPr algn="just">
              <a:buNone/>
            </a:pPr>
            <a:r>
              <a:rPr lang="en-US" dirty="0"/>
              <a:t>	We the students of PG-DBDA are conducting a market research to know your brand perception in the color TV segment. Kindly extend your cooperation in filling this Questionnaire and enable us in doing the research successfully.</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a:t>Questionnaire for Consumer</a:t>
            </a:r>
          </a:p>
        </p:txBody>
      </p:sp>
      <p:sp>
        <p:nvSpPr>
          <p:cNvPr id="3" name="Content Placeholder 2"/>
          <p:cNvSpPr>
            <a:spLocks noGrp="1"/>
          </p:cNvSpPr>
          <p:nvPr>
            <p:ph idx="1"/>
          </p:nvPr>
        </p:nvSpPr>
        <p:spPr>
          <a:xfrm>
            <a:off x="0" y="914400"/>
            <a:ext cx="8686800" cy="5943600"/>
          </a:xfrm>
        </p:spPr>
        <p:txBody>
          <a:bodyPr>
            <a:normAutofit fontScale="92500"/>
          </a:bodyPr>
          <a:lstStyle/>
          <a:p>
            <a:pPr marL="514350" indent="-514350">
              <a:buAutoNum type="arabicPeriod"/>
            </a:pPr>
            <a:r>
              <a:rPr lang="en-US" sz="2500" dirty="0">
                <a:latin typeface="Times New Roman" pitchFamily="18" charset="0"/>
                <a:cs typeface="Times New Roman" pitchFamily="18" charset="0"/>
              </a:rPr>
              <a:t>Are you a user of Sony </a:t>
            </a:r>
            <a:r>
              <a:rPr lang="en-US" sz="2500" dirty="0" err="1">
                <a:latin typeface="Times New Roman" pitchFamily="18" charset="0"/>
                <a:cs typeface="Times New Roman" pitchFamily="18" charset="0"/>
              </a:rPr>
              <a:t>colour</a:t>
            </a:r>
            <a:r>
              <a:rPr lang="en-US" sz="2500" dirty="0">
                <a:latin typeface="Times New Roman" pitchFamily="18" charset="0"/>
                <a:cs typeface="Times New Roman" pitchFamily="18" charset="0"/>
              </a:rPr>
              <a:t> television?</a:t>
            </a:r>
          </a:p>
          <a:p>
            <a:pPr marL="514350" indent="-514350">
              <a:buNone/>
            </a:pPr>
            <a:r>
              <a:rPr lang="en-US" sz="2500" dirty="0">
                <a:latin typeface="Times New Roman" pitchFamily="18" charset="0"/>
                <a:cs typeface="Times New Roman" pitchFamily="18" charset="0"/>
              </a:rPr>
              <a:t>    [  ]     Yes</a:t>
            </a:r>
          </a:p>
          <a:p>
            <a:pPr marL="514350" indent="-514350">
              <a:buNone/>
            </a:pPr>
            <a:r>
              <a:rPr lang="en-US" sz="2500" dirty="0">
                <a:latin typeface="Times New Roman" pitchFamily="18" charset="0"/>
                <a:cs typeface="Times New Roman" pitchFamily="18" charset="0"/>
              </a:rPr>
              <a:t>    [  ]     No</a:t>
            </a:r>
          </a:p>
          <a:p>
            <a:pPr marL="514350" indent="-514350">
              <a:buNone/>
            </a:pPr>
            <a:r>
              <a:rPr lang="en-US" sz="2500" dirty="0">
                <a:latin typeface="Times New Roman" pitchFamily="18" charset="0"/>
                <a:cs typeface="Times New Roman" pitchFamily="18" charset="0"/>
              </a:rPr>
              <a:t>If no, specify which brand ----------------</a:t>
            </a:r>
          </a:p>
          <a:p>
            <a:pPr marL="514350" indent="-514350">
              <a:buNone/>
            </a:pPr>
            <a:r>
              <a:rPr lang="en-US" sz="2500" dirty="0">
                <a:latin typeface="Times New Roman" pitchFamily="18" charset="0"/>
                <a:cs typeface="Times New Roman" pitchFamily="18" charset="0"/>
              </a:rPr>
              <a:t>2. What influenced your decision to purchase a </a:t>
            </a:r>
            <a:r>
              <a:rPr lang="en-US" sz="2500" dirty="0" err="1">
                <a:latin typeface="Times New Roman" pitchFamily="18" charset="0"/>
                <a:cs typeface="Times New Roman" pitchFamily="18" charset="0"/>
              </a:rPr>
              <a:t>colour</a:t>
            </a:r>
            <a:r>
              <a:rPr lang="en-US" sz="2500" dirty="0">
                <a:latin typeface="Times New Roman" pitchFamily="18" charset="0"/>
                <a:cs typeface="Times New Roman" pitchFamily="18" charset="0"/>
              </a:rPr>
              <a:t> TV(Rank the following in order of preference)- 1- Best, 2- Next Best , and so on.</a:t>
            </a:r>
          </a:p>
          <a:p>
            <a:pPr marL="514350" indent="-514350">
              <a:buNone/>
            </a:pPr>
            <a:r>
              <a:rPr lang="en-US" sz="2500" dirty="0">
                <a:latin typeface="Times New Roman" pitchFamily="18" charset="0"/>
                <a:cs typeface="Times New Roman" pitchFamily="18" charset="0"/>
              </a:rPr>
              <a:t>---Aesthetics/Appearance</a:t>
            </a:r>
          </a:p>
          <a:p>
            <a:pPr marL="514350" indent="-514350">
              <a:buNone/>
            </a:pPr>
            <a:r>
              <a:rPr lang="en-US" sz="2500" dirty="0">
                <a:latin typeface="Times New Roman" pitchFamily="18" charset="0"/>
                <a:cs typeface="Times New Roman" pitchFamily="18" charset="0"/>
              </a:rPr>
              <a:t>--- Price</a:t>
            </a:r>
          </a:p>
          <a:p>
            <a:pPr marL="514350" indent="-514350">
              <a:buNone/>
            </a:pPr>
            <a:r>
              <a:rPr lang="en-US" sz="2500" dirty="0">
                <a:latin typeface="Times New Roman" pitchFamily="18" charset="0"/>
                <a:cs typeface="Times New Roman" pitchFamily="18" charset="0"/>
              </a:rPr>
              <a:t>--- Brand Name</a:t>
            </a:r>
          </a:p>
          <a:p>
            <a:pPr marL="514350" indent="-514350">
              <a:buNone/>
            </a:pPr>
            <a:r>
              <a:rPr lang="en-US" sz="2500" dirty="0">
                <a:latin typeface="Times New Roman" pitchFamily="18" charset="0"/>
                <a:cs typeface="Times New Roman" pitchFamily="18" charset="0"/>
              </a:rPr>
              <a:t>--- Reliability </a:t>
            </a:r>
          </a:p>
          <a:p>
            <a:pPr marL="514350" indent="-514350">
              <a:buNone/>
            </a:pPr>
            <a:r>
              <a:rPr lang="en-US" sz="2500" dirty="0">
                <a:latin typeface="Times New Roman" pitchFamily="18" charset="0"/>
                <a:cs typeface="Times New Roman" pitchFamily="18" charset="0"/>
              </a:rPr>
              <a:t>--- Performance</a:t>
            </a:r>
          </a:p>
          <a:p>
            <a:pPr marL="514350" indent="-514350">
              <a:buNone/>
            </a:pPr>
            <a:r>
              <a:rPr lang="en-US" sz="2500" dirty="0">
                <a:latin typeface="Times New Roman" pitchFamily="18" charset="0"/>
                <a:cs typeface="Times New Roman" pitchFamily="18" charset="0"/>
              </a:rPr>
              <a:t>--- Advertisement </a:t>
            </a:r>
          </a:p>
          <a:p>
            <a:pPr marL="514350" indent="-514350">
              <a:buNone/>
            </a:pPr>
            <a:r>
              <a:rPr lang="en-US" sz="2500" dirty="0">
                <a:latin typeface="Times New Roman" pitchFamily="18" charset="0"/>
                <a:cs typeface="Times New Roman" pitchFamily="18" charset="0"/>
              </a:rPr>
              <a:t>----After Sales Service</a:t>
            </a:r>
          </a:p>
          <a:p>
            <a:pPr marL="514350" indent="-514350">
              <a:buNone/>
            </a:pPr>
            <a:r>
              <a:rPr lang="en-US" sz="2500" dirty="0">
                <a:latin typeface="Times New Roman" pitchFamily="18" charset="0"/>
                <a:cs typeface="Times New Roman" pitchFamily="18" charset="0"/>
              </a:rPr>
              <a:t>---- Others</a:t>
            </a:r>
          </a:p>
          <a:p>
            <a:pPr marL="514350" indent="-514350">
              <a:buNone/>
            </a:pPr>
            <a:endParaRPr lang="en-US" sz="2500" dirty="0">
              <a:latin typeface="Times New Roman" pitchFamily="18" charset="0"/>
              <a:cs typeface="Times New Roman" pitchFamily="18" charset="0"/>
            </a:endParaRPr>
          </a:p>
          <a:p>
            <a:pPr marL="514350" indent="-514350">
              <a:buNone/>
            </a:pP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52400" y="990600"/>
            <a:ext cx="8534400" cy="5867400"/>
          </a:xfrm>
        </p:spPr>
        <p:txBody>
          <a:bodyPr>
            <a:normAutofit fontScale="92500" lnSpcReduction="10000"/>
          </a:bodyPr>
          <a:lstStyle/>
          <a:p>
            <a:pPr>
              <a:buNone/>
            </a:pPr>
            <a:r>
              <a:rPr lang="en-US" sz="2500" dirty="0"/>
              <a:t>3) What influenced your decision to purchase/ not to purchase (</a:t>
            </a:r>
            <a:r>
              <a:rPr lang="en-US" sz="2500" dirty="0" err="1"/>
              <a:t>Plz</a:t>
            </a:r>
            <a:r>
              <a:rPr lang="en-US" sz="2500" dirty="0"/>
              <a:t> tick one purchase or not purchased) Sony </a:t>
            </a:r>
            <a:r>
              <a:rPr lang="en-US" sz="2500" dirty="0" err="1"/>
              <a:t>Colour</a:t>
            </a:r>
            <a:r>
              <a:rPr lang="en-US" sz="2500" dirty="0"/>
              <a:t> </a:t>
            </a:r>
            <a:r>
              <a:rPr lang="en-US" sz="2500" dirty="0" err="1"/>
              <a:t>Tv</a:t>
            </a:r>
            <a:r>
              <a:rPr lang="en-US" sz="2500" dirty="0"/>
              <a:t>?</a:t>
            </a:r>
          </a:p>
          <a:p>
            <a:pPr>
              <a:buNone/>
            </a:pPr>
            <a:r>
              <a:rPr lang="en-US" sz="2500" dirty="0"/>
              <a:t>(</a:t>
            </a:r>
            <a:r>
              <a:rPr lang="en-US" sz="2500" dirty="0" err="1"/>
              <a:t>Plz</a:t>
            </a:r>
            <a:r>
              <a:rPr lang="en-US" sz="2500" dirty="0"/>
              <a:t> Select any Two from Above)</a:t>
            </a:r>
          </a:p>
          <a:p>
            <a:pPr>
              <a:buNone/>
            </a:pPr>
            <a:r>
              <a:rPr lang="en-US" sz="2500" dirty="0" err="1"/>
              <a:t>i</a:t>
            </a:r>
            <a:r>
              <a:rPr lang="en-US" sz="2500" dirty="0"/>
              <a:t>----------------------</a:t>
            </a:r>
          </a:p>
          <a:p>
            <a:pPr>
              <a:buNone/>
            </a:pPr>
            <a:r>
              <a:rPr lang="en-US" sz="2500" dirty="0"/>
              <a:t>Ii---------------------</a:t>
            </a:r>
          </a:p>
          <a:p>
            <a:pPr>
              <a:buNone/>
            </a:pPr>
            <a:r>
              <a:rPr lang="en-US" sz="2500" dirty="0"/>
              <a:t>4) Which Brand do you think is the toughest competitor to Sony?</a:t>
            </a:r>
          </a:p>
          <a:p>
            <a:pPr>
              <a:buNone/>
            </a:pPr>
            <a:r>
              <a:rPr lang="en-US" sz="2500" dirty="0"/>
              <a:t>[  ]		</a:t>
            </a:r>
            <a:r>
              <a:rPr lang="en-US" sz="2500" dirty="0" err="1"/>
              <a:t>Onida</a:t>
            </a:r>
            <a:endParaRPr lang="en-US" sz="2500" dirty="0"/>
          </a:p>
          <a:p>
            <a:pPr>
              <a:buNone/>
            </a:pPr>
            <a:r>
              <a:rPr lang="en-US" sz="2500" dirty="0"/>
              <a:t>[  ]		Videocon</a:t>
            </a:r>
          </a:p>
          <a:p>
            <a:pPr>
              <a:buNone/>
            </a:pPr>
            <a:r>
              <a:rPr lang="en-US" sz="2500" dirty="0"/>
              <a:t>[  ]		LG</a:t>
            </a:r>
          </a:p>
          <a:p>
            <a:pPr>
              <a:buNone/>
            </a:pPr>
            <a:r>
              <a:rPr lang="en-US" sz="2500" dirty="0"/>
              <a:t>[  ]		Philips</a:t>
            </a:r>
          </a:p>
          <a:p>
            <a:pPr>
              <a:buNone/>
            </a:pPr>
            <a:r>
              <a:rPr lang="en-US" sz="2500" dirty="0"/>
              <a:t>[  ]		Akai</a:t>
            </a:r>
          </a:p>
          <a:p>
            <a:pPr>
              <a:buNone/>
            </a:pPr>
            <a:r>
              <a:rPr lang="en-US" sz="2500" dirty="0"/>
              <a:t>[  ]        Samsung</a:t>
            </a:r>
          </a:p>
          <a:p>
            <a:pPr>
              <a:buNone/>
            </a:pPr>
            <a:r>
              <a:rPr lang="en-US" sz="2500" dirty="0"/>
              <a:t>[  ]	       Aiwa</a:t>
            </a:r>
          </a:p>
          <a:p>
            <a:pPr>
              <a:buNone/>
            </a:pPr>
            <a:r>
              <a:rPr lang="en-US" sz="2500" dirty="0"/>
              <a:t>If any other Specify-----------------</a:t>
            </a:r>
          </a:p>
          <a:p>
            <a:pPr>
              <a:buNone/>
            </a:pPr>
            <a:r>
              <a:rPr lang="en-US" sz="2500" dirty="0"/>
              <a:t>Why that Brand? </a:t>
            </a:r>
          </a:p>
          <a:p>
            <a:pPr>
              <a:buNone/>
            </a:pPr>
            <a:endParaRPr lang="en-US" sz="2500"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Data Mining: A KDD Process                                            Pattern Evaluation    ◦ Data mining: the core of    ..."/>
          <p:cNvPicPr>
            <a:picLocks noChangeAspect="1" noChangeArrowheads="1"/>
          </p:cNvPicPr>
          <p:nvPr/>
        </p:nvPicPr>
        <p:blipFill>
          <a:blip r:embed="rId2" cstate="print"/>
          <a:srcRect/>
          <a:stretch>
            <a:fillRect/>
          </a:stretch>
        </p:blipFill>
        <p:spPr bwMode="auto">
          <a:xfrm>
            <a:off x="0" y="0"/>
            <a:ext cx="9144000" cy="6705600"/>
          </a:xfrm>
          <a:prstGeom prst="rect">
            <a:avLst/>
          </a:prstGeom>
          <a:noFill/>
        </p:spPr>
      </p:pic>
    </p:spTree>
    <p:extLst>
      <p:ext uri="{BB962C8B-B14F-4D97-AF65-F5344CB8AC3E}">
        <p14:creationId xmlns:p14="http://schemas.microsoft.com/office/powerpoint/2010/main" val="227459114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5) Do you think </a:t>
            </a:r>
            <a:r>
              <a:rPr lang="en-US" dirty="0" err="1"/>
              <a:t>sony</a:t>
            </a:r>
            <a:r>
              <a:rPr lang="en-US" dirty="0"/>
              <a:t> </a:t>
            </a:r>
            <a:r>
              <a:rPr lang="en-US" dirty="0" err="1"/>
              <a:t>colour</a:t>
            </a:r>
            <a:r>
              <a:rPr lang="en-US" dirty="0"/>
              <a:t> TV is a</a:t>
            </a:r>
          </a:p>
          <a:p>
            <a:pPr>
              <a:buNone/>
            </a:pPr>
            <a:r>
              <a:rPr lang="en-US" dirty="0"/>
              <a:t>[  ]		Successful Brand</a:t>
            </a:r>
          </a:p>
          <a:p>
            <a:pPr>
              <a:buNone/>
            </a:pPr>
            <a:r>
              <a:rPr lang="en-US" dirty="0"/>
              <a:t>[  ]		Unsuccessful Brand</a:t>
            </a:r>
          </a:p>
          <a:p>
            <a:pPr>
              <a:buNone/>
            </a:pPr>
            <a:r>
              <a:rPr lang="en-US" dirty="0"/>
              <a:t>6) Why do you think Sony </a:t>
            </a:r>
            <a:r>
              <a:rPr lang="en-US" dirty="0" err="1"/>
              <a:t>Colour</a:t>
            </a:r>
            <a:r>
              <a:rPr lang="en-US" dirty="0"/>
              <a:t> TV has been a successful brand/Unsuccessful Brand (</a:t>
            </a:r>
            <a:r>
              <a:rPr lang="en-US" dirty="0" err="1"/>
              <a:t>Plz</a:t>
            </a:r>
            <a:r>
              <a:rPr lang="en-US" dirty="0"/>
              <a:t> tick One) ?</a:t>
            </a:r>
          </a:p>
          <a:p>
            <a:pPr>
              <a:buNone/>
            </a:pPr>
            <a:r>
              <a:rPr lang="en-US" dirty="0"/>
              <a:t>[  ]		Range of the Products</a:t>
            </a:r>
          </a:p>
          <a:p>
            <a:pPr>
              <a:buNone/>
            </a:pPr>
            <a:r>
              <a:rPr lang="en-US" dirty="0"/>
              <a:t>[  ]		Range of Prices</a:t>
            </a:r>
          </a:p>
          <a:p>
            <a:pPr>
              <a:buNone/>
            </a:pPr>
            <a:r>
              <a:rPr lang="en-US" dirty="0"/>
              <a:t>[  ]		Promotional Activities</a:t>
            </a:r>
          </a:p>
          <a:p>
            <a:pPr>
              <a:buNone/>
            </a:pPr>
            <a:r>
              <a:rPr lang="en-US" dirty="0"/>
              <a:t>Any Other </a:t>
            </a:r>
            <a:r>
              <a:rPr lang="en-US" dirty="0" err="1"/>
              <a:t>Plz</a:t>
            </a:r>
            <a:r>
              <a:rPr lang="en-US" dirty="0"/>
              <a:t> Specify-----------?</a:t>
            </a:r>
          </a:p>
          <a:p>
            <a:pPr>
              <a:buNone/>
            </a:pP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15400" cy="4525963"/>
          </a:xfrm>
        </p:spPr>
        <p:txBody>
          <a:bodyPr/>
          <a:lstStyle/>
          <a:p>
            <a:pPr>
              <a:buNone/>
            </a:pPr>
            <a:r>
              <a:rPr lang="en-US" dirty="0"/>
              <a:t>7.) Based on the price range what impression do carry of Sony CTV?</a:t>
            </a:r>
          </a:p>
          <a:p>
            <a:pPr>
              <a:buNone/>
            </a:pPr>
            <a:r>
              <a:rPr lang="en-US" dirty="0"/>
              <a:t>[  ]		Economical</a:t>
            </a:r>
          </a:p>
          <a:p>
            <a:pPr>
              <a:buNone/>
            </a:pPr>
            <a:r>
              <a:rPr lang="en-US" dirty="0"/>
              <a:t>[  ]		Costly</a:t>
            </a:r>
          </a:p>
          <a:p>
            <a:pPr>
              <a:buNone/>
            </a:pPr>
            <a:r>
              <a:rPr lang="en-US" dirty="0"/>
              <a:t>8) Tick the size of Sony </a:t>
            </a:r>
            <a:r>
              <a:rPr lang="en-US" dirty="0" err="1"/>
              <a:t>Colour</a:t>
            </a:r>
            <a:r>
              <a:rPr lang="en-US" dirty="0"/>
              <a:t> TV you Own( Only user’s Question)?</a:t>
            </a:r>
          </a:p>
          <a:p>
            <a:pPr>
              <a:buNone/>
            </a:pPr>
            <a:r>
              <a:rPr lang="en-US" dirty="0"/>
              <a:t>[  ] 14”	[  ] 20”	[  ] 21’’	[  ]25’’	[  ] 29’’</a:t>
            </a:r>
          </a:p>
          <a:p>
            <a:pPr>
              <a:buNone/>
            </a:pP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dirty="0"/>
              <a:t>9) Which of the following attributes do you perceive as most important in your </a:t>
            </a:r>
            <a:r>
              <a:rPr lang="en-US" dirty="0" err="1"/>
              <a:t>colour</a:t>
            </a:r>
            <a:r>
              <a:rPr lang="en-US" dirty="0"/>
              <a:t> </a:t>
            </a:r>
            <a:r>
              <a:rPr lang="en-US" dirty="0" err="1"/>
              <a:t>Tv</a:t>
            </a:r>
            <a:r>
              <a:rPr lang="en-US" dirty="0"/>
              <a:t>?</a:t>
            </a:r>
          </a:p>
          <a:p>
            <a:pPr>
              <a:buNone/>
            </a:pPr>
            <a:r>
              <a:rPr lang="en-US" dirty="0"/>
              <a:t>[  ]	Net Savvy Technology (Web TV, Multi-Media TV etc.)</a:t>
            </a:r>
          </a:p>
          <a:p>
            <a:pPr>
              <a:buNone/>
            </a:pPr>
            <a:r>
              <a:rPr lang="en-US" dirty="0"/>
              <a:t>[  ] Locking Systems (</a:t>
            </a:r>
            <a:r>
              <a:rPr lang="en-US" dirty="0" err="1"/>
              <a:t>eg</a:t>
            </a:r>
            <a:r>
              <a:rPr lang="en-US" dirty="0"/>
              <a:t> Child Lock , Volume Lock)</a:t>
            </a:r>
          </a:p>
          <a:p>
            <a:pPr>
              <a:buNone/>
            </a:pPr>
            <a:r>
              <a:rPr lang="en-US" dirty="0"/>
              <a:t>[  ] Picture in Picture</a:t>
            </a:r>
          </a:p>
          <a:p>
            <a:pPr>
              <a:buNone/>
            </a:pPr>
            <a:r>
              <a:rPr lang="en-US" dirty="0"/>
              <a:t>Any other , Specify? </a:t>
            </a:r>
          </a:p>
          <a:p>
            <a:pPr>
              <a:buNone/>
            </a:pP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0" y="1143000"/>
            <a:ext cx="8915400" cy="5715000"/>
          </a:xfrm>
        </p:spPr>
        <p:txBody>
          <a:bodyPr>
            <a:normAutofit fontScale="92500" lnSpcReduction="10000"/>
          </a:bodyPr>
          <a:lstStyle/>
          <a:p>
            <a:pPr>
              <a:buNone/>
            </a:pPr>
            <a:r>
              <a:rPr lang="en-US" dirty="0"/>
              <a:t>10) What do you think of the advertisement of Sony?</a:t>
            </a:r>
          </a:p>
          <a:p>
            <a:pPr>
              <a:buNone/>
            </a:pPr>
            <a:r>
              <a:rPr lang="en-US" dirty="0"/>
              <a:t>[  ]	Impressive</a:t>
            </a:r>
          </a:p>
          <a:p>
            <a:pPr>
              <a:buNone/>
            </a:pPr>
            <a:r>
              <a:rPr lang="en-US" dirty="0"/>
              <a:t>[  ]	Satisfactory</a:t>
            </a:r>
          </a:p>
          <a:p>
            <a:pPr>
              <a:buNone/>
            </a:pPr>
            <a:r>
              <a:rPr lang="en-US" dirty="0"/>
              <a:t>[  ]	Unsatisfactory</a:t>
            </a:r>
          </a:p>
          <a:p>
            <a:pPr marL="514350" indent="-514350">
              <a:buAutoNum type="arabicParenR" startAt="11"/>
            </a:pPr>
            <a:r>
              <a:rPr lang="en-US" dirty="0"/>
              <a:t>You like/ dislike the advertisement because of:</a:t>
            </a:r>
          </a:p>
          <a:p>
            <a:pPr marL="514350" indent="-514350">
              <a:buNone/>
            </a:pPr>
            <a:r>
              <a:rPr lang="en-US" dirty="0"/>
              <a:t>[  ]		Model /Celebrity	    Like		      Dislike</a:t>
            </a:r>
          </a:p>
          <a:p>
            <a:pPr marL="514350" indent="-514350">
              <a:buNone/>
            </a:pPr>
            <a:r>
              <a:rPr lang="en-US" dirty="0"/>
              <a:t>Specify the Celebrity       -----------              ---------------</a:t>
            </a:r>
          </a:p>
          <a:p>
            <a:pPr marL="514350" indent="-514350">
              <a:buNone/>
            </a:pPr>
            <a:r>
              <a:rPr lang="en-US" dirty="0"/>
              <a:t>[  ] Presentation </a:t>
            </a:r>
          </a:p>
          <a:p>
            <a:pPr marL="514350" indent="-514350">
              <a:buNone/>
            </a:pPr>
            <a:r>
              <a:rPr lang="en-US" dirty="0"/>
              <a:t>What you liked/disliked	  -----------             ----------------</a:t>
            </a:r>
          </a:p>
          <a:p>
            <a:pPr marL="514350" indent="-514350">
              <a:buNone/>
            </a:pPr>
            <a:r>
              <a:rPr lang="en-US" dirty="0"/>
              <a:t>[  ]	Slogan			  ------------	         ----------------</a:t>
            </a:r>
          </a:p>
          <a:p>
            <a:pPr marL="514350" indent="-514350">
              <a:buNone/>
            </a:pPr>
            <a:r>
              <a:rPr lang="en-US" dirty="0"/>
              <a:t>Any other (Specify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12) Which  do you think is the most striking media to advertise Sony CTV?</a:t>
            </a:r>
          </a:p>
          <a:p>
            <a:pPr>
              <a:buNone/>
            </a:pPr>
            <a:r>
              <a:rPr lang="en-US" dirty="0"/>
              <a:t>[  ]		Newspaper</a:t>
            </a:r>
          </a:p>
          <a:p>
            <a:pPr>
              <a:buNone/>
            </a:pPr>
            <a:r>
              <a:rPr lang="en-US" dirty="0"/>
              <a:t>[  ]		Magazines</a:t>
            </a:r>
          </a:p>
          <a:p>
            <a:pPr>
              <a:buNone/>
            </a:pPr>
            <a:r>
              <a:rPr lang="en-US" dirty="0"/>
              <a:t>[  ]		TV</a:t>
            </a:r>
          </a:p>
          <a:p>
            <a:pPr>
              <a:buNone/>
            </a:pPr>
            <a:r>
              <a:rPr lang="en-US" dirty="0"/>
              <a:t>[  ]		The Internet</a:t>
            </a:r>
          </a:p>
          <a:p>
            <a:pPr>
              <a:buNone/>
            </a:pPr>
            <a:r>
              <a:rPr lang="en-US" dirty="0"/>
              <a:t>[  ]		Hoarding</a:t>
            </a:r>
          </a:p>
          <a:p>
            <a:pPr>
              <a:buNone/>
            </a:pPr>
            <a:r>
              <a:rPr lang="en-US" dirty="0"/>
              <a:t>[  ]		Radio</a:t>
            </a:r>
          </a:p>
          <a:p>
            <a:pPr>
              <a:buNone/>
            </a:pPr>
            <a:r>
              <a:rPr lang="en-US" dirty="0"/>
              <a:t>Other Specify?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15400" cy="4953000"/>
          </a:xfrm>
        </p:spPr>
        <p:txBody>
          <a:bodyPr>
            <a:normAutofit fontScale="92500" lnSpcReduction="20000"/>
          </a:bodyPr>
          <a:lstStyle/>
          <a:p>
            <a:pPr>
              <a:buNone/>
            </a:pPr>
            <a:r>
              <a:rPr lang="en-US" dirty="0"/>
              <a:t>13) Do the various schemes/ promotional activities affect your purchase plans?</a:t>
            </a:r>
          </a:p>
          <a:p>
            <a:pPr>
              <a:buNone/>
            </a:pPr>
            <a:r>
              <a:rPr lang="en-US" dirty="0"/>
              <a:t>[  ]		Yes</a:t>
            </a:r>
          </a:p>
          <a:p>
            <a:pPr>
              <a:buNone/>
            </a:pPr>
            <a:r>
              <a:rPr lang="en-US" dirty="0"/>
              <a:t>[  ]		No</a:t>
            </a:r>
          </a:p>
          <a:p>
            <a:pPr>
              <a:buNone/>
            </a:pPr>
            <a:r>
              <a:rPr lang="en-US" dirty="0"/>
              <a:t>14) If you go for re-purchase of TV , will you prefer Sony </a:t>
            </a:r>
            <a:r>
              <a:rPr lang="en-US" dirty="0" err="1"/>
              <a:t>Colour</a:t>
            </a:r>
            <a:r>
              <a:rPr lang="en-US" dirty="0"/>
              <a:t> TV? (For Non-Users)</a:t>
            </a:r>
          </a:p>
          <a:p>
            <a:pPr>
              <a:buNone/>
            </a:pPr>
            <a:r>
              <a:rPr lang="en-US" dirty="0"/>
              <a:t>[  ]		Yes</a:t>
            </a:r>
          </a:p>
          <a:p>
            <a:pPr>
              <a:buNone/>
            </a:pPr>
            <a:r>
              <a:rPr lang="en-US" dirty="0"/>
              <a:t>[  ]		No</a:t>
            </a:r>
          </a:p>
          <a:p>
            <a:pPr>
              <a:buNone/>
            </a:pPr>
            <a:r>
              <a:rPr lang="en-US" dirty="0"/>
              <a:t>15. Do you agree or disagree with the punch line of Sony- [  ] Yes		[  ]</a:t>
            </a:r>
          </a:p>
          <a:p>
            <a:pPr>
              <a:buNone/>
            </a:pPr>
            <a:r>
              <a:rPr lang="en-US" dirty="0"/>
              <a:t>Reason Why?</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 word About Yourself</a:t>
            </a:r>
          </a:p>
        </p:txBody>
      </p:sp>
      <p:sp>
        <p:nvSpPr>
          <p:cNvPr id="3" name="Content Placeholder 2"/>
          <p:cNvSpPr>
            <a:spLocks noGrp="1"/>
          </p:cNvSpPr>
          <p:nvPr>
            <p:ph idx="1"/>
          </p:nvPr>
        </p:nvSpPr>
        <p:spPr>
          <a:xfrm>
            <a:off x="228600" y="1600200"/>
            <a:ext cx="8763000" cy="5029200"/>
          </a:xfrm>
        </p:spPr>
        <p:txBody>
          <a:bodyPr>
            <a:normAutofit fontScale="77500" lnSpcReduction="20000"/>
          </a:bodyPr>
          <a:lstStyle/>
          <a:p>
            <a:pPr>
              <a:buNone/>
            </a:pPr>
            <a:r>
              <a:rPr lang="en-US" dirty="0"/>
              <a:t>Name:</a:t>
            </a:r>
          </a:p>
          <a:p>
            <a:pPr>
              <a:buNone/>
            </a:pPr>
            <a:r>
              <a:rPr lang="en-US" dirty="0"/>
              <a:t>Address:</a:t>
            </a:r>
          </a:p>
          <a:p>
            <a:pPr>
              <a:buNone/>
            </a:pPr>
            <a:endParaRPr lang="en-US" dirty="0"/>
          </a:p>
          <a:p>
            <a:pPr>
              <a:buNone/>
            </a:pPr>
            <a:r>
              <a:rPr lang="en-US" dirty="0"/>
              <a:t>Age- (a)  18-25  (b) 26-30 (c) 31-40 (d) Above 40</a:t>
            </a:r>
          </a:p>
          <a:p>
            <a:pPr>
              <a:buNone/>
            </a:pPr>
            <a:r>
              <a:rPr lang="en-US" dirty="0"/>
              <a:t>Occupation- Student/Service/Business/Any other Specify---------------------</a:t>
            </a:r>
          </a:p>
          <a:p>
            <a:pPr>
              <a:buNone/>
            </a:pPr>
            <a:r>
              <a:rPr lang="en-US" dirty="0"/>
              <a:t>Gender: Male [  ]       Female [  ]</a:t>
            </a:r>
          </a:p>
          <a:p>
            <a:pPr>
              <a:buNone/>
            </a:pPr>
            <a:r>
              <a:rPr lang="en-US" dirty="0"/>
              <a:t>Annual Income- 1) &lt; 100000</a:t>
            </a:r>
          </a:p>
          <a:p>
            <a:pPr>
              <a:buNone/>
            </a:pPr>
            <a:r>
              <a:rPr lang="en-US" dirty="0"/>
              <a:t>			        2) 100000-150000</a:t>
            </a:r>
          </a:p>
          <a:p>
            <a:pPr>
              <a:buNone/>
            </a:pPr>
            <a:r>
              <a:rPr lang="en-US" dirty="0"/>
              <a:t>			        3) 150001- 200000</a:t>
            </a:r>
          </a:p>
          <a:p>
            <a:pPr>
              <a:buNone/>
            </a:pPr>
            <a:r>
              <a:rPr lang="en-US" dirty="0"/>
              <a:t>			        4) 200001-250000</a:t>
            </a:r>
          </a:p>
          <a:p>
            <a:pPr>
              <a:buNone/>
            </a:pPr>
            <a:r>
              <a:rPr lang="en-US" dirty="0"/>
              <a:t>			        5) 250001-300000</a:t>
            </a:r>
          </a:p>
          <a:p>
            <a:pPr>
              <a:buNone/>
            </a:pPr>
            <a:r>
              <a:rPr lang="en-US" dirty="0"/>
              <a:t>			        6) &gt; 300000</a:t>
            </a:r>
          </a:p>
          <a:p>
            <a:pPr>
              <a:buNone/>
            </a:pP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 for Dealers/Retailers</a:t>
            </a:r>
          </a:p>
        </p:txBody>
      </p:sp>
      <p:sp>
        <p:nvSpPr>
          <p:cNvPr id="3" name="Content Placeholder 2"/>
          <p:cNvSpPr>
            <a:spLocks noGrp="1"/>
          </p:cNvSpPr>
          <p:nvPr>
            <p:ph idx="1"/>
          </p:nvPr>
        </p:nvSpPr>
        <p:spPr/>
        <p:txBody>
          <a:bodyPr/>
          <a:lstStyle/>
          <a:p>
            <a:pPr>
              <a:buNone/>
            </a:pPr>
            <a:r>
              <a:rPr lang="en-US" dirty="0"/>
              <a:t>Date-						Q.N0.-----</a:t>
            </a:r>
          </a:p>
          <a:p>
            <a:pPr>
              <a:buNone/>
            </a:pPr>
            <a:r>
              <a:rPr lang="en-US" dirty="0"/>
              <a:t>Dear Sir/Madam,</a:t>
            </a:r>
          </a:p>
          <a:p>
            <a:pPr algn="just">
              <a:buNone/>
            </a:pPr>
            <a:r>
              <a:rPr lang="en-US" dirty="0"/>
              <a:t>	We the students of PG-DBDA are conducting a market research to know Customer’s brand perception in the color TV segment. Kindly extend your cooperation in filling this Questionnaire and enable us in doing the research successfully.</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a:latin typeface="Times New Roman" pitchFamily="18" charset="0"/>
                <a:cs typeface="Times New Roman" pitchFamily="18" charset="0"/>
              </a:rPr>
              <a:t>1) . What influences your consumer ‘s decision to purchase a  Sony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TV(Rank the following in order of preference)- 1- Best, 2- Next Best , and so on.</a:t>
            </a:r>
          </a:p>
          <a:p>
            <a:pPr marL="514350" indent="-514350">
              <a:buNone/>
            </a:pPr>
            <a:r>
              <a:rPr lang="en-US" dirty="0">
                <a:latin typeface="Times New Roman" pitchFamily="18" charset="0"/>
                <a:cs typeface="Times New Roman" pitchFamily="18" charset="0"/>
              </a:rPr>
              <a:t>---Aesthetics/Appearance</a:t>
            </a:r>
          </a:p>
          <a:p>
            <a:pPr marL="514350" indent="-514350">
              <a:buNone/>
            </a:pPr>
            <a:r>
              <a:rPr lang="en-US" dirty="0">
                <a:latin typeface="Times New Roman" pitchFamily="18" charset="0"/>
                <a:cs typeface="Times New Roman" pitchFamily="18" charset="0"/>
              </a:rPr>
              <a:t>--- Price</a:t>
            </a:r>
          </a:p>
          <a:p>
            <a:pPr marL="514350" indent="-514350">
              <a:buNone/>
            </a:pPr>
            <a:r>
              <a:rPr lang="en-US" dirty="0">
                <a:latin typeface="Times New Roman" pitchFamily="18" charset="0"/>
                <a:cs typeface="Times New Roman" pitchFamily="18" charset="0"/>
              </a:rPr>
              <a:t>--- Brand Name</a:t>
            </a:r>
          </a:p>
          <a:p>
            <a:pPr marL="514350" indent="-514350">
              <a:buNone/>
            </a:pPr>
            <a:r>
              <a:rPr lang="en-US" dirty="0">
                <a:latin typeface="Times New Roman" pitchFamily="18" charset="0"/>
                <a:cs typeface="Times New Roman" pitchFamily="18" charset="0"/>
              </a:rPr>
              <a:t>--- Reliability </a:t>
            </a:r>
          </a:p>
          <a:p>
            <a:pPr marL="514350" indent="-514350">
              <a:buNone/>
            </a:pPr>
            <a:r>
              <a:rPr lang="en-US" dirty="0">
                <a:latin typeface="Times New Roman" pitchFamily="18" charset="0"/>
                <a:cs typeface="Times New Roman" pitchFamily="18" charset="0"/>
              </a:rPr>
              <a:t>--- Performance</a:t>
            </a:r>
          </a:p>
          <a:p>
            <a:pPr marL="514350" indent="-514350">
              <a:buNone/>
            </a:pPr>
            <a:r>
              <a:rPr lang="en-US" dirty="0">
                <a:latin typeface="Times New Roman" pitchFamily="18" charset="0"/>
                <a:cs typeface="Times New Roman" pitchFamily="18" charset="0"/>
              </a:rPr>
              <a:t>--- Advertisement </a:t>
            </a:r>
          </a:p>
          <a:p>
            <a:pPr marL="514350" indent="-514350">
              <a:buNone/>
            </a:pPr>
            <a:r>
              <a:rPr lang="en-US" dirty="0">
                <a:latin typeface="Times New Roman" pitchFamily="18" charset="0"/>
                <a:cs typeface="Times New Roman" pitchFamily="18" charset="0"/>
              </a:rPr>
              <a:t>----After Sales Service</a:t>
            </a:r>
          </a:p>
          <a:p>
            <a:pPr marL="514350" indent="-514350">
              <a:buNone/>
            </a:pPr>
            <a:r>
              <a:rPr lang="en-US" dirty="0">
                <a:latin typeface="Times New Roman" pitchFamily="18" charset="0"/>
                <a:cs typeface="Times New Roman" pitchFamily="18" charset="0"/>
              </a:rPr>
              <a:t>---- Others</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0" y="1066800"/>
            <a:ext cx="9144000" cy="5791200"/>
          </a:xfrm>
        </p:spPr>
        <p:txBody>
          <a:bodyPr>
            <a:normAutofit fontScale="77500" lnSpcReduction="20000"/>
          </a:bodyPr>
          <a:lstStyle/>
          <a:p>
            <a:pPr>
              <a:buNone/>
            </a:pPr>
            <a:r>
              <a:rPr lang="en-US" dirty="0"/>
              <a:t>2) Which size of Sony </a:t>
            </a:r>
            <a:r>
              <a:rPr lang="en-US" dirty="0" err="1"/>
              <a:t>Colour</a:t>
            </a:r>
            <a:r>
              <a:rPr lang="en-US" dirty="0"/>
              <a:t> TV do the customers purchase the most</a:t>
            </a:r>
          </a:p>
          <a:p>
            <a:pPr>
              <a:buNone/>
            </a:pPr>
            <a:r>
              <a:rPr lang="en-US" dirty="0"/>
              <a:t>[  ] 14”	[  ] 20”	[  ] 21’’	[  ]25’’	[  ] 29’’</a:t>
            </a:r>
          </a:p>
          <a:p>
            <a:pPr>
              <a:buNone/>
            </a:pPr>
            <a:endParaRPr lang="en-US" dirty="0"/>
          </a:p>
          <a:p>
            <a:pPr>
              <a:buNone/>
            </a:pPr>
            <a:r>
              <a:rPr lang="en-US" dirty="0"/>
              <a:t>3)  Which Brand do you think is the toughest competitor to Sony?</a:t>
            </a:r>
          </a:p>
          <a:p>
            <a:pPr>
              <a:buNone/>
            </a:pPr>
            <a:r>
              <a:rPr lang="en-US" dirty="0"/>
              <a:t>[  ]		</a:t>
            </a:r>
            <a:r>
              <a:rPr lang="en-US" dirty="0" err="1"/>
              <a:t>Onida</a:t>
            </a:r>
            <a:endParaRPr lang="en-US" dirty="0"/>
          </a:p>
          <a:p>
            <a:pPr>
              <a:buNone/>
            </a:pPr>
            <a:r>
              <a:rPr lang="en-US" dirty="0"/>
              <a:t>[  ]		Videocon</a:t>
            </a:r>
          </a:p>
          <a:p>
            <a:pPr>
              <a:buNone/>
            </a:pPr>
            <a:r>
              <a:rPr lang="en-US" dirty="0"/>
              <a:t>[  ]		LG</a:t>
            </a:r>
          </a:p>
          <a:p>
            <a:pPr>
              <a:buNone/>
            </a:pPr>
            <a:r>
              <a:rPr lang="en-US" dirty="0"/>
              <a:t>[  ]		Philips</a:t>
            </a:r>
          </a:p>
          <a:p>
            <a:pPr>
              <a:buNone/>
            </a:pPr>
            <a:r>
              <a:rPr lang="en-US" dirty="0"/>
              <a:t>[  ]		Akai</a:t>
            </a:r>
          </a:p>
          <a:p>
            <a:pPr>
              <a:buNone/>
            </a:pPr>
            <a:r>
              <a:rPr lang="en-US" dirty="0"/>
              <a:t>[  ]        Samsung</a:t>
            </a:r>
          </a:p>
          <a:p>
            <a:pPr>
              <a:buNone/>
            </a:pPr>
            <a:r>
              <a:rPr lang="en-US" dirty="0"/>
              <a:t>[  ]	       Aiwa</a:t>
            </a:r>
          </a:p>
          <a:p>
            <a:pPr>
              <a:buNone/>
            </a:pPr>
            <a:r>
              <a:rPr lang="en-US" dirty="0"/>
              <a:t>If any other Specify-----------------</a:t>
            </a:r>
          </a:p>
          <a:p>
            <a:pPr>
              <a:buNone/>
            </a:pPr>
            <a:endParaRPr lang="en-US" dirty="0"/>
          </a:p>
          <a:p>
            <a:pPr>
              <a:buNone/>
            </a:pPr>
            <a:r>
              <a:rPr lang="en-US" dirty="0"/>
              <a:t>Why that Brand?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a:solidFill>
                  <a:srgbClr val="FF0000"/>
                </a:solidFill>
              </a:rPr>
              <a:t>Simulation and Risk Analysis</a:t>
            </a:r>
            <a:r>
              <a:rPr lang="en-US" dirty="0">
                <a:solidFill>
                  <a:srgbClr val="FF0000"/>
                </a:solidFill>
              </a:rPr>
              <a:t>: </a:t>
            </a:r>
          </a:p>
          <a:p>
            <a:pPr algn="just"/>
            <a:r>
              <a:rPr lang="en-US" dirty="0"/>
              <a:t>It relies on spreadsheet models and statistical analysis to examine the impacts of uncertainty in the estimates and their potential interaction with one another on the output variable of interest. </a:t>
            </a:r>
          </a:p>
          <a:p>
            <a:endParaRPr lang="en-US" dirty="0">
              <a:solidFill>
                <a:srgbClr val="FF0000"/>
              </a:solidFill>
            </a:endParaRPr>
          </a:p>
        </p:txBody>
      </p:sp>
    </p:spTree>
    <p:extLst>
      <p:ext uri="{BB962C8B-B14F-4D97-AF65-F5344CB8AC3E}">
        <p14:creationId xmlns:p14="http://schemas.microsoft.com/office/powerpoint/2010/main" val="5398559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4) Where do you rank the following </a:t>
            </a:r>
            <a:r>
              <a:rPr lang="en-US" dirty="0" err="1"/>
              <a:t>colour</a:t>
            </a:r>
            <a:r>
              <a:rPr lang="en-US" dirty="0"/>
              <a:t> TVs in terms of (Rank the top 3 for Each)</a:t>
            </a:r>
          </a:p>
          <a:p>
            <a:pPr>
              <a:buNone/>
            </a:pPr>
            <a:endParaRPr lang="en-US" dirty="0"/>
          </a:p>
        </p:txBody>
      </p:sp>
      <p:graphicFrame>
        <p:nvGraphicFramePr>
          <p:cNvPr id="4" name="Table 3"/>
          <p:cNvGraphicFramePr>
            <a:graphicFrameLocks noGrp="1"/>
          </p:cNvGraphicFramePr>
          <p:nvPr/>
        </p:nvGraphicFramePr>
        <p:xfrm>
          <a:off x="0" y="2819401"/>
          <a:ext cx="9067800" cy="4038601"/>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997185">
                <a:tc>
                  <a:txBody>
                    <a:bodyPr/>
                    <a:lstStyle/>
                    <a:p>
                      <a:r>
                        <a:rPr lang="en-US" dirty="0"/>
                        <a:t>Brand Name/Attributes</a:t>
                      </a:r>
                    </a:p>
                  </a:txBody>
                  <a:tcPr/>
                </a:tc>
                <a:tc>
                  <a:txBody>
                    <a:bodyPr/>
                    <a:lstStyle/>
                    <a:p>
                      <a:r>
                        <a:rPr lang="en-US" dirty="0"/>
                        <a:t>SONY</a:t>
                      </a:r>
                    </a:p>
                  </a:txBody>
                  <a:tcPr/>
                </a:tc>
                <a:tc>
                  <a:txBody>
                    <a:bodyPr/>
                    <a:lstStyle/>
                    <a:p>
                      <a:r>
                        <a:rPr lang="en-US" dirty="0"/>
                        <a:t>ONIDA</a:t>
                      </a:r>
                    </a:p>
                  </a:txBody>
                  <a:tcPr/>
                </a:tc>
                <a:tc>
                  <a:txBody>
                    <a:bodyPr/>
                    <a:lstStyle/>
                    <a:p>
                      <a:r>
                        <a:rPr lang="en-US" dirty="0"/>
                        <a:t>LG</a:t>
                      </a:r>
                    </a:p>
                  </a:txBody>
                  <a:tcPr/>
                </a:tc>
                <a:tc>
                  <a:txBody>
                    <a:bodyPr/>
                    <a:lstStyle/>
                    <a:p>
                      <a:r>
                        <a:rPr lang="en-US" dirty="0"/>
                        <a:t>VIDEOCON</a:t>
                      </a:r>
                    </a:p>
                  </a:txBody>
                  <a:tcPr/>
                </a:tc>
                <a:tc>
                  <a:txBody>
                    <a:bodyPr/>
                    <a:lstStyle/>
                    <a:p>
                      <a:r>
                        <a:rPr lang="en-US" dirty="0"/>
                        <a:t>AIWA</a:t>
                      </a:r>
                    </a:p>
                  </a:txBody>
                  <a:tcPr/>
                </a:tc>
                <a:tc>
                  <a:txBody>
                    <a:bodyPr/>
                    <a:lstStyle/>
                    <a:p>
                      <a:r>
                        <a:rPr lang="en-US" dirty="0"/>
                        <a:t>AKAI</a:t>
                      </a:r>
                    </a:p>
                  </a:txBody>
                  <a:tcPr/>
                </a:tc>
                <a:tc>
                  <a:txBody>
                    <a:bodyPr/>
                    <a:lstStyle/>
                    <a:p>
                      <a:r>
                        <a:rPr lang="en-US" dirty="0"/>
                        <a:t>SAMSUNG</a:t>
                      </a:r>
                    </a:p>
                  </a:txBody>
                  <a:tcPr/>
                </a:tc>
                <a:tc>
                  <a:txBody>
                    <a:bodyPr/>
                    <a:lstStyle/>
                    <a:p>
                      <a:endParaRPr lang="en-US" dirty="0"/>
                    </a:p>
                  </a:txBody>
                  <a:tcPr/>
                </a:tc>
                <a:extLst>
                  <a:ext uri="{0D108BD9-81ED-4DB2-BD59-A6C34878D82A}">
                    <a16:rowId xmlns:a16="http://schemas.microsoft.com/office/drawing/2014/main" val="10000"/>
                  </a:ext>
                </a:extLst>
              </a:tr>
              <a:tr h="434488">
                <a:tc>
                  <a:txBody>
                    <a:bodyPr/>
                    <a:lstStyle/>
                    <a:p>
                      <a:r>
                        <a:rPr lang="en-US" dirty="0"/>
                        <a:t>Aesthetics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34488">
                <a:tc>
                  <a:txBody>
                    <a:bodyPr/>
                    <a:lstStyle/>
                    <a:p>
                      <a:r>
                        <a:rPr lang="en-US" dirty="0"/>
                        <a:t>R</a:t>
                      </a:r>
                      <a:r>
                        <a:rPr lang="en-US" baseline="0" dirty="0"/>
                        <a:t> -</a:t>
                      </a:r>
                      <a:r>
                        <a:rPr lang="en-US" dirty="0"/>
                        <a:t>Products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34488">
                <a:tc>
                  <a:txBody>
                    <a:bodyPr/>
                    <a:lstStyle/>
                    <a:p>
                      <a:r>
                        <a:rPr lang="en-US" dirty="0"/>
                        <a:t>R-Prices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34488">
                <a:tc>
                  <a:txBody>
                    <a:bodyPr/>
                    <a:lstStyle/>
                    <a:p>
                      <a:r>
                        <a:rPr lang="en-US" dirty="0"/>
                        <a:t>Performance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434488">
                <a:tc>
                  <a:txBody>
                    <a:bodyPr/>
                    <a:lstStyle/>
                    <a:p>
                      <a:r>
                        <a:rPr lang="en-US" dirty="0"/>
                        <a:t>DPA</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434488">
                <a:tc>
                  <a:txBody>
                    <a:bodyPr/>
                    <a:lstStyle/>
                    <a:p>
                      <a:r>
                        <a:rPr lang="en-US" dirty="0"/>
                        <a:t>CPA</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434488">
                <a:tc>
                  <a:txBody>
                    <a:bodyPr/>
                    <a:lstStyle/>
                    <a:p>
                      <a:r>
                        <a:rPr lang="en-US" dirty="0"/>
                        <a:t>ASS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5) Do You think Sony </a:t>
            </a:r>
            <a:r>
              <a:rPr lang="en-US" dirty="0" err="1"/>
              <a:t>Colour</a:t>
            </a:r>
            <a:r>
              <a:rPr lang="en-US" dirty="0"/>
              <a:t> TV is a</a:t>
            </a:r>
          </a:p>
          <a:p>
            <a:pPr>
              <a:buNone/>
            </a:pPr>
            <a:r>
              <a:rPr lang="en-US" dirty="0"/>
              <a:t>[  ]		Successful Brand</a:t>
            </a:r>
          </a:p>
          <a:p>
            <a:pPr>
              <a:buNone/>
            </a:pPr>
            <a:r>
              <a:rPr lang="en-US" dirty="0"/>
              <a:t>[  ]		Unsuccessful Brand</a:t>
            </a:r>
          </a:p>
          <a:p>
            <a:pPr>
              <a:buNone/>
            </a:pPr>
            <a:r>
              <a:rPr lang="en-US" dirty="0"/>
              <a:t>6) Why do you think Sony </a:t>
            </a:r>
            <a:r>
              <a:rPr lang="en-US" dirty="0" err="1"/>
              <a:t>Colour</a:t>
            </a:r>
            <a:r>
              <a:rPr lang="en-US" dirty="0"/>
              <a:t> TV has been a successful brand/Unsuccessful Brand (</a:t>
            </a:r>
            <a:r>
              <a:rPr lang="en-US" dirty="0" err="1"/>
              <a:t>Plz</a:t>
            </a:r>
            <a:r>
              <a:rPr lang="en-US" dirty="0"/>
              <a:t> tick One) ?</a:t>
            </a:r>
          </a:p>
          <a:p>
            <a:pPr>
              <a:buNone/>
            </a:pPr>
            <a:r>
              <a:rPr lang="en-US" dirty="0"/>
              <a:t>[  ]		Range of the Products</a:t>
            </a:r>
          </a:p>
          <a:p>
            <a:pPr>
              <a:buNone/>
            </a:pPr>
            <a:r>
              <a:rPr lang="en-US" dirty="0"/>
              <a:t>[  ]		Range of Prices</a:t>
            </a:r>
          </a:p>
          <a:p>
            <a:pPr>
              <a:buNone/>
            </a:pPr>
            <a:r>
              <a:rPr lang="en-US" dirty="0"/>
              <a:t>[  ] 		Distribution Network</a:t>
            </a:r>
          </a:p>
          <a:p>
            <a:pPr>
              <a:buNone/>
            </a:pPr>
            <a:r>
              <a:rPr lang="en-US" dirty="0"/>
              <a:t>[  ]		Promotional Activities</a:t>
            </a:r>
          </a:p>
          <a:p>
            <a:pPr>
              <a:buNone/>
            </a:pPr>
            <a:r>
              <a:rPr lang="en-US" dirty="0"/>
              <a:t>Any Other </a:t>
            </a:r>
            <a:r>
              <a:rPr lang="en-US" dirty="0" err="1"/>
              <a:t>Plz</a:t>
            </a:r>
            <a:r>
              <a:rPr lang="en-US" dirty="0"/>
              <a:t> Specify-----------?</a:t>
            </a:r>
          </a:p>
          <a:p>
            <a:pPr>
              <a:buNone/>
            </a:pP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7) Are the customers sales promotional activities of Sony effective?</a:t>
            </a:r>
          </a:p>
          <a:p>
            <a:pPr>
              <a:buNone/>
            </a:pPr>
            <a:r>
              <a:rPr lang="en-US" dirty="0"/>
              <a:t>[  ]		Yes</a:t>
            </a:r>
          </a:p>
          <a:p>
            <a:pPr>
              <a:buNone/>
            </a:pPr>
            <a:r>
              <a:rPr lang="en-US" dirty="0"/>
              <a:t>[  ]		No</a:t>
            </a:r>
          </a:p>
          <a:p>
            <a:pPr>
              <a:buNone/>
            </a:pPr>
            <a:r>
              <a:rPr lang="en-US" dirty="0"/>
              <a:t>If No why?</a:t>
            </a:r>
          </a:p>
          <a:p>
            <a:pPr>
              <a:buNone/>
            </a:pPr>
            <a:r>
              <a:rPr lang="en-US" dirty="0"/>
              <a:t>8) Are you satisfied with the current media used by Sony for advertisement?</a:t>
            </a:r>
          </a:p>
          <a:p>
            <a:pPr>
              <a:buNone/>
            </a:pPr>
            <a:r>
              <a:rPr lang="en-US" dirty="0"/>
              <a:t>[  ]		Yes</a:t>
            </a:r>
          </a:p>
          <a:p>
            <a:pPr>
              <a:buNone/>
            </a:pPr>
            <a:r>
              <a:rPr lang="en-US" dirty="0"/>
              <a:t>[  ]		No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9) If No, Which  do you think is the most striking media to advertise Sony CTV?</a:t>
            </a:r>
          </a:p>
          <a:p>
            <a:pPr>
              <a:buNone/>
            </a:pPr>
            <a:r>
              <a:rPr lang="en-US" dirty="0"/>
              <a:t>[  ]		Newspaper</a:t>
            </a:r>
          </a:p>
          <a:p>
            <a:pPr>
              <a:buNone/>
            </a:pPr>
            <a:r>
              <a:rPr lang="en-US" dirty="0"/>
              <a:t>[  ]		Magazines</a:t>
            </a:r>
          </a:p>
          <a:p>
            <a:pPr>
              <a:buNone/>
            </a:pPr>
            <a:r>
              <a:rPr lang="en-US" dirty="0"/>
              <a:t>[  ]		TV</a:t>
            </a:r>
          </a:p>
          <a:p>
            <a:pPr>
              <a:buNone/>
            </a:pPr>
            <a:r>
              <a:rPr lang="en-US" dirty="0"/>
              <a:t>[  ]		The Internet</a:t>
            </a:r>
          </a:p>
          <a:p>
            <a:pPr>
              <a:buNone/>
            </a:pPr>
            <a:r>
              <a:rPr lang="en-US" dirty="0"/>
              <a:t>[  ]		Hoarding</a:t>
            </a:r>
          </a:p>
          <a:p>
            <a:pPr>
              <a:buNone/>
            </a:pPr>
            <a:r>
              <a:rPr lang="en-US" dirty="0"/>
              <a:t>[  ]		Radio</a:t>
            </a:r>
          </a:p>
          <a:p>
            <a:pPr>
              <a:buNone/>
            </a:pPr>
            <a:r>
              <a:rPr lang="en-US" dirty="0"/>
              <a:t>Other Specify?		</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10) Do You think Sony should go for financing the purchase of the </a:t>
            </a:r>
            <a:r>
              <a:rPr lang="en-US" dirty="0" err="1"/>
              <a:t>colour</a:t>
            </a:r>
            <a:r>
              <a:rPr lang="en-US" dirty="0"/>
              <a:t> TV?</a:t>
            </a:r>
          </a:p>
          <a:p>
            <a:pPr>
              <a:buNone/>
            </a:pPr>
            <a:r>
              <a:rPr lang="en-US" dirty="0"/>
              <a:t>[  ] 		Yes </a:t>
            </a:r>
          </a:p>
          <a:p>
            <a:pPr>
              <a:buNone/>
            </a:pPr>
            <a:r>
              <a:rPr lang="en-US" dirty="0"/>
              <a:t>[  ]		No</a:t>
            </a:r>
          </a:p>
          <a:p>
            <a:pPr>
              <a:buNone/>
            </a:pPr>
            <a:r>
              <a:rPr lang="en-US" dirty="0"/>
              <a:t>11) Are you satisfied with the dealer incentive scheme provided to you by Sony ?</a:t>
            </a:r>
          </a:p>
          <a:p>
            <a:pPr>
              <a:buNone/>
            </a:pPr>
            <a:r>
              <a:rPr lang="en-US" dirty="0"/>
              <a:t>[  ]		Yes</a:t>
            </a:r>
          </a:p>
          <a:p>
            <a:pPr>
              <a:buNone/>
            </a:pPr>
            <a:r>
              <a:rPr lang="en-US" dirty="0"/>
              <a:t>[  ]		No</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12) Do you think the latest technological changes introduced in the Sony </a:t>
            </a:r>
            <a:r>
              <a:rPr lang="en-US" dirty="0" err="1"/>
              <a:t>Colour</a:t>
            </a:r>
            <a:r>
              <a:rPr lang="en-US" dirty="0"/>
              <a:t> TV will result a boost in its Sales ?</a:t>
            </a:r>
          </a:p>
          <a:p>
            <a:pPr>
              <a:buNone/>
            </a:pPr>
            <a:r>
              <a:rPr lang="en-US" dirty="0"/>
              <a:t>[  ]		Yes</a:t>
            </a:r>
          </a:p>
          <a:p>
            <a:pPr>
              <a:buNone/>
            </a:pPr>
            <a:r>
              <a:rPr lang="en-US" dirty="0"/>
              <a:t>[  ]		No</a:t>
            </a:r>
          </a:p>
          <a:p>
            <a:pPr>
              <a:buNone/>
            </a:pPr>
            <a:r>
              <a:rPr lang="en-US" dirty="0"/>
              <a:t>Shop No-</a:t>
            </a:r>
          </a:p>
          <a:p>
            <a:pPr>
              <a:buNone/>
            </a:pPr>
            <a:r>
              <a:rPr lang="en-US" dirty="0"/>
              <a:t>Address</a:t>
            </a:r>
          </a:p>
          <a:p>
            <a:pPr>
              <a:buNone/>
            </a:pPr>
            <a:r>
              <a:rPr lang="en-US" dirty="0"/>
              <a:t>Thank You.</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t>
            </a:r>
          </a:p>
          <a:p>
            <a:pPr>
              <a:buNone/>
            </a:pPr>
            <a:endParaRPr lang="en-US" dirty="0"/>
          </a:p>
          <a:p>
            <a:pPr>
              <a:buNone/>
            </a:pPr>
            <a:endParaRPr lang="en-US" dirty="0"/>
          </a:p>
          <a:p>
            <a:pPr>
              <a:buNone/>
            </a:pPr>
            <a:r>
              <a:rPr lang="en-US" dirty="0"/>
              <a:t>				</a:t>
            </a:r>
            <a:r>
              <a:rPr lang="en-US" sz="4400" b="1" dirty="0"/>
              <a:t>Thank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8686800" cy="4800600"/>
          </a:xfrm>
        </p:spPr>
        <p:txBody>
          <a:bodyPr>
            <a:normAutofit/>
          </a:bodyPr>
          <a:lstStyle/>
          <a:p>
            <a:pPr>
              <a:buNone/>
            </a:pPr>
            <a:r>
              <a:rPr lang="en-US" b="1" dirty="0">
                <a:solidFill>
                  <a:srgbClr val="FF0000"/>
                </a:solidFill>
              </a:rPr>
              <a:t>What if Analysis: </a:t>
            </a:r>
          </a:p>
          <a:p>
            <a:pPr algn="just"/>
            <a:r>
              <a:rPr lang="en-US" dirty="0"/>
              <a:t>Spreadsheets and formal models allow one to manipulate data to perform, what if analysis- how specific combinations of inputs that reflect key assumptions will affect model output.</a:t>
            </a:r>
          </a:p>
          <a:p>
            <a:pPr algn="just"/>
            <a:r>
              <a:rPr lang="en-US" dirty="0"/>
              <a:t>What if analysis is also used to asses the sensitivity of optimization models to changes in data inputs and provide better insight for making good decisions.</a:t>
            </a:r>
          </a:p>
        </p:txBody>
      </p:sp>
    </p:spTree>
    <p:extLst>
      <p:ext uri="{BB962C8B-B14F-4D97-AF65-F5344CB8AC3E}">
        <p14:creationId xmlns:p14="http://schemas.microsoft.com/office/powerpoint/2010/main" val="44602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Example of Raw Data</a:t>
            </a:r>
            <a:r>
              <a:rPr lang="en-US" dirty="0"/>
              <a:t> </a:t>
            </a:r>
          </a:p>
        </p:txBody>
      </p:sp>
      <p:sp>
        <p:nvSpPr>
          <p:cNvPr id="3" name="Content Placeholder 2"/>
          <p:cNvSpPr>
            <a:spLocks noGrp="1"/>
          </p:cNvSpPr>
          <p:nvPr>
            <p:ph idx="1"/>
          </p:nvPr>
        </p:nvSpPr>
        <p:spPr/>
        <p:txBody>
          <a:bodyPr/>
          <a:lstStyle/>
          <a:p>
            <a:pPr marL="0" indent="0">
              <a:buNone/>
            </a:pPr>
            <a:r>
              <a:rPr lang="en-US" dirty="0"/>
              <a:t>The weekly sales (‘000’ units) of a product in a region over the past year(2021) are :  </a:t>
            </a:r>
          </a:p>
          <a:p>
            <a:pPr marL="0" indent="0">
              <a:buNone/>
            </a:pPr>
            <a:r>
              <a:rPr lang="en-US" dirty="0"/>
              <a:t>52, 61, 59,55,63,70,59,77,81,83,69,91,73</a:t>
            </a:r>
          </a:p>
          <a:p>
            <a:pPr marL="0" indent="0">
              <a:buNone/>
            </a:pPr>
            <a:r>
              <a:rPr lang="en-US" dirty="0"/>
              <a:t>83,90,81,77,77,74,65,33,77,64,49,49,52</a:t>
            </a:r>
          </a:p>
          <a:p>
            <a:pPr marL="0" indent="0">
              <a:buNone/>
            </a:pPr>
            <a:r>
              <a:rPr lang="en-US" dirty="0"/>
              <a:t>50,45,42,46,39,29,38,41,43,23,26,27,22</a:t>
            </a:r>
          </a:p>
          <a:p>
            <a:pPr marL="0" indent="0">
              <a:buNone/>
            </a:pPr>
            <a:r>
              <a:rPr lang="en-US" dirty="0"/>
              <a:t>29,31,29,31,30,30,29,40,44,45,46,47,53</a:t>
            </a:r>
          </a:p>
          <a:p>
            <a:pPr marL="0" indent="0">
              <a:buNone/>
            </a:pPr>
            <a:r>
              <a:rPr lang="en-US" dirty="0"/>
              <a:t>Suppose you present this set of data as it to the General Manager (Sales).??????</a:t>
            </a:r>
          </a:p>
        </p:txBody>
      </p:sp>
    </p:spTree>
    <p:extLst>
      <p:ext uri="{BB962C8B-B14F-4D97-AF65-F5344CB8AC3E}">
        <p14:creationId xmlns:p14="http://schemas.microsoft.com/office/powerpoint/2010/main" val="379723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endParaRPr lang="en-US" dirty="0"/>
          </a:p>
        </p:txBody>
      </p:sp>
      <p:sp>
        <p:nvSpPr>
          <p:cNvPr id="3" name="Content Placeholder 2"/>
          <p:cNvSpPr>
            <a:spLocks noGrp="1"/>
          </p:cNvSpPr>
          <p:nvPr>
            <p:ph idx="1"/>
          </p:nvPr>
        </p:nvSpPr>
        <p:spPr>
          <a:xfrm>
            <a:off x="0" y="1600200"/>
            <a:ext cx="8915400" cy="4525963"/>
          </a:xfrm>
        </p:spPr>
        <p:txBody>
          <a:bodyPr>
            <a:normAutofit fontScale="92500" lnSpcReduction="10000"/>
          </a:bodyPr>
          <a:lstStyle/>
          <a:p>
            <a:pPr algn="just">
              <a:buNone/>
            </a:pPr>
            <a:r>
              <a:rPr lang="en-US" b="1" dirty="0">
                <a:solidFill>
                  <a:srgbClr val="C00000"/>
                </a:solidFill>
              </a:rPr>
              <a:t>    Visualization: </a:t>
            </a:r>
            <a:r>
              <a:rPr lang="en-US" dirty="0"/>
              <a:t>Data visualization is the presentation of data in a pictorial or graphical format. It enables decision makers to see analytics presented visually, so they can grasp difficult concepts or identify new patterns. With interactive visualization, you can take the concept a step further by using technology to drill down into charts and graphs for more detail, interactively changing what data you see and how it’s processed.</a:t>
            </a:r>
          </a:p>
          <a:p>
            <a:pPr algn="just">
              <a:buNone/>
            </a:pPr>
            <a:r>
              <a:rPr lang="en-US" dirty="0"/>
              <a:t> </a:t>
            </a:r>
          </a:p>
        </p:txBody>
      </p:sp>
    </p:spTree>
    <p:extLst>
      <p:ext uri="{BB962C8B-B14F-4D97-AF65-F5344CB8AC3E}">
        <p14:creationId xmlns:p14="http://schemas.microsoft.com/office/powerpoint/2010/main" val="298895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lstStyle/>
          <a:p>
            <a:pPr algn="just"/>
            <a:r>
              <a:rPr lang="en-US" b="1" dirty="0">
                <a:solidFill>
                  <a:srgbClr val="FF0000"/>
                </a:solidFill>
              </a:rPr>
              <a:t>Modeling and Optimization: </a:t>
            </a:r>
            <a:r>
              <a:rPr lang="en-US" dirty="0"/>
              <a:t>It is a technique for translating real programs into mathematics, spreadsheets or other computer languages, and using them to find the best(optimal) solutions and decisions.  </a:t>
            </a:r>
          </a:p>
        </p:txBody>
      </p:sp>
    </p:spTree>
    <p:extLst>
      <p:ext uri="{BB962C8B-B14F-4D97-AF65-F5344CB8AC3E}">
        <p14:creationId xmlns:p14="http://schemas.microsoft.com/office/powerpoint/2010/main" val="411629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endParaRPr lang="en-US" sz="4000" dirty="0"/>
          </a:p>
        </p:txBody>
      </p:sp>
      <p:sp>
        <p:nvSpPr>
          <p:cNvPr id="22531" name="Rectangle 3"/>
          <p:cNvSpPr>
            <a:spLocks noGrp="1" noChangeArrowheads="1"/>
          </p:cNvSpPr>
          <p:nvPr>
            <p:ph idx="1"/>
          </p:nvPr>
        </p:nvSpPr>
        <p:spPr>
          <a:xfrm>
            <a:off x="457200" y="1600200"/>
            <a:ext cx="8458200" cy="4525963"/>
          </a:xfrm>
        </p:spPr>
        <p:txBody>
          <a:bodyPr/>
          <a:lstStyle/>
          <a:p>
            <a:pPr eaLnBrk="1" hangingPunct="1">
              <a:lnSpc>
                <a:spcPct val="90000"/>
              </a:lnSpc>
              <a:buNone/>
            </a:pPr>
            <a:r>
              <a:rPr lang="en-US" sz="2800" b="1" dirty="0">
                <a:solidFill>
                  <a:srgbClr val="FF0000"/>
                </a:solidFill>
              </a:rPr>
              <a:t>Example</a:t>
            </a:r>
            <a:r>
              <a:rPr lang="en-US" sz="2800" b="1" dirty="0"/>
              <a:t>: </a:t>
            </a:r>
          </a:p>
          <a:p>
            <a:pPr lvl="1" eaLnBrk="1" hangingPunct="1">
              <a:lnSpc>
                <a:spcPct val="90000"/>
              </a:lnSpc>
            </a:pPr>
            <a:r>
              <a:rPr lang="en-US" sz="2400" dirty="0"/>
              <a:t>You wish to produce two products (1) Walkman AM/FM/Cassette and (2) Watch-TV</a:t>
            </a:r>
          </a:p>
          <a:p>
            <a:pPr lvl="1" eaLnBrk="1" hangingPunct="1">
              <a:lnSpc>
                <a:spcPct val="90000"/>
              </a:lnSpc>
            </a:pPr>
            <a:r>
              <a:rPr lang="en-US" sz="2400" dirty="0"/>
              <a:t>Walkman takes 4 hours of electronic work and 2 hours assembly</a:t>
            </a:r>
          </a:p>
          <a:p>
            <a:pPr lvl="1" eaLnBrk="1" hangingPunct="1">
              <a:lnSpc>
                <a:spcPct val="90000"/>
              </a:lnSpc>
            </a:pPr>
            <a:r>
              <a:rPr lang="en-US" sz="2400" dirty="0"/>
              <a:t>Watch-TV takes 3 hours electronic work and 1 hour assembly</a:t>
            </a:r>
          </a:p>
          <a:p>
            <a:pPr lvl="1" eaLnBrk="1" hangingPunct="1">
              <a:lnSpc>
                <a:spcPct val="90000"/>
              </a:lnSpc>
            </a:pPr>
            <a:r>
              <a:rPr lang="en-US" sz="2400" dirty="0"/>
              <a:t>There are 240 hours of electronic work time and 100 hours of assembly time available</a:t>
            </a:r>
          </a:p>
          <a:p>
            <a:pPr lvl="1" eaLnBrk="1" hangingPunct="1">
              <a:lnSpc>
                <a:spcPct val="90000"/>
              </a:lnSpc>
            </a:pPr>
            <a:r>
              <a:rPr lang="en-US" sz="2400" dirty="0"/>
              <a:t>Profit on a Walkman is Rs.7; profit on a Watch-TV Rs.5</a:t>
            </a:r>
          </a:p>
          <a:p>
            <a:pPr eaLnBrk="1" hangingPunct="1">
              <a:lnSpc>
                <a:spcPct val="90000"/>
              </a:lnSpc>
            </a:pPr>
            <a:endParaRPr lang="en-US" sz="2800" dirty="0">
              <a:solidFill>
                <a:srgbClr val="FF0000"/>
              </a:solidFill>
            </a:endParaRPr>
          </a:p>
        </p:txBody>
      </p:sp>
    </p:spTree>
    <p:extLst>
      <p:ext uri="{BB962C8B-B14F-4D97-AF65-F5344CB8AC3E}">
        <p14:creationId xmlns:p14="http://schemas.microsoft.com/office/powerpoint/2010/main" val="266582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Scope of Business Analytics</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Oval 3"/>
          <p:cNvSpPr/>
          <p:nvPr/>
        </p:nvSpPr>
        <p:spPr>
          <a:xfrm>
            <a:off x="1295400" y="2209800"/>
            <a:ext cx="29718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Descriptive  Analytics</a:t>
            </a:r>
          </a:p>
        </p:txBody>
      </p:sp>
      <p:sp>
        <p:nvSpPr>
          <p:cNvPr id="5" name="Oval 4"/>
          <p:cNvSpPr/>
          <p:nvPr/>
        </p:nvSpPr>
        <p:spPr>
          <a:xfrm>
            <a:off x="3657600" y="2286000"/>
            <a:ext cx="32004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Predictive Analytics</a:t>
            </a:r>
          </a:p>
        </p:txBody>
      </p:sp>
      <p:sp>
        <p:nvSpPr>
          <p:cNvPr id="6" name="Oval 5"/>
          <p:cNvSpPr/>
          <p:nvPr/>
        </p:nvSpPr>
        <p:spPr>
          <a:xfrm>
            <a:off x="3048000" y="3276600"/>
            <a:ext cx="19812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Prescriptive Analytics </a:t>
            </a:r>
          </a:p>
        </p:txBody>
      </p:sp>
    </p:spTree>
    <p:extLst>
      <p:ext uri="{BB962C8B-B14F-4D97-AF65-F5344CB8AC3E}">
        <p14:creationId xmlns:p14="http://schemas.microsoft.com/office/powerpoint/2010/main" val="1980622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u="sng" dirty="0"/>
          </a:p>
        </p:txBody>
      </p:sp>
      <p:sp>
        <p:nvSpPr>
          <p:cNvPr id="3" name="Content Placeholder 2"/>
          <p:cNvSpPr>
            <a:spLocks noGrp="1"/>
          </p:cNvSpPr>
          <p:nvPr>
            <p:ph idx="1"/>
          </p:nvPr>
        </p:nvSpPr>
        <p:spPr>
          <a:xfrm>
            <a:off x="0" y="1066800"/>
            <a:ext cx="9144000" cy="5638800"/>
          </a:xfrm>
        </p:spPr>
        <p:txBody>
          <a:bodyPr>
            <a:normAutofit/>
          </a:bodyPr>
          <a:lstStyle/>
          <a:p>
            <a:pPr algn="just">
              <a:buNone/>
            </a:pPr>
            <a:r>
              <a:rPr lang="en-US" b="1" i="1" dirty="0">
                <a:solidFill>
                  <a:srgbClr val="FF0000"/>
                </a:solidFill>
              </a:rPr>
              <a:t>1. Descriptive Analytics: </a:t>
            </a:r>
            <a:r>
              <a:rPr lang="en-US" b="1" i="1" dirty="0"/>
              <a:t> </a:t>
            </a:r>
            <a:r>
              <a:rPr lang="en-US" dirty="0"/>
              <a:t>is concerned with data summarization ,graphs/charts, and Tables . It processes raw data into information and information is key to </a:t>
            </a:r>
            <a:r>
              <a:rPr lang="en-US" i="1" dirty="0">
                <a:solidFill>
                  <a:srgbClr val="FF0000"/>
                </a:solidFill>
              </a:rPr>
              <a:t>decision making.</a:t>
            </a:r>
          </a:p>
          <a:p>
            <a:pPr algn="just"/>
            <a:r>
              <a:rPr lang="en-US" dirty="0"/>
              <a:t>This focuses on historical reporting, addressing such questions as:</a:t>
            </a:r>
          </a:p>
          <a:p>
            <a:pPr algn="just"/>
            <a:r>
              <a:rPr lang="en-US" dirty="0"/>
              <a:t>How many loan apps were taken each of the past 12 months?</a:t>
            </a:r>
          </a:p>
          <a:p>
            <a:pPr algn="just"/>
            <a:r>
              <a:rPr lang="en-US" dirty="0"/>
              <a:t>What was the total cycle time from app to close?</a:t>
            </a:r>
          </a:p>
          <a:p>
            <a:pPr algn="just"/>
            <a:r>
              <a:rPr lang="en-US" dirty="0">
                <a:solidFill>
                  <a:srgbClr val="FF0000"/>
                </a:solidFill>
              </a:rPr>
              <a:t>Example: Mean, Median, Mode, Kurtosis, </a:t>
            </a:r>
            <a:r>
              <a:rPr lang="en-US" dirty="0" err="1">
                <a:solidFill>
                  <a:srgbClr val="FF0000"/>
                </a:solidFill>
              </a:rPr>
              <a:t>Skweness</a:t>
            </a:r>
            <a:endParaRPr lang="en-US" dirty="0">
              <a:solidFill>
                <a:srgbClr val="FF0000"/>
              </a:solidFill>
            </a:endParaRPr>
          </a:p>
        </p:txBody>
      </p:sp>
    </p:spTree>
    <p:extLst>
      <p:ext uri="{BB962C8B-B14F-4D97-AF65-F5344CB8AC3E}">
        <p14:creationId xmlns:p14="http://schemas.microsoft.com/office/powerpoint/2010/main" val="343369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pPr>
              <a:buNone/>
            </a:pPr>
            <a:r>
              <a:rPr lang="en-US" b="1" dirty="0">
                <a:solidFill>
                  <a:srgbClr val="FF0000"/>
                </a:solidFill>
              </a:rPr>
              <a:t>2. Predictive Analytics: </a:t>
            </a:r>
            <a:r>
              <a:rPr lang="en-US" dirty="0"/>
              <a:t>Predictive modeling use mathematical , spreadsheet, and statistical models, and address questions such as: </a:t>
            </a:r>
          </a:p>
          <a:p>
            <a:r>
              <a:rPr lang="en-US" dirty="0"/>
              <a:t>Impact of Advertisement on sales.</a:t>
            </a:r>
          </a:p>
          <a:p>
            <a:r>
              <a:rPr lang="en-US" dirty="0"/>
              <a:t>Will a given process change reduce cycle time.</a:t>
            </a:r>
          </a:p>
        </p:txBody>
      </p:sp>
    </p:spTree>
    <p:extLst>
      <p:ext uri="{BB962C8B-B14F-4D97-AF65-F5344CB8AC3E}">
        <p14:creationId xmlns:p14="http://schemas.microsoft.com/office/powerpoint/2010/main" val="777926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lstStyle/>
          <a:p>
            <a:pPr>
              <a:buNone/>
            </a:pPr>
            <a:r>
              <a:rPr lang="en-US" b="1" dirty="0">
                <a:solidFill>
                  <a:srgbClr val="FF0000"/>
                </a:solidFill>
              </a:rPr>
              <a:t>3.Prescriptive Analytics: </a:t>
            </a:r>
            <a:r>
              <a:rPr lang="en-US" dirty="0"/>
              <a:t>uses optimization to identify the best alternatives to minimize or maximum objectives.</a:t>
            </a:r>
          </a:p>
          <a:p>
            <a:r>
              <a:rPr lang="en-US" dirty="0"/>
              <a:t>What is the best way of shipping goods from the factory to the warehouses?</a:t>
            </a:r>
          </a:p>
          <a:p>
            <a:r>
              <a:rPr lang="en-US" dirty="0"/>
              <a:t>How much we should produce to maximize the profit? </a:t>
            </a:r>
          </a:p>
        </p:txBody>
      </p:sp>
    </p:spTree>
    <p:extLst>
      <p:ext uri="{BB962C8B-B14F-4D97-AF65-F5344CB8AC3E}">
        <p14:creationId xmlns:p14="http://schemas.microsoft.com/office/powerpoint/2010/main" val="203312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Some Key Terms and Definitions</a:t>
            </a:r>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FF0000"/>
                </a:solidFill>
              </a:rPr>
              <a:t>Population:</a:t>
            </a:r>
            <a:r>
              <a:rPr lang="en-US" dirty="0"/>
              <a:t> Populations is the collection of all possible observations of a specified characteristic of interest. All students taking the statistics course in a business school is an example of population.</a:t>
            </a:r>
          </a:p>
          <a:p>
            <a:r>
              <a:rPr lang="en-US" b="1" dirty="0">
                <a:solidFill>
                  <a:srgbClr val="FF0000"/>
                </a:solidFill>
              </a:rPr>
              <a:t>Sample:</a:t>
            </a:r>
            <a:r>
              <a:rPr lang="en-US" dirty="0"/>
              <a:t> sample is a subset of the population. Suppose you want to select a team of 20 students from 200 students I an MBA program for participating in a management quiz. The total number of students 200 is the population . 20 students selected for the quiz is the sample.</a:t>
            </a:r>
          </a:p>
        </p:txBody>
      </p:sp>
    </p:spTree>
    <p:extLst>
      <p:ext uri="{BB962C8B-B14F-4D97-AF65-F5344CB8AC3E}">
        <p14:creationId xmlns:p14="http://schemas.microsoft.com/office/powerpoint/2010/main" val="240848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0" y="1219200"/>
            <a:ext cx="9144000" cy="4906963"/>
          </a:xfrm>
        </p:spPr>
        <p:txBody>
          <a:bodyPr>
            <a:normAutofit/>
          </a:bodyPr>
          <a:lstStyle/>
          <a:p>
            <a:pPr marL="0" indent="0">
              <a:buNone/>
            </a:pPr>
            <a:r>
              <a:rPr lang="en-US" b="1" dirty="0">
                <a:solidFill>
                  <a:srgbClr val="FF0000"/>
                </a:solidFill>
                <a:latin typeface="Times New Roman" pitchFamily="18" charset="0"/>
                <a:cs typeface="Times New Roman" pitchFamily="18" charset="0"/>
              </a:rPr>
              <a:t>Parameter:</a:t>
            </a:r>
            <a:r>
              <a:rPr lang="en-US" dirty="0">
                <a:latin typeface="Times New Roman" pitchFamily="18" charset="0"/>
                <a:cs typeface="Times New Roman" pitchFamily="18" charset="0"/>
              </a:rPr>
              <a:t> A population characteristic of interest is known as parameter. For example , you want to have some idea about the income level of a particular class of people. The average income of this entire class of people is known as parameter.</a:t>
            </a:r>
          </a:p>
          <a:p>
            <a:pPr marL="0" indent="0">
              <a:buNone/>
            </a:pPr>
            <a:r>
              <a:rPr lang="en-US" b="1" dirty="0">
                <a:solidFill>
                  <a:srgbClr val="FF0000"/>
                </a:solidFill>
                <a:latin typeface="Times New Roman" pitchFamily="18" charset="0"/>
                <a:cs typeface="Times New Roman" pitchFamily="18" charset="0"/>
              </a:rPr>
              <a:t>Statistic:</a:t>
            </a:r>
            <a:r>
              <a:rPr lang="en-US" dirty="0">
                <a:latin typeface="Times New Roman" pitchFamily="18" charset="0"/>
                <a:cs typeface="Times New Roman" pitchFamily="18" charset="0"/>
              </a:rPr>
              <a:t> A statistic is a type of average that is based on a sample. It is used to make inferences about the population parameter.</a:t>
            </a:r>
          </a:p>
        </p:txBody>
      </p:sp>
    </p:spTree>
    <p:extLst>
      <p:ext uri="{BB962C8B-B14F-4D97-AF65-F5344CB8AC3E}">
        <p14:creationId xmlns:p14="http://schemas.microsoft.com/office/powerpoint/2010/main" val="345396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Types of Data</a:t>
            </a:r>
          </a:p>
        </p:txBody>
      </p:sp>
      <p:sp>
        <p:nvSpPr>
          <p:cNvPr id="3" name="Content Placeholder 2"/>
          <p:cNvSpPr>
            <a:spLocks noGrp="1"/>
          </p:cNvSpPr>
          <p:nvPr>
            <p:ph idx="1"/>
          </p:nvPr>
        </p:nvSpPr>
        <p:spPr/>
        <p:txBody>
          <a:bodyPr/>
          <a:lstStyle/>
          <a:p>
            <a:r>
              <a:rPr lang="en-US" dirty="0"/>
              <a:t>Qualitative Data</a:t>
            </a:r>
          </a:p>
          <a:p>
            <a:r>
              <a:rPr lang="en-US" dirty="0"/>
              <a:t>Quantitative Data</a:t>
            </a:r>
          </a:p>
        </p:txBody>
      </p:sp>
    </p:spTree>
    <p:extLst>
      <p:ext uri="{BB962C8B-B14F-4D97-AF65-F5344CB8AC3E}">
        <p14:creationId xmlns:p14="http://schemas.microsoft.com/office/powerpoint/2010/main" val="305221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533400" y="1676400"/>
          <a:ext cx="7696200" cy="4495798"/>
        </p:xfrm>
        <a:graphic>
          <a:graphicData uri="http://schemas.openxmlformats.org/drawingml/2006/table">
            <a:tbl>
              <a:tblPr/>
              <a:tblGrid>
                <a:gridCol w="4166125">
                  <a:extLst>
                    <a:ext uri="{9D8B030D-6E8A-4147-A177-3AD203B41FA5}">
                      <a16:colId xmlns:a16="http://schemas.microsoft.com/office/drawing/2014/main" val="20000"/>
                    </a:ext>
                  </a:extLst>
                </a:gridCol>
                <a:gridCol w="3530075">
                  <a:extLst>
                    <a:ext uri="{9D8B030D-6E8A-4147-A177-3AD203B41FA5}">
                      <a16:colId xmlns:a16="http://schemas.microsoft.com/office/drawing/2014/main" val="20001"/>
                    </a:ext>
                  </a:extLst>
                </a:gridCol>
              </a:tblGrid>
              <a:tr h="280112">
                <a:tc>
                  <a:txBody>
                    <a:bodyPr/>
                    <a:lstStyle/>
                    <a:p>
                      <a:pPr algn="ctr" fontAlgn="b"/>
                      <a:r>
                        <a:rPr lang="en-US" sz="1500" b="0" i="1" u="none" strike="noStrike" dirty="0">
                          <a:solidFill>
                            <a:srgbClr val="000000"/>
                          </a:solidFill>
                          <a:latin typeface="Times New Roman" pitchFamily="18" charset="0"/>
                          <a:cs typeface="Times New Roman" pitchFamily="18" charset="0"/>
                        </a:rPr>
                        <a:t>Sales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1" u="none" strike="noStrike">
                          <a:solidFill>
                            <a:srgbClr val="000000"/>
                          </a:solidFill>
                          <a:latin typeface="Times New Roman" pitchFamily="18" charset="0"/>
                          <a:cs typeface="Times New Roman"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0112">
                <a:tc>
                  <a:txBody>
                    <a:bodyPr/>
                    <a:lstStyle/>
                    <a:p>
                      <a:pPr algn="l" fontAlgn="b"/>
                      <a:endParaRPr lang="en-US" sz="15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Mean</a:t>
                      </a:r>
                    </a:p>
                  </a:txBody>
                  <a:tcPr marL="9525" marR="9525" marT="9525" marB="0" anchor="b">
                    <a:lnL>
                      <a:noFill/>
                    </a:lnL>
                    <a:lnR>
                      <a:noFill/>
                    </a:lnR>
                    <a:lnT>
                      <a:noFill/>
                    </a:lnT>
                    <a:lnB>
                      <a:noFill/>
                    </a:lnB>
                  </a:tcPr>
                </a:tc>
                <a:tc>
                  <a:txBody>
                    <a:bodyPr/>
                    <a:lstStyle/>
                    <a:p>
                      <a:pPr algn="r" fontAlgn="b"/>
                      <a:r>
                        <a:rPr lang="en-US" sz="1500" b="0" i="0" u="none" strike="noStrike">
                          <a:solidFill>
                            <a:srgbClr val="000000"/>
                          </a:solidFill>
                          <a:latin typeface="Times New Roman" pitchFamily="18" charset="0"/>
                          <a:cs typeface="Times New Roman" pitchFamily="18" charset="0"/>
                        </a:rPr>
                        <a:t>52.46153846</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Standard Error</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2.719054813</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Median</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49.5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Mode</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77</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Standard Deviation</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19.6073831</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Sample Variance</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384.4494721</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Kurtosis</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-1.052025713</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80112">
                <a:tc>
                  <a:txBody>
                    <a:bodyPr/>
                    <a:lstStyle/>
                    <a:p>
                      <a:pPr algn="l" fontAlgn="b"/>
                      <a:r>
                        <a:rPr lang="en-US" sz="1500" b="0" i="0" u="none" strike="noStrike" dirty="0" err="1">
                          <a:solidFill>
                            <a:srgbClr val="000000"/>
                          </a:solidFill>
                          <a:latin typeface="Times New Roman" pitchFamily="18" charset="0"/>
                          <a:cs typeface="Times New Roman" pitchFamily="18" charset="0"/>
                        </a:rPr>
                        <a:t>Skewness</a:t>
                      </a:r>
                      <a:endParaRPr lang="en-US" sz="15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0.282855754</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Range</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69</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Minimum</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22</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Maximum</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91</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Sum</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2728</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Count</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52</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294118">
                <a:tc>
                  <a:txBody>
                    <a:bodyPr/>
                    <a:lstStyle/>
                    <a:p>
                      <a:pPr algn="l" fontAlgn="b"/>
                      <a:r>
                        <a:rPr lang="en-US" sz="1500" b="0" i="0" u="none" strike="noStrike">
                          <a:solidFill>
                            <a:srgbClr val="000000"/>
                          </a:solidFill>
                          <a:latin typeface="Times New Roman" pitchFamily="18" charset="0"/>
                          <a:cs typeface="Times New Roman" pitchFamily="18"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5.4587302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6934200" cy="838200"/>
          </a:xfrm>
        </p:spPr>
        <p:txBody>
          <a:bodyPr/>
          <a:lstStyle/>
          <a:p>
            <a:pPr algn="ctr"/>
            <a:r>
              <a:rPr lang="en-US" dirty="0"/>
              <a:t>Evolution of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6705600" cy="2743200"/>
          </a:xfrm>
        </p:spPr>
        <p:txBody>
          <a:bodyPr/>
          <a:lstStyle/>
          <a:p>
            <a:endParaRPr lang="en-US" dirty="0"/>
          </a:p>
        </p:txBody>
      </p:sp>
      <p:pic>
        <p:nvPicPr>
          <p:cNvPr id="6" name="Picture 2" descr="C:\Users\lalit\Desktop\Evolution-of-Analytics-Sophistication-Analytics-is-evolving-in-both-sophistication-and.png">
            <a:extLst>
              <a:ext uri="{FF2B5EF4-FFF2-40B4-BE49-F238E27FC236}">
                <a16:creationId xmlns:a16="http://schemas.microsoft.com/office/drawing/2014/main" id="{85C56B9C-04E0-4127-9636-684F2FA6531D}"/>
              </a:ext>
            </a:extLst>
          </p:cNvPr>
          <p:cNvPicPr>
            <a:picLocks noChangeAspect="1" noChangeArrowheads="1"/>
          </p:cNvPicPr>
          <p:nvPr/>
        </p:nvPicPr>
        <p:blipFill>
          <a:blip r:embed="rId2" cstate="print"/>
          <a:srcRect/>
          <a:stretch>
            <a:fillRect/>
          </a:stretch>
        </p:blipFill>
        <p:spPr bwMode="auto">
          <a:xfrm>
            <a:off x="812800" y="2286000"/>
            <a:ext cx="7188200" cy="2970722"/>
          </a:xfrm>
          <a:prstGeom prst="rect">
            <a:avLst/>
          </a:prstGeom>
          <a:noFill/>
        </p:spPr>
      </p:pic>
    </p:spTree>
    <p:extLst>
      <p:ext uri="{BB962C8B-B14F-4D97-AF65-F5344CB8AC3E}">
        <p14:creationId xmlns:p14="http://schemas.microsoft.com/office/powerpoint/2010/main" val="2540187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7086600" cy="685800"/>
          </a:xfrm>
        </p:spPr>
        <p:txBody>
          <a:bodyPr/>
          <a:lstStyle/>
          <a:p>
            <a:pPr algn="ctr"/>
            <a:r>
              <a:rPr lang="en-US" dirty="0"/>
              <a:t>Evolution of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6705600" cy="2743200"/>
          </a:xfrm>
        </p:spPr>
        <p:txBody>
          <a:bodyPr/>
          <a:lstStyle/>
          <a:p>
            <a:endParaRPr lang="en-US" dirty="0"/>
          </a:p>
        </p:txBody>
      </p:sp>
      <p:pic>
        <p:nvPicPr>
          <p:cNvPr id="5" name="Picture 2" descr="C:\Users\lalit\Desktop\principa-4-types-of-data-analytics.png">
            <a:extLst>
              <a:ext uri="{FF2B5EF4-FFF2-40B4-BE49-F238E27FC236}">
                <a16:creationId xmlns:a16="http://schemas.microsoft.com/office/drawing/2014/main" id="{DCB2336F-8F71-46EA-BD43-93AE68F2A6CD}"/>
              </a:ext>
            </a:extLst>
          </p:cNvPr>
          <p:cNvPicPr>
            <a:picLocks noChangeAspect="1" noChangeArrowheads="1"/>
          </p:cNvPicPr>
          <p:nvPr/>
        </p:nvPicPr>
        <p:blipFill>
          <a:blip r:embed="rId2" cstate="print"/>
          <a:srcRect/>
          <a:stretch>
            <a:fillRect/>
          </a:stretch>
        </p:blipFill>
        <p:spPr bwMode="auto">
          <a:xfrm>
            <a:off x="990601" y="2133601"/>
            <a:ext cx="7162800" cy="3154133"/>
          </a:xfrm>
          <a:prstGeom prst="rect">
            <a:avLst/>
          </a:prstGeom>
          <a:noFill/>
        </p:spPr>
      </p:pic>
    </p:spTree>
    <p:extLst>
      <p:ext uri="{BB962C8B-B14F-4D97-AF65-F5344CB8AC3E}">
        <p14:creationId xmlns:p14="http://schemas.microsoft.com/office/powerpoint/2010/main" val="3927465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8180-3DFB-4EF0-BB6A-B1829CD4BFEE}"/>
              </a:ext>
            </a:extLst>
          </p:cNvPr>
          <p:cNvSpPr>
            <a:spLocks noGrp="1"/>
          </p:cNvSpPr>
          <p:nvPr>
            <p:ph type="title"/>
          </p:nvPr>
        </p:nvSpPr>
        <p:spPr>
          <a:xfrm>
            <a:off x="1219200" y="350836"/>
            <a:ext cx="7020900" cy="762001"/>
          </a:xfrm>
        </p:spPr>
        <p:txBody>
          <a:bodyPr>
            <a:normAutofit fontScale="90000"/>
          </a:bodyPr>
          <a:lstStyle/>
          <a:p>
            <a:r>
              <a:rPr lang="en-US" dirty="0"/>
              <a:t>Steps involved in Data Analytics/Business Analytics</a:t>
            </a:r>
          </a:p>
        </p:txBody>
      </p:sp>
      <p:sp>
        <p:nvSpPr>
          <p:cNvPr id="3" name="Content Placeholder 2">
            <a:extLst>
              <a:ext uri="{FF2B5EF4-FFF2-40B4-BE49-F238E27FC236}">
                <a16:creationId xmlns:a16="http://schemas.microsoft.com/office/drawing/2014/main" id="{36FA440A-6CEC-419A-9289-B5F3D7F058E0}"/>
              </a:ext>
            </a:extLst>
          </p:cNvPr>
          <p:cNvSpPr>
            <a:spLocks noGrp="1"/>
          </p:cNvSpPr>
          <p:nvPr>
            <p:ph idx="1"/>
          </p:nvPr>
        </p:nvSpPr>
        <p:spPr/>
        <p:txBody>
          <a:bodyPr/>
          <a:lstStyle/>
          <a:p>
            <a:r>
              <a:rPr lang="en-US" sz="1600" dirty="0"/>
              <a:t>a) </a:t>
            </a:r>
            <a:r>
              <a:rPr lang="en-US" sz="1600" b="1" dirty="0">
                <a:solidFill>
                  <a:srgbClr val="FF0000"/>
                </a:solidFill>
              </a:rPr>
              <a:t>Decide on the objectives</a:t>
            </a:r>
            <a:r>
              <a:rPr lang="en-US" sz="1600" dirty="0">
                <a:solidFill>
                  <a:srgbClr val="FF0000"/>
                </a:solidFill>
              </a:rPr>
              <a:t>: </a:t>
            </a:r>
            <a:r>
              <a:rPr lang="en-US" sz="1600" dirty="0"/>
              <a:t>In your data analysis process, you must begin with the right set of questions. Some examples include: How can we reduce production costs without sacrificing quality? What are some ways to increase sales opportunities with our current resources? Do customers view our brand in a favorable way? etc.</a:t>
            </a:r>
          </a:p>
          <a:p>
            <a:r>
              <a:rPr lang="en-US" sz="1600" b="1" dirty="0"/>
              <a:t>b) </a:t>
            </a:r>
            <a:r>
              <a:rPr lang="en-US" sz="1600" b="1" dirty="0">
                <a:solidFill>
                  <a:srgbClr val="FF0000"/>
                </a:solidFill>
              </a:rPr>
              <a:t>Set measurement priorities</a:t>
            </a:r>
            <a:r>
              <a:rPr lang="en-US" sz="1600" dirty="0"/>
              <a:t>: This step involves processes to identify what to measure and how to measure? For example, should you perform your analysis weekly, monthly or annually? What is your unit of measure? What factors should be included in your analysis? etc.</a:t>
            </a:r>
          </a:p>
        </p:txBody>
      </p:sp>
      <p:sp>
        <p:nvSpPr>
          <p:cNvPr id="4" name="Slide Number Placeholder 3">
            <a:extLst>
              <a:ext uri="{FF2B5EF4-FFF2-40B4-BE49-F238E27FC236}">
                <a16:creationId xmlns:a16="http://schemas.microsoft.com/office/drawing/2014/main" id="{60B69C9F-C173-428C-8035-4D4BC289D4E5}"/>
              </a:ext>
            </a:extLst>
          </p:cNvPr>
          <p:cNvSpPr>
            <a:spLocks noGrp="1"/>
          </p:cNvSpPr>
          <p:nvPr>
            <p:ph type="sldNum" sz="quarter" idx="12"/>
          </p:nvPr>
        </p:nvSpPr>
        <p:spPr/>
        <p:txBody>
          <a:bodyPr/>
          <a:lstStyle/>
          <a:p>
            <a:fld id="{A2B07B6E-4177-4DEE-B6CC-6EEC087366F4}" type="slidenum">
              <a:rPr lang="en-US" smtClean="0"/>
              <a:pPr/>
              <a:t>32</a:t>
            </a:fld>
            <a:endParaRPr lang="en-US"/>
          </a:p>
        </p:txBody>
      </p:sp>
    </p:spTree>
    <p:extLst>
      <p:ext uri="{BB962C8B-B14F-4D97-AF65-F5344CB8AC3E}">
        <p14:creationId xmlns:p14="http://schemas.microsoft.com/office/powerpoint/2010/main" val="34101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8FF3-C02F-41CB-95AB-12277178F1E5}"/>
              </a:ext>
            </a:extLst>
          </p:cNvPr>
          <p:cNvSpPr>
            <a:spLocks noGrp="1"/>
          </p:cNvSpPr>
          <p:nvPr>
            <p:ph type="title"/>
          </p:nvPr>
        </p:nvSpPr>
        <p:spPr>
          <a:xfrm>
            <a:off x="1219200" y="976038"/>
            <a:ext cx="7020900" cy="480175"/>
          </a:xfrm>
        </p:spPr>
        <p:txBody>
          <a:bodyPr>
            <a:normAutofit fontScale="90000"/>
          </a:bodyPr>
          <a:lstStyle/>
          <a:p>
            <a:r>
              <a:rPr lang="en-US" dirty="0"/>
              <a:t>Continued..</a:t>
            </a:r>
          </a:p>
        </p:txBody>
      </p:sp>
      <p:sp>
        <p:nvSpPr>
          <p:cNvPr id="3" name="Content Placeholder 2">
            <a:extLst>
              <a:ext uri="{FF2B5EF4-FFF2-40B4-BE49-F238E27FC236}">
                <a16:creationId xmlns:a16="http://schemas.microsoft.com/office/drawing/2014/main" id="{3A4C1DE9-FB9B-4B86-AE70-FC2FC4045C16}"/>
              </a:ext>
            </a:extLst>
          </p:cNvPr>
          <p:cNvSpPr>
            <a:spLocks noGrp="1"/>
          </p:cNvSpPr>
          <p:nvPr>
            <p:ph idx="1"/>
          </p:nvPr>
        </p:nvSpPr>
        <p:spPr>
          <a:xfrm>
            <a:off x="1049500" y="2133600"/>
            <a:ext cx="7020900" cy="2867976"/>
          </a:xfrm>
        </p:spPr>
        <p:txBody>
          <a:bodyPr/>
          <a:lstStyle/>
          <a:p>
            <a:r>
              <a:rPr lang="en-US" sz="1600" b="1" dirty="0">
                <a:solidFill>
                  <a:srgbClr val="FF0000"/>
                </a:solidFill>
              </a:rPr>
              <a:t>Data collection</a:t>
            </a:r>
            <a:r>
              <a:rPr lang="en-US" sz="1600" dirty="0"/>
              <a:t>: Data Collection is the process of collecting information on targeted variables for your analysis. In this step, the emphasis is to ensure collecting accurate and honest data. Thus, before you start your hunt for collecting new data, find what information could be collected from existing data sources.</a:t>
            </a:r>
          </a:p>
          <a:p>
            <a:r>
              <a:rPr lang="en-US" sz="1600" b="1" dirty="0">
                <a:solidFill>
                  <a:srgbClr val="FF0000"/>
                </a:solidFill>
              </a:rPr>
              <a:t>Data cleaning</a:t>
            </a:r>
            <a:r>
              <a:rPr lang="en-US" sz="1600" dirty="0"/>
              <a:t>: Data Cleaning is the process of preventing and correcting errors in data. It includes steps such as structuring the data as required for the relevant analysis tools, removing duplicate values, identifying outliers in data, </a:t>
            </a:r>
            <a:r>
              <a:rPr lang="en-US" sz="1600" dirty="0" err="1"/>
              <a:t>etc</a:t>
            </a:r>
            <a:endParaRPr lang="en-US" sz="1600" dirty="0"/>
          </a:p>
        </p:txBody>
      </p:sp>
      <p:sp>
        <p:nvSpPr>
          <p:cNvPr id="4" name="Slide Number Placeholder 3">
            <a:extLst>
              <a:ext uri="{FF2B5EF4-FFF2-40B4-BE49-F238E27FC236}">
                <a16:creationId xmlns:a16="http://schemas.microsoft.com/office/drawing/2014/main" id="{E205F310-A35F-426A-B216-F737D6A8DBCD}"/>
              </a:ext>
            </a:extLst>
          </p:cNvPr>
          <p:cNvSpPr>
            <a:spLocks noGrp="1"/>
          </p:cNvSpPr>
          <p:nvPr>
            <p:ph type="sldNum" sz="quarter" idx="12"/>
          </p:nvPr>
        </p:nvSpPr>
        <p:spPr/>
        <p:txBody>
          <a:bodyPr/>
          <a:lstStyle/>
          <a:p>
            <a:fld id="{A2B07B6E-4177-4DEE-B6CC-6EEC087366F4}" type="slidenum">
              <a:rPr lang="en-US" smtClean="0"/>
              <a:pPr/>
              <a:t>33</a:t>
            </a:fld>
            <a:endParaRPr lang="en-US"/>
          </a:p>
        </p:txBody>
      </p:sp>
    </p:spTree>
    <p:extLst>
      <p:ext uri="{BB962C8B-B14F-4D97-AF65-F5344CB8AC3E}">
        <p14:creationId xmlns:p14="http://schemas.microsoft.com/office/powerpoint/2010/main" val="300875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8FF3-C02F-41CB-95AB-12277178F1E5}"/>
              </a:ext>
            </a:extLst>
          </p:cNvPr>
          <p:cNvSpPr>
            <a:spLocks noGrp="1"/>
          </p:cNvSpPr>
          <p:nvPr>
            <p:ph type="title"/>
          </p:nvPr>
        </p:nvSpPr>
        <p:spPr>
          <a:xfrm>
            <a:off x="1049500" y="1524001"/>
            <a:ext cx="7020900" cy="533399"/>
          </a:xfrm>
        </p:spPr>
        <p:txBody>
          <a:bodyPr>
            <a:normAutofit fontScale="90000"/>
          </a:bodyPr>
          <a:lstStyle/>
          <a:p>
            <a:r>
              <a:rPr lang="en-US" dirty="0"/>
              <a:t>Continued..</a:t>
            </a:r>
          </a:p>
        </p:txBody>
      </p:sp>
      <p:sp>
        <p:nvSpPr>
          <p:cNvPr id="3" name="Content Placeholder 2">
            <a:extLst>
              <a:ext uri="{FF2B5EF4-FFF2-40B4-BE49-F238E27FC236}">
                <a16:creationId xmlns:a16="http://schemas.microsoft.com/office/drawing/2014/main" id="{3A4C1DE9-FB9B-4B86-AE70-FC2FC4045C16}"/>
              </a:ext>
            </a:extLst>
          </p:cNvPr>
          <p:cNvSpPr>
            <a:spLocks noGrp="1"/>
          </p:cNvSpPr>
          <p:nvPr>
            <p:ph idx="1"/>
          </p:nvPr>
        </p:nvSpPr>
        <p:spPr>
          <a:xfrm>
            <a:off x="1049500" y="1981201"/>
            <a:ext cx="7020900" cy="3223374"/>
          </a:xfrm>
        </p:spPr>
        <p:txBody>
          <a:bodyPr/>
          <a:lstStyle/>
          <a:p>
            <a:r>
              <a:rPr lang="en-US" sz="1800" b="1" dirty="0">
                <a:solidFill>
                  <a:srgbClr val="FF0000"/>
                </a:solidFill>
              </a:rPr>
              <a:t>Analysis of data</a:t>
            </a:r>
            <a:r>
              <a:rPr lang="en-US" sz="1800" dirty="0"/>
              <a:t>: </a:t>
            </a:r>
            <a:r>
              <a:rPr lang="en-US" sz="1600" dirty="0"/>
              <a:t>Various data analysis techniques can be used to understand, interpret, and derive conclusions based on the requirements. . Tools like Microsoft Excel, R, Python, Tableau, etc. can be used for performing analysis. </a:t>
            </a:r>
          </a:p>
          <a:p>
            <a:r>
              <a:rPr lang="en-US" sz="1800" b="1" dirty="0">
                <a:solidFill>
                  <a:srgbClr val="FF0000"/>
                </a:solidFill>
              </a:rPr>
              <a:t>Interpreting the results</a:t>
            </a:r>
            <a:r>
              <a:rPr lang="en-US" sz="1800" dirty="0">
                <a:solidFill>
                  <a:srgbClr val="FF0000"/>
                </a:solidFill>
              </a:rPr>
              <a:t>: </a:t>
            </a:r>
            <a:r>
              <a:rPr lang="en-US" sz="1600" dirty="0"/>
              <a:t>Does the analysis answer your objectives? Does the analysis help you defend against any objections? Is there any limitation on your conclusions, any angles you haven’t considered? If your interpretation of the data holds up, under all of these questions and considerations, then you likely have come to a productive conclusion. Create a report of your analysis in a format as required by stakeholders for business decisions. The feedback from stakeholders might result in additional analysis</a:t>
            </a:r>
          </a:p>
        </p:txBody>
      </p:sp>
      <p:sp>
        <p:nvSpPr>
          <p:cNvPr id="4" name="Slide Number Placeholder 3">
            <a:extLst>
              <a:ext uri="{FF2B5EF4-FFF2-40B4-BE49-F238E27FC236}">
                <a16:creationId xmlns:a16="http://schemas.microsoft.com/office/drawing/2014/main" id="{E205F310-A35F-426A-B216-F737D6A8DBCD}"/>
              </a:ext>
            </a:extLst>
          </p:cNvPr>
          <p:cNvSpPr>
            <a:spLocks noGrp="1"/>
          </p:cNvSpPr>
          <p:nvPr>
            <p:ph type="sldNum" sz="quarter" idx="12"/>
          </p:nvPr>
        </p:nvSpPr>
        <p:spPr/>
        <p:txBody>
          <a:bodyPr/>
          <a:lstStyle/>
          <a:p>
            <a:fld id="{A2B07B6E-4177-4DEE-B6CC-6EEC087366F4}" type="slidenum">
              <a:rPr lang="en-US" smtClean="0"/>
              <a:pPr/>
              <a:t>34</a:t>
            </a:fld>
            <a:endParaRPr lang="en-US"/>
          </a:p>
        </p:txBody>
      </p:sp>
    </p:spTree>
    <p:extLst>
      <p:ext uri="{BB962C8B-B14F-4D97-AF65-F5344CB8AC3E}">
        <p14:creationId xmlns:p14="http://schemas.microsoft.com/office/powerpoint/2010/main" val="22371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7F43-35DF-40E2-B491-F406947B00CA}"/>
              </a:ext>
            </a:extLst>
          </p:cNvPr>
          <p:cNvSpPr>
            <a:spLocks noGrp="1"/>
          </p:cNvSpPr>
          <p:nvPr>
            <p:ph type="title"/>
          </p:nvPr>
        </p:nvSpPr>
        <p:spPr>
          <a:xfrm>
            <a:off x="1029447" y="706637"/>
            <a:ext cx="7020900" cy="750300"/>
          </a:xfrm>
        </p:spPr>
        <p:txBody>
          <a:bodyPr>
            <a:normAutofit fontScale="90000"/>
          </a:bodyPr>
          <a:lstStyle/>
          <a:p>
            <a:pPr algn="ctr"/>
            <a:r>
              <a:rPr lang="en-US" dirty="0"/>
              <a:t>Hiring trends in Data Science</a:t>
            </a:r>
          </a:p>
        </p:txBody>
      </p:sp>
      <p:sp>
        <p:nvSpPr>
          <p:cNvPr id="3" name="Content Placeholder 2">
            <a:extLst>
              <a:ext uri="{FF2B5EF4-FFF2-40B4-BE49-F238E27FC236}">
                <a16:creationId xmlns:a16="http://schemas.microsoft.com/office/drawing/2014/main" id="{43C486A8-6292-46DF-B649-BFF078A698B6}"/>
              </a:ext>
            </a:extLst>
          </p:cNvPr>
          <p:cNvSpPr>
            <a:spLocks noGrp="1"/>
          </p:cNvSpPr>
          <p:nvPr>
            <p:ph idx="1"/>
          </p:nvPr>
        </p:nvSpPr>
        <p:spPr>
          <a:xfrm>
            <a:off x="1049500" y="2057400"/>
            <a:ext cx="7020900" cy="2944176"/>
          </a:xfrm>
        </p:spPr>
        <p:txBody>
          <a:bodyPr/>
          <a:lstStyle/>
          <a:p>
            <a:r>
              <a:rPr lang="en-US" sz="1800" dirty="0"/>
              <a:t>In August 2020, India contributed to </a:t>
            </a:r>
            <a:r>
              <a:rPr lang="en-US" sz="1800" i="1" dirty="0">
                <a:solidFill>
                  <a:srgbClr val="FF0000"/>
                </a:solidFill>
              </a:rPr>
              <a:t>9.8%</a:t>
            </a:r>
            <a:r>
              <a:rPr lang="en-US" sz="1800" dirty="0"/>
              <a:t> of the total global Analytics job openings. This is a significant jump from the figure of </a:t>
            </a:r>
            <a:r>
              <a:rPr lang="en-US" sz="1800" i="1" dirty="0">
                <a:solidFill>
                  <a:srgbClr val="FF0000"/>
                </a:solidFill>
              </a:rPr>
              <a:t>7.2%</a:t>
            </a:r>
            <a:r>
              <a:rPr lang="en-US" sz="1800" dirty="0"/>
              <a:t> of total global job openings in January 2020. </a:t>
            </a:r>
          </a:p>
          <a:p>
            <a:r>
              <a:rPr lang="en-US" sz="1600" dirty="0"/>
              <a:t>Almost </a:t>
            </a:r>
            <a:r>
              <a:rPr lang="en-US" sz="1600" i="1" dirty="0">
                <a:solidFill>
                  <a:srgbClr val="FF0000"/>
                </a:solidFill>
              </a:rPr>
              <a:t>98% (97.8%) </a:t>
            </a:r>
            <a:r>
              <a:rPr lang="en-US" sz="1600" dirty="0"/>
              <a:t>of Analytics jobs advertised in India are </a:t>
            </a:r>
            <a:r>
              <a:rPr lang="en-US" sz="1600" i="1" dirty="0">
                <a:solidFill>
                  <a:srgbClr val="FF0000"/>
                </a:solidFill>
              </a:rPr>
              <a:t>full-time, </a:t>
            </a:r>
            <a:r>
              <a:rPr lang="en-US" sz="1600" dirty="0"/>
              <a:t>signifying the strengthening of the Indian Analytics hiring market.</a:t>
            </a:r>
          </a:p>
          <a:p>
            <a:r>
              <a:rPr lang="en-US" sz="1600" dirty="0"/>
              <a:t> Just </a:t>
            </a:r>
            <a:r>
              <a:rPr lang="en-US" sz="1600" i="1" dirty="0">
                <a:solidFill>
                  <a:srgbClr val="FF0000"/>
                </a:solidFill>
              </a:rPr>
              <a:t>2%</a:t>
            </a:r>
            <a:r>
              <a:rPr lang="en-US" sz="1600" dirty="0"/>
              <a:t> of the jobs form </a:t>
            </a:r>
            <a:r>
              <a:rPr lang="en-US" sz="1600" dirty="0">
                <a:solidFill>
                  <a:srgbClr val="FF0000"/>
                </a:solidFill>
              </a:rPr>
              <a:t>part-time, internship or contractual jobs</a:t>
            </a:r>
            <a:r>
              <a:rPr lang="en-US" sz="1600" dirty="0"/>
              <a:t> – similar to the trend of January 2020 and the overall trend of 2019, when an approximate </a:t>
            </a:r>
            <a:r>
              <a:rPr lang="en-US" sz="1600" i="1" dirty="0">
                <a:solidFill>
                  <a:srgbClr val="FF0000"/>
                </a:solidFill>
              </a:rPr>
              <a:t>97.5%</a:t>
            </a:r>
            <a:r>
              <a:rPr lang="en-US" sz="1600" dirty="0"/>
              <a:t> full-time and </a:t>
            </a:r>
            <a:r>
              <a:rPr lang="en-US" sz="1600" i="1" dirty="0">
                <a:solidFill>
                  <a:srgbClr val="FF0000"/>
                </a:solidFill>
              </a:rPr>
              <a:t>2.5%</a:t>
            </a:r>
            <a:r>
              <a:rPr lang="en-US" sz="1600" dirty="0"/>
              <a:t> part-time jobs were advertised.</a:t>
            </a:r>
          </a:p>
          <a:p>
            <a:endParaRPr lang="en-US" dirty="0"/>
          </a:p>
        </p:txBody>
      </p:sp>
      <p:sp>
        <p:nvSpPr>
          <p:cNvPr id="4" name="Slide Number Placeholder 3">
            <a:extLst>
              <a:ext uri="{FF2B5EF4-FFF2-40B4-BE49-F238E27FC236}">
                <a16:creationId xmlns:a16="http://schemas.microsoft.com/office/drawing/2014/main" id="{1D75EB5C-4A1F-4C99-AF7D-9CBDE433394A}"/>
              </a:ext>
            </a:extLst>
          </p:cNvPr>
          <p:cNvSpPr>
            <a:spLocks noGrp="1"/>
          </p:cNvSpPr>
          <p:nvPr>
            <p:ph type="sldNum" sz="quarter" idx="12"/>
          </p:nvPr>
        </p:nvSpPr>
        <p:spPr/>
        <p:txBody>
          <a:bodyPr/>
          <a:lstStyle/>
          <a:p>
            <a:fld id="{A2B07B6E-4177-4DEE-B6CC-6EEC087366F4}" type="slidenum">
              <a:rPr lang="en-US" smtClean="0"/>
              <a:pPr/>
              <a:t>35</a:t>
            </a:fld>
            <a:endParaRPr lang="en-US"/>
          </a:p>
        </p:txBody>
      </p:sp>
    </p:spTree>
    <p:extLst>
      <p:ext uri="{BB962C8B-B14F-4D97-AF65-F5344CB8AC3E}">
        <p14:creationId xmlns:p14="http://schemas.microsoft.com/office/powerpoint/2010/main" val="71564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0C33-C8C6-4EEA-8796-3E08702CD064}"/>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BCE75E27-82C9-4205-BC18-15143D948D64}"/>
              </a:ext>
            </a:extLst>
          </p:cNvPr>
          <p:cNvSpPr>
            <a:spLocks noGrp="1"/>
          </p:cNvSpPr>
          <p:nvPr>
            <p:ph idx="1"/>
          </p:nvPr>
        </p:nvSpPr>
        <p:spPr/>
        <p:txBody>
          <a:bodyPr/>
          <a:lstStyle/>
          <a:p>
            <a:r>
              <a:rPr lang="en-US" sz="1600" dirty="0"/>
              <a:t>The Banking sector was one of the early adopters of analytics across operations. This sector continues to be the biggest influencer in the analytics job market with </a:t>
            </a:r>
            <a:r>
              <a:rPr lang="en-US" sz="1600" i="1" dirty="0">
                <a:solidFill>
                  <a:srgbClr val="FF0000"/>
                </a:solidFill>
              </a:rPr>
              <a:t>35%</a:t>
            </a:r>
            <a:r>
              <a:rPr lang="en-US" sz="1600" dirty="0"/>
              <a:t> of all Analytics jobs. Other sectors contributing to analytics job market in India significantly are, </a:t>
            </a:r>
            <a:r>
              <a:rPr lang="en-US" sz="1600" i="1" dirty="0">
                <a:solidFill>
                  <a:srgbClr val="FF0000"/>
                </a:solidFill>
              </a:rPr>
              <a:t>Pharma and Healthcare Industry, e-commerce, energy &amp; utilities</a:t>
            </a:r>
            <a:r>
              <a:rPr lang="en-US" sz="1600" dirty="0"/>
              <a:t>.</a:t>
            </a:r>
          </a:p>
          <a:p>
            <a:endParaRPr lang="en-US" sz="1600" dirty="0"/>
          </a:p>
          <a:p>
            <a:endParaRPr lang="en-US" dirty="0"/>
          </a:p>
        </p:txBody>
      </p:sp>
      <p:sp>
        <p:nvSpPr>
          <p:cNvPr id="4" name="Slide Number Placeholder 3">
            <a:extLst>
              <a:ext uri="{FF2B5EF4-FFF2-40B4-BE49-F238E27FC236}">
                <a16:creationId xmlns:a16="http://schemas.microsoft.com/office/drawing/2014/main" id="{252C4358-DD1C-4DFA-8F2C-E2DB7CAE507E}"/>
              </a:ext>
            </a:extLst>
          </p:cNvPr>
          <p:cNvSpPr>
            <a:spLocks noGrp="1"/>
          </p:cNvSpPr>
          <p:nvPr>
            <p:ph type="sldNum" sz="quarter" idx="12"/>
          </p:nvPr>
        </p:nvSpPr>
        <p:spPr/>
        <p:txBody>
          <a:bodyPr/>
          <a:lstStyle/>
          <a:p>
            <a:fld id="{A2B07B6E-4177-4DEE-B6CC-6EEC087366F4}" type="slidenum">
              <a:rPr lang="en-US" smtClean="0"/>
              <a:pPr/>
              <a:t>36</a:t>
            </a:fld>
            <a:endParaRPr lang="en-US"/>
          </a:p>
        </p:txBody>
      </p:sp>
    </p:spTree>
    <p:extLst>
      <p:ext uri="{BB962C8B-B14F-4D97-AF65-F5344CB8AC3E}">
        <p14:creationId xmlns:p14="http://schemas.microsoft.com/office/powerpoint/2010/main" val="530202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795E-49E9-4F60-A17B-0C20F216C1E4}"/>
              </a:ext>
            </a:extLst>
          </p:cNvPr>
          <p:cNvSpPr>
            <a:spLocks noGrp="1"/>
          </p:cNvSpPr>
          <p:nvPr>
            <p:ph type="title"/>
          </p:nvPr>
        </p:nvSpPr>
        <p:spPr>
          <a:xfrm>
            <a:off x="1061550" y="622449"/>
            <a:ext cx="7020900" cy="641251"/>
          </a:xfrm>
        </p:spPr>
        <p:txBody>
          <a:bodyPr>
            <a:normAutofit fontScale="90000"/>
          </a:bodyPr>
          <a:lstStyle/>
          <a:p>
            <a:r>
              <a:rPr lang="en-US" dirty="0"/>
              <a:t>Continued..</a:t>
            </a:r>
          </a:p>
        </p:txBody>
      </p:sp>
      <p:sp>
        <p:nvSpPr>
          <p:cNvPr id="3" name="Content Placeholder 2">
            <a:extLst>
              <a:ext uri="{FF2B5EF4-FFF2-40B4-BE49-F238E27FC236}">
                <a16:creationId xmlns:a16="http://schemas.microsoft.com/office/drawing/2014/main" id="{8622FB7B-481E-41F7-8D12-109186856267}"/>
              </a:ext>
            </a:extLst>
          </p:cNvPr>
          <p:cNvSpPr>
            <a:spLocks noGrp="1"/>
          </p:cNvSpPr>
          <p:nvPr>
            <p:ph idx="1"/>
          </p:nvPr>
        </p:nvSpPr>
        <p:spPr>
          <a:xfrm>
            <a:off x="1049500" y="2209800"/>
            <a:ext cx="7020900" cy="2895600"/>
          </a:xfrm>
        </p:spPr>
        <p:txBody>
          <a:bodyPr/>
          <a:lstStyle/>
          <a:p>
            <a:r>
              <a:rPr lang="en-US" sz="1600" dirty="0"/>
              <a:t>In terms of cities, </a:t>
            </a:r>
            <a:r>
              <a:rPr lang="en-US" sz="1600" i="1" dirty="0">
                <a:solidFill>
                  <a:srgbClr val="FF0000"/>
                </a:solidFill>
              </a:rPr>
              <a:t>Bengaluru</a:t>
            </a:r>
            <a:r>
              <a:rPr lang="en-US" sz="1600" dirty="0"/>
              <a:t> once again accounts for the maximum proportion of open jobs, contributing around </a:t>
            </a:r>
            <a:r>
              <a:rPr lang="en-US" sz="1600" i="1" dirty="0">
                <a:solidFill>
                  <a:srgbClr val="FF0000"/>
                </a:solidFill>
              </a:rPr>
              <a:t>23%</a:t>
            </a:r>
            <a:r>
              <a:rPr lang="en-US" sz="1600" dirty="0"/>
              <a:t> of Analytics jobs in India. </a:t>
            </a:r>
          </a:p>
          <a:p>
            <a:pPr algn="just"/>
            <a:r>
              <a:rPr lang="en-US" sz="1600" dirty="0"/>
              <a:t>Delhi/ NCR comes second contributing </a:t>
            </a:r>
            <a:r>
              <a:rPr lang="en-US" sz="1600" dirty="0">
                <a:solidFill>
                  <a:srgbClr val="FF0000"/>
                </a:solidFill>
              </a:rPr>
              <a:t>20%</a:t>
            </a:r>
            <a:r>
              <a:rPr lang="en-US" sz="1600" dirty="0"/>
              <a:t> of the analytics jobs in India, down from </a:t>
            </a:r>
            <a:r>
              <a:rPr lang="en-US" sz="1600" dirty="0">
                <a:solidFill>
                  <a:srgbClr val="FF0000"/>
                </a:solidFill>
              </a:rPr>
              <a:t>21%</a:t>
            </a:r>
            <a:r>
              <a:rPr lang="en-US" sz="1600" dirty="0"/>
              <a:t> in January 2020, and from </a:t>
            </a:r>
            <a:r>
              <a:rPr lang="en-US" sz="1600" dirty="0">
                <a:solidFill>
                  <a:srgbClr val="FF0000"/>
                </a:solidFill>
              </a:rPr>
              <a:t>22%</a:t>
            </a:r>
            <a:r>
              <a:rPr lang="en-US" sz="1600" dirty="0"/>
              <a:t> a year ago. Approximately 15% of the Analytics jobs are advertised for Mumbai. This is a marginal increase from </a:t>
            </a:r>
            <a:r>
              <a:rPr lang="en-US" sz="1600" dirty="0">
                <a:solidFill>
                  <a:srgbClr val="FF0000"/>
                </a:solidFill>
              </a:rPr>
              <a:t>14%</a:t>
            </a:r>
            <a:r>
              <a:rPr lang="en-US" sz="1600" dirty="0"/>
              <a:t> in January 2020 and a marginal decrease from </a:t>
            </a:r>
            <a:r>
              <a:rPr lang="en-US" sz="1600" dirty="0">
                <a:solidFill>
                  <a:srgbClr val="FF0000"/>
                </a:solidFill>
              </a:rPr>
              <a:t>14.7%</a:t>
            </a:r>
            <a:r>
              <a:rPr lang="en-US" sz="1600" dirty="0"/>
              <a:t> last year.</a:t>
            </a:r>
          </a:p>
        </p:txBody>
      </p:sp>
      <p:sp>
        <p:nvSpPr>
          <p:cNvPr id="4" name="Slide Number Placeholder 3">
            <a:extLst>
              <a:ext uri="{FF2B5EF4-FFF2-40B4-BE49-F238E27FC236}">
                <a16:creationId xmlns:a16="http://schemas.microsoft.com/office/drawing/2014/main" id="{BB8A3209-4E12-4E5F-AF5D-8E566FE727A8}"/>
              </a:ext>
            </a:extLst>
          </p:cNvPr>
          <p:cNvSpPr>
            <a:spLocks noGrp="1"/>
          </p:cNvSpPr>
          <p:nvPr>
            <p:ph type="sldNum" sz="quarter" idx="12"/>
          </p:nvPr>
        </p:nvSpPr>
        <p:spPr/>
        <p:txBody>
          <a:bodyPr/>
          <a:lstStyle/>
          <a:p>
            <a:fld id="{A2B07B6E-4177-4DEE-B6CC-6EEC087366F4}" type="slidenum">
              <a:rPr lang="en-US" smtClean="0"/>
              <a:pPr/>
              <a:t>37</a:t>
            </a:fld>
            <a:endParaRPr lang="en-US"/>
          </a:p>
        </p:txBody>
      </p:sp>
    </p:spTree>
    <p:extLst>
      <p:ext uri="{BB962C8B-B14F-4D97-AF65-F5344CB8AC3E}">
        <p14:creationId xmlns:p14="http://schemas.microsoft.com/office/powerpoint/2010/main" val="397739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5B0F-415C-4D76-9533-A883C935D821}"/>
              </a:ext>
            </a:extLst>
          </p:cNvPr>
          <p:cNvSpPr>
            <a:spLocks noGrp="1"/>
          </p:cNvSpPr>
          <p:nvPr>
            <p:ph type="title"/>
          </p:nvPr>
        </p:nvSpPr>
        <p:spPr>
          <a:xfrm>
            <a:off x="1065542" y="501650"/>
            <a:ext cx="7079800" cy="846876"/>
          </a:xfrm>
        </p:spPr>
        <p:txBody>
          <a:bodyPr/>
          <a:lstStyle/>
          <a:p>
            <a:r>
              <a:rPr lang="en-US" dirty="0"/>
              <a:t>Continued..</a:t>
            </a:r>
          </a:p>
        </p:txBody>
      </p:sp>
      <p:sp>
        <p:nvSpPr>
          <p:cNvPr id="3" name="Content Placeholder 2">
            <a:extLst>
              <a:ext uri="{FF2B5EF4-FFF2-40B4-BE49-F238E27FC236}">
                <a16:creationId xmlns:a16="http://schemas.microsoft.com/office/drawing/2014/main" id="{22352CC8-25B6-48B3-BAAD-5FBBCB281FC8}"/>
              </a:ext>
            </a:extLst>
          </p:cNvPr>
          <p:cNvSpPr>
            <a:spLocks noGrp="1"/>
          </p:cNvSpPr>
          <p:nvPr>
            <p:ph idx="1"/>
          </p:nvPr>
        </p:nvSpPr>
        <p:spPr>
          <a:xfrm>
            <a:off x="1049500" y="2057400"/>
            <a:ext cx="6951500" cy="2743200"/>
          </a:xfrm>
        </p:spPr>
        <p:txBody>
          <a:bodyPr/>
          <a:lstStyle/>
          <a:p>
            <a:r>
              <a:rPr lang="en-US" sz="1600" dirty="0"/>
              <a:t>The demand for </a:t>
            </a:r>
            <a:r>
              <a:rPr lang="en-US" sz="1600" dirty="0">
                <a:solidFill>
                  <a:srgbClr val="FF0000"/>
                </a:solidFill>
              </a:rPr>
              <a:t>Python</a:t>
            </a:r>
            <a:r>
              <a:rPr lang="en-US" sz="1600" dirty="0"/>
              <a:t> professionals continues to remain the highest. Almost </a:t>
            </a:r>
            <a:r>
              <a:rPr lang="en-US" sz="1600" dirty="0">
                <a:solidFill>
                  <a:srgbClr val="FF0000"/>
                </a:solidFill>
              </a:rPr>
              <a:t>27%</a:t>
            </a:r>
            <a:r>
              <a:rPr lang="en-US" sz="1600" dirty="0"/>
              <a:t> of advertised jobs require Python as a core skill, which was </a:t>
            </a:r>
            <a:r>
              <a:rPr lang="en-US" sz="1600" dirty="0">
                <a:solidFill>
                  <a:srgbClr val="FF0000"/>
                </a:solidFill>
              </a:rPr>
              <a:t>18.5%</a:t>
            </a:r>
            <a:r>
              <a:rPr lang="en-US" sz="1600" dirty="0"/>
              <a:t> at the beginning of the year 2020. R comes third with </a:t>
            </a:r>
            <a:r>
              <a:rPr lang="en-US" sz="1600" dirty="0">
                <a:solidFill>
                  <a:srgbClr val="FF0000"/>
                </a:solidFill>
              </a:rPr>
              <a:t>10%</a:t>
            </a:r>
            <a:r>
              <a:rPr lang="en-US" sz="1600" dirty="0"/>
              <a:t> of all analytics jobs requiring R as a core skill.</a:t>
            </a:r>
          </a:p>
          <a:p>
            <a:r>
              <a:rPr lang="en-US" sz="1600" dirty="0"/>
              <a:t>The median salary advertised across Analytics jobs in India is </a:t>
            </a:r>
            <a:r>
              <a:rPr lang="en-US" sz="1600" dirty="0">
                <a:solidFill>
                  <a:srgbClr val="FF0000"/>
                </a:solidFill>
              </a:rPr>
              <a:t>9.5 </a:t>
            </a:r>
            <a:r>
              <a:rPr lang="en-US" sz="1600" dirty="0"/>
              <a:t>Lakhs per annum. </a:t>
            </a:r>
            <a:r>
              <a:rPr lang="en-US" sz="1600" dirty="0">
                <a:solidFill>
                  <a:srgbClr val="FF0000"/>
                </a:solidFill>
              </a:rPr>
              <a:t>13.1%</a:t>
            </a:r>
            <a:r>
              <a:rPr lang="en-US" sz="1600" dirty="0"/>
              <a:t> of all advertised jobs in August 2020 offer a salary greater than 15 Lakhs per annum. Close to </a:t>
            </a:r>
            <a:r>
              <a:rPr lang="en-US" sz="1600" dirty="0">
                <a:solidFill>
                  <a:srgbClr val="FF0000"/>
                </a:solidFill>
              </a:rPr>
              <a:t>10%</a:t>
            </a:r>
            <a:r>
              <a:rPr lang="en-US" sz="1600" dirty="0"/>
              <a:t> of all advertised jobs in August 2020 offer a salary between 15 to 25 Lakhs per annum. </a:t>
            </a:r>
          </a:p>
          <a:p>
            <a:endParaRPr lang="en-US" sz="1600" dirty="0"/>
          </a:p>
          <a:p>
            <a:pPr marL="76200" indent="0">
              <a:buNone/>
            </a:pPr>
            <a:endParaRPr lang="en-US" dirty="0"/>
          </a:p>
        </p:txBody>
      </p:sp>
      <p:sp>
        <p:nvSpPr>
          <p:cNvPr id="4" name="Slide Number Placeholder 3">
            <a:extLst>
              <a:ext uri="{FF2B5EF4-FFF2-40B4-BE49-F238E27FC236}">
                <a16:creationId xmlns:a16="http://schemas.microsoft.com/office/drawing/2014/main" id="{2241F612-FDC8-4F62-A167-602969C3A3A2}"/>
              </a:ext>
            </a:extLst>
          </p:cNvPr>
          <p:cNvSpPr>
            <a:spLocks noGrp="1"/>
          </p:cNvSpPr>
          <p:nvPr>
            <p:ph type="sldNum" sz="quarter" idx="12"/>
          </p:nvPr>
        </p:nvSpPr>
        <p:spPr/>
        <p:txBody>
          <a:bodyPr/>
          <a:lstStyle/>
          <a:p>
            <a:fld id="{A2B07B6E-4177-4DEE-B6CC-6EEC087366F4}" type="slidenum">
              <a:rPr lang="en-US" smtClean="0"/>
              <a:pPr/>
              <a:t>38</a:t>
            </a:fld>
            <a:endParaRPr lang="en-US"/>
          </a:p>
        </p:txBody>
      </p:sp>
    </p:spTree>
    <p:extLst>
      <p:ext uri="{BB962C8B-B14F-4D97-AF65-F5344CB8AC3E}">
        <p14:creationId xmlns:p14="http://schemas.microsoft.com/office/powerpoint/2010/main" val="2284872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7086600" cy="838200"/>
          </a:xfrm>
        </p:spPr>
        <p:txBody>
          <a:bodyPr/>
          <a:lstStyle/>
          <a:p>
            <a:pPr algn="ctr"/>
            <a:r>
              <a:rPr lang="en-US" sz="2600" b="1" u="sng" dirty="0"/>
              <a:t>How-to do-Good Research and collection of relevant Data?</a:t>
            </a:r>
            <a:endParaRPr lang="en-US" sz="2600" b="1" dirty="0"/>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7086600" cy="2743200"/>
          </a:xfrm>
        </p:spPr>
        <p:txBody>
          <a:bodyPr/>
          <a:lstStyle/>
          <a:p>
            <a:r>
              <a:rPr lang="en-US" sz="1800" dirty="0"/>
              <a:t>Good research and data must have</a:t>
            </a:r>
          </a:p>
          <a:p>
            <a:pPr>
              <a:buNone/>
            </a:pPr>
            <a:r>
              <a:rPr lang="en-US" sz="1800" dirty="0"/>
              <a:t>      1. Validity</a:t>
            </a:r>
          </a:p>
          <a:p>
            <a:pPr>
              <a:buNone/>
            </a:pPr>
            <a:r>
              <a:rPr lang="en-US" sz="1800" dirty="0"/>
              <a:t>      2.  Reliability</a:t>
            </a:r>
          </a:p>
          <a:p>
            <a:pPr>
              <a:buNone/>
            </a:pPr>
            <a:r>
              <a:rPr lang="en-US" sz="1800" dirty="0"/>
              <a:t>       </a:t>
            </a:r>
          </a:p>
          <a:p>
            <a:r>
              <a:rPr lang="en-US" sz="1800" b="1" i="1" dirty="0"/>
              <a:t>Validity-</a:t>
            </a:r>
            <a:r>
              <a:rPr lang="en-US" sz="1800" i="1" dirty="0"/>
              <a:t> is the ability of the measure to </a:t>
            </a:r>
            <a:r>
              <a:rPr lang="en-US" sz="1800" dirty="0"/>
              <a:t>measure what it is supposed to measure</a:t>
            </a:r>
          </a:p>
          <a:p>
            <a:r>
              <a:rPr lang="en-US" sz="1800" b="1" i="1" dirty="0"/>
              <a:t>Reliability-</a:t>
            </a:r>
            <a:r>
              <a:rPr lang="en-US" sz="1800" i="1" dirty="0"/>
              <a:t> is the ability to get consistent </a:t>
            </a:r>
            <a:r>
              <a:rPr lang="en-US" sz="1800" dirty="0"/>
              <a:t>results when the same measure is repeated.</a:t>
            </a:r>
          </a:p>
          <a:p>
            <a:endParaRPr lang="en-US" dirty="0"/>
          </a:p>
        </p:txBody>
      </p:sp>
    </p:spTree>
    <p:extLst>
      <p:ext uri="{BB962C8B-B14F-4D97-AF65-F5344CB8AC3E}">
        <p14:creationId xmlns:p14="http://schemas.microsoft.com/office/powerpoint/2010/main" val="143147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Business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endParaRPr lang="en-US" dirty="0"/>
          </a:p>
        </p:txBody>
      </p:sp>
      <p:pic>
        <p:nvPicPr>
          <p:cNvPr id="5" name="Picture 4">
            <a:extLst>
              <a:ext uri="{FF2B5EF4-FFF2-40B4-BE49-F238E27FC236}">
                <a16:creationId xmlns:a16="http://schemas.microsoft.com/office/drawing/2014/main" id="{152D783D-88A7-428C-8DE4-7A96A2A2C217}"/>
              </a:ext>
            </a:extLst>
          </p:cNvPr>
          <p:cNvPicPr>
            <a:picLocks noChangeAspect="1"/>
          </p:cNvPicPr>
          <p:nvPr/>
        </p:nvPicPr>
        <p:blipFill>
          <a:blip r:embed="rId2"/>
          <a:stretch>
            <a:fillRect/>
          </a:stretch>
        </p:blipFill>
        <p:spPr>
          <a:xfrm>
            <a:off x="1066801" y="2133600"/>
            <a:ext cx="6638925" cy="3076575"/>
          </a:xfrm>
          <a:prstGeom prst="rect">
            <a:avLst/>
          </a:prstGeom>
        </p:spPr>
      </p:pic>
    </p:spTree>
    <p:extLst>
      <p:ext uri="{BB962C8B-B14F-4D97-AF65-F5344CB8AC3E}">
        <p14:creationId xmlns:p14="http://schemas.microsoft.com/office/powerpoint/2010/main" val="24979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9061-3694-4433-8755-CA463ED82A5F}"/>
              </a:ext>
            </a:extLst>
          </p:cNvPr>
          <p:cNvSpPr>
            <a:spLocks noGrp="1"/>
          </p:cNvSpPr>
          <p:nvPr>
            <p:ph type="title"/>
          </p:nvPr>
        </p:nvSpPr>
        <p:spPr>
          <a:xfrm>
            <a:off x="1061550" y="1524001"/>
            <a:ext cx="7020900" cy="556375"/>
          </a:xfrm>
        </p:spPr>
        <p:txBody>
          <a:bodyPr>
            <a:normAutofit fontScale="90000"/>
          </a:bodyPr>
          <a:lstStyle/>
          <a:p>
            <a:pPr algn="ctr"/>
            <a:r>
              <a:rPr lang="en-US" dirty="0"/>
              <a:t>Data Science Profiles</a:t>
            </a:r>
            <a:br>
              <a:rPr lang="en-US" dirty="0"/>
            </a:br>
            <a:endParaRPr lang="en-US" dirty="0"/>
          </a:p>
        </p:txBody>
      </p:sp>
      <p:sp>
        <p:nvSpPr>
          <p:cNvPr id="3" name="Content Placeholder 2">
            <a:extLst>
              <a:ext uri="{FF2B5EF4-FFF2-40B4-BE49-F238E27FC236}">
                <a16:creationId xmlns:a16="http://schemas.microsoft.com/office/drawing/2014/main" id="{5EF16DD4-1699-44E2-8A1F-A7A3B457940B}"/>
              </a:ext>
            </a:extLst>
          </p:cNvPr>
          <p:cNvSpPr>
            <a:spLocks noGrp="1"/>
          </p:cNvSpPr>
          <p:nvPr>
            <p:ph idx="1"/>
          </p:nvPr>
        </p:nvSpPr>
        <p:spPr>
          <a:xfrm>
            <a:off x="1049500" y="2080376"/>
            <a:ext cx="7020900" cy="3101225"/>
          </a:xfrm>
        </p:spPr>
        <p:txBody>
          <a:bodyPr/>
          <a:lstStyle/>
          <a:p>
            <a:r>
              <a:rPr lang="en-US" sz="1600" b="1" dirty="0">
                <a:solidFill>
                  <a:srgbClr val="FF0000"/>
                </a:solidFill>
              </a:rPr>
              <a:t>Data Scientist</a:t>
            </a:r>
            <a:r>
              <a:rPr lang="en-US" sz="1600" dirty="0"/>
              <a:t>: A data scientist is probably one of the hottest job titles that you can put on your business card. The core skills required to be a data scientist are, </a:t>
            </a:r>
            <a:r>
              <a:rPr lang="en-US" sz="1600" i="1" dirty="0">
                <a:solidFill>
                  <a:srgbClr val="7030A0"/>
                </a:solidFill>
              </a:rPr>
              <a:t>Statistics, Programming and a good level of data interpretation and communication</a:t>
            </a:r>
            <a:r>
              <a:rPr lang="en-US" sz="1600" dirty="0"/>
              <a:t>. </a:t>
            </a:r>
          </a:p>
          <a:p>
            <a:r>
              <a:rPr lang="en-US" sz="1600" b="1" dirty="0">
                <a:solidFill>
                  <a:srgbClr val="FF0000"/>
                </a:solidFill>
              </a:rPr>
              <a:t>Data Analyst: </a:t>
            </a:r>
            <a:r>
              <a:rPr lang="en-US" sz="1600" dirty="0"/>
              <a:t>The data analyst is the Sherlock Holmes of the data science team. Languages like </a:t>
            </a:r>
            <a:r>
              <a:rPr lang="en-US" sz="1600" i="1" dirty="0">
                <a:solidFill>
                  <a:srgbClr val="7030A0"/>
                </a:solidFill>
              </a:rPr>
              <a:t>R, Python, SQL, and C </a:t>
            </a:r>
            <a:r>
              <a:rPr lang="en-US" sz="1600" dirty="0"/>
              <a:t>are elementary to him/her.</a:t>
            </a:r>
          </a:p>
          <a:p>
            <a:r>
              <a:rPr lang="en-US" sz="1600" b="1" dirty="0">
                <a:solidFill>
                  <a:srgbClr val="FF0000"/>
                </a:solidFill>
              </a:rPr>
              <a:t>Data engineer</a:t>
            </a:r>
            <a:r>
              <a:rPr lang="en-US" sz="1600" dirty="0"/>
              <a:t>: The data engineer often has a background in software engineering and loves to play around with databases and large-scale processing systems. The core skills required to be a data engineer are </a:t>
            </a:r>
            <a:r>
              <a:rPr lang="en-US" sz="1600" i="1" dirty="0">
                <a:solidFill>
                  <a:srgbClr val="7030A0"/>
                </a:solidFill>
              </a:rPr>
              <a:t>Programming, Database Management, and Big data </a:t>
            </a:r>
            <a:r>
              <a:rPr lang="en-US" sz="1600" dirty="0"/>
              <a:t>framework. </a:t>
            </a:r>
          </a:p>
        </p:txBody>
      </p:sp>
      <p:sp>
        <p:nvSpPr>
          <p:cNvPr id="4" name="Slide Number Placeholder 3">
            <a:extLst>
              <a:ext uri="{FF2B5EF4-FFF2-40B4-BE49-F238E27FC236}">
                <a16:creationId xmlns:a16="http://schemas.microsoft.com/office/drawing/2014/main" id="{C216B649-FDB8-4F1E-9022-D870EF742011}"/>
              </a:ext>
            </a:extLst>
          </p:cNvPr>
          <p:cNvSpPr>
            <a:spLocks noGrp="1"/>
          </p:cNvSpPr>
          <p:nvPr>
            <p:ph type="sldNum" sz="quarter" idx="12"/>
          </p:nvPr>
        </p:nvSpPr>
        <p:spPr/>
        <p:txBody>
          <a:bodyPr/>
          <a:lstStyle/>
          <a:p>
            <a:fld id="{A2B07B6E-4177-4DEE-B6CC-6EEC087366F4}" type="slidenum">
              <a:rPr lang="en-US" smtClean="0"/>
              <a:pPr/>
              <a:t>40</a:t>
            </a:fld>
            <a:endParaRPr lang="en-US"/>
          </a:p>
        </p:txBody>
      </p:sp>
    </p:spTree>
    <p:extLst>
      <p:ext uri="{BB962C8B-B14F-4D97-AF65-F5344CB8AC3E}">
        <p14:creationId xmlns:p14="http://schemas.microsoft.com/office/powerpoint/2010/main" val="507830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2EC3-4D27-400E-A528-ED43125615E4}"/>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86311C03-7B5D-4452-B582-9042E0A0D278}"/>
              </a:ext>
            </a:extLst>
          </p:cNvPr>
          <p:cNvSpPr>
            <a:spLocks noGrp="1"/>
          </p:cNvSpPr>
          <p:nvPr>
            <p:ph idx="1"/>
          </p:nvPr>
        </p:nvSpPr>
        <p:spPr/>
        <p:txBody>
          <a:bodyPr/>
          <a:lstStyle/>
          <a:p>
            <a:r>
              <a:rPr lang="en-US" sz="1600" b="1" dirty="0">
                <a:solidFill>
                  <a:srgbClr val="FF0000"/>
                </a:solidFill>
              </a:rPr>
              <a:t>Data Architect</a:t>
            </a:r>
            <a:r>
              <a:rPr lang="en-US" sz="1600" dirty="0"/>
              <a:t>: The person in this role creates the blueprints for data management systems to integrate, centralize, protect and maintain the data sources. The data architect masters technologies like Hive, Pig, and Spark, and needs to be on top of every new innovation in the industry.</a:t>
            </a:r>
          </a:p>
          <a:p>
            <a:endParaRPr lang="en-US" dirty="0"/>
          </a:p>
        </p:txBody>
      </p:sp>
      <p:sp>
        <p:nvSpPr>
          <p:cNvPr id="4" name="Slide Number Placeholder 3">
            <a:extLst>
              <a:ext uri="{FF2B5EF4-FFF2-40B4-BE49-F238E27FC236}">
                <a16:creationId xmlns:a16="http://schemas.microsoft.com/office/drawing/2014/main" id="{E005B5C2-A9FA-4215-8C2B-C5A6E5D7598E}"/>
              </a:ext>
            </a:extLst>
          </p:cNvPr>
          <p:cNvSpPr>
            <a:spLocks noGrp="1"/>
          </p:cNvSpPr>
          <p:nvPr>
            <p:ph type="sldNum" sz="quarter" idx="12"/>
          </p:nvPr>
        </p:nvSpPr>
        <p:spPr/>
        <p:txBody>
          <a:bodyPr/>
          <a:lstStyle/>
          <a:p>
            <a:fld id="{A2B07B6E-4177-4DEE-B6CC-6EEC087366F4}" type="slidenum">
              <a:rPr lang="en-US" smtClean="0"/>
              <a:pPr/>
              <a:t>41</a:t>
            </a:fld>
            <a:endParaRPr lang="en-US"/>
          </a:p>
        </p:txBody>
      </p:sp>
    </p:spTree>
    <p:extLst>
      <p:ext uri="{BB962C8B-B14F-4D97-AF65-F5344CB8AC3E}">
        <p14:creationId xmlns:p14="http://schemas.microsoft.com/office/powerpoint/2010/main" val="67508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E994-CF6C-4E4D-AB15-563AC444DEDC}"/>
              </a:ext>
            </a:extLst>
          </p:cNvPr>
          <p:cNvSpPr>
            <a:spLocks noGrp="1"/>
          </p:cNvSpPr>
          <p:nvPr>
            <p:ph type="title"/>
          </p:nvPr>
        </p:nvSpPr>
        <p:spPr>
          <a:xfrm>
            <a:off x="1049500" y="1371600"/>
            <a:ext cx="7020900" cy="381000"/>
          </a:xfrm>
        </p:spPr>
        <p:txBody>
          <a:bodyPr>
            <a:normAutofit fontScale="90000"/>
          </a:bodyPr>
          <a:lstStyle/>
          <a:p>
            <a:pPr algn="ctr"/>
            <a:r>
              <a:rPr lang="en-US" sz="2200" b="1" dirty="0"/>
              <a:t>Useful Tools in Data Science</a:t>
            </a:r>
          </a:p>
        </p:txBody>
      </p:sp>
      <p:sp>
        <p:nvSpPr>
          <p:cNvPr id="3" name="Content Placeholder 2">
            <a:extLst>
              <a:ext uri="{FF2B5EF4-FFF2-40B4-BE49-F238E27FC236}">
                <a16:creationId xmlns:a16="http://schemas.microsoft.com/office/drawing/2014/main" id="{F60E4F82-5944-4595-90AE-22D27AC80DB4}"/>
              </a:ext>
            </a:extLst>
          </p:cNvPr>
          <p:cNvSpPr>
            <a:spLocks noGrp="1"/>
          </p:cNvSpPr>
          <p:nvPr>
            <p:ph idx="1"/>
          </p:nvPr>
        </p:nvSpPr>
        <p:spPr>
          <a:xfrm>
            <a:off x="762000" y="1828800"/>
            <a:ext cx="7620000" cy="3505200"/>
          </a:xfrm>
        </p:spPr>
        <p:txBody>
          <a:bodyPr/>
          <a:lstStyle/>
          <a:p>
            <a:r>
              <a:rPr lang="en-US" sz="1500" dirty="0">
                <a:solidFill>
                  <a:srgbClr val="FF0000"/>
                </a:solidFill>
              </a:rPr>
              <a:t>1. Database tools</a:t>
            </a:r>
            <a:r>
              <a:rPr lang="en-US" sz="1500" dirty="0"/>
              <a:t>: which are used to store the data</a:t>
            </a:r>
          </a:p>
          <a:p>
            <a:r>
              <a:rPr lang="en-US" sz="1500" dirty="0">
                <a:solidFill>
                  <a:srgbClr val="7030A0"/>
                </a:solidFill>
              </a:rPr>
              <a:t>Database Tools</a:t>
            </a:r>
            <a:r>
              <a:rPr lang="en-US" sz="1500" dirty="0"/>
              <a:t>: SQL, MongoDB, MySQL, Oracle RDBMS</a:t>
            </a:r>
          </a:p>
          <a:p>
            <a:r>
              <a:rPr lang="en-US" sz="1500" dirty="0">
                <a:solidFill>
                  <a:srgbClr val="FF0000"/>
                </a:solidFill>
              </a:rPr>
              <a:t> 2. Data transformation tools: </a:t>
            </a:r>
            <a:r>
              <a:rPr lang="en-US" sz="1500" dirty="0"/>
              <a:t>which are very useful to transform raw data into meaningful information</a:t>
            </a:r>
          </a:p>
          <a:p>
            <a:r>
              <a:rPr lang="en-US" sz="1500" dirty="0">
                <a:solidFill>
                  <a:srgbClr val="7030A0"/>
                </a:solidFill>
              </a:rPr>
              <a:t>Data transformation Tools: </a:t>
            </a:r>
            <a:r>
              <a:rPr lang="en-US" sz="1500" dirty="0"/>
              <a:t>Microsoft Excel, Python, R Language, Apache Spark</a:t>
            </a:r>
          </a:p>
          <a:p>
            <a:r>
              <a:rPr lang="en-US" sz="1500" dirty="0">
                <a:solidFill>
                  <a:srgbClr val="FF0000"/>
                </a:solidFill>
              </a:rPr>
              <a:t>3. Data Modeling Tools:  </a:t>
            </a:r>
            <a:r>
              <a:rPr lang="en-US" sz="1500" dirty="0"/>
              <a:t>These are very useful to build predictive models using machine learning algorithms.</a:t>
            </a:r>
          </a:p>
          <a:p>
            <a:r>
              <a:rPr lang="en-US" sz="1500" dirty="0">
                <a:solidFill>
                  <a:srgbClr val="7030A0"/>
                </a:solidFill>
              </a:rPr>
              <a:t>Data Modeling Tools: </a:t>
            </a:r>
            <a:r>
              <a:rPr lang="en-US" sz="1500" dirty="0"/>
              <a:t>Scikit-Learn, TensorFlow,</a:t>
            </a:r>
            <a:r>
              <a:rPr lang="en-US" sz="1500" b="1" dirty="0"/>
              <a:t> </a:t>
            </a:r>
            <a:r>
              <a:rPr lang="en-US" sz="1500" dirty="0"/>
              <a:t>Weka:, Apache Spark, </a:t>
            </a:r>
          </a:p>
          <a:p>
            <a:r>
              <a:rPr lang="en-US" sz="1500" dirty="0">
                <a:solidFill>
                  <a:srgbClr val="FF0000"/>
                </a:solidFill>
              </a:rPr>
              <a:t>4. Data Modeling Tools in Visualization: </a:t>
            </a:r>
            <a:r>
              <a:rPr lang="en-US" sz="1500" dirty="0"/>
              <a:t>These are very useful in data visualization.</a:t>
            </a:r>
          </a:p>
          <a:p>
            <a:r>
              <a:rPr lang="en-US" sz="1500" dirty="0">
                <a:solidFill>
                  <a:srgbClr val="7030A0"/>
                </a:solidFill>
              </a:rPr>
              <a:t>Data Modeling Tools in Visualization</a:t>
            </a:r>
            <a:r>
              <a:rPr lang="en-US" sz="1500" dirty="0">
                <a:solidFill>
                  <a:srgbClr val="FF0000"/>
                </a:solidFill>
              </a:rPr>
              <a:t>:  </a:t>
            </a:r>
            <a:r>
              <a:rPr lang="en-US" sz="1500" dirty="0"/>
              <a:t>Tableau, Power BI, Microsoft Excel, R, and Python Language</a:t>
            </a:r>
          </a:p>
          <a:p>
            <a:endParaRPr lang="en-US" sz="2000" dirty="0"/>
          </a:p>
          <a:p>
            <a:endParaRPr lang="en-US" sz="1800" dirty="0">
              <a:solidFill>
                <a:srgbClr val="7030A0"/>
              </a:solidFill>
            </a:endParaRPr>
          </a:p>
        </p:txBody>
      </p:sp>
      <p:sp>
        <p:nvSpPr>
          <p:cNvPr id="4" name="Slide Number Placeholder 3">
            <a:extLst>
              <a:ext uri="{FF2B5EF4-FFF2-40B4-BE49-F238E27FC236}">
                <a16:creationId xmlns:a16="http://schemas.microsoft.com/office/drawing/2014/main" id="{03FE64CB-12E2-446F-97A3-58A341975AC6}"/>
              </a:ext>
            </a:extLst>
          </p:cNvPr>
          <p:cNvSpPr>
            <a:spLocks noGrp="1"/>
          </p:cNvSpPr>
          <p:nvPr>
            <p:ph type="sldNum" sz="quarter" idx="12"/>
          </p:nvPr>
        </p:nvSpPr>
        <p:spPr/>
        <p:txBody>
          <a:bodyPr/>
          <a:lstStyle/>
          <a:p>
            <a:fld id="{A2B07B6E-4177-4DEE-B6CC-6EEC087366F4}" type="slidenum">
              <a:rPr lang="en-US" smtClean="0"/>
              <a:pPr/>
              <a:t>42</a:t>
            </a:fld>
            <a:endParaRPr lang="en-US"/>
          </a:p>
        </p:txBody>
      </p:sp>
    </p:spTree>
    <p:extLst>
      <p:ext uri="{BB962C8B-B14F-4D97-AF65-F5344CB8AC3E}">
        <p14:creationId xmlns:p14="http://schemas.microsoft.com/office/powerpoint/2010/main" val="27012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7086600" cy="609600"/>
          </a:xfrm>
        </p:spPr>
        <p:txBody>
          <a:bodyPr/>
          <a:lstStyle/>
          <a:p>
            <a:pPr algn="ctr"/>
            <a:r>
              <a:rPr lang="en-US" sz="3400" b="1" u="sng" dirty="0"/>
              <a:t>Reliability and Validity </a:t>
            </a:r>
            <a:endParaRPr lang="en-US" sz="3400" b="1" dirty="0"/>
          </a:p>
        </p:txBody>
      </p:sp>
      <p:pic>
        <p:nvPicPr>
          <p:cNvPr id="6" name="Picture 3" descr="C:\Users\dell\Desktop\rel&amp;val1.gif">
            <a:extLst>
              <a:ext uri="{FF2B5EF4-FFF2-40B4-BE49-F238E27FC236}">
                <a16:creationId xmlns:a16="http://schemas.microsoft.com/office/drawing/2014/main" id="{53DA448B-4FB8-4FFC-9AB1-97D6C461E72E}"/>
              </a:ext>
            </a:extLst>
          </p:cNvPr>
          <p:cNvPicPr>
            <a:picLocks noChangeAspect="1" noChangeArrowheads="1"/>
          </p:cNvPicPr>
          <p:nvPr/>
        </p:nvPicPr>
        <p:blipFill>
          <a:blip r:embed="rId2" cstate="print"/>
          <a:srcRect/>
          <a:stretch>
            <a:fillRect/>
          </a:stretch>
        </p:blipFill>
        <p:spPr bwMode="auto">
          <a:xfrm>
            <a:off x="800101" y="2438400"/>
            <a:ext cx="7543799" cy="2266950"/>
          </a:xfrm>
          <a:prstGeom prst="rect">
            <a:avLst/>
          </a:prstGeom>
          <a:noFill/>
          <a:ln>
            <a:noFill/>
          </a:ln>
        </p:spPr>
      </p:pic>
    </p:spTree>
    <p:extLst>
      <p:ext uri="{BB962C8B-B14F-4D97-AF65-F5344CB8AC3E}">
        <p14:creationId xmlns:p14="http://schemas.microsoft.com/office/powerpoint/2010/main" val="746162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Types of Data</a:t>
            </a:r>
          </a:p>
        </p:txBody>
      </p:sp>
      <p:sp>
        <p:nvSpPr>
          <p:cNvPr id="3" name="Content Placeholder 2"/>
          <p:cNvSpPr>
            <a:spLocks noGrp="1"/>
          </p:cNvSpPr>
          <p:nvPr>
            <p:ph idx="1"/>
          </p:nvPr>
        </p:nvSpPr>
        <p:spPr/>
        <p:txBody>
          <a:bodyPr/>
          <a:lstStyle/>
          <a:p>
            <a:r>
              <a:rPr lang="en-US" dirty="0"/>
              <a:t>Qualitative Data</a:t>
            </a:r>
          </a:p>
          <a:p>
            <a:r>
              <a:rPr lang="en-US" dirty="0"/>
              <a:t>Quantitative Data</a:t>
            </a:r>
          </a:p>
        </p:txBody>
      </p:sp>
    </p:spTree>
    <p:extLst>
      <p:ext uri="{BB962C8B-B14F-4D97-AF65-F5344CB8AC3E}">
        <p14:creationId xmlns:p14="http://schemas.microsoft.com/office/powerpoint/2010/main" val="2295459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Metrics and Data Classification</a:t>
            </a:r>
          </a:p>
        </p:txBody>
      </p:sp>
      <p:sp>
        <p:nvSpPr>
          <p:cNvPr id="3" name="Content Placeholder 2"/>
          <p:cNvSpPr>
            <a:spLocks noGrp="1"/>
          </p:cNvSpPr>
          <p:nvPr>
            <p:ph idx="1"/>
          </p:nvPr>
        </p:nvSpPr>
        <p:spPr/>
        <p:txBody>
          <a:bodyPr/>
          <a:lstStyle/>
          <a:p>
            <a:r>
              <a:rPr lang="en-US" dirty="0"/>
              <a:t>Nominal Scale</a:t>
            </a:r>
          </a:p>
          <a:p>
            <a:r>
              <a:rPr lang="en-US" dirty="0"/>
              <a:t>Ordinal Scale</a:t>
            </a:r>
          </a:p>
          <a:p>
            <a:r>
              <a:rPr lang="en-US" dirty="0"/>
              <a:t>Interval Scale</a:t>
            </a:r>
          </a:p>
          <a:p>
            <a:r>
              <a:rPr lang="en-US" dirty="0"/>
              <a:t>Ratio Scale</a:t>
            </a:r>
          </a:p>
        </p:txBody>
      </p:sp>
    </p:spTree>
    <p:extLst>
      <p:ext uri="{BB962C8B-B14F-4D97-AF65-F5344CB8AC3E}">
        <p14:creationId xmlns:p14="http://schemas.microsoft.com/office/powerpoint/2010/main" val="3299932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6800"/>
            <a:ext cx="7020900" cy="609599"/>
          </a:xfrm>
        </p:spPr>
        <p:txBody>
          <a:bodyPr>
            <a:normAutofit fontScale="90000"/>
          </a:bodyPr>
          <a:lstStyle/>
          <a:p>
            <a:pPr algn="ctr"/>
            <a:r>
              <a:rPr lang="en-US" u="sng" dirty="0"/>
              <a:t>Nominal scale</a:t>
            </a:r>
          </a:p>
        </p:txBody>
      </p:sp>
      <p:sp>
        <p:nvSpPr>
          <p:cNvPr id="3" name="Content Placeholder 2"/>
          <p:cNvSpPr>
            <a:spLocks noGrp="1"/>
          </p:cNvSpPr>
          <p:nvPr>
            <p:ph idx="1"/>
          </p:nvPr>
        </p:nvSpPr>
        <p:spPr>
          <a:xfrm>
            <a:off x="1143000" y="1905000"/>
            <a:ext cx="6858000" cy="3048000"/>
          </a:xfrm>
        </p:spPr>
        <p:txBody>
          <a:bodyPr>
            <a:normAutofit fontScale="62500" lnSpcReduction="20000"/>
          </a:bodyPr>
          <a:lstStyle/>
          <a:p>
            <a:r>
              <a:rPr lang="en-US" dirty="0"/>
              <a:t>When numbers assigned to objects serve as labels for identification or categorization, then such numbers are in nominal scale. Such numbers have no quantitative meaning.</a:t>
            </a:r>
          </a:p>
          <a:p>
            <a:pPr>
              <a:buNone/>
            </a:pPr>
            <a:r>
              <a:rPr lang="en-US" dirty="0"/>
              <a:t>For e.g.</a:t>
            </a:r>
          </a:p>
          <a:p>
            <a:r>
              <a:rPr lang="en-US" dirty="0"/>
              <a:t>Male = 1</a:t>
            </a:r>
          </a:p>
          <a:p>
            <a:r>
              <a:rPr lang="en-US" dirty="0"/>
              <a:t>Female = 2</a:t>
            </a:r>
          </a:p>
          <a:p>
            <a:pPr algn="just"/>
            <a:r>
              <a:rPr lang="en-US" dirty="0">
                <a:solidFill>
                  <a:srgbClr val="FF0000"/>
                </a:solidFill>
              </a:rPr>
              <a:t>The only permissible operation on such numbers is </a:t>
            </a:r>
            <a:r>
              <a:rPr lang="en-US" dirty="0">
                <a:solidFill>
                  <a:srgbClr val="002060"/>
                </a:solidFill>
              </a:rPr>
              <a:t>counting. %, mode, chi-square, and binomial tests </a:t>
            </a:r>
            <a:r>
              <a:rPr lang="en-US" dirty="0">
                <a:solidFill>
                  <a:srgbClr val="FF0000"/>
                </a:solidFill>
              </a:rPr>
              <a:t>can be performed on such data.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550" y="1219200"/>
            <a:ext cx="7020900" cy="533399"/>
          </a:xfrm>
        </p:spPr>
        <p:txBody>
          <a:bodyPr>
            <a:normAutofit fontScale="90000"/>
          </a:bodyPr>
          <a:lstStyle/>
          <a:p>
            <a:pPr algn="ctr"/>
            <a:r>
              <a:rPr lang="en-US" u="sng" dirty="0"/>
              <a:t>Ordinal scale</a:t>
            </a:r>
          </a:p>
        </p:txBody>
      </p:sp>
      <p:sp>
        <p:nvSpPr>
          <p:cNvPr id="3" name="Content Placeholder 2"/>
          <p:cNvSpPr>
            <a:spLocks noGrp="1"/>
          </p:cNvSpPr>
          <p:nvPr>
            <p:ph idx="1"/>
          </p:nvPr>
        </p:nvSpPr>
        <p:spPr>
          <a:xfrm>
            <a:off x="1143000" y="2057400"/>
            <a:ext cx="7239000" cy="3048000"/>
          </a:xfrm>
        </p:spPr>
        <p:txBody>
          <a:bodyPr>
            <a:normAutofit fontScale="47500" lnSpcReduction="20000"/>
          </a:bodyPr>
          <a:lstStyle/>
          <a:p>
            <a:r>
              <a:rPr lang="en-US" dirty="0"/>
              <a:t>When assigned numbers to indicate the relation between entities in terms of greater than, equal, or less than but do not state how much greater than or less than, then the scale is called ordinal scale.</a:t>
            </a:r>
          </a:p>
          <a:p>
            <a:r>
              <a:rPr lang="en-US" dirty="0"/>
              <a:t>For e.g. Ranks</a:t>
            </a:r>
          </a:p>
          <a:p>
            <a:r>
              <a:rPr lang="en-US" dirty="0"/>
              <a:t>Rank following brands of TV on sound quality:</a:t>
            </a:r>
          </a:p>
          <a:p>
            <a:pPr>
              <a:buNone/>
            </a:pPr>
            <a:r>
              <a:rPr lang="en-US" dirty="0"/>
              <a:t>                                                                                  Rank</a:t>
            </a:r>
          </a:p>
          <a:p>
            <a:pPr algn="ctr"/>
            <a:r>
              <a:rPr lang="en-US" dirty="0"/>
              <a:t>Akai                                             ------------</a:t>
            </a:r>
          </a:p>
          <a:p>
            <a:pPr algn="ctr"/>
            <a:r>
              <a:rPr lang="en-US" dirty="0"/>
              <a:t>Videocon                                     -----------</a:t>
            </a:r>
          </a:p>
          <a:p>
            <a:pPr algn="ctr"/>
            <a:r>
              <a:rPr lang="en-US" dirty="0"/>
              <a:t>Samsung                                      -----------</a:t>
            </a:r>
          </a:p>
          <a:p>
            <a:pPr algn="just"/>
            <a:r>
              <a:rPr lang="en-US" b="1" dirty="0">
                <a:solidFill>
                  <a:srgbClr val="FF0000"/>
                </a:solidFill>
              </a:rPr>
              <a:t>This means we cannot conclude about the difference between values of two objects. We can calculate </a:t>
            </a:r>
            <a:r>
              <a:rPr lang="en-US" b="1" dirty="0">
                <a:solidFill>
                  <a:srgbClr val="002060"/>
                </a:solidFill>
              </a:rPr>
              <a:t>median, quartiles, deciles, percentiles &amp; rank order correlation.</a:t>
            </a:r>
          </a:p>
          <a:p>
            <a:pPr>
              <a:buNone/>
            </a:pPr>
            <a:endParaRPr lang="en-US" dirty="0"/>
          </a:p>
          <a:p>
            <a:pPr algn="ct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295400"/>
            <a:ext cx="6172200" cy="609600"/>
          </a:xfrm>
        </p:spPr>
        <p:txBody>
          <a:bodyPr>
            <a:normAutofit fontScale="90000"/>
          </a:bodyPr>
          <a:lstStyle/>
          <a:p>
            <a:pPr algn="ctr"/>
            <a:r>
              <a:rPr lang="en-US" dirty="0"/>
              <a:t>Interval scale</a:t>
            </a:r>
          </a:p>
        </p:txBody>
      </p:sp>
      <p:sp>
        <p:nvSpPr>
          <p:cNvPr id="3" name="Content Placeholder 2"/>
          <p:cNvSpPr>
            <a:spLocks noGrp="1"/>
          </p:cNvSpPr>
          <p:nvPr>
            <p:ph idx="1"/>
          </p:nvPr>
        </p:nvSpPr>
        <p:spPr>
          <a:xfrm>
            <a:off x="1143000" y="1905000"/>
            <a:ext cx="6858000" cy="3429000"/>
          </a:xfrm>
        </p:spPr>
        <p:txBody>
          <a:bodyPr>
            <a:normAutofit fontScale="70000" lnSpcReduction="20000"/>
          </a:bodyPr>
          <a:lstStyle/>
          <a:p>
            <a:r>
              <a:rPr lang="en-US" sz="2300" dirty="0"/>
              <a:t>When assigned numbers are such that the difference in numbers is valid but not ratios, then the scale is called interval scale.</a:t>
            </a:r>
          </a:p>
          <a:p>
            <a:r>
              <a:rPr lang="en-US" sz="2300" dirty="0"/>
              <a:t> In this scale there is no true zero indicating absence of characteristic. For </a:t>
            </a:r>
            <a:r>
              <a:rPr lang="en-US" sz="2300" dirty="0" err="1"/>
              <a:t>e.g</a:t>
            </a:r>
            <a:endParaRPr lang="en-US" sz="2300" dirty="0"/>
          </a:p>
          <a:p>
            <a:r>
              <a:rPr lang="en-US" sz="2300" dirty="0"/>
              <a:t>Temperature</a:t>
            </a:r>
          </a:p>
          <a:p>
            <a:r>
              <a:rPr lang="en-US" sz="2300" dirty="0"/>
              <a:t>– To what extent do you like the sound quality of  SONY TV?</a:t>
            </a:r>
          </a:p>
          <a:p>
            <a:pPr>
              <a:buNone/>
            </a:pPr>
            <a:r>
              <a:rPr lang="en-US" sz="2300" dirty="0"/>
              <a:t>	Liked very much 			           5</a:t>
            </a:r>
          </a:p>
          <a:p>
            <a:pPr>
              <a:buNone/>
            </a:pPr>
            <a:r>
              <a:rPr lang="en-US" sz="2300" dirty="0"/>
              <a:t>	Somewhat liked 			           4</a:t>
            </a:r>
          </a:p>
          <a:p>
            <a:pPr>
              <a:buNone/>
            </a:pPr>
            <a:r>
              <a:rPr lang="en-US" sz="2300" dirty="0"/>
              <a:t>	Neither liked nor disliked 		           3</a:t>
            </a:r>
          </a:p>
          <a:p>
            <a:pPr>
              <a:buNone/>
            </a:pPr>
            <a:r>
              <a:rPr lang="en-US" sz="2300" dirty="0"/>
              <a:t>	Somewhat not liked 		           2	</a:t>
            </a:r>
          </a:p>
          <a:p>
            <a:pPr>
              <a:buNone/>
            </a:pPr>
            <a:r>
              <a:rPr lang="en-US" sz="2300" dirty="0"/>
              <a:t>	Not liked at all 				1</a:t>
            </a:r>
          </a:p>
          <a:p>
            <a:pPr algn="just">
              <a:buNone/>
            </a:pPr>
            <a:r>
              <a:rPr lang="en-US" sz="2300" b="1" dirty="0">
                <a:solidFill>
                  <a:srgbClr val="FF0000"/>
                </a:solidFill>
              </a:rPr>
              <a:t>	Arithmetic mean, standard deviation, product-moment correlations can be applied to interval scale data.</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Ratio scale</a:t>
            </a:r>
          </a:p>
        </p:txBody>
      </p:sp>
      <p:sp>
        <p:nvSpPr>
          <p:cNvPr id="3" name="Content Placeholder 2"/>
          <p:cNvSpPr>
            <a:spLocks noGrp="1"/>
          </p:cNvSpPr>
          <p:nvPr>
            <p:ph idx="1"/>
          </p:nvPr>
        </p:nvSpPr>
        <p:spPr/>
        <p:txBody>
          <a:bodyPr/>
          <a:lstStyle/>
          <a:p>
            <a:r>
              <a:rPr lang="en-US" dirty="0"/>
              <a:t>When a scale contains absolute zero, it is called ratio scale</a:t>
            </a:r>
          </a:p>
          <a:p>
            <a:r>
              <a:rPr lang="en-US" dirty="0"/>
              <a:t>All mathematical operations (+,-,*,/) are valid on this data</a:t>
            </a:r>
          </a:p>
          <a:p>
            <a:endParaRPr lang="en-US" dirty="0"/>
          </a:p>
          <a:p>
            <a:r>
              <a:rPr lang="en-US" dirty="0">
                <a:solidFill>
                  <a:srgbClr val="FF0000"/>
                </a:solidFill>
              </a:rPr>
              <a:t>All statistical techniques can be applied to ratio scale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Business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endParaRPr lang="en-US" dirty="0"/>
          </a:p>
        </p:txBody>
      </p:sp>
      <p:pic>
        <p:nvPicPr>
          <p:cNvPr id="6" name="Picture 5">
            <a:extLst>
              <a:ext uri="{FF2B5EF4-FFF2-40B4-BE49-F238E27FC236}">
                <a16:creationId xmlns:a16="http://schemas.microsoft.com/office/drawing/2014/main" id="{CD623F3B-C300-4063-99EF-24D9CC20B0D4}"/>
              </a:ext>
            </a:extLst>
          </p:cNvPr>
          <p:cNvPicPr>
            <a:picLocks noChangeAspect="1"/>
          </p:cNvPicPr>
          <p:nvPr/>
        </p:nvPicPr>
        <p:blipFill>
          <a:blip r:embed="rId2"/>
          <a:stretch>
            <a:fillRect/>
          </a:stretch>
        </p:blipFill>
        <p:spPr>
          <a:xfrm>
            <a:off x="990601" y="2133600"/>
            <a:ext cx="6700837" cy="3052762"/>
          </a:xfrm>
          <a:prstGeom prst="rect">
            <a:avLst/>
          </a:prstGeom>
        </p:spPr>
      </p:pic>
      <p:sp>
        <p:nvSpPr>
          <p:cNvPr id="8" name="Rectangle: Rounded Corners 7">
            <a:extLst>
              <a:ext uri="{FF2B5EF4-FFF2-40B4-BE49-F238E27FC236}">
                <a16:creationId xmlns:a16="http://schemas.microsoft.com/office/drawing/2014/main" id="{7098B78A-8D5D-45E9-99E2-B3D4AAA3CDC0}"/>
              </a:ext>
            </a:extLst>
          </p:cNvPr>
          <p:cNvSpPr/>
          <p:nvPr/>
        </p:nvSpPr>
        <p:spPr>
          <a:xfrm>
            <a:off x="3200400" y="3429000"/>
            <a:ext cx="12192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Tools and Techniques</a:t>
            </a:r>
          </a:p>
        </p:txBody>
      </p:sp>
    </p:spTree>
    <p:extLst>
      <p:ext uri="{BB962C8B-B14F-4D97-AF65-F5344CB8AC3E}">
        <p14:creationId xmlns:p14="http://schemas.microsoft.com/office/powerpoint/2010/main" val="506455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Metrics and Data Classification</a:t>
            </a:r>
          </a:p>
        </p:txBody>
      </p:sp>
      <p:sp>
        <p:nvSpPr>
          <p:cNvPr id="3" name="Content Placeholder 2"/>
          <p:cNvSpPr>
            <a:spLocks noGrp="1"/>
          </p:cNvSpPr>
          <p:nvPr>
            <p:ph idx="1"/>
          </p:nvPr>
        </p:nvSpPr>
        <p:spPr/>
        <p:txBody>
          <a:bodyPr/>
          <a:lstStyle/>
          <a:p>
            <a:r>
              <a:rPr lang="en-US" dirty="0"/>
              <a:t>Nominal Scale</a:t>
            </a:r>
          </a:p>
          <a:p>
            <a:r>
              <a:rPr lang="en-US" dirty="0"/>
              <a:t>Ordinal Scale</a:t>
            </a:r>
          </a:p>
          <a:p>
            <a:r>
              <a:rPr lang="en-US" dirty="0"/>
              <a:t>Interval Scale</a:t>
            </a:r>
          </a:p>
          <a:p>
            <a:r>
              <a:rPr lang="en-US" dirty="0"/>
              <a:t>Ratio Scale</a:t>
            </a:r>
          </a:p>
        </p:txBody>
      </p:sp>
    </p:spTree>
    <p:extLst>
      <p:ext uri="{BB962C8B-B14F-4D97-AF65-F5344CB8AC3E}">
        <p14:creationId xmlns:p14="http://schemas.microsoft.com/office/powerpoint/2010/main" val="3131579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Nominal scale</a:t>
            </a:r>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a:t>When numbers assigned to objects serve as labels for identification or categorization, then such numbers are in nominal scale. Such numbers have no quantitative meaning.</a:t>
            </a:r>
          </a:p>
          <a:p>
            <a:pPr>
              <a:buNone/>
            </a:pPr>
            <a:r>
              <a:rPr lang="en-US" dirty="0"/>
              <a:t>For e.g.</a:t>
            </a:r>
          </a:p>
          <a:p>
            <a:r>
              <a:rPr lang="en-US" dirty="0"/>
              <a:t>Male = 1</a:t>
            </a:r>
          </a:p>
          <a:p>
            <a:r>
              <a:rPr lang="en-US" dirty="0"/>
              <a:t>Female = 2</a:t>
            </a:r>
          </a:p>
          <a:p>
            <a:pPr algn="just"/>
            <a:r>
              <a:rPr lang="en-US" dirty="0">
                <a:solidFill>
                  <a:srgbClr val="FF0000"/>
                </a:solidFill>
              </a:rPr>
              <a:t>The only permissible operation on such numbers is counting. %, mode, chi-square and binomial tests can be performed on such 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Ordinal scale</a:t>
            </a: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r>
              <a:rPr lang="en-US" dirty="0"/>
              <a:t>When assigned numbers indicate relation between entities in terms of greater than, equal or less than but do not state how much greater than or less than, then the scale is called ordinal scale.</a:t>
            </a:r>
          </a:p>
          <a:p>
            <a:r>
              <a:rPr lang="en-US" dirty="0"/>
              <a:t>For e.g. Ranks</a:t>
            </a:r>
          </a:p>
          <a:p>
            <a:r>
              <a:rPr lang="en-US" dirty="0"/>
              <a:t>Rank following brands of TV on sound quality:</a:t>
            </a:r>
          </a:p>
          <a:p>
            <a:pPr>
              <a:buNone/>
            </a:pPr>
            <a:r>
              <a:rPr lang="en-US" dirty="0"/>
              <a:t>                                                                                  Rank</a:t>
            </a:r>
          </a:p>
          <a:p>
            <a:pPr algn="ctr"/>
            <a:r>
              <a:rPr lang="en-US" dirty="0"/>
              <a:t>Akai                                             _____</a:t>
            </a:r>
          </a:p>
          <a:p>
            <a:pPr algn="ctr"/>
            <a:r>
              <a:rPr lang="en-US" dirty="0"/>
              <a:t>Videocon                                     _____</a:t>
            </a:r>
          </a:p>
          <a:p>
            <a:pPr algn="ctr"/>
            <a:r>
              <a:rPr lang="en-US" dirty="0"/>
              <a:t>Samsung                                       _____</a:t>
            </a:r>
          </a:p>
          <a:p>
            <a:pPr algn="just"/>
            <a:r>
              <a:rPr lang="en-US" b="1" dirty="0">
                <a:solidFill>
                  <a:srgbClr val="FF0000"/>
                </a:solidFill>
              </a:rPr>
              <a:t>This means we cannot conclude about difference between values of two objects. We can calculate median, quartiles, deciles, percentiles &amp; rank order correlation.</a:t>
            </a:r>
          </a:p>
          <a:p>
            <a:pPr>
              <a:buNone/>
            </a:pPr>
            <a:endParaRPr lang="en-US" dirty="0"/>
          </a:p>
          <a:p>
            <a:pPr algn="ct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Interval scale</a:t>
            </a:r>
          </a:p>
        </p:txBody>
      </p:sp>
      <p:sp>
        <p:nvSpPr>
          <p:cNvPr id="3" name="Content Placeholder 2"/>
          <p:cNvSpPr>
            <a:spLocks noGrp="1"/>
          </p:cNvSpPr>
          <p:nvPr>
            <p:ph idx="1"/>
          </p:nvPr>
        </p:nvSpPr>
        <p:spPr>
          <a:xfrm>
            <a:off x="0" y="914400"/>
            <a:ext cx="9144000" cy="5715000"/>
          </a:xfrm>
        </p:spPr>
        <p:txBody>
          <a:bodyPr>
            <a:normAutofit fontScale="85000" lnSpcReduction="10000"/>
          </a:bodyPr>
          <a:lstStyle/>
          <a:p>
            <a:r>
              <a:rPr lang="en-US" dirty="0"/>
              <a:t>When assigned numbers are such that difference in numbers is valid but not ratios, then the scale is called interval scale.</a:t>
            </a:r>
          </a:p>
          <a:p>
            <a:r>
              <a:rPr lang="en-US" dirty="0"/>
              <a:t> In this scale there is no true zero indicating absence of characteristic. For </a:t>
            </a:r>
            <a:r>
              <a:rPr lang="en-US" dirty="0" err="1"/>
              <a:t>e.g</a:t>
            </a:r>
            <a:endParaRPr lang="en-US" dirty="0"/>
          </a:p>
          <a:p>
            <a:r>
              <a:rPr lang="en-US" dirty="0"/>
              <a:t>Temperature</a:t>
            </a:r>
          </a:p>
          <a:p>
            <a:r>
              <a:rPr lang="en-US" dirty="0"/>
              <a:t>– To what extent do you like sound quality of Akai TV?</a:t>
            </a:r>
          </a:p>
          <a:p>
            <a:pPr>
              <a:buNone/>
            </a:pPr>
            <a:r>
              <a:rPr lang="en-US" dirty="0"/>
              <a:t>	Liked very much 			           5</a:t>
            </a:r>
          </a:p>
          <a:p>
            <a:pPr>
              <a:buNone/>
            </a:pPr>
            <a:r>
              <a:rPr lang="en-US" dirty="0"/>
              <a:t>	Somewhat liked 			           4</a:t>
            </a:r>
          </a:p>
          <a:p>
            <a:pPr>
              <a:buNone/>
            </a:pPr>
            <a:r>
              <a:rPr lang="en-US" dirty="0"/>
              <a:t>	Neither liked nor disliked 		3</a:t>
            </a:r>
          </a:p>
          <a:p>
            <a:pPr>
              <a:buNone/>
            </a:pPr>
            <a:r>
              <a:rPr lang="en-US" dirty="0"/>
              <a:t>	Somewhat not liked 			2	</a:t>
            </a:r>
          </a:p>
          <a:p>
            <a:pPr>
              <a:buNone/>
            </a:pPr>
            <a:r>
              <a:rPr lang="en-US" dirty="0"/>
              <a:t>	Not liked at all 				1</a:t>
            </a:r>
          </a:p>
          <a:p>
            <a:pPr algn="just">
              <a:buNone/>
            </a:pPr>
            <a:r>
              <a:rPr lang="en-US" b="1" dirty="0">
                <a:solidFill>
                  <a:srgbClr val="FF0000"/>
                </a:solidFill>
              </a:rPr>
              <a:t>	Arithmetic mean, standard deviation, product-moment correlations can be applied to interval scale data.</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Ratio scale</a:t>
            </a:r>
          </a:p>
        </p:txBody>
      </p:sp>
      <p:sp>
        <p:nvSpPr>
          <p:cNvPr id="3" name="Content Placeholder 2"/>
          <p:cNvSpPr>
            <a:spLocks noGrp="1"/>
          </p:cNvSpPr>
          <p:nvPr>
            <p:ph idx="1"/>
          </p:nvPr>
        </p:nvSpPr>
        <p:spPr/>
        <p:txBody>
          <a:bodyPr/>
          <a:lstStyle/>
          <a:p>
            <a:r>
              <a:rPr lang="en-US" dirty="0"/>
              <a:t>When a scale contains absolute zero, it is called ratio scale</a:t>
            </a:r>
          </a:p>
          <a:p>
            <a:r>
              <a:rPr lang="en-US" dirty="0"/>
              <a:t>All mathematical operations (+,-,*,/) are valid on this data</a:t>
            </a:r>
          </a:p>
          <a:p>
            <a:endParaRPr lang="en-US" dirty="0"/>
          </a:p>
          <a:p>
            <a:r>
              <a:rPr lang="en-US" dirty="0">
                <a:solidFill>
                  <a:srgbClr val="FF0000"/>
                </a:solidFill>
              </a:rPr>
              <a:t>All statistical techniques can be applied to ratio scale data.</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2" name="Rectangle 8"/>
          <p:cNvSpPr>
            <a:spLocks noChangeArrowheads="1"/>
          </p:cNvSpPr>
          <p:nvPr/>
        </p:nvSpPr>
        <p:spPr bwMode="auto">
          <a:xfrm>
            <a:off x="4911725" y="2057400"/>
            <a:ext cx="346075" cy="346075"/>
          </a:xfrm>
          <a:prstGeom prst="rect">
            <a:avLst/>
          </a:prstGeom>
          <a:solidFill>
            <a:srgbClr val="CCECFF"/>
          </a:solidFill>
          <a:ln w="12700">
            <a:solidFill>
              <a:schemeClr val="tx1"/>
            </a:solidFill>
            <a:miter lim="800000"/>
            <a:headEnd/>
            <a:tailEnd/>
          </a:ln>
          <a:effectLst/>
        </p:spPr>
        <p:txBody>
          <a:bodyPr lIns="90488" tIns="44450" rIns="90488" bIns="44450">
            <a:spAutoFit/>
          </a:bodyPr>
          <a:lstStyle/>
          <a:p>
            <a:pPr algn="ctr">
              <a:spcBef>
                <a:spcPct val="50000"/>
              </a:spcBef>
            </a:pPr>
            <a:r>
              <a:rPr lang="en-US" sz="1600"/>
              <a:t>7</a:t>
            </a:r>
          </a:p>
        </p:txBody>
      </p:sp>
      <p:sp>
        <p:nvSpPr>
          <p:cNvPr id="139274" name="Rectangle 10"/>
          <p:cNvSpPr>
            <a:spLocks noChangeArrowheads="1"/>
          </p:cNvSpPr>
          <p:nvPr/>
        </p:nvSpPr>
        <p:spPr bwMode="auto">
          <a:xfrm>
            <a:off x="7350125" y="2057400"/>
            <a:ext cx="346075" cy="346075"/>
          </a:xfrm>
          <a:prstGeom prst="rect">
            <a:avLst/>
          </a:prstGeom>
          <a:solidFill>
            <a:srgbClr val="CCECFF"/>
          </a:solidFill>
          <a:ln w="12700">
            <a:solidFill>
              <a:schemeClr val="tx1"/>
            </a:solidFill>
            <a:miter lim="800000"/>
            <a:headEnd/>
            <a:tailEnd/>
          </a:ln>
          <a:effectLst/>
        </p:spPr>
        <p:txBody>
          <a:bodyPr lIns="90488" tIns="44450" rIns="90488" bIns="44450">
            <a:spAutoFit/>
          </a:bodyPr>
          <a:lstStyle/>
          <a:p>
            <a:pPr algn="ctr">
              <a:spcBef>
                <a:spcPct val="50000"/>
              </a:spcBef>
            </a:pPr>
            <a:r>
              <a:rPr lang="en-US" sz="1600"/>
              <a:t>3</a:t>
            </a:r>
          </a:p>
        </p:txBody>
      </p:sp>
      <p:sp>
        <p:nvSpPr>
          <p:cNvPr id="139277" name="Rectangle 13"/>
          <p:cNvSpPr>
            <a:spLocks noChangeArrowheads="1"/>
          </p:cNvSpPr>
          <p:nvPr/>
        </p:nvSpPr>
        <p:spPr bwMode="auto">
          <a:xfrm>
            <a:off x="6130925" y="2057400"/>
            <a:ext cx="422275" cy="346075"/>
          </a:xfrm>
          <a:prstGeom prst="rect">
            <a:avLst/>
          </a:prstGeom>
          <a:solidFill>
            <a:srgbClr val="CCECFF"/>
          </a:solidFill>
          <a:ln w="12700">
            <a:solidFill>
              <a:schemeClr val="tx1"/>
            </a:solidFill>
            <a:miter lim="800000"/>
            <a:headEnd/>
            <a:tailEnd/>
          </a:ln>
          <a:effectLst/>
        </p:spPr>
        <p:txBody>
          <a:bodyPr lIns="90488" tIns="44450" rIns="90488" bIns="44450">
            <a:spAutoFit/>
          </a:bodyPr>
          <a:lstStyle/>
          <a:p>
            <a:pPr algn="ctr">
              <a:spcBef>
                <a:spcPct val="50000"/>
              </a:spcBef>
            </a:pPr>
            <a:r>
              <a:rPr lang="en-US" sz="1600"/>
              <a:t>8</a:t>
            </a:r>
          </a:p>
        </p:txBody>
      </p:sp>
      <p:graphicFrame>
        <p:nvGraphicFramePr>
          <p:cNvPr id="139391" name="Object 127">
            <a:hlinkClick r:id="" action="ppaction://ole?verb=0"/>
          </p:cNvPr>
          <p:cNvGraphicFramePr>
            <a:graphicFrameLocks/>
          </p:cNvGraphicFramePr>
          <p:nvPr/>
        </p:nvGraphicFramePr>
        <p:xfrm>
          <a:off x="6808788" y="1479550"/>
          <a:ext cx="660400" cy="1003300"/>
        </p:xfrm>
        <a:graphic>
          <a:graphicData uri="http://schemas.openxmlformats.org/presentationml/2006/ole">
            <mc:AlternateContent xmlns:mc="http://schemas.openxmlformats.org/markup-compatibility/2006">
              <mc:Choice xmlns:v="urn:schemas-microsoft-com:vml" Requires="v">
                <p:oleObj spid="_x0000_s150560" r:id="rId2" imgW="495300" imgH="752475" progId="">
                  <p:embed/>
                </p:oleObj>
              </mc:Choice>
              <mc:Fallback>
                <p:oleObj r:id="rId2" imgW="495300" imgH="752475" progId="">
                  <p:embed/>
                  <p:pic>
                    <p:nvPicPr>
                      <p:cNvPr id="0"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788" y="1479550"/>
                        <a:ext cx="660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6" name="Rectangle 2"/>
          <p:cNvSpPr>
            <a:spLocks noGrp="1" noChangeArrowheads="1"/>
          </p:cNvSpPr>
          <p:nvPr>
            <p:ph type="title"/>
          </p:nvPr>
        </p:nvSpPr>
        <p:spPr>
          <a:xfrm>
            <a:off x="457200" y="0"/>
            <a:ext cx="8229600" cy="1066800"/>
          </a:xfrm>
        </p:spPr>
        <p:txBody>
          <a:bodyPr/>
          <a:lstStyle/>
          <a:p>
            <a:r>
              <a:rPr lang="en-US" u="sng" dirty="0"/>
              <a:t>Primary Scales of Measurement</a:t>
            </a:r>
          </a:p>
        </p:txBody>
      </p:sp>
      <p:sp>
        <p:nvSpPr>
          <p:cNvPr id="139268" name="Rectangle 4"/>
          <p:cNvSpPr>
            <a:spLocks noChangeArrowheads="1"/>
          </p:cNvSpPr>
          <p:nvPr/>
        </p:nvSpPr>
        <p:spPr bwMode="auto">
          <a:xfrm>
            <a:off x="276225" y="1077913"/>
            <a:ext cx="3946525" cy="5845190"/>
          </a:xfrm>
          <a:prstGeom prst="rect">
            <a:avLst/>
          </a:prstGeom>
          <a:noFill/>
          <a:ln w="12700">
            <a:noFill/>
            <a:miter lim="800000"/>
            <a:headEnd/>
            <a:tailEnd/>
          </a:ln>
          <a:effectLst/>
        </p:spPr>
        <p:txBody>
          <a:bodyPr lIns="90488" tIns="44450" rIns="90488" bIns="44450">
            <a:spAutoFit/>
          </a:bodyPr>
          <a:lstStyle/>
          <a:p>
            <a:r>
              <a:rPr lang="en-US" sz="2400" b="0" dirty="0">
                <a:solidFill>
                  <a:schemeClr val="hlink"/>
                </a:solidFill>
              </a:rPr>
              <a:t>Scale		</a:t>
            </a:r>
          </a:p>
          <a:p>
            <a:r>
              <a:rPr lang="en-US" sz="2400" b="0" dirty="0">
                <a:solidFill>
                  <a:schemeClr val="hlink"/>
                </a:solidFill>
              </a:rPr>
              <a:t>Nominal</a:t>
            </a:r>
            <a:r>
              <a:rPr lang="en-US" sz="2200" b="0" dirty="0">
                <a:solidFill>
                  <a:schemeClr val="tx1"/>
                </a:solidFill>
              </a:rPr>
              <a:t> 	</a:t>
            </a:r>
            <a:r>
              <a:rPr lang="en-US" sz="2200" b="0" dirty="0"/>
              <a:t>Numbers </a:t>
            </a:r>
          </a:p>
          <a:p>
            <a:r>
              <a:rPr lang="en-US" sz="2400" b="0" dirty="0"/>
              <a:t>		</a:t>
            </a:r>
            <a:r>
              <a:rPr lang="en-US" sz="2200" b="0" dirty="0"/>
              <a:t>Assigned	 </a:t>
            </a:r>
          </a:p>
          <a:p>
            <a:r>
              <a:rPr lang="en-US" sz="2200" b="0" dirty="0"/>
              <a:t>		to Runners</a:t>
            </a:r>
            <a:endParaRPr lang="en-US" sz="2400" b="0" dirty="0">
              <a:solidFill>
                <a:schemeClr val="tx2"/>
              </a:solidFill>
            </a:endParaRPr>
          </a:p>
          <a:p>
            <a:endParaRPr lang="en-US" sz="2400" b="0" dirty="0">
              <a:solidFill>
                <a:schemeClr val="tx2"/>
              </a:solidFill>
            </a:endParaRPr>
          </a:p>
          <a:p>
            <a:r>
              <a:rPr lang="en-US" sz="2400" b="0" dirty="0">
                <a:solidFill>
                  <a:schemeClr val="hlink"/>
                </a:solidFill>
              </a:rPr>
              <a:t>Ordinal</a:t>
            </a:r>
            <a:r>
              <a:rPr lang="en-US" sz="2400" b="0" dirty="0">
                <a:solidFill>
                  <a:schemeClr val="tx2"/>
                </a:solidFill>
              </a:rPr>
              <a:t>	             </a:t>
            </a:r>
            <a:r>
              <a:rPr lang="en-US" sz="2200" b="0" dirty="0"/>
              <a:t>Rank Order</a:t>
            </a:r>
            <a:endParaRPr lang="en-US" sz="2400" b="0" dirty="0"/>
          </a:p>
          <a:p>
            <a:r>
              <a:rPr lang="en-US" sz="2400" b="0" dirty="0"/>
              <a:t>		</a:t>
            </a:r>
            <a:r>
              <a:rPr lang="en-US" sz="2200" b="0" dirty="0"/>
              <a:t>of Winners</a:t>
            </a:r>
            <a:endParaRPr lang="en-US" sz="2400" b="0" dirty="0"/>
          </a:p>
          <a:p>
            <a:endParaRPr lang="en-US" sz="2400" b="0" dirty="0">
              <a:solidFill>
                <a:schemeClr val="tx2"/>
              </a:solidFill>
            </a:endParaRPr>
          </a:p>
          <a:p>
            <a:endParaRPr lang="en-US" sz="2400" b="0" dirty="0">
              <a:solidFill>
                <a:schemeClr val="tx2"/>
              </a:solidFill>
            </a:endParaRPr>
          </a:p>
          <a:p>
            <a:r>
              <a:rPr lang="en-US" sz="2400" b="0" dirty="0">
                <a:solidFill>
                  <a:schemeClr val="hlink"/>
                </a:solidFill>
              </a:rPr>
              <a:t>Interval</a:t>
            </a:r>
            <a:r>
              <a:rPr lang="en-US" sz="2400" b="0" dirty="0">
                <a:solidFill>
                  <a:schemeClr val="tx2"/>
                </a:solidFill>
              </a:rPr>
              <a:t>	</a:t>
            </a:r>
            <a:r>
              <a:rPr lang="en-US" sz="2200" b="0" dirty="0"/>
              <a:t>Performance</a:t>
            </a:r>
          </a:p>
          <a:p>
            <a:r>
              <a:rPr lang="en-US" sz="2200" b="0" dirty="0"/>
              <a:t>		Rating on a	    </a:t>
            </a:r>
          </a:p>
          <a:p>
            <a:r>
              <a:rPr lang="en-US" sz="2200" b="0" dirty="0"/>
              <a:t>		0 to 10 Scale</a:t>
            </a:r>
            <a:endParaRPr lang="en-US" sz="2400" b="0" dirty="0">
              <a:solidFill>
                <a:schemeClr val="tx2"/>
              </a:solidFill>
            </a:endParaRPr>
          </a:p>
          <a:p>
            <a:endParaRPr lang="en-US" sz="2400" b="0" dirty="0">
              <a:solidFill>
                <a:schemeClr val="tx2"/>
              </a:solidFill>
            </a:endParaRPr>
          </a:p>
          <a:p>
            <a:r>
              <a:rPr lang="en-US" sz="2400" b="0" dirty="0">
                <a:solidFill>
                  <a:schemeClr val="hlink"/>
                </a:solidFill>
              </a:rPr>
              <a:t>Ratio	</a:t>
            </a:r>
            <a:r>
              <a:rPr lang="en-US" sz="2400" b="0" dirty="0">
                <a:solidFill>
                  <a:schemeClr val="tx2"/>
                </a:solidFill>
              </a:rPr>
              <a:t>	</a:t>
            </a:r>
            <a:r>
              <a:rPr lang="en-US" sz="2200" b="0" dirty="0"/>
              <a:t>Time to 			Finish, in             </a:t>
            </a:r>
          </a:p>
          <a:p>
            <a:r>
              <a:rPr lang="en-US" sz="2200" b="0" dirty="0"/>
              <a:t>                             Seconds</a:t>
            </a:r>
            <a:r>
              <a:rPr lang="en-US" sz="2200" b="0" dirty="0">
                <a:solidFill>
                  <a:schemeClr val="tx1"/>
                </a:solidFill>
              </a:rPr>
              <a:t>                        </a:t>
            </a:r>
          </a:p>
        </p:txBody>
      </p:sp>
      <p:graphicFrame>
        <p:nvGraphicFramePr>
          <p:cNvPr id="139271" name="Object 7">
            <a:hlinkClick r:id="" action="ppaction://ole?verb=0"/>
          </p:cNvPr>
          <p:cNvGraphicFramePr>
            <a:graphicFrameLocks/>
          </p:cNvGraphicFramePr>
          <p:nvPr/>
        </p:nvGraphicFramePr>
        <p:xfrm>
          <a:off x="4370388" y="1501775"/>
          <a:ext cx="660400" cy="1003300"/>
        </p:xfrm>
        <a:graphic>
          <a:graphicData uri="http://schemas.openxmlformats.org/presentationml/2006/ole">
            <mc:AlternateContent xmlns:mc="http://schemas.openxmlformats.org/markup-compatibility/2006">
              <mc:Choice xmlns:v="urn:schemas-microsoft-com:vml" Requires="v">
                <p:oleObj spid="_x0000_s150561" r:id="rId4" imgW="495300" imgH="752475" progId="">
                  <p:embed/>
                </p:oleObj>
              </mc:Choice>
              <mc:Fallback>
                <p:oleObj r:id="rId4" imgW="495300" imgH="752475" progId="">
                  <p:embed/>
                  <p:pic>
                    <p:nvPicPr>
                      <p:cNvPr id="0" name="Picture 3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388" y="1501775"/>
                        <a:ext cx="660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6" name="Object 12">
            <a:hlinkClick r:id="" action="ppaction://ole?verb=0"/>
          </p:cNvPr>
          <p:cNvGraphicFramePr>
            <a:graphicFrameLocks/>
          </p:cNvGraphicFramePr>
          <p:nvPr/>
        </p:nvGraphicFramePr>
        <p:xfrm>
          <a:off x="5589588" y="1501775"/>
          <a:ext cx="660400" cy="1003300"/>
        </p:xfrm>
        <a:graphic>
          <a:graphicData uri="http://schemas.openxmlformats.org/presentationml/2006/ole">
            <mc:AlternateContent xmlns:mc="http://schemas.openxmlformats.org/markup-compatibility/2006">
              <mc:Choice xmlns:v="urn:schemas-microsoft-com:vml" Requires="v">
                <p:oleObj spid="_x0000_s150562" r:id="rId6" imgW="495300" imgH="752475" progId="">
                  <p:embed/>
                </p:oleObj>
              </mc:Choice>
              <mc:Fallback>
                <p:oleObj r:id="rId6" imgW="495300" imgH="752475" progId="">
                  <p:embed/>
                  <p:pic>
                    <p:nvPicPr>
                      <p:cNvPr id="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588" y="1501775"/>
                        <a:ext cx="660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4"/>
          <p:cNvGrpSpPr>
            <a:grpSpLocks/>
          </p:cNvGrpSpPr>
          <p:nvPr/>
        </p:nvGrpSpPr>
        <p:grpSpPr bwMode="auto">
          <a:xfrm>
            <a:off x="4249738" y="2797175"/>
            <a:ext cx="787400" cy="1485900"/>
            <a:chOff x="2628" y="1592"/>
            <a:chExt cx="496" cy="936"/>
          </a:xfrm>
        </p:grpSpPr>
        <p:graphicFrame>
          <p:nvGraphicFramePr>
            <p:cNvPr id="139279" name="Object 15">
              <a:hlinkClick r:id="" action="ppaction://ole?verb=0"/>
            </p:cNvPr>
            <p:cNvGraphicFramePr>
              <a:graphicFrameLocks/>
            </p:cNvGraphicFramePr>
            <p:nvPr/>
          </p:nvGraphicFramePr>
          <p:xfrm>
            <a:off x="2704" y="1592"/>
            <a:ext cx="416" cy="632"/>
          </p:xfrm>
          <a:graphic>
            <a:graphicData uri="http://schemas.openxmlformats.org/presentationml/2006/ole">
              <mc:AlternateContent xmlns:mc="http://schemas.openxmlformats.org/markup-compatibility/2006">
                <mc:Choice xmlns:v="urn:schemas-microsoft-com:vml" Requires="v">
                  <p:oleObj spid="_x0000_s150563" r:id="rId7" imgW="495300" imgH="752475" progId="">
                    <p:embed/>
                  </p:oleObj>
                </mc:Choice>
                <mc:Fallback>
                  <p:oleObj r:id="rId7" imgW="495300" imgH="752475" progId="">
                    <p:embed/>
                    <p:pic>
                      <p:nvPicPr>
                        <p:cNvPr id="0"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4" y="1592"/>
                          <a:ext cx="41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0" name="Rectangle 16"/>
            <p:cNvSpPr>
              <a:spLocks noChangeArrowheads="1"/>
            </p:cNvSpPr>
            <p:nvPr/>
          </p:nvSpPr>
          <p:spPr bwMode="auto">
            <a:xfrm>
              <a:off x="2628" y="2126"/>
              <a:ext cx="496" cy="402"/>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Third</a:t>
              </a:r>
            </a:p>
            <a:p>
              <a:pPr algn="ctr"/>
              <a:r>
                <a:rPr lang="en-US">
                  <a:solidFill>
                    <a:srgbClr val="0000FF"/>
                  </a:solidFill>
                </a:rPr>
                <a:t>place</a:t>
              </a:r>
            </a:p>
          </p:txBody>
        </p:sp>
      </p:grpSp>
      <p:grpSp>
        <p:nvGrpSpPr>
          <p:cNvPr id="3" name="Group 17"/>
          <p:cNvGrpSpPr>
            <a:grpSpLocks/>
          </p:cNvGrpSpPr>
          <p:nvPr/>
        </p:nvGrpSpPr>
        <p:grpSpPr bwMode="auto">
          <a:xfrm>
            <a:off x="5438775" y="2797175"/>
            <a:ext cx="1014413" cy="1485900"/>
            <a:chOff x="3377" y="1592"/>
            <a:chExt cx="639" cy="936"/>
          </a:xfrm>
        </p:grpSpPr>
        <p:graphicFrame>
          <p:nvGraphicFramePr>
            <p:cNvPr id="139282" name="Object 18">
              <a:hlinkClick r:id="" action="ppaction://ole?verb=0"/>
            </p:cNvPr>
            <p:cNvGraphicFramePr>
              <a:graphicFrameLocks/>
            </p:cNvGraphicFramePr>
            <p:nvPr/>
          </p:nvGraphicFramePr>
          <p:xfrm>
            <a:off x="3472" y="1592"/>
            <a:ext cx="416" cy="632"/>
          </p:xfrm>
          <a:graphic>
            <a:graphicData uri="http://schemas.openxmlformats.org/presentationml/2006/ole">
              <mc:AlternateContent xmlns:mc="http://schemas.openxmlformats.org/markup-compatibility/2006">
                <mc:Choice xmlns:v="urn:schemas-microsoft-com:vml" Requires="v">
                  <p:oleObj spid="_x0000_s150564" r:id="rId9" imgW="495300" imgH="752475" progId="">
                    <p:embed/>
                  </p:oleObj>
                </mc:Choice>
                <mc:Fallback>
                  <p:oleObj r:id="rId9" imgW="495300" imgH="752475" progId="">
                    <p:embed/>
                    <p:pic>
                      <p:nvPicPr>
                        <p:cNvPr id="0" name="Picture 3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2" y="1592"/>
                          <a:ext cx="41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3" name="Rectangle 19"/>
            <p:cNvSpPr>
              <a:spLocks noChangeArrowheads="1"/>
            </p:cNvSpPr>
            <p:nvPr/>
          </p:nvSpPr>
          <p:spPr bwMode="auto">
            <a:xfrm>
              <a:off x="3377" y="2126"/>
              <a:ext cx="639" cy="402"/>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Second</a:t>
              </a:r>
            </a:p>
            <a:p>
              <a:pPr algn="ctr"/>
              <a:r>
                <a:rPr lang="en-US">
                  <a:solidFill>
                    <a:srgbClr val="0000FF"/>
                  </a:solidFill>
                </a:rPr>
                <a:t>place</a:t>
              </a:r>
            </a:p>
          </p:txBody>
        </p:sp>
      </p:grpSp>
      <p:grpSp>
        <p:nvGrpSpPr>
          <p:cNvPr id="4" name="Group 20"/>
          <p:cNvGrpSpPr>
            <a:grpSpLocks/>
          </p:cNvGrpSpPr>
          <p:nvPr/>
        </p:nvGrpSpPr>
        <p:grpSpPr bwMode="auto">
          <a:xfrm>
            <a:off x="6662738" y="2797175"/>
            <a:ext cx="806450" cy="1485900"/>
            <a:chOff x="4148" y="1592"/>
            <a:chExt cx="508" cy="936"/>
          </a:xfrm>
        </p:grpSpPr>
        <p:graphicFrame>
          <p:nvGraphicFramePr>
            <p:cNvPr id="139285" name="Object 21">
              <a:hlinkClick r:id="" action="ppaction://ole?verb=0"/>
            </p:cNvPr>
            <p:cNvGraphicFramePr>
              <a:graphicFrameLocks/>
            </p:cNvGraphicFramePr>
            <p:nvPr/>
          </p:nvGraphicFramePr>
          <p:xfrm>
            <a:off x="4240" y="1592"/>
            <a:ext cx="416" cy="632"/>
          </p:xfrm>
          <a:graphic>
            <a:graphicData uri="http://schemas.openxmlformats.org/presentationml/2006/ole">
              <mc:AlternateContent xmlns:mc="http://schemas.openxmlformats.org/markup-compatibility/2006">
                <mc:Choice xmlns:v="urn:schemas-microsoft-com:vml" Requires="v">
                  <p:oleObj spid="_x0000_s150565" r:id="rId11" imgW="495300" imgH="752475" progId="">
                    <p:embed/>
                  </p:oleObj>
                </mc:Choice>
                <mc:Fallback>
                  <p:oleObj r:id="rId11" imgW="495300" imgH="752475" progId="">
                    <p:embed/>
                    <p:pic>
                      <p:nvPicPr>
                        <p:cNvPr id="0" name="Picture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0" y="1592"/>
                          <a:ext cx="41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6" name="Rectangle 22"/>
            <p:cNvSpPr>
              <a:spLocks noChangeArrowheads="1"/>
            </p:cNvSpPr>
            <p:nvPr/>
          </p:nvSpPr>
          <p:spPr bwMode="auto">
            <a:xfrm>
              <a:off x="4148" y="2126"/>
              <a:ext cx="496" cy="402"/>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First</a:t>
              </a:r>
            </a:p>
            <a:p>
              <a:pPr algn="ctr"/>
              <a:r>
                <a:rPr lang="en-US">
                  <a:solidFill>
                    <a:srgbClr val="0000FF"/>
                  </a:solidFill>
                </a:rPr>
                <a:t>place</a:t>
              </a:r>
            </a:p>
          </p:txBody>
        </p:sp>
      </p:grpSp>
      <p:sp>
        <p:nvSpPr>
          <p:cNvPr id="139287" name="Rectangle 23"/>
          <p:cNvSpPr>
            <a:spLocks noChangeArrowheads="1"/>
          </p:cNvSpPr>
          <p:nvPr/>
        </p:nvSpPr>
        <p:spPr bwMode="auto">
          <a:xfrm>
            <a:off x="7800975" y="1587500"/>
            <a:ext cx="860425"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Finish</a:t>
            </a:r>
          </a:p>
        </p:txBody>
      </p:sp>
      <p:sp>
        <p:nvSpPr>
          <p:cNvPr id="139288" name="Rectangle 24"/>
          <p:cNvSpPr>
            <a:spLocks noChangeArrowheads="1"/>
          </p:cNvSpPr>
          <p:nvPr/>
        </p:nvSpPr>
        <p:spPr bwMode="auto">
          <a:xfrm>
            <a:off x="7800975" y="2882900"/>
            <a:ext cx="860425"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Finish</a:t>
            </a:r>
          </a:p>
        </p:txBody>
      </p:sp>
      <p:sp>
        <p:nvSpPr>
          <p:cNvPr id="139289" name="Rectangle 25"/>
          <p:cNvSpPr>
            <a:spLocks noChangeArrowheads="1"/>
          </p:cNvSpPr>
          <p:nvPr/>
        </p:nvSpPr>
        <p:spPr bwMode="auto">
          <a:xfrm>
            <a:off x="4378325" y="4711700"/>
            <a:ext cx="54451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8.2</a:t>
            </a:r>
          </a:p>
        </p:txBody>
      </p:sp>
      <p:sp>
        <p:nvSpPr>
          <p:cNvPr id="139290" name="Rectangle 26"/>
          <p:cNvSpPr>
            <a:spLocks noChangeArrowheads="1"/>
          </p:cNvSpPr>
          <p:nvPr/>
        </p:nvSpPr>
        <p:spPr bwMode="auto">
          <a:xfrm>
            <a:off x="5673725" y="4711700"/>
            <a:ext cx="54451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9.1</a:t>
            </a:r>
          </a:p>
        </p:txBody>
      </p:sp>
      <p:sp>
        <p:nvSpPr>
          <p:cNvPr id="139291" name="Rectangle 27"/>
          <p:cNvSpPr>
            <a:spLocks noChangeArrowheads="1"/>
          </p:cNvSpPr>
          <p:nvPr/>
        </p:nvSpPr>
        <p:spPr bwMode="auto">
          <a:xfrm>
            <a:off x="6892925" y="4711700"/>
            <a:ext cx="54451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9.6</a:t>
            </a:r>
          </a:p>
        </p:txBody>
      </p:sp>
      <p:sp>
        <p:nvSpPr>
          <p:cNvPr id="139292" name="Rectangle 28"/>
          <p:cNvSpPr>
            <a:spLocks noChangeArrowheads="1"/>
          </p:cNvSpPr>
          <p:nvPr/>
        </p:nvSpPr>
        <p:spPr bwMode="auto">
          <a:xfrm>
            <a:off x="4381500" y="5930900"/>
            <a:ext cx="69056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15.2</a:t>
            </a:r>
          </a:p>
        </p:txBody>
      </p:sp>
      <p:sp>
        <p:nvSpPr>
          <p:cNvPr id="139293" name="Rectangle 29"/>
          <p:cNvSpPr>
            <a:spLocks noChangeArrowheads="1"/>
          </p:cNvSpPr>
          <p:nvPr/>
        </p:nvSpPr>
        <p:spPr bwMode="auto">
          <a:xfrm>
            <a:off x="5676900" y="5930900"/>
            <a:ext cx="69056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14.1</a:t>
            </a:r>
          </a:p>
        </p:txBody>
      </p:sp>
      <p:sp>
        <p:nvSpPr>
          <p:cNvPr id="139294" name="Rectangle 30"/>
          <p:cNvSpPr>
            <a:spLocks noChangeArrowheads="1"/>
          </p:cNvSpPr>
          <p:nvPr/>
        </p:nvSpPr>
        <p:spPr bwMode="auto">
          <a:xfrm>
            <a:off x="6896100" y="5930900"/>
            <a:ext cx="69056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13.4</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2800" u="sng" dirty="0"/>
              <a:t>Illustration of Primary Scales of Measurement</a:t>
            </a:r>
          </a:p>
        </p:txBody>
      </p:sp>
      <p:sp>
        <p:nvSpPr>
          <p:cNvPr id="142346" name="Rectangle 10"/>
          <p:cNvSpPr>
            <a:spLocks noChangeAspect="1" noChangeArrowheads="1"/>
          </p:cNvSpPr>
          <p:nvPr/>
        </p:nvSpPr>
        <p:spPr bwMode="auto">
          <a:xfrm>
            <a:off x="336550" y="1570038"/>
            <a:ext cx="8372475" cy="4660900"/>
          </a:xfrm>
          <a:prstGeom prst="rect">
            <a:avLst/>
          </a:prstGeom>
          <a:solidFill>
            <a:srgbClr val="CCECFF"/>
          </a:solidFill>
          <a:ln w="12700">
            <a:noFill/>
            <a:miter lim="800000"/>
            <a:headEnd/>
            <a:tailEnd/>
          </a:ln>
          <a:effectLst/>
        </p:spPr>
        <p:txBody>
          <a:bodyPr lIns="90488" tIns="44450" rIns="90488" bIns="44450">
            <a:spAutoFit/>
          </a:bodyPr>
          <a:lstStyle/>
          <a:p>
            <a:r>
              <a:rPr lang="en-US" sz="2200">
                <a:solidFill>
                  <a:schemeClr val="hlink"/>
                </a:solidFill>
                <a:latin typeface="Arial" charset="0"/>
              </a:rPr>
              <a:t>Nominal                    Ordinal                                           Ratio</a:t>
            </a:r>
          </a:p>
          <a:p>
            <a:r>
              <a:rPr lang="en-US" sz="2200">
                <a:solidFill>
                  <a:schemeClr val="hlink"/>
                </a:solidFill>
                <a:latin typeface="Arial" charset="0"/>
              </a:rPr>
              <a:t>Scale                         Scale                                              Scale</a:t>
            </a:r>
          </a:p>
          <a:p>
            <a:r>
              <a:rPr lang="en-US" sz="1600" b="0">
                <a:solidFill>
                  <a:schemeClr val="tx2"/>
                </a:solidFill>
                <a:latin typeface="Arial" charset="0"/>
              </a:rPr>
              <a:t>		              </a:t>
            </a:r>
            <a:r>
              <a:rPr lang="en-US" sz="1600" b="0">
                <a:solidFill>
                  <a:schemeClr val="tx1"/>
                </a:solidFill>
                <a:latin typeface="Arial" charset="0"/>
              </a:rPr>
              <a:t>Preference</a:t>
            </a:r>
            <a:r>
              <a:rPr lang="en-US" b="0">
                <a:solidFill>
                  <a:schemeClr val="tx1"/>
                </a:solidFill>
                <a:latin typeface="Arial" charset="0"/>
              </a:rPr>
              <a:t>                                                     $ spent last                  No.   Store                         </a:t>
            </a:r>
            <a:r>
              <a:rPr lang="en-US" sz="1600" b="0">
                <a:solidFill>
                  <a:schemeClr val="tx1"/>
                </a:solidFill>
                <a:latin typeface="Arial" charset="0"/>
              </a:rPr>
              <a:t>Rankings   </a:t>
            </a:r>
            <a:r>
              <a:rPr lang="en-US" b="0">
                <a:solidFill>
                  <a:schemeClr val="tx1"/>
                </a:solidFill>
                <a:latin typeface="Arial" charset="0"/>
              </a:rPr>
              <a:t>                                                    3 months</a:t>
            </a:r>
          </a:p>
          <a:p>
            <a:br>
              <a:rPr lang="en-US" sz="2000">
                <a:solidFill>
                  <a:srgbClr val="840218"/>
                </a:solidFill>
                <a:latin typeface="Arial" charset="0"/>
              </a:rPr>
            </a:br>
            <a:r>
              <a:rPr lang="en-US" sz="2000">
                <a:solidFill>
                  <a:schemeClr val="tx2"/>
                </a:solidFill>
                <a:latin typeface="Arial" charset="0"/>
              </a:rPr>
              <a:t>1. Lord &amp; Taylor</a:t>
            </a:r>
          </a:p>
          <a:p>
            <a:r>
              <a:rPr lang="en-US" sz="2000">
                <a:solidFill>
                  <a:schemeClr val="tx2"/>
                </a:solidFill>
                <a:latin typeface="Arial" charset="0"/>
              </a:rPr>
              <a:t>2. Macy’s</a:t>
            </a:r>
          </a:p>
          <a:p>
            <a:r>
              <a:rPr lang="en-US" sz="2000">
                <a:solidFill>
                  <a:schemeClr val="tx2"/>
                </a:solidFill>
                <a:latin typeface="Arial" charset="0"/>
              </a:rPr>
              <a:t>3. Kmart</a:t>
            </a:r>
          </a:p>
          <a:p>
            <a:r>
              <a:rPr lang="en-US" sz="2000">
                <a:solidFill>
                  <a:schemeClr val="tx2"/>
                </a:solidFill>
                <a:latin typeface="Arial" charset="0"/>
              </a:rPr>
              <a:t>4. Rich’s</a:t>
            </a:r>
          </a:p>
          <a:p>
            <a:r>
              <a:rPr lang="en-US" sz="2000">
                <a:solidFill>
                  <a:schemeClr val="tx2"/>
                </a:solidFill>
                <a:latin typeface="Arial" charset="0"/>
              </a:rPr>
              <a:t>5. J.C. Penney                      </a:t>
            </a:r>
          </a:p>
          <a:p>
            <a:r>
              <a:rPr lang="en-US" sz="2000">
                <a:solidFill>
                  <a:schemeClr val="tx2"/>
                </a:solidFill>
                <a:latin typeface="Arial" charset="0"/>
              </a:rPr>
              <a:t>6. Neiman Marcus </a:t>
            </a:r>
          </a:p>
          <a:p>
            <a:r>
              <a:rPr lang="en-US" sz="2000">
                <a:solidFill>
                  <a:schemeClr val="tx2"/>
                </a:solidFill>
                <a:latin typeface="Arial" charset="0"/>
              </a:rPr>
              <a:t>7. Target </a:t>
            </a:r>
          </a:p>
          <a:p>
            <a:r>
              <a:rPr lang="en-US" sz="2000">
                <a:solidFill>
                  <a:schemeClr val="tx2"/>
                </a:solidFill>
                <a:latin typeface="Arial" charset="0"/>
              </a:rPr>
              <a:t>8. Saks Fifth Avenue </a:t>
            </a:r>
          </a:p>
          <a:p>
            <a:r>
              <a:rPr lang="en-US" sz="2000">
                <a:solidFill>
                  <a:schemeClr val="tx2"/>
                </a:solidFill>
                <a:latin typeface="Arial" charset="0"/>
              </a:rPr>
              <a:t>9. Sears </a:t>
            </a:r>
          </a:p>
          <a:p>
            <a:r>
              <a:rPr lang="en-US" sz="2000">
                <a:solidFill>
                  <a:schemeClr val="tx2"/>
                </a:solidFill>
                <a:latin typeface="Arial" charset="0"/>
              </a:rPr>
              <a:t>10.Wal-Mart</a:t>
            </a:r>
          </a:p>
        </p:txBody>
      </p:sp>
      <p:sp>
        <p:nvSpPr>
          <p:cNvPr id="142347" name="Line 11"/>
          <p:cNvSpPr>
            <a:spLocks noChangeAspect="1" noChangeShapeType="1"/>
          </p:cNvSpPr>
          <p:nvPr/>
        </p:nvSpPr>
        <p:spPr bwMode="auto">
          <a:xfrm>
            <a:off x="492125" y="1597025"/>
            <a:ext cx="8074025" cy="0"/>
          </a:xfrm>
          <a:prstGeom prst="line">
            <a:avLst/>
          </a:prstGeom>
          <a:noFill/>
          <a:ln w="25400">
            <a:solidFill>
              <a:schemeClr val="tx1"/>
            </a:solidFill>
            <a:round/>
            <a:headEnd/>
            <a:tailEnd/>
          </a:ln>
          <a:effectLst/>
        </p:spPr>
        <p:txBody>
          <a:bodyPr wrap="none" anchor="ctr"/>
          <a:lstStyle/>
          <a:p>
            <a:endParaRPr lang="en-US"/>
          </a:p>
        </p:txBody>
      </p:sp>
      <p:sp>
        <p:nvSpPr>
          <p:cNvPr id="142348" name="Line 12"/>
          <p:cNvSpPr>
            <a:spLocks noChangeAspect="1" noChangeShapeType="1"/>
          </p:cNvSpPr>
          <p:nvPr/>
        </p:nvSpPr>
        <p:spPr bwMode="auto">
          <a:xfrm>
            <a:off x="492125" y="6248400"/>
            <a:ext cx="8074025" cy="0"/>
          </a:xfrm>
          <a:prstGeom prst="line">
            <a:avLst/>
          </a:prstGeom>
          <a:noFill/>
          <a:ln w="25400">
            <a:solidFill>
              <a:schemeClr val="tx1"/>
            </a:solidFill>
            <a:round/>
            <a:headEnd/>
            <a:tailEnd/>
          </a:ln>
          <a:effectLst/>
        </p:spPr>
        <p:txBody>
          <a:bodyPr wrap="none" anchor="ctr"/>
          <a:lstStyle/>
          <a:p>
            <a:endParaRPr lang="en-US"/>
          </a:p>
        </p:txBody>
      </p:sp>
      <p:sp>
        <p:nvSpPr>
          <p:cNvPr id="142349" name="Line 13"/>
          <p:cNvSpPr>
            <a:spLocks noChangeAspect="1" noChangeShapeType="1"/>
          </p:cNvSpPr>
          <p:nvPr/>
        </p:nvSpPr>
        <p:spPr bwMode="auto">
          <a:xfrm>
            <a:off x="390525" y="3124200"/>
            <a:ext cx="8097838" cy="0"/>
          </a:xfrm>
          <a:prstGeom prst="line">
            <a:avLst/>
          </a:prstGeom>
          <a:noFill/>
          <a:ln w="25400">
            <a:solidFill>
              <a:schemeClr val="tx1"/>
            </a:solidFill>
            <a:round/>
            <a:headEnd/>
            <a:tailEnd/>
          </a:ln>
          <a:effectLst/>
        </p:spPr>
        <p:txBody>
          <a:bodyPr wrap="none" anchor="ctr"/>
          <a:lstStyle/>
          <a:p>
            <a:endParaRPr lang="en-US"/>
          </a:p>
        </p:txBody>
      </p:sp>
      <p:pic>
        <p:nvPicPr>
          <p:cNvPr id="142351" name="Picture 15"/>
          <p:cNvPicPr>
            <a:picLocks noChangeAspect="1" noChangeArrowheads="1"/>
          </p:cNvPicPr>
          <p:nvPr/>
        </p:nvPicPr>
        <p:blipFill>
          <a:blip r:embed="rId2" cstate="print"/>
          <a:srcRect/>
          <a:stretch>
            <a:fillRect/>
          </a:stretch>
        </p:blipFill>
        <p:spPr bwMode="auto">
          <a:xfrm>
            <a:off x="8229600" y="4724400"/>
            <a:ext cx="942975" cy="1957388"/>
          </a:xfrm>
          <a:prstGeom prst="rect">
            <a:avLst/>
          </a:prstGeom>
          <a:noFill/>
          <a:ln w="12700">
            <a:noFill/>
            <a:miter lim="800000"/>
            <a:headEnd/>
            <a:tailEnd/>
          </a:ln>
          <a:effectLst/>
        </p:spPr>
      </p:pic>
      <p:sp>
        <p:nvSpPr>
          <p:cNvPr id="142353" name="Text Box 17"/>
          <p:cNvSpPr txBox="1">
            <a:spLocks noChangeAspect="1" noChangeArrowheads="1"/>
          </p:cNvSpPr>
          <p:nvPr/>
        </p:nvSpPr>
        <p:spPr bwMode="auto">
          <a:xfrm>
            <a:off x="5467350" y="1597025"/>
            <a:ext cx="2025650" cy="1536700"/>
          </a:xfrm>
          <a:prstGeom prst="rect">
            <a:avLst/>
          </a:prstGeom>
          <a:noFill/>
          <a:ln w="12700">
            <a:noFill/>
            <a:miter lim="800000"/>
            <a:headEnd/>
            <a:tailEnd/>
          </a:ln>
          <a:effectLst/>
        </p:spPr>
        <p:txBody>
          <a:bodyPr>
            <a:spAutoFit/>
          </a:bodyPr>
          <a:lstStyle/>
          <a:p>
            <a:pPr>
              <a:lnSpc>
                <a:spcPct val="75000"/>
              </a:lnSpc>
              <a:spcBef>
                <a:spcPct val="50000"/>
              </a:spcBef>
            </a:pPr>
            <a:r>
              <a:rPr lang="en-US" sz="2400">
                <a:solidFill>
                  <a:schemeClr val="hlink"/>
                </a:solidFill>
                <a:latin typeface="Arial" charset="0"/>
              </a:rPr>
              <a:t>Interval</a:t>
            </a:r>
            <a:br>
              <a:rPr lang="en-US" sz="2400">
                <a:solidFill>
                  <a:schemeClr val="hlink"/>
                </a:solidFill>
                <a:latin typeface="Arial" charset="0"/>
              </a:rPr>
            </a:br>
            <a:r>
              <a:rPr lang="en-US" sz="2400">
                <a:solidFill>
                  <a:schemeClr val="hlink"/>
                </a:solidFill>
                <a:latin typeface="Arial" charset="0"/>
              </a:rPr>
              <a:t>Scale</a:t>
            </a:r>
            <a:r>
              <a:rPr lang="en-US" sz="2400">
                <a:solidFill>
                  <a:schemeClr val="tx2"/>
                </a:solidFill>
                <a:latin typeface="Arial" charset="0"/>
              </a:rPr>
              <a:t> </a:t>
            </a:r>
          </a:p>
          <a:p>
            <a:pPr>
              <a:lnSpc>
                <a:spcPct val="75000"/>
              </a:lnSpc>
              <a:spcBef>
                <a:spcPct val="50000"/>
              </a:spcBef>
            </a:pPr>
            <a:r>
              <a:rPr lang="en-US" b="0">
                <a:solidFill>
                  <a:schemeClr val="tx1"/>
                </a:solidFill>
                <a:latin typeface="Arial" charset="0"/>
              </a:rPr>
              <a:t>Preference Ratings</a:t>
            </a:r>
          </a:p>
          <a:p>
            <a:pPr>
              <a:lnSpc>
                <a:spcPct val="75000"/>
              </a:lnSpc>
              <a:spcBef>
                <a:spcPct val="50000"/>
              </a:spcBef>
            </a:pPr>
            <a:r>
              <a:rPr lang="en-US" b="0">
                <a:solidFill>
                  <a:schemeClr val="tx1"/>
                </a:solidFill>
                <a:latin typeface="Arial" charset="0"/>
              </a:rPr>
              <a:t>1-7     11-17</a:t>
            </a:r>
            <a:endParaRPr lang="en-US" sz="2400" b="0">
              <a:solidFill>
                <a:schemeClr val="tx1"/>
              </a:solidFill>
              <a:latin typeface="Arial" charset="0"/>
            </a:endParaRPr>
          </a:p>
        </p:txBody>
      </p:sp>
      <p:graphicFrame>
        <p:nvGraphicFramePr>
          <p:cNvPr id="142404" name="Object 68"/>
          <p:cNvGraphicFramePr>
            <a:graphicFrameLocks noChangeAspect="1"/>
          </p:cNvGraphicFramePr>
          <p:nvPr/>
        </p:nvGraphicFramePr>
        <p:xfrm>
          <a:off x="2895600" y="3200400"/>
          <a:ext cx="5486400" cy="3048000"/>
        </p:xfrm>
        <a:graphic>
          <a:graphicData uri="http://schemas.openxmlformats.org/presentationml/2006/ole">
            <mc:AlternateContent xmlns:mc="http://schemas.openxmlformats.org/markup-compatibility/2006">
              <mc:Choice xmlns:v="urn:schemas-microsoft-com:vml" Requires="v">
                <p:oleObj spid="_x0000_s151559" name="Worksheet" r:id="rId3" imgW="4005000" imgH="1923840" progId="Excel.Sheet.8">
                  <p:embed/>
                </p:oleObj>
              </mc:Choice>
              <mc:Fallback>
                <p:oleObj name="Worksheet" r:id="rId3" imgW="4005000" imgH="1923840" progId="Excel.Shee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5486400" cy="3048000"/>
                      </a:xfrm>
                      <a:prstGeom prst="rect">
                        <a:avLst/>
                      </a:prstGeom>
                      <a:noFill/>
                      <a:ln>
                        <a:noFill/>
                      </a:ln>
                      <a:effectLst/>
                      <a:extLst>
                        <a:ext uri="{909E8E84-426E-40DD-AFC4-6F175D3DCCD1}">
                          <a14:hiddenFill xmlns:a14="http://schemas.microsoft.com/office/drawing/2010/main">
                            <a:solidFill>
                              <a:srgbClr val="B18DAB"/>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Sources of Data</a:t>
            </a:r>
          </a:p>
        </p:txBody>
      </p:sp>
      <p:sp>
        <p:nvSpPr>
          <p:cNvPr id="3" name="Content Placeholder 2"/>
          <p:cNvSpPr>
            <a:spLocks noGrp="1"/>
          </p:cNvSpPr>
          <p:nvPr>
            <p:ph idx="1"/>
          </p:nvPr>
        </p:nvSpPr>
        <p:spPr/>
        <p:txBody>
          <a:bodyPr/>
          <a:lstStyle/>
          <a:p>
            <a:r>
              <a:rPr lang="en-US" dirty="0"/>
              <a:t>Primary Data</a:t>
            </a:r>
          </a:p>
          <a:p>
            <a:r>
              <a:rPr lang="en-US" dirty="0"/>
              <a:t>Secondary Data</a:t>
            </a:r>
          </a:p>
        </p:txBody>
      </p:sp>
    </p:spTree>
    <p:extLst>
      <p:ext uri="{BB962C8B-B14F-4D97-AF65-F5344CB8AC3E}">
        <p14:creationId xmlns:p14="http://schemas.microsoft.com/office/powerpoint/2010/main" val="1407196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444500" y="430213"/>
            <a:ext cx="7966075" cy="1047750"/>
          </a:xfrm>
        </p:spPr>
        <p:txBody>
          <a:bodyPr lIns="92075" tIns="46038" rIns="92075" bIns="46038" anchor="ctr"/>
          <a:lstStyle/>
          <a:p>
            <a:pPr eaLnBrk="1" hangingPunct="1"/>
            <a:r>
              <a:rPr lang="en-US" u="sng" dirty="0"/>
              <a:t>Frequency Distribution</a:t>
            </a:r>
          </a:p>
        </p:txBody>
      </p:sp>
      <p:sp>
        <p:nvSpPr>
          <p:cNvPr id="10243" name="Rectangle 3"/>
          <p:cNvSpPr>
            <a:spLocks noGrp="1" noChangeArrowheads="1"/>
          </p:cNvSpPr>
          <p:nvPr>
            <p:ph idx="1"/>
          </p:nvPr>
        </p:nvSpPr>
        <p:spPr>
          <a:xfrm>
            <a:off x="4232275" y="2105025"/>
            <a:ext cx="3806825" cy="3829050"/>
          </a:xfrm>
        </p:spPr>
        <p:txBody>
          <a:bodyPr lIns="92075" tIns="46038" rIns="92075" bIns="46038"/>
          <a:lstStyle/>
          <a:p>
            <a:pPr eaLnBrk="1" hangingPunct="1">
              <a:buFont typeface="Wingdings" pitchFamily="2" charset="2"/>
              <a:buNone/>
            </a:pPr>
            <a:r>
              <a:rPr lang="en-US">
                <a:solidFill>
                  <a:srgbClr val="4DB14B"/>
                </a:solidFill>
              </a:rPr>
              <a:t>	</a:t>
            </a:r>
            <a:r>
              <a:rPr lang="en-US" sz="2800"/>
              <a:t>A </a:t>
            </a:r>
            <a:r>
              <a:rPr lang="en-US" sz="2800">
                <a:solidFill>
                  <a:schemeClr val="accent1"/>
                </a:solidFill>
              </a:rPr>
              <a:t>Frequency</a:t>
            </a:r>
            <a:endParaRPr lang="en-US" sz="2800"/>
          </a:p>
        </p:txBody>
      </p:sp>
      <p:grpSp>
        <p:nvGrpSpPr>
          <p:cNvPr id="2" name="Group 6"/>
          <p:cNvGrpSpPr>
            <a:grpSpLocks/>
          </p:cNvGrpSpPr>
          <p:nvPr/>
        </p:nvGrpSpPr>
        <p:grpSpPr bwMode="auto">
          <a:xfrm>
            <a:off x="974725" y="1987550"/>
            <a:ext cx="7377113" cy="1206500"/>
            <a:chOff x="816864" y="2365248"/>
            <a:chExt cx="7376160" cy="1207008"/>
          </a:xfrm>
        </p:grpSpPr>
        <p:sp>
          <p:nvSpPr>
            <p:cNvPr id="8" name="Rounded Rectangle 7"/>
            <p:cNvSpPr/>
            <p:nvPr/>
          </p:nvSpPr>
          <p:spPr bwMode="auto">
            <a:xfrm>
              <a:off x="816864" y="2365248"/>
              <a:ext cx="7157113" cy="120700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9" name="Rectangle 8"/>
            <p:cNvSpPr/>
            <p:nvPr/>
          </p:nvSpPr>
          <p:spPr>
            <a:xfrm>
              <a:off x="1115275" y="2458950"/>
              <a:ext cx="7077749" cy="1016428"/>
            </a:xfrm>
            <a:prstGeom prst="rect">
              <a:avLst/>
            </a:prstGeom>
          </p:spPr>
          <p:txBody>
            <a:bodyPr>
              <a:spAutoFit/>
            </a:bodyPr>
            <a:lstStyle/>
            <a:p>
              <a:pPr eaLnBrk="0" hangingPunct="0">
                <a:defRPr/>
              </a:pPr>
              <a:r>
                <a:rPr lang="en-US" sz="2000" dirty="0">
                  <a:latin typeface="+mn-lt"/>
                  <a:cs typeface="+mn-cs"/>
                </a:rPr>
                <a:t>FREQUENCY DISTRIBUTION A grouping of data into mutually exclusive classes showing the number of observations in each class.</a:t>
              </a:r>
            </a:p>
          </p:txBody>
        </p:sp>
      </p:grpSp>
    </p:spTree>
    <p:extLst>
      <p:ext uri="{BB962C8B-B14F-4D97-AF65-F5344CB8AC3E}">
        <p14:creationId xmlns:p14="http://schemas.microsoft.com/office/powerpoint/2010/main" val="2659235290"/>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lIns="92075" tIns="46038" rIns="92075" bIns="46038" anchor="ctr"/>
          <a:lstStyle/>
          <a:p>
            <a:pPr eaLnBrk="1" hangingPunct="1"/>
            <a:r>
              <a:rPr lang="en-US" u="sng" dirty="0"/>
              <a:t>Frequency Distribution</a:t>
            </a:r>
          </a:p>
        </p:txBody>
      </p:sp>
      <p:sp>
        <p:nvSpPr>
          <p:cNvPr id="12291" name="Rectangle 3"/>
          <p:cNvSpPr>
            <a:spLocks noGrp="1" noChangeArrowheads="1"/>
          </p:cNvSpPr>
          <p:nvPr>
            <p:ph idx="1"/>
          </p:nvPr>
        </p:nvSpPr>
        <p:spPr>
          <a:xfrm>
            <a:off x="457200" y="2000250"/>
            <a:ext cx="7772400" cy="4476750"/>
          </a:xfrm>
        </p:spPr>
        <p:txBody>
          <a:bodyPr lIns="92075" tIns="46038" rIns="92075" bIns="46038">
            <a:normAutofit/>
          </a:bodyPr>
          <a:lstStyle/>
          <a:p>
            <a:pPr eaLnBrk="1" hangingPunct="1">
              <a:lnSpc>
                <a:spcPct val="80000"/>
              </a:lnSpc>
              <a:buFont typeface="Wingdings" pitchFamily="2" charset="2"/>
              <a:buNone/>
            </a:pPr>
            <a:r>
              <a:rPr lang="en-US" u="sng" dirty="0">
                <a:solidFill>
                  <a:schemeClr val="accent1"/>
                </a:solidFill>
              </a:rPr>
              <a:t>Class interval</a:t>
            </a:r>
            <a:r>
              <a:rPr lang="en-US" dirty="0">
                <a:solidFill>
                  <a:schemeClr val="accent1"/>
                </a:solidFill>
              </a:rPr>
              <a:t>:</a:t>
            </a:r>
            <a:r>
              <a:rPr lang="en-US" dirty="0">
                <a:solidFill>
                  <a:srgbClr val="4DB14B"/>
                </a:solidFill>
              </a:rPr>
              <a:t>  </a:t>
            </a:r>
            <a:r>
              <a:rPr lang="en-US" dirty="0"/>
              <a:t>The class interval is obtained by subtracting the lower limit of a class from the lower limit of the next class.</a:t>
            </a:r>
          </a:p>
          <a:p>
            <a:pPr eaLnBrk="1" hangingPunct="1">
              <a:lnSpc>
                <a:spcPct val="80000"/>
              </a:lnSpc>
              <a:buFont typeface="Wingdings" pitchFamily="2" charset="2"/>
              <a:buNone/>
            </a:pPr>
            <a:endParaRPr lang="en-US" sz="1000" dirty="0"/>
          </a:p>
          <a:p>
            <a:pPr eaLnBrk="1" hangingPunct="1">
              <a:lnSpc>
                <a:spcPct val="80000"/>
              </a:lnSpc>
              <a:buFont typeface="Wingdings" pitchFamily="2" charset="2"/>
              <a:buNone/>
            </a:pPr>
            <a:r>
              <a:rPr lang="en-US" u="sng" dirty="0">
                <a:solidFill>
                  <a:schemeClr val="accent1"/>
                </a:solidFill>
              </a:rPr>
              <a:t>Class frequency</a:t>
            </a:r>
            <a:r>
              <a:rPr lang="en-US" dirty="0">
                <a:solidFill>
                  <a:schemeClr val="accent1"/>
                </a:solidFill>
              </a:rPr>
              <a:t>:</a:t>
            </a:r>
            <a:r>
              <a:rPr lang="en-US" dirty="0"/>
              <a:t>  The number of observations in each class.</a:t>
            </a:r>
          </a:p>
          <a:p>
            <a:pPr eaLnBrk="1" hangingPunct="1">
              <a:lnSpc>
                <a:spcPct val="80000"/>
              </a:lnSpc>
              <a:buFont typeface="Wingdings" pitchFamily="2" charset="2"/>
              <a:buNone/>
            </a:pPr>
            <a:endParaRPr lang="en-US" sz="1100" dirty="0"/>
          </a:p>
          <a:p>
            <a:pPr eaLnBrk="1" hangingPunct="1">
              <a:lnSpc>
                <a:spcPct val="80000"/>
              </a:lnSpc>
              <a:buFont typeface="Wingdings" pitchFamily="2" charset="2"/>
              <a:buNone/>
            </a:pPr>
            <a:r>
              <a:rPr lang="en-US" u="sng" dirty="0">
                <a:solidFill>
                  <a:schemeClr val="accent1"/>
                </a:solidFill>
              </a:rPr>
              <a:t>Class midpoint</a:t>
            </a:r>
            <a:r>
              <a:rPr lang="en-US" dirty="0">
                <a:solidFill>
                  <a:schemeClr val="accent1"/>
                </a:solidFill>
              </a:rPr>
              <a:t>:</a:t>
            </a:r>
            <a:r>
              <a:rPr lang="en-US" dirty="0"/>
              <a:t> A point that divides a class into two equal parts.  This is the average of the upper and lower class limits. </a:t>
            </a:r>
          </a:p>
          <a:p>
            <a:pPr eaLnBrk="1" hangingPunct="1">
              <a:lnSpc>
                <a:spcPct val="80000"/>
              </a:lnSpc>
              <a:buFont typeface="Wingdings" pitchFamily="2" charset="2"/>
              <a:buNone/>
            </a:pPr>
            <a:endParaRPr lang="en-US" dirty="0"/>
          </a:p>
        </p:txBody>
      </p:sp>
      <p:sp>
        <p:nvSpPr>
          <p:cNvPr id="12293" name="Rectangle 4"/>
          <p:cNvSpPr>
            <a:spLocks noChangeArrowheads="1"/>
          </p:cNvSpPr>
          <p:nvPr/>
        </p:nvSpPr>
        <p:spPr bwMode="auto">
          <a:xfrm>
            <a:off x="0" y="0"/>
            <a:ext cx="184150" cy="304800"/>
          </a:xfrm>
          <a:prstGeom prst="rect">
            <a:avLst/>
          </a:prstGeom>
          <a:noFill/>
          <a:ln w="9525">
            <a:noFill/>
            <a:miter lim="800000"/>
            <a:headEnd/>
            <a:tailEnd/>
          </a:ln>
        </p:spPr>
        <p:txBody>
          <a:bodyPr wrap="none">
            <a:spAutoFit/>
          </a:bodyPr>
          <a:lstStyle/>
          <a:p>
            <a:pPr eaLnBrk="0" hangingPunct="0">
              <a:spcBef>
                <a:spcPct val="50000"/>
              </a:spcBef>
            </a:pPr>
            <a:endParaRPr lang="en-US" sz="1400" b="1" i="1">
              <a:solidFill>
                <a:schemeClr val="bg1"/>
              </a:solidFill>
              <a:latin typeface="Book Antiqua" pitchFamily="18" charset="0"/>
            </a:endParaRPr>
          </a:p>
        </p:txBody>
      </p:sp>
      <p:sp>
        <p:nvSpPr>
          <p:cNvPr id="12294" name="Text Box 5"/>
          <p:cNvSpPr txBox="1">
            <a:spLocks noChangeArrowheads="1"/>
          </p:cNvSpPr>
          <p:nvPr/>
        </p:nvSpPr>
        <p:spPr bwMode="auto">
          <a:xfrm>
            <a:off x="800100" y="3695700"/>
            <a:ext cx="7162800" cy="457200"/>
          </a:xfrm>
          <a:prstGeom prst="rect">
            <a:avLst/>
          </a:prstGeom>
          <a:noFill/>
          <a:ln w="9525">
            <a:noFill/>
            <a:miter lim="800000"/>
            <a:headEnd/>
            <a:tailEnd/>
          </a:ln>
        </p:spPr>
        <p:txBody>
          <a:bodyPr>
            <a:spAutoFit/>
          </a:bodyPr>
          <a:lstStyle/>
          <a:p>
            <a:pPr eaLnBrk="0" hangingPunct="0">
              <a:spcBef>
                <a:spcPct val="50000"/>
              </a:spcBef>
            </a:pPr>
            <a:endParaRPr lang="en-US"/>
          </a:p>
        </p:txBody>
      </p:sp>
    </p:spTree>
    <p:extLst>
      <p:ext uri="{BB962C8B-B14F-4D97-AF65-F5344CB8AC3E}">
        <p14:creationId xmlns:p14="http://schemas.microsoft.com/office/powerpoint/2010/main" val="59479881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A Note about Buzz Words..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pPr>
              <a:buNone/>
            </a:pPr>
            <a:r>
              <a:rPr lang="en-US" dirty="0">
                <a:latin typeface="Times New Roman" pitchFamily="18" charset="0"/>
                <a:cs typeface="Times New Roman" pitchFamily="18" charset="0"/>
              </a:rPr>
              <a:t>There are lots of Buzz words that closely resemble business analytics.</a:t>
            </a:r>
          </a:p>
          <a:p>
            <a:pPr>
              <a:buFont typeface="Arial" panose="020B0604020202020204" pitchFamily="34" charset="0"/>
              <a:buChar char="•"/>
            </a:pPr>
            <a:r>
              <a:rPr lang="en-US" dirty="0">
                <a:latin typeface="Times New Roman" pitchFamily="18" charset="0"/>
                <a:cs typeface="Times New Roman" pitchFamily="18" charset="0"/>
              </a:rPr>
              <a:t>Business Intelligence </a:t>
            </a:r>
          </a:p>
          <a:p>
            <a:pPr>
              <a:buFont typeface="Arial" panose="020B0604020202020204" pitchFamily="34" charset="0"/>
              <a:buChar char="•"/>
            </a:pPr>
            <a:r>
              <a:rPr lang="en-US" dirty="0">
                <a:latin typeface="Times New Roman" pitchFamily="18" charset="0"/>
                <a:cs typeface="Times New Roman" pitchFamily="18" charset="0"/>
              </a:rPr>
              <a:t>Data Science</a:t>
            </a:r>
          </a:p>
          <a:p>
            <a:pPr>
              <a:buFont typeface="Arial" panose="020B0604020202020204" pitchFamily="34" charset="0"/>
              <a:buChar char="•"/>
            </a:pPr>
            <a:r>
              <a:rPr lang="en-US" dirty="0">
                <a:latin typeface="Times New Roman" pitchFamily="18" charset="0"/>
                <a:cs typeface="Times New Roman" pitchFamily="18" charset="0"/>
              </a:rPr>
              <a:t>Decision Science </a:t>
            </a:r>
          </a:p>
          <a:p>
            <a:endParaRPr lang="en-US" dirty="0"/>
          </a:p>
        </p:txBody>
      </p:sp>
    </p:spTree>
    <p:extLst>
      <p:ext uri="{BB962C8B-B14F-4D97-AF65-F5344CB8AC3E}">
        <p14:creationId xmlns:p14="http://schemas.microsoft.com/office/powerpoint/2010/main" val="2005404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en-US" u="sng" dirty="0"/>
              <a:t>Frequency Table</a:t>
            </a:r>
          </a:p>
        </p:txBody>
      </p:sp>
      <p:grpSp>
        <p:nvGrpSpPr>
          <p:cNvPr id="2" name="Group 7"/>
          <p:cNvGrpSpPr>
            <a:grpSpLocks/>
          </p:cNvGrpSpPr>
          <p:nvPr/>
        </p:nvGrpSpPr>
        <p:grpSpPr bwMode="auto">
          <a:xfrm>
            <a:off x="817563" y="2193925"/>
            <a:ext cx="7399337" cy="1208088"/>
            <a:chOff x="816864" y="2194560"/>
            <a:chExt cx="7400544" cy="1207008"/>
          </a:xfrm>
        </p:grpSpPr>
        <p:sp>
          <p:nvSpPr>
            <p:cNvPr id="7" name="Rounded Rectangle 6"/>
            <p:cNvSpPr/>
            <p:nvPr/>
          </p:nvSpPr>
          <p:spPr bwMode="auto">
            <a:xfrm>
              <a:off x="816864" y="2194560"/>
              <a:ext cx="7156029" cy="120700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6" name="Rectangle 5"/>
            <p:cNvSpPr/>
            <p:nvPr/>
          </p:nvSpPr>
          <p:spPr>
            <a:xfrm>
              <a:off x="1139179" y="2300828"/>
              <a:ext cx="7078229" cy="1015092"/>
            </a:xfrm>
            <a:prstGeom prst="rect">
              <a:avLst/>
            </a:prstGeom>
          </p:spPr>
          <p:txBody>
            <a:bodyPr>
              <a:spAutoFit/>
            </a:bodyPr>
            <a:lstStyle/>
            <a:p>
              <a:pPr eaLnBrk="0" hangingPunct="0">
                <a:defRPr/>
              </a:pPr>
              <a:r>
                <a:rPr lang="en-US" sz="2000" dirty="0">
                  <a:latin typeface="+mn-lt"/>
                  <a:cs typeface="+mn-cs"/>
                </a:rPr>
                <a:t>FREQUENCY TABLE A grouping of qualitative data into mutually exclusive classes showing the number of observations in each class.</a:t>
              </a:r>
            </a:p>
          </p:txBody>
        </p:sp>
      </p:gr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Frequency Distribution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4440002"/>
              </p:ext>
            </p:extLst>
          </p:nvPr>
        </p:nvGraphicFramePr>
        <p:xfrm>
          <a:off x="152400" y="1600200"/>
          <a:ext cx="8534400" cy="3337560"/>
        </p:xfrm>
        <a:graphic>
          <a:graphicData uri="http://schemas.openxmlformats.org/drawingml/2006/table">
            <a:tbl>
              <a:tblPr firstRow="1" bandRow="1">
                <a:tableStyleId>{5C22544A-7EE6-4342-B048-85BDC9FD1C3A}</a:tableStyleId>
              </a:tblPr>
              <a:tblGrid>
                <a:gridCol w="3318933">
                  <a:extLst>
                    <a:ext uri="{9D8B030D-6E8A-4147-A177-3AD203B41FA5}">
                      <a16:colId xmlns:a16="http://schemas.microsoft.com/office/drawing/2014/main" val="20000"/>
                    </a:ext>
                  </a:extLst>
                </a:gridCol>
                <a:gridCol w="5215467">
                  <a:extLst>
                    <a:ext uri="{9D8B030D-6E8A-4147-A177-3AD203B41FA5}">
                      <a16:colId xmlns:a16="http://schemas.microsoft.com/office/drawing/2014/main" val="20001"/>
                    </a:ext>
                  </a:extLst>
                </a:gridCol>
              </a:tblGrid>
              <a:tr h="370840">
                <a:tc>
                  <a:txBody>
                    <a:bodyPr/>
                    <a:lstStyle/>
                    <a:p>
                      <a:r>
                        <a:rPr lang="en-US" dirty="0"/>
                        <a:t>Class</a:t>
                      </a:r>
                    </a:p>
                  </a:txBody>
                  <a:tcPr/>
                </a:tc>
                <a:tc>
                  <a:txBody>
                    <a:bodyPr/>
                    <a:lstStyle/>
                    <a:p>
                      <a:r>
                        <a:rPr lang="en-US" dirty="0"/>
                        <a:t>Frequency</a:t>
                      </a:r>
                    </a:p>
                  </a:txBody>
                  <a:tcPr/>
                </a:tc>
                <a:extLst>
                  <a:ext uri="{0D108BD9-81ED-4DB2-BD59-A6C34878D82A}">
                    <a16:rowId xmlns:a16="http://schemas.microsoft.com/office/drawing/2014/main" val="10000"/>
                  </a:ext>
                </a:extLst>
              </a:tr>
              <a:tr h="370840">
                <a:tc>
                  <a:txBody>
                    <a:bodyPr/>
                    <a:lstStyle/>
                    <a:p>
                      <a:r>
                        <a:rPr lang="en-US" dirty="0"/>
                        <a:t>22-32</a:t>
                      </a:r>
                    </a:p>
                  </a:txBody>
                  <a:tcPr/>
                </a:tc>
                <a:tc>
                  <a:txBody>
                    <a:bodyPr/>
                    <a:lstStyle/>
                    <a:p>
                      <a:r>
                        <a:rPr lang="en-US" dirty="0"/>
                        <a:t>12</a:t>
                      </a:r>
                    </a:p>
                  </a:txBody>
                  <a:tcPr/>
                </a:tc>
                <a:extLst>
                  <a:ext uri="{0D108BD9-81ED-4DB2-BD59-A6C34878D82A}">
                    <a16:rowId xmlns:a16="http://schemas.microsoft.com/office/drawing/2014/main" val="10001"/>
                  </a:ext>
                </a:extLst>
              </a:tr>
              <a:tr h="370840">
                <a:tc>
                  <a:txBody>
                    <a:bodyPr/>
                    <a:lstStyle/>
                    <a:p>
                      <a:r>
                        <a:rPr lang="en-US" dirty="0"/>
                        <a:t>32-42</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42-52</a:t>
                      </a:r>
                    </a:p>
                  </a:txBody>
                  <a:tcPr/>
                </a:tc>
                <a:tc>
                  <a:txBody>
                    <a:bodyPr/>
                    <a:lstStyle/>
                    <a:p>
                      <a:r>
                        <a:rPr lang="en-US" dirty="0"/>
                        <a:t>11</a:t>
                      </a:r>
                    </a:p>
                  </a:txBody>
                  <a:tcPr/>
                </a:tc>
                <a:extLst>
                  <a:ext uri="{0D108BD9-81ED-4DB2-BD59-A6C34878D82A}">
                    <a16:rowId xmlns:a16="http://schemas.microsoft.com/office/drawing/2014/main" val="10003"/>
                  </a:ext>
                </a:extLst>
              </a:tr>
              <a:tr h="370840">
                <a:tc>
                  <a:txBody>
                    <a:bodyPr/>
                    <a:lstStyle/>
                    <a:p>
                      <a:r>
                        <a:rPr lang="en-US" dirty="0"/>
                        <a:t>52-62</a:t>
                      </a:r>
                    </a:p>
                  </a:txBody>
                  <a:tcPr/>
                </a:tc>
                <a:tc>
                  <a:txBody>
                    <a:bodyPr/>
                    <a:lstStyle/>
                    <a:p>
                      <a:r>
                        <a:rPr lang="en-US" dirty="0"/>
                        <a:t>7</a:t>
                      </a:r>
                    </a:p>
                  </a:txBody>
                  <a:tcPr/>
                </a:tc>
                <a:extLst>
                  <a:ext uri="{0D108BD9-81ED-4DB2-BD59-A6C34878D82A}">
                    <a16:rowId xmlns:a16="http://schemas.microsoft.com/office/drawing/2014/main" val="10004"/>
                  </a:ext>
                </a:extLst>
              </a:tr>
              <a:tr h="370840">
                <a:tc>
                  <a:txBody>
                    <a:bodyPr/>
                    <a:lstStyle/>
                    <a:p>
                      <a:r>
                        <a:rPr lang="en-US" dirty="0"/>
                        <a:t>62-72</a:t>
                      </a:r>
                    </a:p>
                  </a:txBody>
                  <a:tcPr/>
                </a:tc>
                <a:tc>
                  <a:txBody>
                    <a:bodyPr/>
                    <a:lstStyle/>
                    <a:p>
                      <a:r>
                        <a:rPr lang="en-US" dirty="0"/>
                        <a:t>5</a:t>
                      </a:r>
                    </a:p>
                  </a:txBody>
                  <a:tcPr/>
                </a:tc>
                <a:extLst>
                  <a:ext uri="{0D108BD9-81ED-4DB2-BD59-A6C34878D82A}">
                    <a16:rowId xmlns:a16="http://schemas.microsoft.com/office/drawing/2014/main" val="10005"/>
                  </a:ext>
                </a:extLst>
              </a:tr>
              <a:tr h="370840">
                <a:tc>
                  <a:txBody>
                    <a:bodyPr/>
                    <a:lstStyle/>
                    <a:p>
                      <a:r>
                        <a:rPr lang="en-US" dirty="0"/>
                        <a:t>72-82</a:t>
                      </a:r>
                    </a:p>
                  </a:txBody>
                  <a:tcPr/>
                </a:tc>
                <a:tc>
                  <a:txBody>
                    <a:bodyPr/>
                    <a:lstStyle/>
                    <a:p>
                      <a:r>
                        <a:rPr lang="en-US" dirty="0"/>
                        <a:t>8</a:t>
                      </a:r>
                    </a:p>
                  </a:txBody>
                  <a:tcPr/>
                </a:tc>
                <a:extLst>
                  <a:ext uri="{0D108BD9-81ED-4DB2-BD59-A6C34878D82A}">
                    <a16:rowId xmlns:a16="http://schemas.microsoft.com/office/drawing/2014/main" val="10006"/>
                  </a:ext>
                </a:extLst>
              </a:tr>
              <a:tr h="370840">
                <a:tc>
                  <a:txBody>
                    <a:bodyPr/>
                    <a:lstStyle/>
                    <a:p>
                      <a:r>
                        <a:rPr lang="en-US" dirty="0"/>
                        <a:t>82-92</a:t>
                      </a:r>
                    </a:p>
                  </a:txBody>
                  <a:tcPr/>
                </a:tc>
                <a:tc>
                  <a:txBody>
                    <a:bodyPr/>
                    <a:lstStyle/>
                    <a:p>
                      <a:r>
                        <a:rPr lang="en-US" dirty="0"/>
                        <a:t>4</a:t>
                      </a:r>
                    </a:p>
                  </a:txBody>
                  <a:tcPr/>
                </a:tc>
                <a:extLst>
                  <a:ext uri="{0D108BD9-81ED-4DB2-BD59-A6C34878D82A}">
                    <a16:rowId xmlns:a16="http://schemas.microsoft.com/office/drawing/2014/main" val="10007"/>
                  </a:ext>
                </a:extLst>
              </a:tr>
              <a:tr h="370840">
                <a:tc>
                  <a:txBody>
                    <a:bodyPr/>
                    <a:lstStyle/>
                    <a:p>
                      <a:r>
                        <a:rPr lang="en-US" dirty="0"/>
                        <a:t>Total</a:t>
                      </a:r>
                    </a:p>
                  </a:txBody>
                  <a:tcPr/>
                </a:tc>
                <a:tc>
                  <a:txBody>
                    <a:bodyPr/>
                    <a:lstStyle/>
                    <a:p>
                      <a:r>
                        <a:rPr lang="en-US" dirty="0"/>
                        <a:t>52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61434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Graphical Representation by</a:t>
            </a:r>
          </a:p>
        </p:txBody>
      </p:sp>
      <p:sp>
        <p:nvSpPr>
          <p:cNvPr id="3" name="Content Placeholder 2"/>
          <p:cNvSpPr>
            <a:spLocks noGrp="1"/>
          </p:cNvSpPr>
          <p:nvPr>
            <p:ph idx="1"/>
          </p:nvPr>
        </p:nvSpPr>
        <p:spPr/>
        <p:txBody>
          <a:bodyPr/>
          <a:lstStyle/>
          <a:p>
            <a:r>
              <a:rPr lang="en-US" dirty="0"/>
              <a:t>Line Diagram</a:t>
            </a:r>
          </a:p>
          <a:p>
            <a:r>
              <a:rPr lang="en-US" dirty="0"/>
              <a:t>Bar Diagram</a:t>
            </a:r>
          </a:p>
          <a:p>
            <a:r>
              <a:rPr lang="en-US" dirty="0"/>
              <a:t>Pie Chart</a:t>
            </a:r>
          </a:p>
          <a:p>
            <a:r>
              <a:rPr lang="en-US" dirty="0"/>
              <a:t>Histogram</a:t>
            </a:r>
          </a:p>
          <a:p>
            <a:r>
              <a:rPr lang="en-US" dirty="0"/>
              <a:t>Frequency Polygon</a:t>
            </a:r>
          </a:p>
          <a:p>
            <a:r>
              <a:rPr lang="en-US" dirty="0"/>
              <a:t>Cumulative Distribution Curve </a:t>
            </a:r>
          </a:p>
        </p:txBody>
      </p:sp>
    </p:spTree>
    <p:extLst>
      <p:ext uri="{BB962C8B-B14F-4D97-AF65-F5344CB8AC3E}">
        <p14:creationId xmlns:p14="http://schemas.microsoft.com/office/powerpoint/2010/main" val="454626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Line Diagram</a:t>
            </a:r>
          </a:p>
        </p:txBody>
      </p:sp>
      <p:sp>
        <p:nvSpPr>
          <p:cNvPr id="3" name="Content Placeholder 2"/>
          <p:cNvSpPr>
            <a:spLocks noGrp="1"/>
          </p:cNvSpPr>
          <p:nvPr>
            <p:ph idx="1"/>
          </p:nvPr>
        </p:nvSpPr>
        <p:spPr/>
        <p:txBody>
          <a:bodyPr/>
          <a:lstStyle/>
          <a:p>
            <a:pPr marL="0" indent="0">
              <a:buNone/>
            </a:pPr>
            <a:r>
              <a:rPr lang="en-US" sz="2200" dirty="0"/>
              <a:t>It is the simplest of all diagrams. Line graphs are simple mathematical graphs that are drawn on the graph paper by plotting the data concerning one variable on the horizontal axis as x-axis and other on the vertical axis </a:t>
            </a:r>
            <a:r>
              <a:rPr lang="en-US" sz="2200" dirty="0" err="1"/>
              <a:t>i.e</a:t>
            </a:r>
            <a:r>
              <a:rPr lang="en-US" sz="2200" dirty="0"/>
              <a:t> y-axis.</a:t>
            </a:r>
          </a:p>
          <a:p>
            <a:pPr marL="0" indent="0">
              <a:buNone/>
            </a:pPr>
            <a:r>
              <a:rPr lang="en-US" sz="2200" dirty="0"/>
              <a:t>Q1. The following data show the number of child birth to 100 families in a hospital in one year . Draw a line diagram:</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287411"/>
              </p:ext>
            </p:extLst>
          </p:nvPr>
        </p:nvGraphicFramePr>
        <p:xfrm>
          <a:off x="533400" y="4114800"/>
          <a:ext cx="6789420" cy="12801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754380">
                  <a:extLst>
                    <a:ext uri="{9D8B030D-6E8A-4147-A177-3AD203B41FA5}">
                      <a16:colId xmlns:a16="http://schemas.microsoft.com/office/drawing/2014/main" val="20003"/>
                    </a:ext>
                  </a:extLst>
                </a:gridCol>
                <a:gridCol w="754380">
                  <a:extLst>
                    <a:ext uri="{9D8B030D-6E8A-4147-A177-3AD203B41FA5}">
                      <a16:colId xmlns:a16="http://schemas.microsoft.com/office/drawing/2014/main" val="20004"/>
                    </a:ext>
                  </a:extLst>
                </a:gridCol>
                <a:gridCol w="754380">
                  <a:extLst>
                    <a:ext uri="{9D8B030D-6E8A-4147-A177-3AD203B41FA5}">
                      <a16:colId xmlns:a16="http://schemas.microsoft.com/office/drawing/2014/main" val="20005"/>
                    </a:ext>
                  </a:extLst>
                </a:gridCol>
                <a:gridCol w="754380">
                  <a:extLst>
                    <a:ext uri="{9D8B030D-6E8A-4147-A177-3AD203B41FA5}">
                      <a16:colId xmlns:a16="http://schemas.microsoft.com/office/drawing/2014/main" val="20006"/>
                    </a:ext>
                  </a:extLst>
                </a:gridCol>
                <a:gridCol w="754380">
                  <a:extLst>
                    <a:ext uri="{9D8B030D-6E8A-4147-A177-3AD203B41FA5}">
                      <a16:colId xmlns:a16="http://schemas.microsoft.com/office/drawing/2014/main" val="20007"/>
                    </a:ext>
                  </a:extLst>
                </a:gridCol>
                <a:gridCol w="754380">
                  <a:extLst>
                    <a:ext uri="{9D8B030D-6E8A-4147-A177-3AD203B41FA5}">
                      <a16:colId xmlns:a16="http://schemas.microsoft.com/office/drawing/2014/main" val="20008"/>
                    </a:ext>
                  </a:extLst>
                </a:gridCol>
              </a:tblGrid>
              <a:tr h="370840">
                <a:tc>
                  <a:txBody>
                    <a:bodyPr/>
                    <a:lstStyle/>
                    <a:p>
                      <a:r>
                        <a:rPr lang="en-US" dirty="0"/>
                        <a:t>No. of children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0"/>
                  </a:ext>
                </a:extLst>
              </a:tr>
              <a:tr h="370840">
                <a:tc>
                  <a:txBody>
                    <a:bodyPr/>
                    <a:lstStyle/>
                    <a:p>
                      <a:r>
                        <a:rPr lang="en-US" dirty="0"/>
                        <a:t>No. of Families</a:t>
                      </a:r>
                    </a:p>
                  </a:txBody>
                  <a:tcPr/>
                </a:tc>
                <a:tc>
                  <a:txBody>
                    <a:bodyPr/>
                    <a:lstStyle/>
                    <a:p>
                      <a:r>
                        <a:rPr lang="en-US" dirty="0"/>
                        <a:t>2</a:t>
                      </a:r>
                    </a:p>
                  </a:txBody>
                  <a:tcPr/>
                </a:tc>
                <a:tc>
                  <a:txBody>
                    <a:bodyPr/>
                    <a:lstStyle/>
                    <a:p>
                      <a:r>
                        <a:rPr lang="en-US" dirty="0"/>
                        <a:t>18</a:t>
                      </a:r>
                    </a:p>
                  </a:txBody>
                  <a:tcPr/>
                </a:tc>
                <a:tc>
                  <a:txBody>
                    <a:bodyPr/>
                    <a:lstStyle/>
                    <a:p>
                      <a:r>
                        <a:rPr lang="en-US" dirty="0"/>
                        <a:t>15</a:t>
                      </a:r>
                    </a:p>
                  </a:txBody>
                  <a:tcPr/>
                </a:tc>
                <a:tc>
                  <a:txBody>
                    <a:bodyPr/>
                    <a:lstStyle/>
                    <a:p>
                      <a:r>
                        <a:rPr lang="en-US" dirty="0"/>
                        <a:t>10</a:t>
                      </a:r>
                    </a:p>
                  </a:txBody>
                  <a:tcPr/>
                </a:tc>
                <a:tc>
                  <a:txBody>
                    <a:bodyPr/>
                    <a:lstStyle/>
                    <a:p>
                      <a:r>
                        <a:rPr lang="en-US" dirty="0"/>
                        <a:t>13</a:t>
                      </a:r>
                    </a:p>
                  </a:txBody>
                  <a:tcPr/>
                </a:tc>
                <a:tc>
                  <a:txBody>
                    <a:bodyPr/>
                    <a:lstStyle/>
                    <a:p>
                      <a:r>
                        <a:rPr lang="en-US" dirty="0"/>
                        <a:t>22</a:t>
                      </a:r>
                    </a:p>
                  </a:txBody>
                  <a:tcPr/>
                </a:tc>
                <a:tc>
                  <a:txBody>
                    <a:bodyPr/>
                    <a:lstStyle/>
                    <a:p>
                      <a:r>
                        <a:rPr lang="en-US" dirty="0"/>
                        <a:t>9</a:t>
                      </a:r>
                    </a:p>
                  </a:txBody>
                  <a:tcPr/>
                </a:tc>
                <a:tc>
                  <a:txBody>
                    <a:bodyPr/>
                    <a:lstStyle/>
                    <a:p>
                      <a:r>
                        <a:rPr lang="en-US" dirty="0"/>
                        <a:t>11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0309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en-US" u="sng" dirty="0">
                <a:latin typeface="Times New Roman" pitchFamily="18" charset="0"/>
                <a:cs typeface="Times New Roman" pitchFamily="18" charset="0"/>
              </a:rPr>
              <a:t>Bar Charts</a:t>
            </a:r>
          </a:p>
        </p:txBody>
      </p:sp>
      <p:grpSp>
        <p:nvGrpSpPr>
          <p:cNvPr id="2" name="Group 6"/>
          <p:cNvGrpSpPr>
            <a:grpSpLocks/>
          </p:cNvGrpSpPr>
          <p:nvPr/>
        </p:nvGrpSpPr>
        <p:grpSpPr bwMode="auto">
          <a:xfrm>
            <a:off x="381001" y="1987550"/>
            <a:ext cx="7958138" cy="1898650"/>
            <a:chOff x="816864" y="2194560"/>
            <a:chExt cx="7400544" cy="1207008"/>
          </a:xfrm>
        </p:grpSpPr>
        <p:sp>
          <p:nvSpPr>
            <p:cNvPr id="8" name="Rounded Rectangle 7"/>
            <p:cNvSpPr/>
            <p:nvPr/>
          </p:nvSpPr>
          <p:spPr bwMode="auto">
            <a:xfrm>
              <a:off x="816864" y="2194560"/>
              <a:ext cx="7156082" cy="120700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9" name="Rectangle 8"/>
            <p:cNvSpPr/>
            <p:nvPr/>
          </p:nvSpPr>
          <p:spPr>
            <a:xfrm>
              <a:off x="1140697" y="2300968"/>
              <a:ext cx="7076711" cy="922725"/>
            </a:xfrm>
            <a:prstGeom prst="rect">
              <a:avLst/>
            </a:prstGeom>
          </p:spPr>
          <p:txBody>
            <a:bodyPr>
              <a:spAutoFit/>
            </a:bodyPr>
            <a:lstStyle/>
            <a:p>
              <a:pPr eaLnBrk="0" hangingPunct="0">
                <a:defRPr/>
              </a:pPr>
              <a:r>
                <a:rPr lang="en-US" sz="1800" dirty="0">
                  <a:latin typeface="+mn-lt"/>
                  <a:cs typeface="+mn-cs"/>
                </a:rPr>
                <a:t>BAR CHART A graph in which the classes are reported on the horizontal axis  and the class frequencies on the vertical axis. The class frequencies are proportional to the heights of the bars.</a:t>
              </a:r>
            </a:p>
          </p:txBody>
        </p:sp>
      </p:gr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a:t>Simple Bar Diagram</a:t>
            </a:r>
          </a:p>
        </p:txBody>
      </p:sp>
      <p:sp>
        <p:nvSpPr>
          <p:cNvPr id="6" name="Content Placeholder 5"/>
          <p:cNvSpPr>
            <a:spLocks noGrp="1"/>
          </p:cNvSpPr>
          <p:nvPr>
            <p:ph idx="1"/>
          </p:nvPr>
        </p:nvSpPr>
        <p:spPr/>
        <p:txBody>
          <a:bodyPr/>
          <a:lstStyle/>
          <a:p>
            <a:pPr marL="0" indent="0">
              <a:buNone/>
            </a:pPr>
            <a:r>
              <a:rPr lang="en-US" dirty="0"/>
              <a:t>Q1. Draw a bar diagram of the procurement of rice (in tons) in an Indian state.</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279652"/>
              </p:ext>
            </p:extLst>
          </p:nvPr>
        </p:nvGraphicFramePr>
        <p:xfrm>
          <a:off x="609600" y="2971800"/>
          <a:ext cx="7239001" cy="1010920"/>
        </p:xfrm>
        <a:graphic>
          <a:graphicData uri="http://schemas.openxmlformats.org/drawingml/2006/table">
            <a:tbl>
              <a:tblPr firstRow="1" bandRow="1">
                <a:tableStyleId>{5C22544A-7EE6-4342-B048-85BDC9FD1C3A}</a:tableStyleId>
              </a:tblPr>
              <a:tblGrid>
                <a:gridCol w="1034143">
                  <a:extLst>
                    <a:ext uri="{9D8B030D-6E8A-4147-A177-3AD203B41FA5}">
                      <a16:colId xmlns:a16="http://schemas.microsoft.com/office/drawing/2014/main" val="20000"/>
                    </a:ext>
                  </a:extLst>
                </a:gridCol>
                <a:gridCol w="1034143">
                  <a:extLst>
                    <a:ext uri="{9D8B030D-6E8A-4147-A177-3AD203B41FA5}">
                      <a16:colId xmlns:a16="http://schemas.microsoft.com/office/drawing/2014/main" val="20001"/>
                    </a:ext>
                  </a:extLst>
                </a:gridCol>
                <a:gridCol w="1034143">
                  <a:extLst>
                    <a:ext uri="{9D8B030D-6E8A-4147-A177-3AD203B41FA5}">
                      <a16:colId xmlns:a16="http://schemas.microsoft.com/office/drawing/2014/main" val="20002"/>
                    </a:ext>
                  </a:extLst>
                </a:gridCol>
                <a:gridCol w="1034143">
                  <a:extLst>
                    <a:ext uri="{9D8B030D-6E8A-4147-A177-3AD203B41FA5}">
                      <a16:colId xmlns:a16="http://schemas.microsoft.com/office/drawing/2014/main" val="20003"/>
                    </a:ext>
                  </a:extLst>
                </a:gridCol>
                <a:gridCol w="1034143">
                  <a:extLst>
                    <a:ext uri="{9D8B030D-6E8A-4147-A177-3AD203B41FA5}">
                      <a16:colId xmlns:a16="http://schemas.microsoft.com/office/drawing/2014/main" val="20004"/>
                    </a:ext>
                  </a:extLst>
                </a:gridCol>
                <a:gridCol w="1034143">
                  <a:extLst>
                    <a:ext uri="{9D8B030D-6E8A-4147-A177-3AD203B41FA5}">
                      <a16:colId xmlns:a16="http://schemas.microsoft.com/office/drawing/2014/main" val="20005"/>
                    </a:ext>
                  </a:extLst>
                </a:gridCol>
                <a:gridCol w="1034143">
                  <a:extLst>
                    <a:ext uri="{9D8B030D-6E8A-4147-A177-3AD203B41FA5}">
                      <a16:colId xmlns:a16="http://schemas.microsoft.com/office/drawing/2014/main" val="20006"/>
                    </a:ext>
                  </a:extLst>
                </a:gridCol>
              </a:tblGrid>
              <a:tr h="370840">
                <a:tc>
                  <a:txBody>
                    <a:bodyPr/>
                    <a:lstStyle/>
                    <a:p>
                      <a:r>
                        <a:rPr lang="en-US" dirty="0"/>
                        <a:t>Year </a:t>
                      </a:r>
                    </a:p>
                  </a:txBody>
                  <a:tcPr/>
                </a:tc>
                <a:tc>
                  <a:txBody>
                    <a:bodyPr/>
                    <a:lstStyle/>
                    <a:p>
                      <a:r>
                        <a:rPr lang="en-US" dirty="0"/>
                        <a:t>2010</a:t>
                      </a:r>
                    </a:p>
                  </a:txBody>
                  <a:tcPr/>
                </a:tc>
                <a:tc>
                  <a:txBody>
                    <a:bodyPr/>
                    <a:lstStyle/>
                    <a:p>
                      <a:r>
                        <a:rPr lang="en-US" dirty="0"/>
                        <a:t>2011</a:t>
                      </a:r>
                    </a:p>
                  </a:txBody>
                  <a:tcPr/>
                </a:tc>
                <a:tc>
                  <a:txBody>
                    <a:bodyPr/>
                    <a:lstStyle/>
                    <a:p>
                      <a:r>
                        <a:rPr lang="en-US" dirty="0"/>
                        <a:t>2012</a:t>
                      </a:r>
                    </a:p>
                  </a:txBody>
                  <a:tcPr/>
                </a:tc>
                <a:tc>
                  <a:txBody>
                    <a:bodyPr/>
                    <a:lstStyle/>
                    <a:p>
                      <a:r>
                        <a:rPr lang="en-US" dirty="0"/>
                        <a:t>2013</a:t>
                      </a:r>
                    </a:p>
                  </a:txBody>
                  <a:tcPr/>
                </a:tc>
                <a:tc>
                  <a:txBody>
                    <a:bodyPr/>
                    <a:lstStyle/>
                    <a:p>
                      <a:r>
                        <a:rPr lang="en-US" dirty="0"/>
                        <a:t>2014</a:t>
                      </a:r>
                    </a:p>
                  </a:txBody>
                  <a:tcPr/>
                </a:tc>
                <a:tc>
                  <a:txBody>
                    <a:bodyPr/>
                    <a:lstStyle/>
                    <a:p>
                      <a:r>
                        <a:rPr lang="en-US" dirty="0"/>
                        <a:t>2015</a:t>
                      </a:r>
                    </a:p>
                  </a:txBody>
                  <a:tcPr/>
                </a:tc>
                <a:extLst>
                  <a:ext uri="{0D108BD9-81ED-4DB2-BD59-A6C34878D82A}">
                    <a16:rowId xmlns:a16="http://schemas.microsoft.com/office/drawing/2014/main" val="10000"/>
                  </a:ext>
                </a:extLst>
              </a:tr>
              <a:tr h="370840">
                <a:tc>
                  <a:txBody>
                    <a:bodyPr/>
                    <a:lstStyle/>
                    <a:p>
                      <a:r>
                        <a:rPr lang="en-US" dirty="0"/>
                        <a:t>Rice in tons</a:t>
                      </a:r>
                    </a:p>
                  </a:txBody>
                  <a:tcPr/>
                </a:tc>
                <a:tc>
                  <a:txBody>
                    <a:bodyPr/>
                    <a:lstStyle/>
                    <a:p>
                      <a:r>
                        <a:rPr lang="en-US" dirty="0"/>
                        <a:t>4500</a:t>
                      </a:r>
                    </a:p>
                  </a:txBody>
                  <a:tcPr/>
                </a:tc>
                <a:tc>
                  <a:txBody>
                    <a:bodyPr/>
                    <a:lstStyle/>
                    <a:p>
                      <a:r>
                        <a:rPr lang="en-US" dirty="0"/>
                        <a:t>5700</a:t>
                      </a:r>
                    </a:p>
                  </a:txBody>
                  <a:tcPr/>
                </a:tc>
                <a:tc>
                  <a:txBody>
                    <a:bodyPr/>
                    <a:lstStyle/>
                    <a:p>
                      <a:r>
                        <a:rPr lang="en-US" dirty="0"/>
                        <a:t>6100</a:t>
                      </a:r>
                    </a:p>
                  </a:txBody>
                  <a:tcPr/>
                </a:tc>
                <a:tc>
                  <a:txBody>
                    <a:bodyPr/>
                    <a:lstStyle/>
                    <a:p>
                      <a:r>
                        <a:rPr lang="en-US" dirty="0"/>
                        <a:t>6500</a:t>
                      </a:r>
                    </a:p>
                  </a:txBody>
                  <a:tcPr/>
                </a:tc>
                <a:tc>
                  <a:txBody>
                    <a:bodyPr/>
                    <a:lstStyle/>
                    <a:p>
                      <a:r>
                        <a:rPr lang="en-US" dirty="0"/>
                        <a:t>4300</a:t>
                      </a:r>
                    </a:p>
                  </a:txBody>
                  <a:tcPr/>
                </a:tc>
                <a:tc>
                  <a:txBody>
                    <a:bodyPr/>
                    <a:lstStyle/>
                    <a:p>
                      <a:r>
                        <a:rPr lang="en-US" dirty="0"/>
                        <a:t>7800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429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Multiple or Grouped Bar Diagram</a:t>
            </a:r>
          </a:p>
        </p:txBody>
      </p:sp>
      <p:sp>
        <p:nvSpPr>
          <p:cNvPr id="3" name="Content Placeholder 2"/>
          <p:cNvSpPr>
            <a:spLocks noGrp="1"/>
          </p:cNvSpPr>
          <p:nvPr>
            <p:ph idx="1"/>
          </p:nvPr>
        </p:nvSpPr>
        <p:spPr/>
        <p:txBody>
          <a:bodyPr/>
          <a:lstStyle/>
          <a:p>
            <a:pPr marL="0" indent="0">
              <a:buNone/>
            </a:pPr>
            <a:r>
              <a:rPr lang="en-US" dirty="0"/>
              <a:t>Q1. Represent the following data by a suitable diagram showing the difference between proceeds and costs. Proceeds and costs of a firm in thousand rupees.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136418"/>
              </p:ext>
            </p:extLst>
          </p:nvPr>
        </p:nvGraphicFramePr>
        <p:xfrm>
          <a:off x="609600" y="3733800"/>
          <a:ext cx="8001000" cy="259588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r>
                        <a:rPr lang="en-US" dirty="0"/>
                        <a:t>Year</a:t>
                      </a:r>
                    </a:p>
                  </a:txBody>
                  <a:tcPr/>
                </a:tc>
                <a:tc>
                  <a:txBody>
                    <a:bodyPr/>
                    <a:lstStyle/>
                    <a:p>
                      <a:r>
                        <a:rPr lang="en-US" dirty="0"/>
                        <a:t>Total proceeds</a:t>
                      </a:r>
                    </a:p>
                  </a:txBody>
                  <a:tcPr/>
                </a:tc>
                <a:tc>
                  <a:txBody>
                    <a:bodyPr/>
                    <a:lstStyle/>
                    <a:p>
                      <a:r>
                        <a:rPr lang="en-US" dirty="0"/>
                        <a:t>Total Costs</a:t>
                      </a:r>
                    </a:p>
                  </a:txBody>
                  <a:tcPr/>
                </a:tc>
                <a:extLst>
                  <a:ext uri="{0D108BD9-81ED-4DB2-BD59-A6C34878D82A}">
                    <a16:rowId xmlns:a16="http://schemas.microsoft.com/office/drawing/2014/main" val="10000"/>
                  </a:ext>
                </a:extLst>
              </a:tr>
              <a:tr h="370840">
                <a:tc>
                  <a:txBody>
                    <a:bodyPr/>
                    <a:lstStyle/>
                    <a:p>
                      <a:r>
                        <a:rPr lang="en-US" dirty="0"/>
                        <a:t>2011</a:t>
                      </a:r>
                    </a:p>
                  </a:txBody>
                  <a:tcPr/>
                </a:tc>
                <a:tc>
                  <a:txBody>
                    <a:bodyPr/>
                    <a:lstStyle/>
                    <a:p>
                      <a:r>
                        <a:rPr lang="en-US" dirty="0"/>
                        <a:t>22.0</a:t>
                      </a:r>
                    </a:p>
                  </a:txBody>
                  <a:tcPr/>
                </a:tc>
                <a:tc>
                  <a:txBody>
                    <a:bodyPr/>
                    <a:lstStyle/>
                    <a:p>
                      <a:r>
                        <a:rPr lang="en-US" dirty="0"/>
                        <a:t>19.5</a:t>
                      </a:r>
                    </a:p>
                  </a:txBody>
                  <a:tcPr/>
                </a:tc>
                <a:extLst>
                  <a:ext uri="{0D108BD9-81ED-4DB2-BD59-A6C34878D82A}">
                    <a16:rowId xmlns:a16="http://schemas.microsoft.com/office/drawing/2014/main" val="10001"/>
                  </a:ext>
                </a:extLst>
              </a:tr>
              <a:tr h="370840">
                <a:tc>
                  <a:txBody>
                    <a:bodyPr/>
                    <a:lstStyle/>
                    <a:p>
                      <a:r>
                        <a:rPr lang="en-US" dirty="0"/>
                        <a:t>2012</a:t>
                      </a:r>
                    </a:p>
                  </a:txBody>
                  <a:tcPr/>
                </a:tc>
                <a:tc>
                  <a:txBody>
                    <a:bodyPr/>
                    <a:lstStyle/>
                    <a:p>
                      <a:r>
                        <a:rPr lang="en-US" dirty="0"/>
                        <a:t>27.3</a:t>
                      </a:r>
                    </a:p>
                  </a:txBody>
                  <a:tcPr/>
                </a:tc>
                <a:tc>
                  <a:txBody>
                    <a:bodyPr/>
                    <a:lstStyle/>
                    <a:p>
                      <a:r>
                        <a:rPr lang="en-US" dirty="0"/>
                        <a:t>21.7</a:t>
                      </a:r>
                    </a:p>
                  </a:txBody>
                  <a:tcPr/>
                </a:tc>
                <a:extLst>
                  <a:ext uri="{0D108BD9-81ED-4DB2-BD59-A6C34878D82A}">
                    <a16:rowId xmlns:a16="http://schemas.microsoft.com/office/drawing/2014/main" val="10002"/>
                  </a:ext>
                </a:extLst>
              </a:tr>
              <a:tr h="370840">
                <a:tc>
                  <a:txBody>
                    <a:bodyPr/>
                    <a:lstStyle/>
                    <a:p>
                      <a:r>
                        <a:rPr lang="en-US" dirty="0"/>
                        <a:t>2013</a:t>
                      </a:r>
                    </a:p>
                  </a:txBody>
                  <a:tcPr/>
                </a:tc>
                <a:tc>
                  <a:txBody>
                    <a:bodyPr/>
                    <a:lstStyle/>
                    <a:p>
                      <a:r>
                        <a:rPr lang="en-US" dirty="0"/>
                        <a:t>28.2</a:t>
                      </a:r>
                    </a:p>
                  </a:txBody>
                  <a:tcPr/>
                </a:tc>
                <a:tc>
                  <a:txBody>
                    <a:bodyPr/>
                    <a:lstStyle/>
                    <a:p>
                      <a:r>
                        <a:rPr lang="en-US" dirty="0"/>
                        <a:t>30.0</a:t>
                      </a:r>
                    </a:p>
                  </a:txBody>
                  <a:tcPr/>
                </a:tc>
                <a:extLst>
                  <a:ext uri="{0D108BD9-81ED-4DB2-BD59-A6C34878D82A}">
                    <a16:rowId xmlns:a16="http://schemas.microsoft.com/office/drawing/2014/main" val="10003"/>
                  </a:ext>
                </a:extLst>
              </a:tr>
              <a:tr h="370840">
                <a:tc>
                  <a:txBody>
                    <a:bodyPr/>
                    <a:lstStyle/>
                    <a:p>
                      <a:r>
                        <a:rPr lang="en-US" dirty="0"/>
                        <a:t>2014</a:t>
                      </a:r>
                    </a:p>
                  </a:txBody>
                  <a:tcPr/>
                </a:tc>
                <a:tc>
                  <a:txBody>
                    <a:bodyPr/>
                    <a:lstStyle/>
                    <a:p>
                      <a:r>
                        <a:rPr lang="en-US" dirty="0"/>
                        <a:t>30.3</a:t>
                      </a:r>
                    </a:p>
                  </a:txBody>
                  <a:tcPr/>
                </a:tc>
                <a:tc>
                  <a:txBody>
                    <a:bodyPr/>
                    <a:lstStyle/>
                    <a:p>
                      <a:r>
                        <a:rPr lang="en-US" dirty="0"/>
                        <a:t>25.6</a:t>
                      </a:r>
                    </a:p>
                  </a:txBody>
                  <a:tcPr/>
                </a:tc>
                <a:extLst>
                  <a:ext uri="{0D108BD9-81ED-4DB2-BD59-A6C34878D82A}">
                    <a16:rowId xmlns:a16="http://schemas.microsoft.com/office/drawing/2014/main" val="10004"/>
                  </a:ext>
                </a:extLst>
              </a:tr>
              <a:tr h="370840">
                <a:tc>
                  <a:txBody>
                    <a:bodyPr/>
                    <a:lstStyle/>
                    <a:p>
                      <a:r>
                        <a:rPr lang="en-US" dirty="0"/>
                        <a:t>2015</a:t>
                      </a:r>
                    </a:p>
                  </a:txBody>
                  <a:tcPr/>
                </a:tc>
                <a:tc>
                  <a:txBody>
                    <a:bodyPr/>
                    <a:lstStyle/>
                    <a:p>
                      <a:r>
                        <a:rPr lang="en-US" dirty="0"/>
                        <a:t>32.7</a:t>
                      </a:r>
                    </a:p>
                  </a:txBody>
                  <a:tcPr/>
                </a:tc>
                <a:tc>
                  <a:txBody>
                    <a:bodyPr/>
                    <a:lstStyle/>
                    <a:p>
                      <a:r>
                        <a:rPr lang="en-US" dirty="0"/>
                        <a:t>26.1</a:t>
                      </a:r>
                    </a:p>
                  </a:txBody>
                  <a:tcPr/>
                </a:tc>
                <a:extLst>
                  <a:ext uri="{0D108BD9-81ED-4DB2-BD59-A6C34878D82A}">
                    <a16:rowId xmlns:a16="http://schemas.microsoft.com/office/drawing/2014/main" val="10005"/>
                  </a:ext>
                </a:extLst>
              </a:tr>
              <a:tr h="370840">
                <a:tc>
                  <a:txBody>
                    <a:bodyPr/>
                    <a:lstStyle/>
                    <a:p>
                      <a:r>
                        <a:rPr lang="en-US" dirty="0"/>
                        <a:t>2016</a:t>
                      </a:r>
                    </a:p>
                  </a:txBody>
                  <a:tcPr/>
                </a:tc>
                <a:tc>
                  <a:txBody>
                    <a:bodyPr/>
                    <a:lstStyle/>
                    <a:p>
                      <a:r>
                        <a:rPr lang="en-US" dirty="0"/>
                        <a:t>33.3</a:t>
                      </a:r>
                    </a:p>
                  </a:txBody>
                  <a:tcPr/>
                </a:tc>
                <a:tc>
                  <a:txBody>
                    <a:bodyPr/>
                    <a:lstStyle/>
                    <a:p>
                      <a:r>
                        <a:rPr lang="en-US" dirty="0"/>
                        <a:t>34.2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30270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Sub-Divided or Component Bar Diagram</a:t>
            </a:r>
          </a:p>
        </p:txBody>
      </p:sp>
      <p:sp>
        <p:nvSpPr>
          <p:cNvPr id="3" name="Content Placeholder 2"/>
          <p:cNvSpPr>
            <a:spLocks noGrp="1"/>
          </p:cNvSpPr>
          <p:nvPr>
            <p:ph idx="1"/>
          </p:nvPr>
        </p:nvSpPr>
        <p:spPr/>
        <p:txBody>
          <a:bodyPr/>
          <a:lstStyle/>
          <a:p>
            <a:pPr marL="0" indent="0">
              <a:buNone/>
            </a:pPr>
            <a:r>
              <a:rPr lang="en-US" dirty="0"/>
              <a:t>Q1. Represent the following data of the development expenditure in cr. of central government in India during 2011-12, 2012-13,2013-14 by bar diagram.</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7164551"/>
              </p:ext>
            </p:extLst>
          </p:nvPr>
        </p:nvGraphicFramePr>
        <p:xfrm>
          <a:off x="685800" y="3733800"/>
          <a:ext cx="7391400" cy="17526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47828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370840">
                <a:tc>
                  <a:txBody>
                    <a:bodyPr/>
                    <a:lstStyle/>
                    <a:p>
                      <a:r>
                        <a:rPr lang="en-US" dirty="0"/>
                        <a:t>Year</a:t>
                      </a:r>
                    </a:p>
                  </a:txBody>
                  <a:tcPr/>
                </a:tc>
                <a:tc>
                  <a:txBody>
                    <a:bodyPr/>
                    <a:lstStyle/>
                    <a:p>
                      <a:r>
                        <a:rPr lang="en-US" dirty="0"/>
                        <a:t>Loans and Advances</a:t>
                      </a:r>
                    </a:p>
                  </a:txBody>
                  <a:tcPr/>
                </a:tc>
                <a:tc>
                  <a:txBody>
                    <a:bodyPr/>
                    <a:lstStyle/>
                    <a:p>
                      <a:r>
                        <a:rPr lang="en-US" dirty="0"/>
                        <a:t>Capital</a:t>
                      </a:r>
                    </a:p>
                  </a:txBody>
                  <a:tcPr/>
                </a:tc>
                <a:tc>
                  <a:txBody>
                    <a:bodyPr/>
                    <a:lstStyle/>
                    <a:p>
                      <a:r>
                        <a:rPr lang="en-US" dirty="0"/>
                        <a:t>Revenue</a:t>
                      </a:r>
                    </a:p>
                  </a:txBody>
                  <a:tcPr/>
                </a:tc>
                <a:tc>
                  <a:txBody>
                    <a:bodyPr/>
                    <a:lstStyle/>
                    <a:p>
                      <a:r>
                        <a:rPr lang="en-US" dirty="0"/>
                        <a:t>Total</a:t>
                      </a:r>
                    </a:p>
                  </a:txBody>
                  <a:tcPr/>
                </a:tc>
                <a:extLst>
                  <a:ext uri="{0D108BD9-81ED-4DB2-BD59-A6C34878D82A}">
                    <a16:rowId xmlns:a16="http://schemas.microsoft.com/office/drawing/2014/main" val="10000"/>
                  </a:ext>
                </a:extLst>
              </a:tr>
              <a:tr h="370840">
                <a:tc>
                  <a:txBody>
                    <a:bodyPr/>
                    <a:lstStyle/>
                    <a:p>
                      <a:r>
                        <a:rPr lang="en-US" dirty="0"/>
                        <a:t>2011-12</a:t>
                      </a:r>
                    </a:p>
                  </a:txBody>
                  <a:tcPr/>
                </a:tc>
                <a:tc>
                  <a:txBody>
                    <a:bodyPr/>
                    <a:lstStyle/>
                    <a:p>
                      <a:r>
                        <a:rPr lang="en-US" dirty="0"/>
                        <a:t>8601</a:t>
                      </a:r>
                    </a:p>
                  </a:txBody>
                  <a:tcPr/>
                </a:tc>
                <a:tc>
                  <a:txBody>
                    <a:bodyPr/>
                    <a:lstStyle/>
                    <a:p>
                      <a:r>
                        <a:rPr lang="en-US" dirty="0"/>
                        <a:t>3787</a:t>
                      </a:r>
                    </a:p>
                  </a:txBody>
                  <a:tcPr/>
                </a:tc>
                <a:tc>
                  <a:txBody>
                    <a:bodyPr/>
                    <a:lstStyle/>
                    <a:p>
                      <a:r>
                        <a:rPr lang="en-US" dirty="0"/>
                        <a:t>3477</a:t>
                      </a:r>
                    </a:p>
                  </a:txBody>
                  <a:tcPr/>
                </a:tc>
                <a:tc>
                  <a:txBody>
                    <a:bodyPr/>
                    <a:lstStyle/>
                    <a:p>
                      <a:r>
                        <a:rPr lang="en-US" dirty="0"/>
                        <a:t>15865</a:t>
                      </a:r>
                    </a:p>
                  </a:txBody>
                  <a:tcPr/>
                </a:tc>
                <a:extLst>
                  <a:ext uri="{0D108BD9-81ED-4DB2-BD59-A6C34878D82A}">
                    <a16:rowId xmlns:a16="http://schemas.microsoft.com/office/drawing/2014/main" val="10001"/>
                  </a:ext>
                </a:extLst>
              </a:tr>
              <a:tr h="370840">
                <a:tc>
                  <a:txBody>
                    <a:bodyPr/>
                    <a:lstStyle/>
                    <a:p>
                      <a:r>
                        <a:rPr lang="en-US" dirty="0"/>
                        <a:t>2012-13</a:t>
                      </a:r>
                    </a:p>
                  </a:txBody>
                  <a:tcPr/>
                </a:tc>
                <a:tc>
                  <a:txBody>
                    <a:bodyPr/>
                    <a:lstStyle/>
                    <a:p>
                      <a:r>
                        <a:rPr lang="en-US" dirty="0"/>
                        <a:t>10335</a:t>
                      </a:r>
                    </a:p>
                  </a:txBody>
                  <a:tcPr/>
                </a:tc>
                <a:tc>
                  <a:txBody>
                    <a:bodyPr/>
                    <a:lstStyle/>
                    <a:p>
                      <a:r>
                        <a:rPr lang="en-US" dirty="0"/>
                        <a:t>4456</a:t>
                      </a:r>
                    </a:p>
                  </a:txBody>
                  <a:tcPr/>
                </a:tc>
                <a:tc>
                  <a:txBody>
                    <a:bodyPr/>
                    <a:lstStyle/>
                    <a:p>
                      <a:r>
                        <a:rPr lang="en-US" dirty="0"/>
                        <a:t>4036</a:t>
                      </a:r>
                    </a:p>
                  </a:txBody>
                  <a:tcPr/>
                </a:tc>
                <a:tc>
                  <a:txBody>
                    <a:bodyPr/>
                    <a:lstStyle/>
                    <a:p>
                      <a:r>
                        <a:rPr lang="en-US" dirty="0"/>
                        <a:t>18827</a:t>
                      </a:r>
                    </a:p>
                  </a:txBody>
                  <a:tcPr/>
                </a:tc>
                <a:extLst>
                  <a:ext uri="{0D108BD9-81ED-4DB2-BD59-A6C34878D82A}">
                    <a16:rowId xmlns:a16="http://schemas.microsoft.com/office/drawing/2014/main" val="10002"/>
                  </a:ext>
                </a:extLst>
              </a:tr>
              <a:tr h="370840">
                <a:tc>
                  <a:txBody>
                    <a:bodyPr/>
                    <a:lstStyle/>
                    <a:p>
                      <a:r>
                        <a:rPr lang="en-US" dirty="0"/>
                        <a:t>2013-14</a:t>
                      </a:r>
                    </a:p>
                  </a:txBody>
                  <a:tcPr/>
                </a:tc>
                <a:tc>
                  <a:txBody>
                    <a:bodyPr/>
                    <a:lstStyle/>
                    <a:p>
                      <a:r>
                        <a:rPr lang="en-US" dirty="0"/>
                        <a:t>11549</a:t>
                      </a:r>
                    </a:p>
                  </a:txBody>
                  <a:tcPr/>
                </a:tc>
                <a:tc>
                  <a:txBody>
                    <a:bodyPr/>
                    <a:lstStyle/>
                    <a:p>
                      <a:r>
                        <a:rPr lang="en-US" dirty="0"/>
                        <a:t>4803</a:t>
                      </a:r>
                    </a:p>
                  </a:txBody>
                  <a:tcPr/>
                </a:tc>
                <a:tc>
                  <a:txBody>
                    <a:bodyPr/>
                    <a:lstStyle/>
                    <a:p>
                      <a:r>
                        <a:rPr lang="en-US" dirty="0"/>
                        <a:t>3709</a:t>
                      </a:r>
                    </a:p>
                  </a:txBody>
                  <a:tcPr/>
                </a:tc>
                <a:tc>
                  <a:txBody>
                    <a:bodyPr/>
                    <a:lstStyle/>
                    <a:p>
                      <a:r>
                        <a:rPr lang="en-US" dirty="0"/>
                        <a:t>20061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7804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en-US" u="sng" dirty="0"/>
              <a:t>Pie Charts</a:t>
            </a:r>
          </a:p>
        </p:txBody>
      </p:sp>
      <p:grpSp>
        <p:nvGrpSpPr>
          <p:cNvPr id="2" name="Group 10"/>
          <p:cNvGrpSpPr>
            <a:grpSpLocks/>
          </p:cNvGrpSpPr>
          <p:nvPr/>
        </p:nvGrpSpPr>
        <p:grpSpPr bwMode="auto">
          <a:xfrm>
            <a:off x="938213" y="1971675"/>
            <a:ext cx="7205662" cy="1222375"/>
            <a:chOff x="938784" y="1971824"/>
            <a:chExt cx="7205472" cy="1222480"/>
          </a:xfrm>
        </p:grpSpPr>
        <p:sp>
          <p:nvSpPr>
            <p:cNvPr id="9" name="Rounded Rectangle 8"/>
            <p:cNvSpPr/>
            <p:nvPr/>
          </p:nvSpPr>
          <p:spPr bwMode="auto">
            <a:xfrm>
              <a:off x="938784" y="1987700"/>
              <a:ext cx="7156261" cy="120660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10" name="Rectangle 9"/>
            <p:cNvSpPr/>
            <p:nvPr/>
          </p:nvSpPr>
          <p:spPr>
            <a:xfrm>
              <a:off x="1067368" y="1971824"/>
              <a:ext cx="7076888" cy="1016087"/>
            </a:xfrm>
            <a:prstGeom prst="rect">
              <a:avLst/>
            </a:prstGeom>
          </p:spPr>
          <p:txBody>
            <a:bodyPr>
              <a:spAutoFit/>
            </a:bodyPr>
            <a:lstStyle/>
            <a:p>
              <a:pPr eaLnBrk="0" hangingPunct="0">
                <a:defRPr/>
              </a:pPr>
              <a:r>
                <a:rPr lang="en-US" sz="2000" b="1" dirty="0">
                  <a:latin typeface="+mn-lt"/>
                  <a:cs typeface="+mn-cs"/>
                </a:rPr>
                <a:t>PIE CHART A chart that shows the proportion or percent that each class </a:t>
              </a:r>
              <a:r>
                <a:rPr lang="en-US" sz="2000" dirty="0">
                  <a:latin typeface="+mn-lt"/>
                  <a:cs typeface="+mn-cs"/>
                </a:rPr>
                <a:t>represents of the total number of frequencies.</a:t>
              </a:r>
            </a:p>
          </p:txBody>
        </p:sp>
      </p:grpSp>
      <p:pic>
        <p:nvPicPr>
          <p:cNvPr id="8197" name="Picture 2"/>
          <p:cNvPicPr>
            <a:picLocks noChangeAspect="1" noChangeArrowheads="1"/>
          </p:cNvPicPr>
          <p:nvPr/>
        </p:nvPicPr>
        <p:blipFill>
          <a:blip r:embed="rId3" cstate="print"/>
          <a:srcRect/>
          <a:stretch>
            <a:fillRect/>
          </a:stretch>
        </p:blipFill>
        <p:spPr bwMode="auto">
          <a:xfrm>
            <a:off x="1330325" y="4029075"/>
            <a:ext cx="3752850" cy="1847850"/>
          </a:xfrm>
          <a:prstGeom prst="rect">
            <a:avLst/>
          </a:prstGeom>
          <a:noFill/>
          <a:ln w="9525">
            <a:noFill/>
            <a:miter lim="800000"/>
            <a:headEnd/>
            <a:tailEnd/>
          </a:ln>
        </p:spPr>
      </p:pic>
      <p:pic>
        <p:nvPicPr>
          <p:cNvPr id="8198" name="Picture 3"/>
          <p:cNvPicPr>
            <a:picLocks noChangeAspect="1" noChangeArrowheads="1"/>
          </p:cNvPicPr>
          <p:nvPr/>
        </p:nvPicPr>
        <p:blipFill>
          <a:blip r:embed="rId4" cstate="print"/>
          <a:srcRect/>
          <a:stretch>
            <a:fillRect/>
          </a:stretch>
        </p:blipFill>
        <p:spPr bwMode="auto">
          <a:xfrm>
            <a:off x="5105400" y="3200400"/>
            <a:ext cx="4038600" cy="3505200"/>
          </a:xfrm>
          <a:prstGeom prst="rect">
            <a:avLst/>
          </a:prstGeom>
          <a:noFill/>
          <a:ln w="9525">
            <a:noFill/>
            <a:miter lim="800000"/>
            <a:headEnd/>
            <a:tailEnd/>
          </a:ln>
        </p:spPr>
      </p:pic>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Pie Diagram</a:t>
            </a:r>
          </a:p>
        </p:txBody>
      </p:sp>
      <p:sp>
        <p:nvSpPr>
          <p:cNvPr id="7" name="Content Placeholder 6"/>
          <p:cNvSpPr>
            <a:spLocks noGrp="1"/>
          </p:cNvSpPr>
          <p:nvPr>
            <p:ph idx="1"/>
          </p:nvPr>
        </p:nvSpPr>
        <p:spPr/>
        <p:txBody>
          <a:bodyPr/>
          <a:lstStyle/>
          <a:p>
            <a:pPr marL="0" indent="0">
              <a:buNone/>
            </a:pPr>
            <a:r>
              <a:rPr lang="en-US" dirty="0"/>
              <a:t>Q1. 120 of C-DAC are asked to opt for different specialization . The details of these options are as follows. Represent the below data through pie diagram.</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33019739"/>
              </p:ext>
            </p:extLst>
          </p:nvPr>
        </p:nvGraphicFramePr>
        <p:xfrm>
          <a:off x="914400" y="3886200"/>
          <a:ext cx="6858000" cy="22250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a:txBody>
                    <a:bodyPr/>
                    <a:lstStyle/>
                    <a:p>
                      <a:r>
                        <a:rPr lang="en-US" dirty="0"/>
                        <a:t>Specialization</a:t>
                      </a:r>
                    </a:p>
                  </a:txBody>
                  <a:tcPr/>
                </a:tc>
                <a:tc>
                  <a:txBody>
                    <a:bodyPr/>
                    <a:lstStyle/>
                    <a:p>
                      <a:r>
                        <a:rPr lang="en-US" dirty="0"/>
                        <a:t>No. of Students</a:t>
                      </a:r>
                    </a:p>
                  </a:txBody>
                  <a:tcPr/>
                </a:tc>
                <a:extLst>
                  <a:ext uri="{0D108BD9-81ED-4DB2-BD59-A6C34878D82A}">
                    <a16:rowId xmlns:a16="http://schemas.microsoft.com/office/drawing/2014/main" val="10000"/>
                  </a:ext>
                </a:extLst>
              </a:tr>
              <a:tr h="370840">
                <a:tc>
                  <a:txBody>
                    <a:bodyPr/>
                    <a:lstStyle/>
                    <a:p>
                      <a:r>
                        <a:rPr lang="en-US" dirty="0"/>
                        <a:t>Marketing</a:t>
                      </a:r>
                    </a:p>
                  </a:txBody>
                  <a:tcPr/>
                </a:tc>
                <a:tc>
                  <a:txBody>
                    <a:bodyPr/>
                    <a:lstStyle/>
                    <a:p>
                      <a:r>
                        <a:rPr lang="en-US" dirty="0"/>
                        <a:t>6</a:t>
                      </a:r>
                    </a:p>
                  </a:txBody>
                  <a:tcPr/>
                </a:tc>
                <a:extLst>
                  <a:ext uri="{0D108BD9-81ED-4DB2-BD59-A6C34878D82A}">
                    <a16:rowId xmlns:a16="http://schemas.microsoft.com/office/drawing/2014/main" val="10001"/>
                  </a:ext>
                </a:extLst>
              </a:tr>
              <a:tr h="370840">
                <a:tc>
                  <a:txBody>
                    <a:bodyPr/>
                    <a:lstStyle/>
                    <a:p>
                      <a:r>
                        <a:rPr lang="en-US" dirty="0"/>
                        <a:t>Finance</a:t>
                      </a:r>
                    </a:p>
                  </a:txBody>
                  <a:tcPr/>
                </a:tc>
                <a:tc>
                  <a:txBody>
                    <a:bodyPr/>
                    <a:lstStyle/>
                    <a:p>
                      <a:r>
                        <a:rPr lang="en-US" dirty="0"/>
                        <a:t>30</a:t>
                      </a:r>
                    </a:p>
                  </a:txBody>
                  <a:tcPr/>
                </a:tc>
                <a:extLst>
                  <a:ext uri="{0D108BD9-81ED-4DB2-BD59-A6C34878D82A}">
                    <a16:rowId xmlns:a16="http://schemas.microsoft.com/office/drawing/2014/main" val="10002"/>
                  </a:ext>
                </a:extLst>
              </a:tr>
              <a:tr h="370840">
                <a:tc>
                  <a:txBody>
                    <a:bodyPr/>
                    <a:lstStyle/>
                    <a:p>
                      <a:r>
                        <a:rPr lang="en-US" dirty="0"/>
                        <a:t>HRM</a:t>
                      </a:r>
                    </a:p>
                  </a:txBody>
                  <a:tcPr/>
                </a:tc>
                <a:tc>
                  <a:txBody>
                    <a:bodyPr/>
                    <a:lstStyle/>
                    <a:p>
                      <a:r>
                        <a:rPr lang="en-US" dirty="0"/>
                        <a:t>48</a:t>
                      </a:r>
                    </a:p>
                  </a:txBody>
                  <a:tcPr/>
                </a:tc>
                <a:extLst>
                  <a:ext uri="{0D108BD9-81ED-4DB2-BD59-A6C34878D82A}">
                    <a16:rowId xmlns:a16="http://schemas.microsoft.com/office/drawing/2014/main" val="10003"/>
                  </a:ext>
                </a:extLst>
              </a:tr>
              <a:tr h="370840">
                <a:tc>
                  <a:txBody>
                    <a:bodyPr/>
                    <a:lstStyle/>
                    <a:p>
                      <a:r>
                        <a:rPr lang="en-US" dirty="0"/>
                        <a:t>Operations</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IT</a:t>
                      </a:r>
                    </a:p>
                  </a:txBody>
                  <a:tcPr/>
                </a:tc>
                <a:tc>
                  <a:txBody>
                    <a:bodyPr/>
                    <a:lstStyle/>
                    <a:p>
                      <a:r>
                        <a:rPr lang="en-US" dirty="0"/>
                        <a:t>24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54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Challenges..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pPr>
              <a:buFont typeface="Arial" panose="020B0604020202020204" pitchFamily="34" charset="0"/>
              <a:buChar char="•"/>
            </a:pPr>
            <a:r>
              <a:rPr lang="en-US" sz="2400" dirty="0">
                <a:solidFill>
                  <a:srgbClr val="FF0000"/>
                </a:solidFill>
                <a:latin typeface="Times New Roman" pitchFamily="18" charset="0"/>
                <a:cs typeface="Times New Roman" pitchFamily="18" charset="0"/>
              </a:rPr>
              <a:t>Data often needs lots of cleaning!</a:t>
            </a:r>
          </a:p>
          <a:p>
            <a:pPr>
              <a:buFont typeface="Arial" panose="020B0604020202020204" pitchFamily="34" charset="0"/>
              <a:buChar char="•"/>
            </a:pPr>
            <a:r>
              <a:rPr lang="en-US" sz="2400" dirty="0">
                <a:latin typeface="Times New Roman" pitchFamily="18" charset="0"/>
                <a:cs typeface="Times New Roman" pitchFamily="18" charset="0"/>
              </a:rPr>
              <a:t> This can be sometimes the most frustrating task.</a:t>
            </a:r>
          </a:p>
          <a:p>
            <a:pPr>
              <a:buFont typeface="Arial" panose="020B0604020202020204" pitchFamily="34" charset="0"/>
              <a:buChar char="•"/>
            </a:pPr>
            <a:r>
              <a:rPr lang="en-US" sz="2400" dirty="0">
                <a:latin typeface="Times New Roman" pitchFamily="18" charset="0"/>
                <a:cs typeface="Times New Roman" pitchFamily="18" charset="0"/>
              </a:rPr>
              <a:t>Data is rarely is in the form that you need it.</a:t>
            </a:r>
          </a:p>
          <a:p>
            <a:endParaRPr lang="en-US" dirty="0"/>
          </a:p>
        </p:txBody>
      </p:sp>
    </p:spTree>
    <p:extLst>
      <p:ext uri="{BB962C8B-B14F-4D97-AF65-F5344CB8AC3E}">
        <p14:creationId xmlns:p14="http://schemas.microsoft.com/office/powerpoint/2010/main" val="4060693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5"/>
          <p:cNvSpPr>
            <a:spLocks noGrp="1" noChangeArrowheads="1"/>
          </p:cNvSpPr>
          <p:nvPr>
            <p:ph type="title"/>
          </p:nvPr>
        </p:nvSpPr>
        <p:spPr/>
        <p:txBody>
          <a:bodyPr/>
          <a:lstStyle/>
          <a:p>
            <a:pPr eaLnBrk="1" hangingPunct="1"/>
            <a:r>
              <a:rPr lang="en-US" sz="2800" u="sng" dirty="0"/>
              <a:t>EXAMPLE – Creating a Frequency Distribution Table</a:t>
            </a:r>
          </a:p>
        </p:txBody>
      </p:sp>
      <p:sp>
        <p:nvSpPr>
          <p:cNvPr id="13316" name="Rectangle 7"/>
          <p:cNvSpPr>
            <a:spLocks noChangeArrowheads="1"/>
          </p:cNvSpPr>
          <p:nvPr/>
        </p:nvSpPr>
        <p:spPr bwMode="auto">
          <a:xfrm>
            <a:off x="628650" y="2178050"/>
            <a:ext cx="2771775" cy="1793875"/>
          </a:xfrm>
          <a:prstGeom prst="rect">
            <a:avLst/>
          </a:prstGeom>
          <a:noFill/>
          <a:ln w="9525">
            <a:noFill/>
            <a:miter lim="800000"/>
            <a:headEnd/>
            <a:tailEnd/>
          </a:ln>
        </p:spPr>
        <p:txBody>
          <a:bodyPr>
            <a:spAutoFit/>
          </a:bodyPr>
          <a:lstStyle/>
          <a:p>
            <a:pPr eaLnBrk="0" hangingPunct="0"/>
            <a:r>
              <a:rPr lang="en-US" sz="1400" dirty="0">
                <a:latin typeface="Arial" pitchFamily="34" charset="0"/>
              </a:rPr>
              <a:t>Ms. Kathryn Ball of </a:t>
            </a:r>
            <a:r>
              <a:rPr lang="en-US" sz="1400" dirty="0" err="1">
                <a:latin typeface="Arial" pitchFamily="34" charset="0"/>
              </a:rPr>
              <a:t>AutoUSA</a:t>
            </a:r>
            <a:r>
              <a:rPr lang="en-US" sz="1400" dirty="0">
                <a:latin typeface="Arial" pitchFamily="34" charset="0"/>
              </a:rPr>
              <a:t> wants to develop tables, charts, and graphs to show the typical selling price on various dealer lots. The table on the right reports only the price of the 80 vehicles sold last month at </a:t>
            </a:r>
            <a:r>
              <a:rPr lang="en-US" sz="1400" dirty="0" err="1">
                <a:latin typeface="Arial" pitchFamily="34" charset="0"/>
              </a:rPr>
              <a:t>Whitner</a:t>
            </a:r>
            <a:r>
              <a:rPr lang="en-US" sz="1400" dirty="0">
                <a:latin typeface="Arial" pitchFamily="34" charset="0"/>
              </a:rPr>
              <a:t> </a:t>
            </a:r>
            <a:r>
              <a:rPr lang="en-US" sz="1400" dirty="0" err="1">
                <a:latin typeface="Arial" pitchFamily="34" charset="0"/>
              </a:rPr>
              <a:t>Autoplex</a:t>
            </a:r>
            <a:r>
              <a:rPr lang="en-US" sz="1400" dirty="0">
                <a:latin typeface="Arial" pitchFamily="34" charset="0"/>
              </a:rPr>
              <a:t>.</a:t>
            </a:r>
          </a:p>
        </p:txBody>
      </p:sp>
      <p:pic>
        <p:nvPicPr>
          <p:cNvPr id="13317" name="Picture 9"/>
          <p:cNvPicPr>
            <a:picLocks noChangeAspect="1" noChangeArrowheads="1"/>
          </p:cNvPicPr>
          <p:nvPr/>
        </p:nvPicPr>
        <p:blipFill>
          <a:blip r:embed="rId3" cstate="print"/>
          <a:srcRect/>
          <a:stretch>
            <a:fillRect/>
          </a:stretch>
        </p:blipFill>
        <p:spPr bwMode="auto">
          <a:xfrm>
            <a:off x="676275" y="4092575"/>
            <a:ext cx="2628900" cy="1836738"/>
          </a:xfrm>
          <a:prstGeom prst="rect">
            <a:avLst/>
          </a:prstGeom>
          <a:noFill/>
          <a:ln w="9525">
            <a:noFill/>
            <a:miter lim="800000"/>
            <a:headEnd/>
            <a:tailEnd/>
          </a:ln>
        </p:spPr>
      </p:pic>
      <p:pic>
        <p:nvPicPr>
          <p:cNvPr id="13318" name="Picture 11" descr="0210"/>
          <p:cNvPicPr>
            <a:picLocks noChangeAspect="1" noChangeArrowheads="1"/>
          </p:cNvPicPr>
          <p:nvPr/>
        </p:nvPicPr>
        <p:blipFill>
          <a:blip r:embed="rId4" cstate="print"/>
          <a:srcRect/>
          <a:stretch>
            <a:fillRect/>
          </a:stretch>
        </p:blipFill>
        <p:spPr bwMode="auto">
          <a:xfrm>
            <a:off x="3495675" y="2667000"/>
            <a:ext cx="5429250" cy="2695575"/>
          </a:xfrm>
          <a:prstGeom prst="rect">
            <a:avLst/>
          </a:prstGeom>
          <a:noFill/>
          <a:ln w="9525">
            <a:noFill/>
            <a:miter lim="800000"/>
            <a:headEnd/>
            <a:tailEnd/>
          </a:ln>
        </p:spPr>
      </p:pic>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lIns="92075" tIns="46038" rIns="92075" bIns="46038" anchor="ctr"/>
          <a:lstStyle/>
          <a:p>
            <a:pPr eaLnBrk="1" hangingPunct="1"/>
            <a:r>
              <a:rPr lang="en-US" sz="3200" dirty="0"/>
              <a:t>Graphic Presentation of a Frequency Distribution</a:t>
            </a:r>
          </a:p>
        </p:txBody>
      </p:sp>
      <p:sp>
        <p:nvSpPr>
          <p:cNvPr id="18435" name="Rectangle 3"/>
          <p:cNvSpPr>
            <a:spLocks noGrp="1" noChangeArrowheads="1"/>
          </p:cNvSpPr>
          <p:nvPr>
            <p:ph idx="1"/>
          </p:nvPr>
        </p:nvSpPr>
        <p:spPr>
          <a:xfrm>
            <a:off x="682625" y="1804988"/>
            <a:ext cx="8120063" cy="1889125"/>
          </a:xfrm>
        </p:spPr>
        <p:txBody>
          <a:bodyPr lIns="92075" tIns="46038" rIns="92075" bIns="46038">
            <a:normAutofit/>
          </a:bodyPr>
          <a:lstStyle/>
          <a:p>
            <a:pPr lvl="2" eaLnBrk="1" hangingPunct="1"/>
            <a:r>
              <a:rPr lang="en-US" dirty="0">
                <a:solidFill>
                  <a:schemeClr val="accent1"/>
                </a:solidFill>
              </a:rPr>
              <a:t>Histograms</a:t>
            </a:r>
            <a:endParaRPr lang="en-US" dirty="0"/>
          </a:p>
          <a:p>
            <a:pPr lvl="2" eaLnBrk="1" hangingPunct="1"/>
            <a:r>
              <a:rPr lang="en-US" dirty="0">
                <a:solidFill>
                  <a:schemeClr val="accent1"/>
                </a:solidFill>
              </a:rPr>
              <a:t>Frequency polygons</a:t>
            </a:r>
          </a:p>
          <a:p>
            <a:pPr lvl="2" eaLnBrk="1" hangingPunct="1"/>
            <a:r>
              <a:rPr lang="en-US" dirty="0">
                <a:solidFill>
                  <a:schemeClr val="accent1"/>
                </a:solidFill>
              </a:rPr>
              <a:t>Cumulative frequency distributions</a:t>
            </a:r>
            <a:r>
              <a:rPr lang="en-US" dirty="0"/>
              <a:t> </a:t>
            </a:r>
          </a:p>
          <a:p>
            <a:pPr eaLnBrk="1" hangingPunct="1">
              <a:buFont typeface="Wingdings" pitchFamily="2" charset="2"/>
              <a:buNone/>
            </a:pPr>
            <a:endParaRPr lang="en-US" dirty="0"/>
          </a:p>
          <a:p>
            <a:pPr>
              <a:spcBef>
                <a:spcPct val="50000"/>
              </a:spcBef>
              <a:buClrTx/>
              <a:buSzTx/>
              <a:buFontTx/>
              <a:buNone/>
            </a:pPr>
            <a:endParaRPr lang="en-US" sz="3200" dirty="0"/>
          </a:p>
        </p:txBody>
      </p:sp>
      <p:sp>
        <p:nvSpPr>
          <p:cNvPr id="18437" name="Rectangle 4"/>
          <p:cNvSpPr>
            <a:spLocks noChangeArrowheads="1"/>
          </p:cNvSpPr>
          <p:nvPr/>
        </p:nvSpPr>
        <p:spPr bwMode="auto">
          <a:xfrm>
            <a:off x="0" y="0"/>
            <a:ext cx="184150" cy="304800"/>
          </a:xfrm>
          <a:prstGeom prst="rect">
            <a:avLst/>
          </a:prstGeom>
          <a:noFill/>
          <a:ln w="9525">
            <a:noFill/>
            <a:miter lim="800000"/>
            <a:headEnd/>
            <a:tailEnd/>
          </a:ln>
        </p:spPr>
        <p:txBody>
          <a:bodyPr wrap="none">
            <a:spAutoFit/>
          </a:bodyPr>
          <a:lstStyle/>
          <a:p>
            <a:pPr eaLnBrk="0" hangingPunct="0">
              <a:spcBef>
                <a:spcPct val="50000"/>
              </a:spcBef>
            </a:pPr>
            <a:endParaRPr lang="en-US" sz="1400" b="1" i="1">
              <a:solidFill>
                <a:schemeClr val="bg1"/>
              </a:solidFill>
              <a:latin typeface="Book Antiqua" pitchFamily="18" charset="0"/>
            </a:endParaRPr>
          </a:p>
        </p:txBody>
      </p:sp>
      <p:sp>
        <p:nvSpPr>
          <p:cNvPr id="18438" name="Text Box 5"/>
          <p:cNvSpPr txBox="1">
            <a:spLocks noChangeArrowheads="1"/>
          </p:cNvSpPr>
          <p:nvPr/>
        </p:nvSpPr>
        <p:spPr bwMode="auto">
          <a:xfrm>
            <a:off x="457200" y="4762500"/>
            <a:ext cx="8210550" cy="579438"/>
          </a:xfrm>
          <a:prstGeom prst="rect">
            <a:avLst/>
          </a:prstGeom>
          <a:noFill/>
          <a:ln w="9525">
            <a:noFill/>
            <a:miter lim="800000"/>
            <a:headEnd/>
            <a:tailEnd/>
          </a:ln>
        </p:spPr>
        <p:txBody>
          <a:bodyPr>
            <a:spAutoFit/>
          </a:bodyPr>
          <a:lstStyle/>
          <a:p>
            <a:pPr lvl="1" eaLnBrk="0" hangingPunct="0">
              <a:spcBef>
                <a:spcPct val="20000"/>
              </a:spcBef>
              <a:buClr>
                <a:srgbClr val="990000"/>
              </a:buClr>
              <a:buSzPct val="65000"/>
              <a:buFont typeface="Wingdings" pitchFamily="2" charset="2"/>
              <a:buNone/>
            </a:pPr>
            <a:r>
              <a:rPr lang="en-US" sz="3200">
                <a:solidFill>
                  <a:srgbClr val="4DB14B"/>
                </a:solidFill>
              </a:rPr>
              <a:t>	</a:t>
            </a:r>
            <a:endParaRPr lang="en-US"/>
          </a:p>
        </p:txBody>
      </p:sp>
      <p:pic>
        <p:nvPicPr>
          <p:cNvPr id="18439" name="Picture 2"/>
          <p:cNvPicPr>
            <a:picLocks noChangeAspect="1" noChangeArrowheads="1"/>
          </p:cNvPicPr>
          <p:nvPr/>
        </p:nvPicPr>
        <p:blipFill>
          <a:blip r:embed="rId3" cstate="print"/>
          <a:srcRect/>
          <a:stretch>
            <a:fillRect/>
          </a:stretch>
        </p:blipFill>
        <p:spPr bwMode="auto">
          <a:xfrm>
            <a:off x="841375" y="3657599"/>
            <a:ext cx="3859213" cy="1420813"/>
          </a:xfrm>
          <a:prstGeom prst="rect">
            <a:avLst/>
          </a:prstGeom>
          <a:noFill/>
          <a:ln w="9525">
            <a:noFill/>
            <a:miter lim="800000"/>
            <a:headEnd/>
            <a:tailEnd/>
          </a:ln>
        </p:spPr>
      </p:pic>
      <p:pic>
        <p:nvPicPr>
          <p:cNvPr id="18440" name="Picture 3"/>
          <p:cNvPicPr>
            <a:picLocks noChangeAspect="1" noChangeArrowheads="1"/>
          </p:cNvPicPr>
          <p:nvPr/>
        </p:nvPicPr>
        <p:blipFill>
          <a:blip r:embed="rId4" cstate="print"/>
          <a:srcRect/>
          <a:stretch>
            <a:fillRect/>
          </a:stretch>
        </p:blipFill>
        <p:spPr bwMode="auto">
          <a:xfrm>
            <a:off x="854075" y="5191125"/>
            <a:ext cx="3827463" cy="1666875"/>
          </a:xfrm>
          <a:prstGeom prst="rect">
            <a:avLst/>
          </a:prstGeom>
          <a:noFill/>
          <a:ln w="9525">
            <a:noFill/>
            <a:miter lim="800000"/>
            <a:headEnd/>
            <a:tailEnd/>
          </a:ln>
        </p:spPr>
      </p:pic>
      <p:pic>
        <p:nvPicPr>
          <p:cNvPr id="18441" name="Picture 4"/>
          <p:cNvPicPr>
            <a:picLocks noChangeAspect="1" noChangeArrowheads="1"/>
          </p:cNvPicPr>
          <p:nvPr/>
        </p:nvPicPr>
        <p:blipFill>
          <a:blip r:embed="rId5" cstate="print"/>
          <a:srcRect/>
          <a:stretch>
            <a:fillRect/>
          </a:stretch>
        </p:blipFill>
        <p:spPr bwMode="auto">
          <a:xfrm>
            <a:off x="5027613" y="3643313"/>
            <a:ext cx="3429000" cy="2771775"/>
          </a:xfrm>
          <a:prstGeom prst="rect">
            <a:avLst/>
          </a:prstGeom>
          <a:noFill/>
          <a:ln w="9525">
            <a:noFill/>
            <a:miter lim="800000"/>
            <a:headEnd/>
            <a:tailEnd/>
          </a:ln>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u="sng" dirty="0"/>
              <a:t>Histogram</a:t>
            </a:r>
          </a:p>
        </p:txBody>
      </p:sp>
      <p:pic>
        <p:nvPicPr>
          <p:cNvPr id="19460" name="Picture 10" descr="0216"/>
          <p:cNvPicPr>
            <a:picLocks noChangeAspect="1" noChangeArrowheads="1"/>
          </p:cNvPicPr>
          <p:nvPr/>
        </p:nvPicPr>
        <p:blipFill>
          <a:blip r:embed="rId3" cstate="print"/>
          <a:srcRect/>
          <a:stretch>
            <a:fillRect/>
          </a:stretch>
        </p:blipFill>
        <p:spPr bwMode="auto">
          <a:xfrm>
            <a:off x="2295525" y="3914775"/>
            <a:ext cx="4819650" cy="2619375"/>
          </a:xfrm>
          <a:prstGeom prst="rect">
            <a:avLst/>
          </a:prstGeom>
          <a:noFill/>
          <a:ln w="9525">
            <a:noFill/>
            <a:miter lim="800000"/>
            <a:headEnd/>
            <a:tailEnd/>
          </a:ln>
        </p:spPr>
      </p:pic>
      <p:grpSp>
        <p:nvGrpSpPr>
          <p:cNvPr id="2" name="Group 9"/>
          <p:cNvGrpSpPr>
            <a:grpSpLocks/>
          </p:cNvGrpSpPr>
          <p:nvPr/>
        </p:nvGrpSpPr>
        <p:grpSpPr bwMode="auto">
          <a:xfrm>
            <a:off x="1011238" y="1922463"/>
            <a:ext cx="7364412" cy="1370012"/>
            <a:chOff x="1011936" y="1923056"/>
            <a:chExt cx="7363968" cy="1368784"/>
          </a:xfrm>
        </p:grpSpPr>
        <p:sp>
          <p:nvSpPr>
            <p:cNvPr id="7" name="Rounded Rectangle 6"/>
            <p:cNvSpPr/>
            <p:nvPr/>
          </p:nvSpPr>
          <p:spPr bwMode="auto">
            <a:xfrm>
              <a:off x="1011936" y="1938917"/>
              <a:ext cx="7156019" cy="1352923"/>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8" name="Rectangle 7"/>
            <p:cNvSpPr/>
            <p:nvPr/>
          </p:nvSpPr>
          <p:spPr>
            <a:xfrm>
              <a:off x="1297669" y="1923056"/>
              <a:ext cx="7078235" cy="1200660"/>
            </a:xfrm>
            <a:prstGeom prst="rect">
              <a:avLst/>
            </a:prstGeom>
          </p:spPr>
          <p:txBody>
            <a:bodyPr>
              <a:spAutoFit/>
            </a:bodyPr>
            <a:lstStyle/>
            <a:p>
              <a:pPr eaLnBrk="0" hangingPunct="0">
                <a:defRPr/>
              </a:pPr>
              <a:r>
                <a:rPr lang="en-US" sz="1800" dirty="0">
                  <a:latin typeface="+mn-lt"/>
                  <a:cs typeface="+mn-cs"/>
                </a:rPr>
                <a:t>HISTOGRAM  A graph in which the classes are marked on the horizontal axis and the class frequencies on the vertical axis. The class frequencies are represented by the heights of the bars and the bars are drawn adjacent to each other.</a:t>
              </a:r>
            </a:p>
          </p:txBody>
        </p:sp>
      </p:gr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Histogram</a:t>
            </a:r>
          </a:p>
        </p:txBody>
      </p:sp>
      <p:sp>
        <p:nvSpPr>
          <p:cNvPr id="3" name="Content Placeholder 2"/>
          <p:cNvSpPr>
            <a:spLocks noGrp="1"/>
          </p:cNvSpPr>
          <p:nvPr>
            <p:ph idx="1"/>
          </p:nvPr>
        </p:nvSpPr>
        <p:spPr>
          <a:xfrm>
            <a:off x="152400" y="1600200"/>
            <a:ext cx="8839200" cy="4525963"/>
          </a:xfrm>
        </p:spPr>
        <p:txBody>
          <a:bodyPr/>
          <a:lstStyle/>
          <a:p>
            <a:pPr marL="0" indent="0">
              <a:buNone/>
            </a:pPr>
            <a:r>
              <a:rPr lang="en-US" dirty="0"/>
              <a:t>Q1. Draw a histogram for the following data.</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0143956"/>
              </p:ext>
            </p:extLst>
          </p:nvPr>
        </p:nvGraphicFramePr>
        <p:xfrm>
          <a:off x="228600" y="2590800"/>
          <a:ext cx="8610599" cy="1010920"/>
        </p:xfrm>
        <a:graphic>
          <a:graphicData uri="http://schemas.openxmlformats.org/drawingml/2006/table">
            <a:tbl>
              <a:tblPr firstRow="1" bandRow="1">
                <a:tableStyleId>{5C22544A-7EE6-4342-B048-85BDC9FD1C3A}</a:tableStyleId>
              </a:tblPr>
              <a:tblGrid>
                <a:gridCol w="1467717">
                  <a:extLst>
                    <a:ext uri="{9D8B030D-6E8A-4147-A177-3AD203B41FA5}">
                      <a16:colId xmlns:a16="http://schemas.microsoft.com/office/drawing/2014/main" val="20000"/>
                    </a:ext>
                  </a:extLst>
                </a:gridCol>
                <a:gridCol w="880630">
                  <a:extLst>
                    <a:ext uri="{9D8B030D-6E8A-4147-A177-3AD203B41FA5}">
                      <a16:colId xmlns:a16="http://schemas.microsoft.com/office/drawing/2014/main" val="20001"/>
                    </a:ext>
                  </a:extLst>
                </a:gridCol>
                <a:gridCol w="978476">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076325">
                  <a:extLst>
                    <a:ext uri="{9D8B030D-6E8A-4147-A177-3AD203B41FA5}">
                      <a16:colId xmlns:a16="http://schemas.microsoft.com/office/drawing/2014/main" val="20004"/>
                    </a:ext>
                  </a:extLst>
                </a:gridCol>
                <a:gridCol w="978476">
                  <a:extLst>
                    <a:ext uri="{9D8B030D-6E8A-4147-A177-3AD203B41FA5}">
                      <a16:colId xmlns:a16="http://schemas.microsoft.com/office/drawing/2014/main" val="20005"/>
                    </a:ext>
                  </a:extLst>
                </a:gridCol>
                <a:gridCol w="1076325">
                  <a:extLst>
                    <a:ext uri="{9D8B030D-6E8A-4147-A177-3AD203B41FA5}">
                      <a16:colId xmlns:a16="http://schemas.microsoft.com/office/drawing/2014/main" val="20006"/>
                    </a:ext>
                  </a:extLst>
                </a:gridCol>
                <a:gridCol w="1076325">
                  <a:extLst>
                    <a:ext uri="{9D8B030D-6E8A-4147-A177-3AD203B41FA5}">
                      <a16:colId xmlns:a16="http://schemas.microsoft.com/office/drawing/2014/main" val="20007"/>
                    </a:ext>
                  </a:extLst>
                </a:gridCol>
              </a:tblGrid>
              <a:tr h="370840">
                <a:tc>
                  <a:txBody>
                    <a:bodyPr/>
                    <a:lstStyle/>
                    <a:p>
                      <a:r>
                        <a:rPr lang="en-US" dirty="0"/>
                        <a:t>Marks</a:t>
                      </a:r>
                    </a:p>
                  </a:txBody>
                  <a:tcPr/>
                </a:tc>
                <a:tc>
                  <a:txBody>
                    <a:bodyPr/>
                    <a:lstStyle/>
                    <a:p>
                      <a:r>
                        <a:rPr lang="en-US" dirty="0"/>
                        <a:t>0-10</a:t>
                      </a:r>
                    </a:p>
                  </a:txBody>
                  <a:tcPr/>
                </a:tc>
                <a:tc>
                  <a:txBody>
                    <a:bodyPr/>
                    <a:lstStyle/>
                    <a:p>
                      <a:r>
                        <a:rPr lang="en-US" dirty="0"/>
                        <a:t>10-20</a:t>
                      </a:r>
                    </a:p>
                  </a:txBody>
                  <a:tcPr/>
                </a:tc>
                <a:tc>
                  <a:txBody>
                    <a:bodyPr/>
                    <a:lstStyle/>
                    <a:p>
                      <a:r>
                        <a:rPr lang="en-US" dirty="0"/>
                        <a:t>20-30</a:t>
                      </a:r>
                    </a:p>
                  </a:txBody>
                  <a:tcPr/>
                </a:tc>
                <a:tc>
                  <a:txBody>
                    <a:bodyPr/>
                    <a:lstStyle/>
                    <a:p>
                      <a:r>
                        <a:rPr lang="en-US" dirty="0"/>
                        <a:t>30-40</a:t>
                      </a:r>
                    </a:p>
                  </a:txBody>
                  <a:tcPr/>
                </a:tc>
                <a:tc>
                  <a:txBody>
                    <a:bodyPr/>
                    <a:lstStyle/>
                    <a:p>
                      <a:r>
                        <a:rPr lang="en-US" dirty="0"/>
                        <a:t>40-50</a:t>
                      </a:r>
                    </a:p>
                  </a:txBody>
                  <a:tcPr/>
                </a:tc>
                <a:tc>
                  <a:txBody>
                    <a:bodyPr/>
                    <a:lstStyle/>
                    <a:p>
                      <a:r>
                        <a:rPr lang="en-US" dirty="0"/>
                        <a:t>50-60</a:t>
                      </a:r>
                    </a:p>
                  </a:txBody>
                  <a:tcPr/>
                </a:tc>
                <a:tc>
                  <a:txBody>
                    <a:bodyPr/>
                    <a:lstStyle/>
                    <a:p>
                      <a:r>
                        <a:rPr lang="en-US" dirty="0"/>
                        <a:t>60-70</a:t>
                      </a:r>
                    </a:p>
                  </a:txBody>
                  <a:tcPr/>
                </a:tc>
                <a:extLst>
                  <a:ext uri="{0D108BD9-81ED-4DB2-BD59-A6C34878D82A}">
                    <a16:rowId xmlns:a16="http://schemas.microsoft.com/office/drawing/2014/main" val="10000"/>
                  </a:ext>
                </a:extLst>
              </a:tr>
              <a:tr h="370840">
                <a:tc>
                  <a:txBody>
                    <a:bodyPr/>
                    <a:lstStyle/>
                    <a:p>
                      <a:r>
                        <a:rPr lang="en-US" dirty="0"/>
                        <a:t>No. of students</a:t>
                      </a:r>
                    </a:p>
                  </a:txBody>
                  <a:tcPr/>
                </a:tc>
                <a:tc>
                  <a:txBody>
                    <a:bodyPr/>
                    <a:lstStyle/>
                    <a:p>
                      <a:r>
                        <a:rPr lang="en-US" dirty="0"/>
                        <a:t>20</a:t>
                      </a:r>
                    </a:p>
                  </a:txBody>
                  <a:tcPr/>
                </a:tc>
                <a:tc>
                  <a:txBody>
                    <a:bodyPr/>
                    <a:lstStyle/>
                    <a:p>
                      <a:r>
                        <a:rPr lang="en-US" dirty="0"/>
                        <a:t>30</a:t>
                      </a:r>
                    </a:p>
                  </a:txBody>
                  <a:tcPr/>
                </a:tc>
                <a:tc>
                  <a:txBody>
                    <a:bodyPr/>
                    <a:lstStyle/>
                    <a:p>
                      <a:r>
                        <a:rPr lang="en-US" dirty="0"/>
                        <a:t>70</a:t>
                      </a:r>
                    </a:p>
                  </a:txBody>
                  <a:tcPr/>
                </a:tc>
                <a:tc>
                  <a:txBody>
                    <a:bodyPr/>
                    <a:lstStyle/>
                    <a:p>
                      <a:r>
                        <a:rPr lang="en-US" dirty="0"/>
                        <a:t>50</a:t>
                      </a:r>
                    </a:p>
                  </a:txBody>
                  <a:tcPr/>
                </a:tc>
                <a:tc>
                  <a:txBody>
                    <a:bodyPr/>
                    <a:lstStyle/>
                    <a:p>
                      <a:r>
                        <a:rPr lang="en-US" dirty="0"/>
                        <a:t>40</a:t>
                      </a:r>
                    </a:p>
                  </a:txBody>
                  <a:tcPr/>
                </a:tc>
                <a:tc>
                  <a:txBody>
                    <a:bodyPr/>
                    <a:lstStyle/>
                    <a:p>
                      <a:r>
                        <a:rPr lang="en-US" dirty="0"/>
                        <a:t>50</a:t>
                      </a:r>
                    </a:p>
                  </a:txBody>
                  <a:tcPr/>
                </a:tc>
                <a:tc>
                  <a:txBody>
                    <a:bodyPr/>
                    <a:lstStyle/>
                    <a:p>
                      <a:r>
                        <a:rPr lang="en-US" dirty="0"/>
                        <a:t>40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8275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r>
              <a:rPr lang="en-US" u="sng" dirty="0"/>
              <a:t>Frequency Polygon</a:t>
            </a:r>
          </a:p>
        </p:txBody>
      </p:sp>
      <p:sp>
        <p:nvSpPr>
          <p:cNvPr id="21507" name="Rectangle 3"/>
          <p:cNvSpPr>
            <a:spLocks noGrp="1" noChangeArrowheads="1"/>
          </p:cNvSpPr>
          <p:nvPr>
            <p:ph type="body" sz="half" idx="1"/>
          </p:nvPr>
        </p:nvSpPr>
        <p:spPr>
          <a:xfrm>
            <a:off x="838200" y="1905000"/>
            <a:ext cx="3208338" cy="4181475"/>
          </a:xfrm>
        </p:spPr>
        <p:txBody>
          <a:bodyPr/>
          <a:lstStyle/>
          <a:p>
            <a:pPr eaLnBrk="1" hangingPunct="1"/>
            <a:r>
              <a:rPr lang="en-US" sz="2000"/>
              <a:t>A </a:t>
            </a:r>
            <a:r>
              <a:rPr lang="en-US" sz="2000" b="1"/>
              <a:t>frequency polygon </a:t>
            </a:r>
            <a:r>
              <a:rPr lang="en-US" sz="2000"/>
              <a:t>also shows the shape of a distribution and is similar to a histogram.</a:t>
            </a:r>
          </a:p>
          <a:p>
            <a:pPr eaLnBrk="1" hangingPunct="1">
              <a:buFont typeface="Wingdings" pitchFamily="2" charset="2"/>
              <a:buNone/>
            </a:pPr>
            <a:endParaRPr lang="en-US" sz="2000"/>
          </a:p>
          <a:p>
            <a:pPr eaLnBrk="1" hangingPunct="1"/>
            <a:r>
              <a:rPr lang="en-US" sz="2000"/>
              <a:t>It consists of line segments connecting the points formed by the intersections of the class midpoints and the class frequencies.</a:t>
            </a:r>
          </a:p>
          <a:p>
            <a:pPr eaLnBrk="1" hangingPunct="1"/>
            <a:endParaRPr lang="en-US" sz="2000"/>
          </a:p>
        </p:txBody>
      </p:sp>
      <p:pic>
        <p:nvPicPr>
          <p:cNvPr id="21509" name="Picture 12" descr="0218"/>
          <p:cNvPicPr>
            <a:picLocks noChangeAspect="1" noChangeArrowheads="1"/>
          </p:cNvPicPr>
          <p:nvPr/>
        </p:nvPicPr>
        <p:blipFill>
          <a:blip r:embed="rId3" cstate="print"/>
          <a:srcRect/>
          <a:stretch>
            <a:fillRect/>
          </a:stretch>
        </p:blipFill>
        <p:spPr bwMode="auto">
          <a:xfrm>
            <a:off x="4467225" y="1952625"/>
            <a:ext cx="4248150" cy="4543425"/>
          </a:xfrm>
          <a:prstGeom prst="rect">
            <a:avLst/>
          </a:prstGeom>
          <a:noFill/>
          <a:ln w="9525">
            <a:noFill/>
            <a:miter lim="800000"/>
            <a:headEnd/>
            <a:tailEnd/>
          </a:ln>
        </p:spPr>
      </p:pic>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Frequency Polygon</a:t>
            </a:r>
          </a:p>
        </p:txBody>
      </p:sp>
      <p:sp>
        <p:nvSpPr>
          <p:cNvPr id="7" name="Content Placeholder 6"/>
          <p:cNvSpPr>
            <a:spLocks noGrp="1"/>
          </p:cNvSpPr>
          <p:nvPr>
            <p:ph idx="1"/>
          </p:nvPr>
        </p:nvSpPr>
        <p:spPr/>
        <p:txBody>
          <a:bodyPr/>
          <a:lstStyle/>
          <a:p>
            <a:pPr marL="0" indent="0">
              <a:buNone/>
            </a:pPr>
            <a:r>
              <a:rPr lang="en-US" dirty="0"/>
              <a:t>Q1. Draw a frequency polygon from the Table.</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64544776"/>
              </p:ext>
            </p:extLst>
          </p:nvPr>
        </p:nvGraphicFramePr>
        <p:xfrm>
          <a:off x="1295400" y="243840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Monthly Wages</a:t>
                      </a:r>
                    </a:p>
                  </a:txBody>
                  <a:tcPr/>
                </a:tc>
                <a:tc>
                  <a:txBody>
                    <a:bodyPr/>
                    <a:lstStyle/>
                    <a:p>
                      <a:r>
                        <a:rPr lang="en-US" dirty="0"/>
                        <a:t>No. Of Workers</a:t>
                      </a:r>
                    </a:p>
                  </a:txBody>
                  <a:tcPr/>
                </a:tc>
                <a:extLst>
                  <a:ext uri="{0D108BD9-81ED-4DB2-BD59-A6C34878D82A}">
                    <a16:rowId xmlns:a16="http://schemas.microsoft.com/office/drawing/2014/main" val="10000"/>
                  </a:ext>
                </a:extLst>
              </a:tr>
              <a:tr h="370840">
                <a:tc>
                  <a:txBody>
                    <a:bodyPr/>
                    <a:lstStyle/>
                    <a:p>
                      <a:r>
                        <a:rPr lang="en-US" dirty="0"/>
                        <a:t>190-210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210-230</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230-250</a:t>
                      </a:r>
                    </a:p>
                  </a:txBody>
                  <a:tcPr/>
                </a:tc>
                <a:tc>
                  <a:txBody>
                    <a:bodyPr/>
                    <a:lstStyle/>
                    <a:p>
                      <a:r>
                        <a:rPr lang="en-US" dirty="0"/>
                        <a:t>7</a:t>
                      </a:r>
                    </a:p>
                  </a:txBody>
                  <a:tcPr/>
                </a:tc>
                <a:extLst>
                  <a:ext uri="{0D108BD9-81ED-4DB2-BD59-A6C34878D82A}">
                    <a16:rowId xmlns:a16="http://schemas.microsoft.com/office/drawing/2014/main" val="10003"/>
                  </a:ext>
                </a:extLst>
              </a:tr>
              <a:tr h="370840">
                <a:tc>
                  <a:txBody>
                    <a:bodyPr/>
                    <a:lstStyle/>
                    <a:p>
                      <a:r>
                        <a:rPr lang="en-US" dirty="0"/>
                        <a:t>250-270</a:t>
                      </a:r>
                    </a:p>
                  </a:txBody>
                  <a:tcPr/>
                </a:tc>
                <a:tc>
                  <a:txBody>
                    <a:bodyPr/>
                    <a:lstStyle/>
                    <a:p>
                      <a:r>
                        <a:rPr lang="en-US" dirty="0"/>
                        <a:t>5</a:t>
                      </a:r>
                    </a:p>
                  </a:txBody>
                  <a:tcPr/>
                </a:tc>
                <a:extLst>
                  <a:ext uri="{0D108BD9-81ED-4DB2-BD59-A6C34878D82A}">
                    <a16:rowId xmlns:a16="http://schemas.microsoft.com/office/drawing/2014/main" val="10004"/>
                  </a:ext>
                </a:extLst>
              </a:tr>
              <a:tr h="370840">
                <a:tc>
                  <a:txBody>
                    <a:bodyPr/>
                    <a:lstStyle/>
                    <a:p>
                      <a:r>
                        <a:rPr lang="en-US" dirty="0"/>
                        <a:t>270-290</a:t>
                      </a:r>
                    </a:p>
                  </a:txBody>
                  <a:tcPr/>
                </a:tc>
                <a:tc>
                  <a:txBody>
                    <a:bodyPr/>
                    <a:lstStyle/>
                    <a:p>
                      <a:r>
                        <a:rPr lang="en-US" dirty="0"/>
                        <a:t>9</a:t>
                      </a:r>
                    </a:p>
                  </a:txBody>
                  <a:tcPr/>
                </a:tc>
                <a:extLst>
                  <a:ext uri="{0D108BD9-81ED-4DB2-BD59-A6C34878D82A}">
                    <a16:rowId xmlns:a16="http://schemas.microsoft.com/office/drawing/2014/main" val="10005"/>
                  </a:ext>
                </a:extLst>
              </a:tr>
              <a:tr h="370840">
                <a:tc>
                  <a:txBody>
                    <a:bodyPr/>
                    <a:lstStyle/>
                    <a:p>
                      <a:r>
                        <a:rPr lang="en-US" dirty="0"/>
                        <a:t>290-310</a:t>
                      </a:r>
                    </a:p>
                  </a:txBody>
                  <a:tcPr/>
                </a:tc>
                <a:tc>
                  <a:txBody>
                    <a:bodyPr/>
                    <a:lstStyle/>
                    <a:p>
                      <a:r>
                        <a:rPr lang="en-US" dirty="0"/>
                        <a:t>5</a:t>
                      </a:r>
                    </a:p>
                  </a:txBody>
                  <a:tcPr/>
                </a:tc>
                <a:extLst>
                  <a:ext uri="{0D108BD9-81ED-4DB2-BD59-A6C34878D82A}">
                    <a16:rowId xmlns:a16="http://schemas.microsoft.com/office/drawing/2014/main" val="10006"/>
                  </a:ext>
                </a:extLst>
              </a:tr>
              <a:tr h="370840">
                <a:tc>
                  <a:txBody>
                    <a:bodyPr/>
                    <a:lstStyle/>
                    <a:p>
                      <a:r>
                        <a:rPr lang="en-US" dirty="0"/>
                        <a:t>310-330</a:t>
                      </a:r>
                    </a:p>
                  </a:txBody>
                  <a:tcPr/>
                </a:tc>
                <a:tc>
                  <a:txBody>
                    <a:bodyPr/>
                    <a:lstStyle/>
                    <a:p>
                      <a:r>
                        <a:rPr lang="en-US" dirty="0"/>
                        <a:t>6</a:t>
                      </a:r>
                    </a:p>
                  </a:txBody>
                  <a:tcPr/>
                </a:tc>
                <a:extLst>
                  <a:ext uri="{0D108BD9-81ED-4DB2-BD59-A6C34878D82A}">
                    <a16:rowId xmlns:a16="http://schemas.microsoft.com/office/drawing/2014/main" val="10007"/>
                  </a:ext>
                </a:extLst>
              </a:tr>
              <a:tr h="370840">
                <a:tc>
                  <a:txBody>
                    <a:bodyPr/>
                    <a:lstStyle/>
                    <a:p>
                      <a:r>
                        <a:rPr lang="en-US" dirty="0"/>
                        <a:t>330-350</a:t>
                      </a:r>
                    </a:p>
                  </a:txBody>
                  <a:tcPr/>
                </a:tc>
                <a:tc>
                  <a:txBody>
                    <a:bodyPr/>
                    <a:lstStyle/>
                    <a:p>
                      <a:r>
                        <a:rPr lang="en-US" dirty="0"/>
                        <a:t>4</a:t>
                      </a:r>
                    </a:p>
                  </a:txBody>
                  <a:tcPr/>
                </a:tc>
                <a:extLst>
                  <a:ext uri="{0D108BD9-81ED-4DB2-BD59-A6C34878D82A}">
                    <a16:rowId xmlns:a16="http://schemas.microsoft.com/office/drawing/2014/main" val="10008"/>
                  </a:ext>
                </a:extLst>
              </a:tr>
              <a:tr h="370840">
                <a:tc>
                  <a:txBody>
                    <a:bodyPr/>
                    <a:lstStyle/>
                    <a:p>
                      <a:r>
                        <a:rPr lang="en-US" dirty="0"/>
                        <a:t>350-370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14839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3200" u="sng" dirty="0"/>
              <a:t>Histogram Versus Frequency Polygon</a:t>
            </a:r>
          </a:p>
        </p:txBody>
      </p:sp>
      <p:sp>
        <p:nvSpPr>
          <p:cNvPr id="22531" name="Content Placeholder 2"/>
          <p:cNvSpPr>
            <a:spLocks noGrp="1"/>
          </p:cNvSpPr>
          <p:nvPr>
            <p:ph idx="1"/>
          </p:nvPr>
        </p:nvSpPr>
        <p:spPr>
          <a:xfrm>
            <a:off x="838200" y="1905000"/>
            <a:ext cx="7693025" cy="2727325"/>
          </a:xfrm>
        </p:spPr>
        <p:txBody>
          <a:bodyPr/>
          <a:lstStyle/>
          <a:p>
            <a:pPr eaLnBrk="1" hangingPunct="1"/>
            <a:r>
              <a:rPr lang="en-US" sz="2000"/>
              <a:t>Both provide a quick picture of the main characteristics of the data (highs, lows, points of concentration, etc.)</a:t>
            </a:r>
          </a:p>
          <a:p>
            <a:pPr eaLnBrk="1" hangingPunct="1"/>
            <a:r>
              <a:rPr lang="en-US" sz="2000"/>
              <a:t>The histogram has the advantage of depicting each class as a rectangle, with the height of the rectangular bar representing the number in each class. </a:t>
            </a:r>
          </a:p>
          <a:p>
            <a:pPr eaLnBrk="1" hangingPunct="1"/>
            <a:r>
              <a:rPr lang="en-US" sz="2000"/>
              <a:t>The frequency polygon has an advantage over the histogram. It allows us to compare directly two or more frequency distributions.</a:t>
            </a:r>
          </a:p>
          <a:p>
            <a:pPr eaLnBrk="1" hangingPunct="1"/>
            <a:endParaRPr lang="en-US"/>
          </a:p>
        </p:txBody>
      </p:sp>
      <p:pic>
        <p:nvPicPr>
          <p:cNvPr id="22533" name="Picture 2"/>
          <p:cNvPicPr>
            <a:picLocks noChangeAspect="1" noChangeArrowheads="1"/>
          </p:cNvPicPr>
          <p:nvPr/>
        </p:nvPicPr>
        <p:blipFill>
          <a:blip r:embed="rId3" cstate="print"/>
          <a:srcRect/>
          <a:stretch>
            <a:fillRect/>
          </a:stretch>
        </p:blipFill>
        <p:spPr bwMode="auto">
          <a:xfrm>
            <a:off x="1219200" y="4827588"/>
            <a:ext cx="3975100" cy="1603375"/>
          </a:xfrm>
          <a:prstGeom prst="rect">
            <a:avLst/>
          </a:prstGeom>
          <a:noFill/>
          <a:ln w="9525">
            <a:noFill/>
            <a:miter lim="800000"/>
            <a:headEnd/>
            <a:tailEnd/>
          </a:ln>
        </p:spPr>
      </p:pic>
      <p:pic>
        <p:nvPicPr>
          <p:cNvPr id="22534" name="Picture 10" descr="0216"/>
          <p:cNvPicPr>
            <a:picLocks noChangeAspect="1" noChangeArrowheads="1"/>
          </p:cNvPicPr>
          <p:nvPr/>
        </p:nvPicPr>
        <p:blipFill>
          <a:blip r:embed="rId4" cstate="print"/>
          <a:srcRect/>
          <a:stretch>
            <a:fillRect/>
          </a:stretch>
        </p:blipFill>
        <p:spPr bwMode="auto">
          <a:xfrm>
            <a:off x="5575300" y="4668838"/>
            <a:ext cx="3251200" cy="176847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Cumulative Frequency Curves</a:t>
            </a:r>
          </a:p>
        </p:txBody>
      </p:sp>
      <p:sp>
        <p:nvSpPr>
          <p:cNvPr id="3" name="Content Placeholder 2"/>
          <p:cNvSpPr>
            <a:spLocks noGrp="1"/>
          </p:cNvSpPr>
          <p:nvPr>
            <p:ph idx="1"/>
          </p:nvPr>
        </p:nvSpPr>
        <p:spPr/>
        <p:txBody>
          <a:bodyPr/>
          <a:lstStyle/>
          <a:p>
            <a:pPr marL="0" indent="0">
              <a:buNone/>
            </a:pPr>
            <a:r>
              <a:rPr lang="en-US" sz="2200" dirty="0"/>
              <a:t>Q. 1. Draw a cumulative frequency curve and estimate the number of persons between the ages of 32-42 in the following table.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81753180"/>
              </p:ext>
            </p:extLst>
          </p:nvPr>
        </p:nvGraphicFramePr>
        <p:xfrm>
          <a:off x="685800" y="2514600"/>
          <a:ext cx="7467600" cy="41097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99415">
                <a:tc>
                  <a:txBody>
                    <a:bodyPr/>
                    <a:lstStyle/>
                    <a:p>
                      <a:r>
                        <a:rPr lang="en-US" dirty="0"/>
                        <a:t>Age</a:t>
                      </a:r>
                    </a:p>
                  </a:txBody>
                  <a:tcPr/>
                </a:tc>
                <a:tc>
                  <a:txBody>
                    <a:bodyPr/>
                    <a:lstStyle/>
                    <a:p>
                      <a:r>
                        <a:rPr lang="en-US" dirty="0"/>
                        <a:t>No. of persons</a:t>
                      </a:r>
                    </a:p>
                  </a:txBody>
                  <a:tcPr/>
                </a:tc>
                <a:tc>
                  <a:txBody>
                    <a:bodyPr/>
                    <a:lstStyle/>
                    <a:p>
                      <a:r>
                        <a:rPr lang="en-US" dirty="0"/>
                        <a:t>Cumulative</a:t>
                      </a:r>
                      <a:r>
                        <a:rPr lang="en-US" baseline="0" dirty="0"/>
                        <a:t>  Frequency  (Less Than)</a:t>
                      </a:r>
                      <a:endParaRPr lang="en-US" dirty="0"/>
                    </a:p>
                  </a:txBody>
                  <a:tcPr/>
                </a:tc>
                <a:tc>
                  <a:txBody>
                    <a:bodyPr/>
                    <a:lstStyle/>
                    <a:p>
                      <a:r>
                        <a:rPr lang="en-US" dirty="0"/>
                        <a:t>Cumulative Frequency  (More</a:t>
                      </a:r>
                      <a:r>
                        <a:rPr lang="en-US" baseline="0" dirty="0"/>
                        <a:t> than)</a:t>
                      </a:r>
                      <a:endParaRPr lang="en-US" dirty="0"/>
                    </a:p>
                  </a:txBody>
                  <a:tcPr/>
                </a:tc>
                <a:extLst>
                  <a:ext uri="{0D108BD9-81ED-4DB2-BD59-A6C34878D82A}">
                    <a16:rowId xmlns:a16="http://schemas.microsoft.com/office/drawing/2014/main" val="10000"/>
                  </a:ext>
                </a:extLst>
              </a:tr>
              <a:tr h="399415">
                <a:tc>
                  <a:txBody>
                    <a:bodyPr/>
                    <a:lstStyle/>
                    <a:p>
                      <a:r>
                        <a:rPr lang="en-US" dirty="0"/>
                        <a:t>20-25</a:t>
                      </a:r>
                    </a:p>
                  </a:txBody>
                  <a:tcPr/>
                </a:tc>
                <a:tc>
                  <a:txBody>
                    <a:bodyPr/>
                    <a:lstStyle/>
                    <a:p>
                      <a:r>
                        <a:rPr lang="en-US" dirty="0"/>
                        <a:t>50</a:t>
                      </a:r>
                    </a:p>
                  </a:txBody>
                  <a:tcPr/>
                </a:tc>
                <a:tc>
                  <a:txBody>
                    <a:bodyPr/>
                    <a:lstStyle/>
                    <a:p>
                      <a:r>
                        <a:rPr lang="en-US" dirty="0"/>
                        <a:t>50</a:t>
                      </a:r>
                    </a:p>
                  </a:txBody>
                  <a:tcPr/>
                </a:tc>
                <a:tc>
                  <a:txBody>
                    <a:bodyPr/>
                    <a:lstStyle/>
                    <a:p>
                      <a:r>
                        <a:rPr lang="en-US" dirty="0"/>
                        <a:t>799</a:t>
                      </a:r>
                    </a:p>
                  </a:txBody>
                  <a:tcPr/>
                </a:tc>
                <a:extLst>
                  <a:ext uri="{0D108BD9-81ED-4DB2-BD59-A6C34878D82A}">
                    <a16:rowId xmlns:a16="http://schemas.microsoft.com/office/drawing/2014/main" val="10001"/>
                  </a:ext>
                </a:extLst>
              </a:tr>
              <a:tr h="399415">
                <a:tc>
                  <a:txBody>
                    <a:bodyPr/>
                    <a:lstStyle/>
                    <a:p>
                      <a:r>
                        <a:rPr lang="en-US" dirty="0"/>
                        <a:t>25-30</a:t>
                      </a:r>
                    </a:p>
                  </a:txBody>
                  <a:tcPr/>
                </a:tc>
                <a:tc>
                  <a:txBody>
                    <a:bodyPr/>
                    <a:lstStyle/>
                    <a:p>
                      <a:r>
                        <a:rPr lang="en-US" dirty="0"/>
                        <a:t>70</a:t>
                      </a:r>
                    </a:p>
                  </a:txBody>
                  <a:tcPr/>
                </a:tc>
                <a:tc>
                  <a:txBody>
                    <a:bodyPr/>
                    <a:lstStyle/>
                    <a:p>
                      <a:r>
                        <a:rPr lang="en-US" dirty="0"/>
                        <a:t>120</a:t>
                      </a:r>
                    </a:p>
                  </a:txBody>
                  <a:tcPr/>
                </a:tc>
                <a:tc>
                  <a:txBody>
                    <a:bodyPr/>
                    <a:lstStyle/>
                    <a:p>
                      <a:r>
                        <a:rPr lang="en-US" dirty="0"/>
                        <a:t>749</a:t>
                      </a:r>
                    </a:p>
                  </a:txBody>
                  <a:tcPr/>
                </a:tc>
                <a:extLst>
                  <a:ext uri="{0D108BD9-81ED-4DB2-BD59-A6C34878D82A}">
                    <a16:rowId xmlns:a16="http://schemas.microsoft.com/office/drawing/2014/main" val="10002"/>
                  </a:ext>
                </a:extLst>
              </a:tr>
              <a:tr h="399415">
                <a:tc>
                  <a:txBody>
                    <a:bodyPr/>
                    <a:lstStyle/>
                    <a:p>
                      <a:r>
                        <a:rPr lang="en-US" dirty="0"/>
                        <a:t>30-35</a:t>
                      </a:r>
                    </a:p>
                  </a:txBody>
                  <a:tcPr/>
                </a:tc>
                <a:tc>
                  <a:txBody>
                    <a:bodyPr/>
                    <a:lstStyle/>
                    <a:p>
                      <a:r>
                        <a:rPr lang="en-US" dirty="0"/>
                        <a:t>100</a:t>
                      </a:r>
                    </a:p>
                  </a:txBody>
                  <a:tcPr/>
                </a:tc>
                <a:tc>
                  <a:txBody>
                    <a:bodyPr/>
                    <a:lstStyle/>
                    <a:p>
                      <a:r>
                        <a:rPr lang="en-US" dirty="0"/>
                        <a:t>220</a:t>
                      </a:r>
                    </a:p>
                  </a:txBody>
                  <a:tcPr/>
                </a:tc>
                <a:tc>
                  <a:txBody>
                    <a:bodyPr/>
                    <a:lstStyle/>
                    <a:p>
                      <a:r>
                        <a:rPr lang="en-US" dirty="0"/>
                        <a:t>679</a:t>
                      </a:r>
                    </a:p>
                  </a:txBody>
                  <a:tcPr/>
                </a:tc>
                <a:extLst>
                  <a:ext uri="{0D108BD9-81ED-4DB2-BD59-A6C34878D82A}">
                    <a16:rowId xmlns:a16="http://schemas.microsoft.com/office/drawing/2014/main" val="10003"/>
                  </a:ext>
                </a:extLst>
              </a:tr>
              <a:tr h="399415">
                <a:tc>
                  <a:txBody>
                    <a:bodyPr/>
                    <a:lstStyle/>
                    <a:p>
                      <a:r>
                        <a:rPr lang="en-US" dirty="0"/>
                        <a:t>35-40</a:t>
                      </a:r>
                    </a:p>
                  </a:txBody>
                  <a:tcPr/>
                </a:tc>
                <a:tc>
                  <a:txBody>
                    <a:bodyPr/>
                    <a:lstStyle/>
                    <a:p>
                      <a:r>
                        <a:rPr lang="en-US" dirty="0"/>
                        <a:t>180</a:t>
                      </a:r>
                    </a:p>
                  </a:txBody>
                  <a:tcPr/>
                </a:tc>
                <a:tc>
                  <a:txBody>
                    <a:bodyPr/>
                    <a:lstStyle/>
                    <a:p>
                      <a:r>
                        <a:rPr lang="en-US" dirty="0"/>
                        <a:t>400</a:t>
                      </a:r>
                    </a:p>
                  </a:txBody>
                  <a:tcPr/>
                </a:tc>
                <a:tc>
                  <a:txBody>
                    <a:bodyPr/>
                    <a:lstStyle/>
                    <a:p>
                      <a:r>
                        <a:rPr lang="en-US" dirty="0"/>
                        <a:t>579</a:t>
                      </a:r>
                    </a:p>
                  </a:txBody>
                  <a:tcPr/>
                </a:tc>
                <a:extLst>
                  <a:ext uri="{0D108BD9-81ED-4DB2-BD59-A6C34878D82A}">
                    <a16:rowId xmlns:a16="http://schemas.microsoft.com/office/drawing/2014/main" val="10004"/>
                  </a:ext>
                </a:extLst>
              </a:tr>
              <a:tr h="399415">
                <a:tc>
                  <a:txBody>
                    <a:bodyPr/>
                    <a:lstStyle/>
                    <a:p>
                      <a:r>
                        <a:rPr lang="en-US" dirty="0"/>
                        <a:t>40-45</a:t>
                      </a:r>
                    </a:p>
                  </a:txBody>
                  <a:tcPr/>
                </a:tc>
                <a:tc>
                  <a:txBody>
                    <a:bodyPr/>
                    <a:lstStyle/>
                    <a:p>
                      <a:r>
                        <a:rPr lang="en-US" dirty="0"/>
                        <a:t>150</a:t>
                      </a:r>
                    </a:p>
                  </a:txBody>
                  <a:tcPr/>
                </a:tc>
                <a:tc>
                  <a:txBody>
                    <a:bodyPr/>
                    <a:lstStyle/>
                    <a:p>
                      <a:r>
                        <a:rPr lang="en-US" dirty="0"/>
                        <a:t>550</a:t>
                      </a:r>
                    </a:p>
                  </a:txBody>
                  <a:tcPr/>
                </a:tc>
                <a:tc>
                  <a:txBody>
                    <a:bodyPr/>
                    <a:lstStyle/>
                    <a:p>
                      <a:r>
                        <a:rPr lang="en-US" dirty="0"/>
                        <a:t>399</a:t>
                      </a:r>
                    </a:p>
                  </a:txBody>
                  <a:tcPr/>
                </a:tc>
                <a:extLst>
                  <a:ext uri="{0D108BD9-81ED-4DB2-BD59-A6C34878D82A}">
                    <a16:rowId xmlns:a16="http://schemas.microsoft.com/office/drawing/2014/main" val="10005"/>
                  </a:ext>
                </a:extLst>
              </a:tr>
              <a:tr h="399415">
                <a:tc>
                  <a:txBody>
                    <a:bodyPr/>
                    <a:lstStyle/>
                    <a:p>
                      <a:r>
                        <a:rPr lang="en-US" dirty="0"/>
                        <a:t>45-50</a:t>
                      </a:r>
                    </a:p>
                  </a:txBody>
                  <a:tcPr/>
                </a:tc>
                <a:tc>
                  <a:txBody>
                    <a:bodyPr/>
                    <a:lstStyle/>
                    <a:p>
                      <a:r>
                        <a:rPr lang="en-US" dirty="0"/>
                        <a:t>120</a:t>
                      </a:r>
                    </a:p>
                  </a:txBody>
                  <a:tcPr/>
                </a:tc>
                <a:tc>
                  <a:txBody>
                    <a:bodyPr/>
                    <a:lstStyle/>
                    <a:p>
                      <a:r>
                        <a:rPr lang="en-US" dirty="0"/>
                        <a:t>670</a:t>
                      </a:r>
                    </a:p>
                  </a:txBody>
                  <a:tcPr/>
                </a:tc>
                <a:tc>
                  <a:txBody>
                    <a:bodyPr/>
                    <a:lstStyle/>
                    <a:p>
                      <a:r>
                        <a:rPr lang="en-US" dirty="0"/>
                        <a:t>249</a:t>
                      </a:r>
                    </a:p>
                  </a:txBody>
                  <a:tcPr/>
                </a:tc>
                <a:extLst>
                  <a:ext uri="{0D108BD9-81ED-4DB2-BD59-A6C34878D82A}">
                    <a16:rowId xmlns:a16="http://schemas.microsoft.com/office/drawing/2014/main" val="10006"/>
                  </a:ext>
                </a:extLst>
              </a:tr>
              <a:tr h="399415">
                <a:tc>
                  <a:txBody>
                    <a:bodyPr/>
                    <a:lstStyle/>
                    <a:p>
                      <a:r>
                        <a:rPr lang="en-US" dirty="0"/>
                        <a:t>50-55</a:t>
                      </a:r>
                    </a:p>
                  </a:txBody>
                  <a:tcPr/>
                </a:tc>
                <a:tc>
                  <a:txBody>
                    <a:bodyPr/>
                    <a:lstStyle/>
                    <a:p>
                      <a:r>
                        <a:rPr lang="en-US" dirty="0"/>
                        <a:t>70</a:t>
                      </a:r>
                    </a:p>
                  </a:txBody>
                  <a:tcPr/>
                </a:tc>
                <a:tc>
                  <a:txBody>
                    <a:bodyPr/>
                    <a:lstStyle/>
                    <a:p>
                      <a:r>
                        <a:rPr lang="en-US" dirty="0"/>
                        <a:t>740</a:t>
                      </a:r>
                    </a:p>
                  </a:txBody>
                  <a:tcPr/>
                </a:tc>
                <a:tc>
                  <a:txBody>
                    <a:bodyPr/>
                    <a:lstStyle/>
                    <a:p>
                      <a:r>
                        <a:rPr lang="en-US" dirty="0"/>
                        <a:t>129</a:t>
                      </a:r>
                    </a:p>
                  </a:txBody>
                  <a:tcPr/>
                </a:tc>
                <a:extLst>
                  <a:ext uri="{0D108BD9-81ED-4DB2-BD59-A6C34878D82A}">
                    <a16:rowId xmlns:a16="http://schemas.microsoft.com/office/drawing/2014/main" val="10007"/>
                  </a:ext>
                </a:extLst>
              </a:tr>
              <a:tr h="399415">
                <a:tc>
                  <a:txBody>
                    <a:bodyPr/>
                    <a:lstStyle/>
                    <a:p>
                      <a:r>
                        <a:rPr lang="en-US" dirty="0"/>
                        <a:t>55-60</a:t>
                      </a:r>
                    </a:p>
                  </a:txBody>
                  <a:tcPr/>
                </a:tc>
                <a:tc>
                  <a:txBody>
                    <a:bodyPr/>
                    <a:lstStyle/>
                    <a:p>
                      <a:r>
                        <a:rPr lang="en-US" dirty="0"/>
                        <a:t>59</a:t>
                      </a:r>
                    </a:p>
                  </a:txBody>
                  <a:tcPr/>
                </a:tc>
                <a:tc>
                  <a:txBody>
                    <a:bodyPr/>
                    <a:lstStyle/>
                    <a:p>
                      <a:r>
                        <a:rPr lang="en-US" dirty="0"/>
                        <a:t>799</a:t>
                      </a:r>
                    </a:p>
                  </a:txBody>
                  <a:tcPr/>
                </a:tc>
                <a:tc>
                  <a:txBody>
                    <a:bodyPr/>
                    <a:lstStyle/>
                    <a:p>
                      <a:r>
                        <a:rPr lang="en-US" dirty="0"/>
                        <a:t>59</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7213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hangingPunct="1"/>
            <a:r>
              <a:rPr lang="en-US" u="sng" dirty="0"/>
              <a:t>Cumulative Frequency Distribution</a:t>
            </a:r>
          </a:p>
        </p:txBody>
      </p:sp>
      <p:pic>
        <p:nvPicPr>
          <p:cNvPr id="23556" name="Picture 8" descr="0219"/>
          <p:cNvPicPr>
            <a:picLocks noChangeAspect="1" noChangeArrowheads="1"/>
          </p:cNvPicPr>
          <p:nvPr/>
        </p:nvPicPr>
        <p:blipFill>
          <a:blip r:embed="rId3" cstate="print"/>
          <a:srcRect/>
          <a:stretch>
            <a:fillRect/>
          </a:stretch>
        </p:blipFill>
        <p:spPr bwMode="auto">
          <a:xfrm>
            <a:off x="1028700" y="2314575"/>
            <a:ext cx="7581900" cy="3162300"/>
          </a:xfrm>
          <a:prstGeom prst="rect">
            <a:avLst/>
          </a:prstGeom>
          <a:noFill/>
          <a:ln w="9525">
            <a:noFill/>
            <a:miter lim="800000"/>
            <a:headEnd/>
            <a:tailEnd/>
          </a:ln>
        </p:spPr>
      </p:pic>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hangingPunct="1"/>
            <a:r>
              <a:rPr lang="en-US"/>
              <a:t>Cumulative Frequency Distribution</a:t>
            </a:r>
          </a:p>
        </p:txBody>
      </p:sp>
      <p:pic>
        <p:nvPicPr>
          <p:cNvPr id="24580" name="Picture 8" descr="0220"/>
          <p:cNvPicPr>
            <a:picLocks noChangeAspect="1" noChangeArrowheads="1"/>
          </p:cNvPicPr>
          <p:nvPr/>
        </p:nvPicPr>
        <p:blipFill>
          <a:blip r:embed="rId3" cstate="print"/>
          <a:srcRect/>
          <a:stretch>
            <a:fillRect/>
          </a:stretch>
        </p:blipFill>
        <p:spPr bwMode="auto">
          <a:xfrm>
            <a:off x="1524000" y="1933575"/>
            <a:ext cx="6010275" cy="4181475"/>
          </a:xfrm>
          <a:prstGeom prst="rect">
            <a:avLst/>
          </a:prstGeom>
          <a:noFill/>
          <a:ln w="9525">
            <a:noFill/>
            <a:miter lim="800000"/>
            <a:headEnd/>
            <a:tailEnd/>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Challenges..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pPr>
              <a:buFont typeface="Arial" panose="020B0604020202020204" pitchFamily="34" charset="0"/>
              <a:buChar char="•"/>
            </a:pPr>
            <a:r>
              <a:rPr lang="en-US" dirty="0">
                <a:solidFill>
                  <a:srgbClr val="FF0000"/>
                </a:solidFill>
                <a:latin typeface="Times New Roman" pitchFamily="18" charset="0"/>
                <a:cs typeface="Times New Roman" pitchFamily="18" charset="0"/>
              </a:rPr>
              <a:t>Data is much more unstructured !</a:t>
            </a:r>
          </a:p>
          <a:p>
            <a:pPr>
              <a:buFont typeface="Arial" panose="020B0604020202020204" pitchFamily="34" charset="0"/>
              <a:buChar char="•"/>
            </a:pPr>
            <a:r>
              <a:rPr lang="en-US" dirty="0">
                <a:latin typeface="Times New Roman" pitchFamily="18" charset="0"/>
                <a:cs typeface="Times New Roman" pitchFamily="18" charset="0"/>
              </a:rPr>
              <a:t>It does not all come from relational databases or spreadsheets, pdf,  mp3, jpg, </a:t>
            </a:r>
            <a:r>
              <a:rPr lang="en-US" dirty="0" err="1">
                <a:latin typeface="Times New Roman" pitchFamily="18" charset="0"/>
                <a:cs typeface="Times New Roman" pitchFamily="18" charset="0"/>
              </a:rPr>
              <a:t>Xls</a:t>
            </a:r>
            <a:r>
              <a:rPr lang="en-US" dirty="0">
                <a:latin typeface="Times New Roman" pitchFamily="18" charset="0"/>
                <a:cs typeface="Times New Roman" pitchFamily="18" charset="0"/>
              </a:rPr>
              <a:t>, doc, </a:t>
            </a:r>
            <a:r>
              <a:rPr lang="en-US" dirty="0" err="1">
                <a:latin typeface="Times New Roman" pitchFamily="18" charset="0"/>
                <a:cs typeface="Times New Roman" pitchFamily="18" charset="0"/>
              </a:rPr>
              <a:t>etc</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0895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2700" dirty="0">
                <a:latin typeface="Times New Roman" pitchFamily="18" charset="0"/>
                <a:cs typeface="Times New Roman" pitchFamily="18" charset="0"/>
              </a:rPr>
              <a:t>Case Study:1: Waiting Time in ATM Counters </a:t>
            </a:r>
          </a:p>
        </p:txBody>
      </p:sp>
      <p:sp>
        <p:nvSpPr>
          <p:cNvPr id="3" name="Content Placeholder 2"/>
          <p:cNvSpPr>
            <a:spLocks noGrp="1"/>
          </p:cNvSpPr>
          <p:nvPr>
            <p:ph idx="1"/>
          </p:nvPr>
        </p:nvSpPr>
        <p:spPr>
          <a:xfrm>
            <a:off x="0" y="609600"/>
            <a:ext cx="9144000" cy="6248400"/>
          </a:xfrm>
        </p:spPr>
        <p:txBody>
          <a:bodyPr>
            <a:normAutofit/>
          </a:bodyPr>
          <a:lstStyle/>
          <a:p>
            <a:r>
              <a:rPr lang="en-US" sz="1600" dirty="0">
                <a:latin typeface="Times New Roman" pitchFamily="18" charset="0"/>
                <a:cs typeface="Times New Roman" pitchFamily="18" charset="0"/>
              </a:rPr>
              <a:t>A private bank having a number of ATMs in various locations is contemplating to install another ATM at one of its potentially strong business city. As a first step in assessing commercial feasibility, the bank authorities had collected data on the waiting time customer face at the existing ATM counters. One hundred customers were studied and waiting time in minutes each one spent at the counter was recorded. The data are given below: </a:t>
            </a: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 y="1981205"/>
          <a:ext cx="8763000" cy="4343394"/>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6300">
                  <a:extLst>
                    <a:ext uri="{9D8B030D-6E8A-4147-A177-3AD203B41FA5}">
                      <a16:colId xmlns:a16="http://schemas.microsoft.com/office/drawing/2014/main" val="20007"/>
                    </a:ext>
                  </a:extLst>
                </a:gridCol>
                <a:gridCol w="876300">
                  <a:extLst>
                    <a:ext uri="{9D8B030D-6E8A-4147-A177-3AD203B41FA5}">
                      <a16:colId xmlns:a16="http://schemas.microsoft.com/office/drawing/2014/main" val="20008"/>
                    </a:ext>
                  </a:extLst>
                </a:gridCol>
                <a:gridCol w="876300">
                  <a:extLst>
                    <a:ext uri="{9D8B030D-6E8A-4147-A177-3AD203B41FA5}">
                      <a16:colId xmlns:a16="http://schemas.microsoft.com/office/drawing/2014/main" val="20009"/>
                    </a:ext>
                  </a:extLst>
                </a:gridCol>
              </a:tblGrid>
              <a:tr h="394854">
                <a:tc gridSpan="10">
                  <a:txBody>
                    <a:bodyPr/>
                    <a:lstStyle/>
                    <a:p>
                      <a:pPr algn="ctr"/>
                      <a:r>
                        <a:rPr lang="en-US" dirty="0"/>
                        <a:t>     </a:t>
                      </a:r>
                      <a:r>
                        <a:rPr lang="en-US" sz="1800" dirty="0">
                          <a:latin typeface="Times New Roman" pitchFamily="18" charset="0"/>
                          <a:cs typeface="Times New Roman" pitchFamily="18" charset="0"/>
                        </a:rPr>
                        <a:t>Waiting Time in ATM Counters  of 100 customers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94854">
                <a:tc>
                  <a:txBody>
                    <a:bodyPr/>
                    <a:lstStyle/>
                    <a:p>
                      <a:r>
                        <a:rPr lang="en-US" dirty="0"/>
                        <a:t>2.9</a:t>
                      </a:r>
                    </a:p>
                  </a:txBody>
                  <a:tcPr/>
                </a:tc>
                <a:tc>
                  <a:txBody>
                    <a:bodyPr/>
                    <a:lstStyle/>
                    <a:p>
                      <a:r>
                        <a:rPr lang="en-US" dirty="0"/>
                        <a:t>4.5</a:t>
                      </a:r>
                    </a:p>
                  </a:txBody>
                  <a:tcPr/>
                </a:tc>
                <a:tc>
                  <a:txBody>
                    <a:bodyPr/>
                    <a:lstStyle/>
                    <a:p>
                      <a:r>
                        <a:rPr lang="en-US" dirty="0"/>
                        <a:t>3.8</a:t>
                      </a:r>
                    </a:p>
                  </a:txBody>
                  <a:tcPr/>
                </a:tc>
                <a:tc>
                  <a:txBody>
                    <a:bodyPr/>
                    <a:lstStyle/>
                    <a:p>
                      <a:r>
                        <a:rPr lang="en-US" dirty="0"/>
                        <a:t>3.0</a:t>
                      </a:r>
                    </a:p>
                  </a:txBody>
                  <a:tcPr/>
                </a:tc>
                <a:tc>
                  <a:txBody>
                    <a:bodyPr/>
                    <a:lstStyle/>
                    <a:p>
                      <a:r>
                        <a:rPr lang="en-US" dirty="0"/>
                        <a:t>3.3</a:t>
                      </a:r>
                    </a:p>
                  </a:txBody>
                  <a:tcPr/>
                </a:tc>
                <a:tc>
                  <a:txBody>
                    <a:bodyPr/>
                    <a:lstStyle/>
                    <a:p>
                      <a:r>
                        <a:rPr lang="en-US" dirty="0"/>
                        <a:t>4.3</a:t>
                      </a:r>
                    </a:p>
                  </a:txBody>
                  <a:tcPr/>
                </a:tc>
                <a:tc>
                  <a:txBody>
                    <a:bodyPr/>
                    <a:lstStyle/>
                    <a:p>
                      <a:r>
                        <a:rPr lang="en-US" dirty="0"/>
                        <a:t>3.0</a:t>
                      </a:r>
                    </a:p>
                  </a:txBody>
                  <a:tcPr/>
                </a:tc>
                <a:tc>
                  <a:txBody>
                    <a:bodyPr/>
                    <a:lstStyle/>
                    <a:p>
                      <a:r>
                        <a:rPr lang="en-US" dirty="0"/>
                        <a:t>4.4</a:t>
                      </a:r>
                    </a:p>
                  </a:txBody>
                  <a:tcPr/>
                </a:tc>
                <a:tc>
                  <a:txBody>
                    <a:bodyPr/>
                    <a:lstStyle/>
                    <a:p>
                      <a:r>
                        <a:rPr lang="en-US" dirty="0"/>
                        <a:t>3.7</a:t>
                      </a:r>
                    </a:p>
                  </a:txBody>
                  <a:tcPr/>
                </a:tc>
                <a:tc>
                  <a:txBody>
                    <a:bodyPr/>
                    <a:lstStyle/>
                    <a:p>
                      <a:r>
                        <a:rPr lang="en-US" dirty="0"/>
                        <a:t>3.0</a:t>
                      </a:r>
                    </a:p>
                  </a:txBody>
                  <a:tcPr/>
                </a:tc>
                <a:extLst>
                  <a:ext uri="{0D108BD9-81ED-4DB2-BD59-A6C34878D82A}">
                    <a16:rowId xmlns:a16="http://schemas.microsoft.com/office/drawing/2014/main" val="10001"/>
                  </a:ext>
                </a:extLst>
              </a:tr>
              <a:tr h="394854">
                <a:tc>
                  <a:txBody>
                    <a:bodyPr/>
                    <a:lstStyle/>
                    <a:p>
                      <a:r>
                        <a:rPr lang="en-US" dirty="0"/>
                        <a:t>4.3</a:t>
                      </a:r>
                    </a:p>
                  </a:txBody>
                  <a:tcPr/>
                </a:tc>
                <a:tc>
                  <a:txBody>
                    <a:bodyPr/>
                    <a:lstStyle/>
                    <a:p>
                      <a:r>
                        <a:rPr lang="en-US" dirty="0"/>
                        <a:t>2.2</a:t>
                      </a:r>
                    </a:p>
                  </a:txBody>
                  <a:tcPr/>
                </a:tc>
                <a:tc>
                  <a:txBody>
                    <a:bodyPr/>
                    <a:lstStyle/>
                    <a:p>
                      <a:r>
                        <a:rPr lang="en-US" dirty="0"/>
                        <a:t>3.6</a:t>
                      </a:r>
                    </a:p>
                  </a:txBody>
                  <a:tcPr/>
                </a:tc>
                <a:tc>
                  <a:txBody>
                    <a:bodyPr/>
                    <a:lstStyle/>
                    <a:p>
                      <a:r>
                        <a:rPr lang="en-US" dirty="0"/>
                        <a:t>3.7</a:t>
                      </a:r>
                    </a:p>
                  </a:txBody>
                  <a:tcPr/>
                </a:tc>
                <a:tc>
                  <a:txBody>
                    <a:bodyPr/>
                    <a:lstStyle/>
                    <a:p>
                      <a:r>
                        <a:rPr lang="en-US" dirty="0"/>
                        <a:t>6.2</a:t>
                      </a:r>
                    </a:p>
                  </a:txBody>
                  <a:tcPr/>
                </a:tc>
                <a:tc>
                  <a:txBody>
                    <a:bodyPr/>
                    <a:lstStyle/>
                    <a:p>
                      <a:r>
                        <a:rPr lang="en-US" dirty="0"/>
                        <a:t>4.1</a:t>
                      </a:r>
                    </a:p>
                  </a:txBody>
                  <a:tcPr/>
                </a:tc>
                <a:tc>
                  <a:txBody>
                    <a:bodyPr/>
                    <a:lstStyle/>
                    <a:p>
                      <a:r>
                        <a:rPr lang="en-US" dirty="0"/>
                        <a:t>4.9</a:t>
                      </a:r>
                    </a:p>
                  </a:txBody>
                  <a:tcPr/>
                </a:tc>
                <a:tc>
                  <a:txBody>
                    <a:bodyPr/>
                    <a:lstStyle/>
                    <a:p>
                      <a:r>
                        <a:rPr lang="en-US" dirty="0"/>
                        <a:t>6.4</a:t>
                      </a:r>
                    </a:p>
                  </a:txBody>
                  <a:tcPr/>
                </a:tc>
                <a:tc>
                  <a:txBody>
                    <a:bodyPr/>
                    <a:lstStyle/>
                    <a:p>
                      <a:r>
                        <a:rPr lang="en-US" dirty="0"/>
                        <a:t>6.2</a:t>
                      </a:r>
                    </a:p>
                  </a:txBody>
                  <a:tcPr/>
                </a:tc>
                <a:tc>
                  <a:txBody>
                    <a:bodyPr/>
                    <a:lstStyle/>
                    <a:p>
                      <a:r>
                        <a:rPr lang="en-US" dirty="0"/>
                        <a:t>3.5</a:t>
                      </a:r>
                    </a:p>
                  </a:txBody>
                  <a:tcPr/>
                </a:tc>
                <a:extLst>
                  <a:ext uri="{0D108BD9-81ED-4DB2-BD59-A6C34878D82A}">
                    <a16:rowId xmlns:a16="http://schemas.microsoft.com/office/drawing/2014/main" val="10002"/>
                  </a:ext>
                </a:extLst>
              </a:tr>
              <a:tr h="394854">
                <a:tc>
                  <a:txBody>
                    <a:bodyPr/>
                    <a:lstStyle/>
                    <a:p>
                      <a:r>
                        <a:rPr lang="en-US" dirty="0"/>
                        <a:t>3.1</a:t>
                      </a:r>
                    </a:p>
                  </a:txBody>
                  <a:tcPr/>
                </a:tc>
                <a:tc>
                  <a:txBody>
                    <a:bodyPr/>
                    <a:lstStyle/>
                    <a:p>
                      <a:r>
                        <a:rPr lang="en-US" dirty="0"/>
                        <a:t>3.8</a:t>
                      </a:r>
                    </a:p>
                  </a:txBody>
                  <a:tcPr/>
                </a:tc>
                <a:tc>
                  <a:txBody>
                    <a:bodyPr/>
                    <a:lstStyle/>
                    <a:p>
                      <a:r>
                        <a:rPr lang="en-US" dirty="0"/>
                        <a:t>3.6</a:t>
                      </a:r>
                    </a:p>
                  </a:txBody>
                  <a:tcPr/>
                </a:tc>
                <a:tc>
                  <a:txBody>
                    <a:bodyPr/>
                    <a:lstStyle/>
                    <a:p>
                      <a:r>
                        <a:rPr lang="en-US" dirty="0"/>
                        <a:t>5.9</a:t>
                      </a:r>
                    </a:p>
                  </a:txBody>
                  <a:tcPr/>
                </a:tc>
                <a:tc>
                  <a:txBody>
                    <a:bodyPr/>
                    <a:lstStyle/>
                    <a:p>
                      <a:r>
                        <a:rPr lang="en-US" dirty="0"/>
                        <a:t>5.8</a:t>
                      </a:r>
                    </a:p>
                  </a:txBody>
                  <a:tcPr/>
                </a:tc>
                <a:tc>
                  <a:txBody>
                    <a:bodyPr/>
                    <a:lstStyle/>
                    <a:p>
                      <a:r>
                        <a:rPr lang="en-US" dirty="0"/>
                        <a:t>5.1</a:t>
                      </a:r>
                    </a:p>
                  </a:txBody>
                  <a:tcPr/>
                </a:tc>
                <a:tc>
                  <a:txBody>
                    <a:bodyPr/>
                    <a:lstStyle/>
                    <a:p>
                      <a:r>
                        <a:rPr lang="en-US" dirty="0"/>
                        <a:t>3.3</a:t>
                      </a:r>
                    </a:p>
                  </a:txBody>
                  <a:tcPr/>
                </a:tc>
                <a:tc>
                  <a:txBody>
                    <a:bodyPr/>
                    <a:lstStyle/>
                    <a:p>
                      <a:r>
                        <a:rPr lang="en-US" dirty="0"/>
                        <a:t>3.1</a:t>
                      </a:r>
                    </a:p>
                  </a:txBody>
                  <a:tcPr/>
                </a:tc>
                <a:tc>
                  <a:txBody>
                    <a:bodyPr/>
                    <a:lstStyle/>
                    <a:p>
                      <a:r>
                        <a:rPr lang="en-US" dirty="0"/>
                        <a:t>5.4</a:t>
                      </a:r>
                    </a:p>
                  </a:txBody>
                  <a:tcPr/>
                </a:tc>
                <a:tc>
                  <a:txBody>
                    <a:bodyPr/>
                    <a:lstStyle/>
                    <a:p>
                      <a:r>
                        <a:rPr lang="en-US" dirty="0"/>
                        <a:t>3.6</a:t>
                      </a:r>
                    </a:p>
                  </a:txBody>
                  <a:tcPr/>
                </a:tc>
                <a:extLst>
                  <a:ext uri="{0D108BD9-81ED-4DB2-BD59-A6C34878D82A}">
                    <a16:rowId xmlns:a16="http://schemas.microsoft.com/office/drawing/2014/main" val="10003"/>
                  </a:ext>
                </a:extLst>
              </a:tr>
              <a:tr h="394854">
                <a:tc>
                  <a:txBody>
                    <a:bodyPr/>
                    <a:lstStyle/>
                    <a:p>
                      <a:r>
                        <a:rPr lang="en-US" dirty="0"/>
                        <a:t>6.0</a:t>
                      </a:r>
                    </a:p>
                  </a:txBody>
                  <a:tcPr/>
                </a:tc>
                <a:tc>
                  <a:txBody>
                    <a:bodyPr/>
                    <a:lstStyle/>
                    <a:p>
                      <a:r>
                        <a:rPr lang="en-US" dirty="0"/>
                        <a:t>5.3</a:t>
                      </a:r>
                    </a:p>
                  </a:txBody>
                  <a:tcPr/>
                </a:tc>
                <a:tc>
                  <a:txBody>
                    <a:bodyPr/>
                    <a:lstStyle/>
                    <a:p>
                      <a:r>
                        <a:rPr lang="en-US" dirty="0"/>
                        <a:t>4.7</a:t>
                      </a:r>
                    </a:p>
                  </a:txBody>
                  <a:tcPr/>
                </a:tc>
                <a:tc>
                  <a:txBody>
                    <a:bodyPr/>
                    <a:lstStyle/>
                    <a:p>
                      <a:r>
                        <a:rPr lang="en-US" dirty="0"/>
                        <a:t>2.2</a:t>
                      </a:r>
                    </a:p>
                  </a:txBody>
                  <a:tcPr/>
                </a:tc>
                <a:tc>
                  <a:txBody>
                    <a:bodyPr/>
                    <a:lstStyle/>
                    <a:p>
                      <a:r>
                        <a:rPr lang="en-US" dirty="0"/>
                        <a:t>4.3</a:t>
                      </a:r>
                    </a:p>
                  </a:txBody>
                  <a:tcPr/>
                </a:tc>
                <a:tc>
                  <a:txBody>
                    <a:bodyPr/>
                    <a:lstStyle/>
                    <a:p>
                      <a:r>
                        <a:rPr lang="en-US" dirty="0"/>
                        <a:t>6.1</a:t>
                      </a:r>
                    </a:p>
                  </a:txBody>
                  <a:tcPr/>
                </a:tc>
                <a:tc>
                  <a:txBody>
                    <a:bodyPr/>
                    <a:lstStyle/>
                    <a:p>
                      <a:r>
                        <a:rPr lang="en-US" dirty="0"/>
                        <a:t>4.7</a:t>
                      </a:r>
                    </a:p>
                  </a:txBody>
                  <a:tcPr/>
                </a:tc>
                <a:tc>
                  <a:txBody>
                    <a:bodyPr/>
                    <a:lstStyle/>
                    <a:p>
                      <a:r>
                        <a:rPr lang="en-US" dirty="0"/>
                        <a:t>5.1</a:t>
                      </a:r>
                    </a:p>
                  </a:txBody>
                  <a:tcPr/>
                </a:tc>
                <a:tc>
                  <a:txBody>
                    <a:bodyPr/>
                    <a:lstStyle/>
                    <a:p>
                      <a:r>
                        <a:rPr lang="en-US" dirty="0"/>
                        <a:t>4.4</a:t>
                      </a:r>
                    </a:p>
                  </a:txBody>
                  <a:tcPr/>
                </a:tc>
                <a:tc>
                  <a:txBody>
                    <a:bodyPr/>
                    <a:lstStyle/>
                    <a:p>
                      <a:r>
                        <a:rPr lang="en-US" dirty="0"/>
                        <a:t>3.1</a:t>
                      </a:r>
                    </a:p>
                  </a:txBody>
                  <a:tcPr/>
                </a:tc>
                <a:extLst>
                  <a:ext uri="{0D108BD9-81ED-4DB2-BD59-A6C34878D82A}">
                    <a16:rowId xmlns:a16="http://schemas.microsoft.com/office/drawing/2014/main" val="10004"/>
                  </a:ext>
                </a:extLst>
              </a:tr>
              <a:tr h="394854">
                <a:tc>
                  <a:txBody>
                    <a:bodyPr/>
                    <a:lstStyle/>
                    <a:p>
                      <a:r>
                        <a:rPr lang="en-US" dirty="0"/>
                        <a:t>5.4</a:t>
                      </a:r>
                    </a:p>
                  </a:txBody>
                  <a:tcPr/>
                </a:tc>
                <a:tc>
                  <a:txBody>
                    <a:bodyPr/>
                    <a:lstStyle/>
                    <a:p>
                      <a:r>
                        <a:rPr lang="en-US" dirty="0"/>
                        <a:t>2.9</a:t>
                      </a:r>
                    </a:p>
                  </a:txBody>
                  <a:tcPr/>
                </a:tc>
                <a:tc>
                  <a:txBody>
                    <a:bodyPr/>
                    <a:lstStyle/>
                    <a:p>
                      <a:r>
                        <a:rPr lang="en-US" dirty="0"/>
                        <a:t>4.2</a:t>
                      </a:r>
                    </a:p>
                  </a:txBody>
                  <a:tcPr/>
                </a:tc>
                <a:tc>
                  <a:txBody>
                    <a:bodyPr/>
                    <a:lstStyle/>
                    <a:p>
                      <a:r>
                        <a:rPr lang="en-US" dirty="0"/>
                        <a:t>6.2</a:t>
                      </a:r>
                    </a:p>
                  </a:txBody>
                  <a:tcPr/>
                </a:tc>
                <a:tc>
                  <a:txBody>
                    <a:bodyPr/>
                    <a:lstStyle/>
                    <a:p>
                      <a:r>
                        <a:rPr lang="en-US" dirty="0"/>
                        <a:t>5.7</a:t>
                      </a:r>
                    </a:p>
                  </a:txBody>
                  <a:tcPr/>
                </a:tc>
                <a:tc>
                  <a:txBody>
                    <a:bodyPr/>
                    <a:lstStyle/>
                    <a:p>
                      <a:r>
                        <a:rPr lang="en-US" dirty="0"/>
                        <a:t>4.1</a:t>
                      </a:r>
                    </a:p>
                  </a:txBody>
                  <a:tcPr/>
                </a:tc>
                <a:tc>
                  <a:txBody>
                    <a:bodyPr/>
                    <a:lstStyle/>
                    <a:p>
                      <a:r>
                        <a:rPr lang="en-US" dirty="0"/>
                        <a:t>4.0</a:t>
                      </a:r>
                    </a:p>
                  </a:txBody>
                  <a:tcPr/>
                </a:tc>
                <a:tc>
                  <a:txBody>
                    <a:bodyPr/>
                    <a:lstStyle/>
                    <a:p>
                      <a:r>
                        <a:rPr lang="en-US" dirty="0"/>
                        <a:t>4.3</a:t>
                      </a:r>
                    </a:p>
                  </a:txBody>
                  <a:tcPr/>
                </a:tc>
                <a:tc>
                  <a:txBody>
                    <a:bodyPr/>
                    <a:lstStyle/>
                    <a:p>
                      <a:r>
                        <a:rPr lang="en-US" dirty="0"/>
                        <a:t>4.3</a:t>
                      </a:r>
                    </a:p>
                  </a:txBody>
                  <a:tcPr/>
                </a:tc>
                <a:tc>
                  <a:txBody>
                    <a:bodyPr/>
                    <a:lstStyle/>
                    <a:p>
                      <a:r>
                        <a:rPr lang="en-US" dirty="0"/>
                        <a:t>4.5</a:t>
                      </a:r>
                    </a:p>
                  </a:txBody>
                  <a:tcPr/>
                </a:tc>
                <a:extLst>
                  <a:ext uri="{0D108BD9-81ED-4DB2-BD59-A6C34878D82A}">
                    <a16:rowId xmlns:a16="http://schemas.microsoft.com/office/drawing/2014/main" val="10005"/>
                  </a:ext>
                </a:extLst>
              </a:tr>
              <a:tr h="394854">
                <a:tc>
                  <a:txBody>
                    <a:bodyPr/>
                    <a:lstStyle/>
                    <a:p>
                      <a:r>
                        <a:rPr lang="en-US" dirty="0"/>
                        <a:t>2.9</a:t>
                      </a:r>
                    </a:p>
                  </a:txBody>
                  <a:tcPr/>
                </a:tc>
                <a:tc>
                  <a:txBody>
                    <a:bodyPr/>
                    <a:lstStyle/>
                    <a:p>
                      <a:r>
                        <a:rPr lang="en-US" dirty="0"/>
                        <a:t>5.5</a:t>
                      </a:r>
                    </a:p>
                  </a:txBody>
                  <a:tcPr/>
                </a:tc>
                <a:tc>
                  <a:txBody>
                    <a:bodyPr/>
                    <a:lstStyle/>
                    <a:p>
                      <a:r>
                        <a:rPr lang="en-US" dirty="0"/>
                        <a:t>4.5</a:t>
                      </a:r>
                    </a:p>
                  </a:txBody>
                  <a:tcPr/>
                </a:tc>
                <a:tc>
                  <a:txBody>
                    <a:bodyPr/>
                    <a:lstStyle/>
                    <a:p>
                      <a:r>
                        <a:rPr lang="en-US" dirty="0"/>
                        <a:t>3.2</a:t>
                      </a:r>
                    </a:p>
                  </a:txBody>
                  <a:tcPr/>
                </a:tc>
                <a:tc>
                  <a:txBody>
                    <a:bodyPr/>
                    <a:lstStyle/>
                    <a:p>
                      <a:r>
                        <a:rPr lang="en-US" dirty="0"/>
                        <a:t>6.7</a:t>
                      </a:r>
                    </a:p>
                  </a:txBody>
                  <a:tcPr/>
                </a:tc>
                <a:tc>
                  <a:txBody>
                    <a:bodyPr/>
                    <a:lstStyle/>
                    <a:p>
                      <a:r>
                        <a:rPr lang="en-US" dirty="0"/>
                        <a:t>5.6</a:t>
                      </a:r>
                    </a:p>
                  </a:txBody>
                  <a:tcPr/>
                </a:tc>
                <a:tc>
                  <a:txBody>
                    <a:bodyPr/>
                    <a:lstStyle/>
                    <a:p>
                      <a:r>
                        <a:rPr lang="en-US" dirty="0"/>
                        <a:t>5.8</a:t>
                      </a:r>
                    </a:p>
                  </a:txBody>
                  <a:tcPr/>
                </a:tc>
                <a:tc>
                  <a:txBody>
                    <a:bodyPr/>
                    <a:lstStyle/>
                    <a:p>
                      <a:r>
                        <a:rPr lang="en-US" dirty="0"/>
                        <a:t>4.6</a:t>
                      </a:r>
                    </a:p>
                  </a:txBody>
                  <a:tcPr/>
                </a:tc>
                <a:tc>
                  <a:txBody>
                    <a:bodyPr/>
                    <a:lstStyle/>
                    <a:p>
                      <a:r>
                        <a:rPr lang="en-US" dirty="0"/>
                        <a:t>5.5</a:t>
                      </a:r>
                    </a:p>
                  </a:txBody>
                  <a:tcPr/>
                </a:tc>
                <a:tc>
                  <a:txBody>
                    <a:bodyPr/>
                    <a:lstStyle/>
                    <a:p>
                      <a:r>
                        <a:rPr lang="en-US" dirty="0"/>
                        <a:t>5.6</a:t>
                      </a:r>
                    </a:p>
                  </a:txBody>
                  <a:tcPr/>
                </a:tc>
                <a:extLst>
                  <a:ext uri="{0D108BD9-81ED-4DB2-BD59-A6C34878D82A}">
                    <a16:rowId xmlns:a16="http://schemas.microsoft.com/office/drawing/2014/main" val="10006"/>
                  </a:ext>
                </a:extLst>
              </a:tr>
              <a:tr h="394854">
                <a:tc>
                  <a:txBody>
                    <a:bodyPr/>
                    <a:lstStyle/>
                    <a:p>
                      <a:r>
                        <a:rPr lang="en-US" dirty="0"/>
                        <a:t>8.3</a:t>
                      </a:r>
                    </a:p>
                  </a:txBody>
                  <a:tcPr/>
                </a:tc>
                <a:tc>
                  <a:txBody>
                    <a:bodyPr/>
                    <a:lstStyle/>
                    <a:p>
                      <a:r>
                        <a:rPr lang="en-US" dirty="0"/>
                        <a:t>2.6</a:t>
                      </a:r>
                    </a:p>
                  </a:txBody>
                  <a:tcPr/>
                </a:tc>
                <a:tc>
                  <a:txBody>
                    <a:bodyPr/>
                    <a:lstStyle/>
                    <a:p>
                      <a:r>
                        <a:rPr lang="en-US" dirty="0"/>
                        <a:t>6.0</a:t>
                      </a:r>
                    </a:p>
                  </a:txBody>
                  <a:tcPr/>
                </a:tc>
                <a:tc>
                  <a:txBody>
                    <a:bodyPr/>
                    <a:lstStyle/>
                    <a:p>
                      <a:r>
                        <a:rPr lang="en-US" dirty="0"/>
                        <a:t>3.1</a:t>
                      </a:r>
                    </a:p>
                  </a:txBody>
                  <a:tcPr/>
                </a:tc>
                <a:tc>
                  <a:txBody>
                    <a:bodyPr/>
                    <a:lstStyle/>
                    <a:p>
                      <a:r>
                        <a:rPr lang="en-US" dirty="0"/>
                        <a:t>6.8</a:t>
                      </a:r>
                    </a:p>
                  </a:txBody>
                  <a:tcPr/>
                </a:tc>
                <a:tc>
                  <a:txBody>
                    <a:bodyPr/>
                    <a:lstStyle/>
                    <a:p>
                      <a:r>
                        <a:rPr lang="en-US" dirty="0"/>
                        <a:t>8.4</a:t>
                      </a:r>
                    </a:p>
                  </a:txBody>
                  <a:tcPr/>
                </a:tc>
                <a:tc>
                  <a:txBody>
                    <a:bodyPr/>
                    <a:lstStyle/>
                    <a:p>
                      <a:r>
                        <a:rPr lang="en-US" dirty="0"/>
                        <a:t>5.7</a:t>
                      </a:r>
                    </a:p>
                  </a:txBody>
                  <a:tcPr/>
                </a:tc>
                <a:tc>
                  <a:txBody>
                    <a:bodyPr/>
                    <a:lstStyle/>
                    <a:p>
                      <a:r>
                        <a:rPr lang="en-US" dirty="0"/>
                        <a:t>4.8</a:t>
                      </a:r>
                    </a:p>
                  </a:txBody>
                  <a:tcPr/>
                </a:tc>
                <a:tc>
                  <a:txBody>
                    <a:bodyPr/>
                    <a:lstStyle/>
                    <a:p>
                      <a:r>
                        <a:rPr lang="en-US" dirty="0"/>
                        <a:t>5.1</a:t>
                      </a:r>
                    </a:p>
                  </a:txBody>
                  <a:tcPr/>
                </a:tc>
                <a:tc>
                  <a:txBody>
                    <a:bodyPr/>
                    <a:lstStyle/>
                    <a:p>
                      <a:r>
                        <a:rPr lang="en-US" dirty="0"/>
                        <a:t>5.9</a:t>
                      </a:r>
                    </a:p>
                  </a:txBody>
                  <a:tcPr/>
                </a:tc>
                <a:extLst>
                  <a:ext uri="{0D108BD9-81ED-4DB2-BD59-A6C34878D82A}">
                    <a16:rowId xmlns:a16="http://schemas.microsoft.com/office/drawing/2014/main" val="10007"/>
                  </a:ext>
                </a:extLst>
              </a:tr>
              <a:tr h="394854">
                <a:tc>
                  <a:txBody>
                    <a:bodyPr/>
                    <a:lstStyle/>
                    <a:p>
                      <a:r>
                        <a:rPr lang="en-US" dirty="0"/>
                        <a:t>5.5</a:t>
                      </a:r>
                    </a:p>
                  </a:txBody>
                  <a:tcPr/>
                </a:tc>
                <a:tc>
                  <a:txBody>
                    <a:bodyPr/>
                    <a:lstStyle/>
                    <a:p>
                      <a:r>
                        <a:rPr lang="en-US" dirty="0"/>
                        <a:t>3.1</a:t>
                      </a:r>
                    </a:p>
                  </a:txBody>
                  <a:tcPr/>
                </a:tc>
                <a:tc>
                  <a:txBody>
                    <a:bodyPr/>
                    <a:lstStyle/>
                    <a:p>
                      <a:r>
                        <a:rPr lang="en-US" dirty="0"/>
                        <a:t>4.8</a:t>
                      </a:r>
                    </a:p>
                  </a:txBody>
                  <a:tcPr/>
                </a:tc>
                <a:tc>
                  <a:txBody>
                    <a:bodyPr/>
                    <a:lstStyle/>
                    <a:p>
                      <a:r>
                        <a:rPr lang="en-US" dirty="0"/>
                        <a:t>6.8</a:t>
                      </a:r>
                    </a:p>
                  </a:txBody>
                  <a:tcPr/>
                </a:tc>
                <a:tc>
                  <a:txBody>
                    <a:bodyPr/>
                    <a:lstStyle/>
                    <a:p>
                      <a:r>
                        <a:rPr lang="en-US" dirty="0"/>
                        <a:t>7.9</a:t>
                      </a:r>
                    </a:p>
                  </a:txBody>
                  <a:tcPr/>
                </a:tc>
                <a:tc>
                  <a:txBody>
                    <a:bodyPr/>
                    <a:lstStyle/>
                    <a:p>
                      <a:r>
                        <a:rPr lang="en-US" dirty="0"/>
                        <a:t>4.2</a:t>
                      </a:r>
                    </a:p>
                  </a:txBody>
                  <a:tcPr/>
                </a:tc>
                <a:tc>
                  <a:txBody>
                    <a:bodyPr/>
                    <a:lstStyle/>
                    <a:p>
                      <a:r>
                        <a:rPr lang="en-US" dirty="0"/>
                        <a:t>5.3</a:t>
                      </a:r>
                    </a:p>
                  </a:txBody>
                  <a:tcPr/>
                </a:tc>
                <a:tc>
                  <a:txBody>
                    <a:bodyPr/>
                    <a:lstStyle/>
                    <a:p>
                      <a:r>
                        <a:rPr lang="en-US" dirty="0"/>
                        <a:t>4.4</a:t>
                      </a:r>
                    </a:p>
                  </a:txBody>
                  <a:tcPr/>
                </a:tc>
                <a:tc>
                  <a:txBody>
                    <a:bodyPr/>
                    <a:lstStyle/>
                    <a:p>
                      <a:r>
                        <a:rPr lang="en-US" dirty="0"/>
                        <a:t>5.7</a:t>
                      </a:r>
                    </a:p>
                  </a:txBody>
                  <a:tcPr/>
                </a:tc>
                <a:tc>
                  <a:txBody>
                    <a:bodyPr/>
                    <a:lstStyle/>
                    <a:p>
                      <a:r>
                        <a:rPr lang="en-US" dirty="0"/>
                        <a:t>5.6</a:t>
                      </a:r>
                    </a:p>
                  </a:txBody>
                  <a:tcPr/>
                </a:tc>
                <a:extLst>
                  <a:ext uri="{0D108BD9-81ED-4DB2-BD59-A6C34878D82A}">
                    <a16:rowId xmlns:a16="http://schemas.microsoft.com/office/drawing/2014/main" val="10008"/>
                  </a:ext>
                </a:extLst>
              </a:tr>
              <a:tr h="394854">
                <a:tc>
                  <a:txBody>
                    <a:bodyPr/>
                    <a:lstStyle/>
                    <a:p>
                      <a:r>
                        <a:rPr lang="en-US" dirty="0"/>
                        <a:t>3.0</a:t>
                      </a:r>
                    </a:p>
                  </a:txBody>
                  <a:tcPr/>
                </a:tc>
                <a:tc>
                  <a:txBody>
                    <a:bodyPr/>
                    <a:lstStyle/>
                    <a:p>
                      <a:r>
                        <a:rPr lang="en-US" dirty="0"/>
                        <a:t>6.5</a:t>
                      </a:r>
                    </a:p>
                  </a:txBody>
                  <a:tcPr/>
                </a:tc>
                <a:tc>
                  <a:txBody>
                    <a:bodyPr/>
                    <a:lstStyle/>
                    <a:p>
                      <a:r>
                        <a:rPr lang="en-US" dirty="0"/>
                        <a:t>3.2</a:t>
                      </a:r>
                    </a:p>
                  </a:txBody>
                  <a:tcPr/>
                </a:tc>
                <a:tc>
                  <a:txBody>
                    <a:bodyPr/>
                    <a:lstStyle/>
                    <a:p>
                      <a:r>
                        <a:rPr lang="en-US" dirty="0"/>
                        <a:t>4.0</a:t>
                      </a:r>
                    </a:p>
                  </a:txBody>
                  <a:tcPr/>
                </a:tc>
                <a:tc>
                  <a:txBody>
                    <a:bodyPr/>
                    <a:lstStyle/>
                    <a:p>
                      <a:r>
                        <a:rPr lang="en-US" dirty="0"/>
                        <a:t>4.0</a:t>
                      </a:r>
                    </a:p>
                  </a:txBody>
                  <a:tcPr/>
                </a:tc>
                <a:tc>
                  <a:txBody>
                    <a:bodyPr/>
                    <a:lstStyle/>
                    <a:p>
                      <a:r>
                        <a:rPr lang="en-US" dirty="0"/>
                        <a:t>8.0</a:t>
                      </a:r>
                    </a:p>
                  </a:txBody>
                  <a:tcPr/>
                </a:tc>
                <a:tc>
                  <a:txBody>
                    <a:bodyPr/>
                    <a:lstStyle/>
                    <a:p>
                      <a:r>
                        <a:rPr lang="en-US" dirty="0"/>
                        <a:t>4.9</a:t>
                      </a:r>
                    </a:p>
                  </a:txBody>
                  <a:tcPr/>
                </a:tc>
                <a:tc>
                  <a:txBody>
                    <a:bodyPr/>
                    <a:lstStyle/>
                    <a:p>
                      <a:r>
                        <a:rPr lang="en-US" dirty="0"/>
                        <a:t>5.5</a:t>
                      </a:r>
                    </a:p>
                  </a:txBody>
                  <a:tcPr/>
                </a:tc>
                <a:tc>
                  <a:txBody>
                    <a:bodyPr/>
                    <a:lstStyle/>
                    <a:p>
                      <a:r>
                        <a:rPr lang="en-US" dirty="0"/>
                        <a:t>4.0</a:t>
                      </a:r>
                    </a:p>
                  </a:txBody>
                  <a:tcPr/>
                </a:tc>
                <a:tc>
                  <a:txBody>
                    <a:bodyPr/>
                    <a:lstStyle/>
                    <a:p>
                      <a:r>
                        <a:rPr lang="en-US" dirty="0"/>
                        <a:t>7.6</a:t>
                      </a:r>
                    </a:p>
                  </a:txBody>
                  <a:tcPr/>
                </a:tc>
                <a:extLst>
                  <a:ext uri="{0D108BD9-81ED-4DB2-BD59-A6C34878D82A}">
                    <a16:rowId xmlns:a16="http://schemas.microsoft.com/office/drawing/2014/main" val="10009"/>
                  </a:ext>
                </a:extLst>
              </a:tr>
              <a:tr h="394854">
                <a:tc>
                  <a:txBody>
                    <a:bodyPr/>
                    <a:lstStyle/>
                    <a:p>
                      <a:r>
                        <a:rPr lang="en-US" dirty="0"/>
                        <a:t>3.5</a:t>
                      </a:r>
                    </a:p>
                  </a:txBody>
                  <a:tcPr/>
                </a:tc>
                <a:tc>
                  <a:txBody>
                    <a:bodyPr/>
                    <a:lstStyle/>
                    <a:p>
                      <a:r>
                        <a:rPr lang="en-US" dirty="0"/>
                        <a:t>3.2</a:t>
                      </a:r>
                    </a:p>
                  </a:txBody>
                  <a:tcPr/>
                </a:tc>
                <a:tc>
                  <a:txBody>
                    <a:bodyPr/>
                    <a:lstStyle/>
                    <a:p>
                      <a:r>
                        <a:rPr lang="en-US" dirty="0"/>
                        <a:t>3.9</a:t>
                      </a:r>
                    </a:p>
                  </a:txBody>
                  <a:tcPr/>
                </a:tc>
                <a:tc>
                  <a:txBody>
                    <a:bodyPr/>
                    <a:lstStyle/>
                    <a:p>
                      <a:r>
                        <a:rPr lang="en-US" dirty="0"/>
                        <a:t>4.9</a:t>
                      </a:r>
                    </a:p>
                  </a:txBody>
                  <a:tcPr/>
                </a:tc>
                <a:tc>
                  <a:txBody>
                    <a:bodyPr/>
                    <a:lstStyle/>
                    <a:p>
                      <a:r>
                        <a:rPr lang="en-US" dirty="0"/>
                        <a:t>4.0</a:t>
                      </a:r>
                    </a:p>
                  </a:txBody>
                  <a:tcPr/>
                </a:tc>
                <a:tc>
                  <a:txBody>
                    <a:bodyPr/>
                    <a:lstStyle/>
                    <a:p>
                      <a:r>
                        <a:rPr lang="en-US" dirty="0"/>
                        <a:t>5.6</a:t>
                      </a:r>
                    </a:p>
                  </a:txBody>
                  <a:tcPr/>
                </a:tc>
                <a:tc>
                  <a:txBody>
                    <a:bodyPr/>
                    <a:lstStyle/>
                    <a:p>
                      <a:r>
                        <a:rPr lang="en-US" dirty="0"/>
                        <a:t>7.6</a:t>
                      </a:r>
                    </a:p>
                  </a:txBody>
                  <a:tcPr/>
                </a:tc>
                <a:tc>
                  <a:txBody>
                    <a:bodyPr/>
                    <a:lstStyle/>
                    <a:p>
                      <a:r>
                        <a:rPr lang="en-US" dirty="0"/>
                        <a:t>4.7</a:t>
                      </a:r>
                    </a:p>
                  </a:txBody>
                  <a:tcPr/>
                </a:tc>
                <a:tc>
                  <a:txBody>
                    <a:bodyPr/>
                    <a:lstStyle/>
                    <a:p>
                      <a:r>
                        <a:rPr lang="en-US" dirty="0"/>
                        <a:t>6.8</a:t>
                      </a:r>
                    </a:p>
                  </a:txBody>
                  <a:tcPr/>
                </a:tc>
                <a:tc>
                  <a:txBody>
                    <a:bodyPr/>
                    <a:lstStyle/>
                    <a:p>
                      <a:r>
                        <a:rPr lang="en-US" dirty="0"/>
                        <a:t>4.0</a:t>
                      </a:r>
                    </a:p>
                  </a:txBody>
                  <a:tcPr/>
                </a:tc>
                <a:extLst>
                  <a:ext uri="{0D108BD9-81ED-4DB2-BD59-A6C34878D82A}">
                    <a16:rowId xmlns:a16="http://schemas.microsoft.com/office/drawing/2014/main" val="10010"/>
                  </a:ext>
                </a:extLst>
              </a:tr>
            </a:tbl>
          </a:graphicData>
        </a:graphic>
      </p:graphicFrame>
      <p:graphicFrame>
        <p:nvGraphicFramePr>
          <p:cNvPr id="8" name="Table 7"/>
          <p:cNvGraphicFramePr>
            <a:graphicFrameLocks noGrp="1"/>
          </p:cNvGraphicFramePr>
          <p:nvPr/>
        </p:nvGraphicFramePr>
        <p:xfrm>
          <a:off x="304800" y="6487160"/>
          <a:ext cx="8686800" cy="37084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370840">
                <a:tc>
                  <a:txBody>
                    <a:bodyPr/>
                    <a:lstStyle/>
                    <a:p>
                      <a:r>
                        <a:rPr lang="en-US" dirty="0"/>
                        <a:t>Construct a frequency Distribution and Histogram . Interpret the results</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400" dirty="0">
                <a:latin typeface="Times New Roman" pitchFamily="18" charset="0"/>
                <a:cs typeface="Times New Roman" pitchFamily="18" charset="0"/>
              </a:rPr>
              <a:t>Case Study :2: Shaft Diameter</a:t>
            </a:r>
          </a:p>
        </p:txBody>
      </p:sp>
      <p:sp>
        <p:nvSpPr>
          <p:cNvPr id="3" name="Content Placeholder 2"/>
          <p:cNvSpPr>
            <a:spLocks noGrp="1"/>
          </p:cNvSpPr>
          <p:nvPr>
            <p:ph idx="1"/>
          </p:nvPr>
        </p:nvSpPr>
        <p:spPr>
          <a:xfrm>
            <a:off x="0" y="457200"/>
            <a:ext cx="8915400" cy="5668963"/>
          </a:xfrm>
        </p:spPr>
        <p:txBody>
          <a:bodyPr>
            <a:normAutofit/>
          </a:bodyPr>
          <a:lstStyle/>
          <a:p>
            <a:r>
              <a:rPr lang="en-US" sz="1600" dirty="0">
                <a:latin typeface="Times New Roman" pitchFamily="18" charset="0"/>
                <a:cs typeface="Times New Roman" pitchFamily="18" charset="0"/>
              </a:rPr>
              <a:t>In context of studying the behavior of diameter of a shaft ,diameter measurements in centimeters were taken. Five samples In succession were taken every half hour. The data are given below.</a:t>
            </a:r>
          </a:p>
          <a:p>
            <a:pPr>
              <a:buNone/>
            </a:pP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65600403"/>
              </p:ext>
            </p:extLst>
          </p:nvPr>
        </p:nvGraphicFramePr>
        <p:xfrm>
          <a:off x="0" y="1033499"/>
          <a:ext cx="9144000" cy="5672100"/>
        </p:xfrm>
        <a:graphic>
          <a:graphicData uri="http://schemas.openxmlformats.org/drawingml/2006/table">
            <a:tbl>
              <a:tblPr firstRow="1" bandRow="1">
                <a:tableStyleId>{5C22544A-7EE6-4342-B048-85BDC9FD1C3A}</a:tableStyleId>
              </a:tblPr>
              <a:tblGrid>
                <a:gridCol w="967154">
                  <a:extLst>
                    <a:ext uri="{9D8B030D-6E8A-4147-A177-3AD203B41FA5}">
                      <a16:colId xmlns:a16="http://schemas.microsoft.com/office/drawing/2014/main" val="20000"/>
                    </a:ext>
                  </a:extLst>
                </a:gridCol>
                <a:gridCol w="1582614">
                  <a:extLst>
                    <a:ext uri="{9D8B030D-6E8A-4147-A177-3AD203B41FA5}">
                      <a16:colId xmlns:a16="http://schemas.microsoft.com/office/drawing/2014/main" val="20001"/>
                    </a:ext>
                  </a:extLst>
                </a:gridCol>
                <a:gridCol w="2022232">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581520">
                <a:tc>
                  <a:txBody>
                    <a:bodyPr/>
                    <a:lstStyle/>
                    <a:p>
                      <a:r>
                        <a:rPr lang="en-US" sz="1400" dirty="0">
                          <a:latin typeface="Times New Roman" pitchFamily="18" charset="0"/>
                          <a:cs typeface="Times New Roman" pitchFamily="18" charset="0"/>
                        </a:rPr>
                        <a:t>Time</a:t>
                      </a:r>
                    </a:p>
                  </a:txBody>
                  <a:tcPr/>
                </a:tc>
                <a:tc>
                  <a:txBody>
                    <a:bodyPr/>
                    <a:lstStyle/>
                    <a:p>
                      <a:r>
                        <a:rPr lang="en-US" sz="1400" dirty="0">
                          <a:latin typeface="Times New Roman" pitchFamily="18" charset="0"/>
                          <a:cs typeface="Times New Roman" pitchFamily="18" charset="0"/>
                        </a:rPr>
                        <a:t>Sample1</a:t>
                      </a:r>
                    </a:p>
                  </a:txBody>
                  <a:tcPr/>
                </a:tc>
                <a:tc>
                  <a:txBody>
                    <a:bodyPr/>
                    <a:lstStyle/>
                    <a:p>
                      <a:r>
                        <a:rPr lang="en-US" sz="1400" dirty="0">
                          <a:latin typeface="Times New Roman" pitchFamily="18" charset="0"/>
                          <a:cs typeface="Times New Roman" pitchFamily="18" charset="0"/>
                        </a:rPr>
                        <a:t>Sample 2</a:t>
                      </a:r>
                    </a:p>
                  </a:txBody>
                  <a:tcPr/>
                </a:tc>
                <a:tc>
                  <a:txBody>
                    <a:bodyPr/>
                    <a:lstStyle/>
                    <a:p>
                      <a:r>
                        <a:rPr lang="en-US" sz="1400" dirty="0">
                          <a:latin typeface="Times New Roman" pitchFamily="18" charset="0"/>
                          <a:cs typeface="Times New Roman" pitchFamily="18" charset="0"/>
                        </a:rPr>
                        <a:t>Sample 3</a:t>
                      </a:r>
                    </a:p>
                  </a:txBody>
                  <a:tcPr/>
                </a:tc>
                <a:tc>
                  <a:txBody>
                    <a:bodyPr/>
                    <a:lstStyle/>
                    <a:p>
                      <a:r>
                        <a:rPr lang="en-US" sz="1400" dirty="0">
                          <a:latin typeface="Times New Roman" pitchFamily="18" charset="0"/>
                          <a:cs typeface="Times New Roman" pitchFamily="18" charset="0"/>
                        </a:rPr>
                        <a:t>Sample 4</a:t>
                      </a:r>
                    </a:p>
                  </a:txBody>
                  <a:tcPr/>
                </a:tc>
                <a:tc>
                  <a:txBody>
                    <a:bodyPr/>
                    <a:lstStyle/>
                    <a:p>
                      <a:r>
                        <a:rPr lang="en-US" sz="1400" dirty="0">
                          <a:latin typeface="Times New Roman" pitchFamily="18" charset="0"/>
                          <a:cs typeface="Times New Roman" pitchFamily="18" charset="0"/>
                        </a:rPr>
                        <a:t>Sample 5</a:t>
                      </a:r>
                    </a:p>
                  </a:txBody>
                  <a:tcPr/>
                </a:tc>
                <a:extLst>
                  <a:ext uri="{0D108BD9-81ED-4DB2-BD59-A6C34878D82A}">
                    <a16:rowId xmlns:a16="http://schemas.microsoft.com/office/drawing/2014/main" val="10000"/>
                  </a:ext>
                </a:extLst>
              </a:tr>
              <a:tr h="424215">
                <a:tc>
                  <a:txBody>
                    <a:bodyPr/>
                    <a:lstStyle/>
                    <a:p>
                      <a:r>
                        <a:rPr lang="en-US" sz="1200" dirty="0">
                          <a:latin typeface="Times New Roman" pitchFamily="18" charset="0"/>
                          <a:cs typeface="Times New Roman" pitchFamily="18" charset="0"/>
                        </a:rPr>
                        <a:t>1030</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01"/>
                  </a:ext>
                </a:extLst>
              </a:tr>
              <a:tr h="424215">
                <a:tc>
                  <a:txBody>
                    <a:bodyPr/>
                    <a:lstStyle/>
                    <a:p>
                      <a:r>
                        <a:rPr lang="en-US" sz="1200" dirty="0">
                          <a:latin typeface="Times New Roman" pitchFamily="18" charset="0"/>
                          <a:cs typeface="Times New Roman" pitchFamily="18" charset="0"/>
                        </a:rPr>
                        <a:t>1100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2.55</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02"/>
                  </a:ext>
                </a:extLst>
              </a:tr>
              <a:tr h="424215">
                <a:tc>
                  <a:txBody>
                    <a:bodyPr/>
                    <a:lstStyle/>
                    <a:p>
                      <a:r>
                        <a:rPr lang="en-US" sz="1200" dirty="0">
                          <a:latin typeface="Times New Roman" pitchFamily="18" charset="0"/>
                          <a:cs typeface="Times New Roman" pitchFamily="18" charset="0"/>
                        </a:rPr>
                        <a:t>1130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extLst>
                  <a:ext uri="{0D108BD9-81ED-4DB2-BD59-A6C34878D82A}">
                    <a16:rowId xmlns:a16="http://schemas.microsoft.com/office/drawing/2014/main" val="10003"/>
                  </a:ext>
                </a:extLst>
              </a:tr>
              <a:tr h="424215">
                <a:tc>
                  <a:txBody>
                    <a:bodyPr/>
                    <a:lstStyle/>
                    <a:p>
                      <a:r>
                        <a:rPr lang="en-US" sz="1200" dirty="0">
                          <a:latin typeface="Times New Roman" pitchFamily="18" charset="0"/>
                          <a:cs typeface="Times New Roman" pitchFamily="18" charset="0"/>
                        </a:rPr>
                        <a:t>1200</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2.56</a:t>
                      </a:r>
                    </a:p>
                  </a:txBody>
                  <a:tcPr/>
                </a:tc>
                <a:tc>
                  <a:txBody>
                    <a:bodyPr/>
                    <a:lstStyle/>
                    <a:p>
                      <a:r>
                        <a:rPr lang="en-US" sz="1200" dirty="0">
                          <a:latin typeface="Times New Roman" pitchFamily="18" charset="0"/>
                          <a:cs typeface="Times New Roman" pitchFamily="18" charset="0"/>
                        </a:rPr>
                        <a:t>2.48</a:t>
                      </a:r>
                    </a:p>
                  </a:txBody>
                  <a:tcPr/>
                </a:tc>
                <a:tc>
                  <a:txBody>
                    <a:bodyPr/>
                    <a:lstStyle/>
                    <a:p>
                      <a:r>
                        <a:rPr lang="en-US" sz="1200" dirty="0">
                          <a:latin typeface="Times New Roman" pitchFamily="18" charset="0"/>
                          <a:cs typeface="Times New Roman" pitchFamily="18" charset="0"/>
                        </a:rPr>
                        <a:t>2.57</a:t>
                      </a:r>
                    </a:p>
                  </a:txBody>
                  <a:tcPr/>
                </a:tc>
                <a:tc>
                  <a:txBody>
                    <a:bodyPr/>
                    <a:lstStyle/>
                    <a:p>
                      <a:r>
                        <a:rPr lang="en-US" sz="1200" dirty="0">
                          <a:latin typeface="Times New Roman" pitchFamily="18" charset="0"/>
                          <a:cs typeface="Times New Roman" pitchFamily="18" charset="0"/>
                        </a:rPr>
                        <a:t>2.52</a:t>
                      </a:r>
                    </a:p>
                  </a:txBody>
                  <a:tcPr/>
                </a:tc>
                <a:extLst>
                  <a:ext uri="{0D108BD9-81ED-4DB2-BD59-A6C34878D82A}">
                    <a16:rowId xmlns:a16="http://schemas.microsoft.com/office/drawing/2014/main" val="10004"/>
                  </a:ext>
                </a:extLst>
              </a:tr>
              <a:tr h="424215">
                <a:tc>
                  <a:txBody>
                    <a:bodyPr/>
                    <a:lstStyle/>
                    <a:p>
                      <a:r>
                        <a:rPr lang="en-US" sz="1200" dirty="0">
                          <a:latin typeface="Times New Roman" pitchFamily="18" charset="0"/>
                          <a:cs typeface="Times New Roman" pitchFamily="18" charset="0"/>
                        </a:rPr>
                        <a:t>1230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05"/>
                  </a:ext>
                </a:extLst>
              </a:tr>
              <a:tr h="424215">
                <a:tc>
                  <a:txBody>
                    <a:bodyPr/>
                    <a:lstStyle/>
                    <a:p>
                      <a:r>
                        <a:rPr lang="en-US" sz="1200" dirty="0">
                          <a:latin typeface="Times New Roman" pitchFamily="18" charset="0"/>
                          <a:cs typeface="Times New Roman" pitchFamily="18" charset="0"/>
                        </a:rPr>
                        <a:t>1300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2.54</a:t>
                      </a:r>
                    </a:p>
                  </a:txBody>
                  <a:tcPr/>
                </a:tc>
                <a:extLst>
                  <a:ext uri="{0D108BD9-81ED-4DB2-BD59-A6C34878D82A}">
                    <a16:rowId xmlns:a16="http://schemas.microsoft.com/office/drawing/2014/main" val="10006"/>
                  </a:ext>
                </a:extLst>
              </a:tr>
              <a:tr h="424215">
                <a:tc>
                  <a:txBody>
                    <a:bodyPr/>
                    <a:lstStyle/>
                    <a:p>
                      <a:r>
                        <a:rPr lang="en-US" sz="1200" dirty="0">
                          <a:latin typeface="Times New Roman" pitchFamily="18" charset="0"/>
                          <a:cs typeface="Times New Roman" pitchFamily="18" charset="0"/>
                        </a:rPr>
                        <a:t>1330</a:t>
                      </a:r>
                    </a:p>
                  </a:txBody>
                  <a:tcPr/>
                </a:tc>
                <a:tc>
                  <a:txBody>
                    <a:bodyPr/>
                    <a:lstStyle/>
                    <a:p>
                      <a:r>
                        <a:rPr lang="en-US" sz="1200" dirty="0">
                          <a:latin typeface="Times New Roman" pitchFamily="18" charset="0"/>
                          <a:cs typeface="Times New Roman" pitchFamily="18" charset="0"/>
                        </a:rPr>
                        <a:t>2.50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2.56</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2.52</a:t>
                      </a:r>
                    </a:p>
                  </a:txBody>
                  <a:tcPr/>
                </a:tc>
                <a:extLst>
                  <a:ext uri="{0D108BD9-81ED-4DB2-BD59-A6C34878D82A}">
                    <a16:rowId xmlns:a16="http://schemas.microsoft.com/office/drawing/2014/main" val="10007"/>
                  </a:ext>
                </a:extLst>
              </a:tr>
              <a:tr h="424215">
                <a:tc>
                  <a:txBody>
                    <a:bodyPr/>
                    <a:lstStyle/>
                    <a:p>
                      <a:r>
                        <a:rPr lang="en-US" sz="1200" dirty="0">
                          <a:latin typeface="Times New Roman" pitchFamily="18" charset="0"/>
                          <a:cs typeface="Times New Roman" pitchFamily="18" charset="0"/>
                        </a:rPr>
                        <a:t>1400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2.56</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2.51</a:t>
                      </a:r>
                    </a:p>
                  </a:txBody>
                  <a:tcPr/>
                </a:tc>
                <a:extLst>
                  <a:ext uri="{0D108BD9-81ED-4DB2-BD59-A6C34878D82A}">
                    <a16:rowId xmlns:a16="http://schemas.microsoft.com/office/drawing/2014/main" val="10008"/>
                  </a:ext>
                </a:extLst>
              </a:tr>
              <a:tr h="424215">
                <a:tc>
                  <a:txBody>
                    <a:bodyPr/>
                    <a:lstStyle/>
                    <a:p>
                      <a:r>
                        <a:rPr lang="en-US" sz="1200" dirty="0">
                          <a:latin typeface="Times New Roman" pitchFamily="18" charset="0"/>
                          <a:cs typeface="Times New Roman" pitchFamily="18" charset="0"/>
                        </a:rPr>
                        <a:t>1430</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extLst>
                  <a:ext uri="{0D108BD9-81ED-4DB2-BD59-A6C34878D82A}">
                    <a16:rowId xmlns:a16="http://schemas.microsoft.com/office/drawing/2014/main" val="10009"/>
                  </a:ext>
                </a:extLst>
              </a:tr>
              <a:tr h="424215">
                <a:tc>
                  <a:txBody>
                    <a:bodyPr/>
                    <a:lstStyle/>
                    <a:p>
                      <a:r>
                        <a:rPr lang="en-US" sz="1200" dirty="0">
                          <a:latin typeface="Times New Roman" pitchFamily="18" charset="0"/>
                          <a:cs typeface="Times New Roman" pitchFamily="18" charset="0"/>
                        </a:rPr>
                        <a:t>1500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10"/>
                  </a:ext>
                </a:extLst>
              </a:tr>
              <a:tr h="424215">
                <a:tc>
                  <a:txBody>
                    <a:bodyPr/>
                    <a:lstStyle/>
                    <a:p>
                      <a:r>
                        <a:rPr lang="en-US" sz="1200" dirty="0">
                          <a:latin typeface="Times New Roman" pitchFamily="18" charset="0"/>
                          <a:cs typeface="Times New Roman" pitchFamily="18" charset="0"/>
                        </a:rPr>
                        <a:t>1530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2.55</a:t>
                      </a:r>
                    </a:p>
                  </a:txBody>
                  <a:tcPr/>
                </a:tc>
                <a:extLst>
                  <a:ext uri="{0D108BD9-81ED-4DB2-BD59-A6C34878D82A}">
                    <a16:rowId xmlns:a16="http://schemas.microsoft.com/office/drawing/2014/main" val="10011"/>
                  </a:ext>
                </a:extLst>
              </a:tr>
              <a:tr h="424215">
                <a:tc>
                  <a:txBody>
                    <a:bodyPr/>
                    <a:lstStyle/>
                    <a:p>
                      <a:r>
                        <a:rPr lang="en-US" sz="1200" dirty="0">
                          <a:latin typeface="Times New Roman" pitchFamily="18" charset="0"/>
                          <a:cs typeface="Times New Roman" pitchFamily="18" charset="0"/>
                        </a:rPr>
                        <a:t>1600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2.58</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2.50</a:t>
                      </a:r>
                    </a:p>
                  </a:txBody>
                  <a:tcPr/>
                </a:tc>
                <a:tc>
                  <a:txBody>
                    <a:bodyPr/>
                    <a:lstStyle/>
                    <a:p>
                      <a:r>
                        <a:rPr lang="en-US" sz="1200" dirty="0">
                          <a:latin typeface="Times New Roman" pitchFamily="18" charset="0"/>
                          <a:cs typeface="Times New Roman" pitchFamily="18" charset="0"/>
                        </a:rPr>
                        <a:t>2.52</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dirty="0"/>
              <a:t>Q. 1. Construct a histogram for the study and interpret the results. If the customer specification is 2.52cm plus or minus 0.03, how many observations are outside the specifications.</a:t>
            </a:r>
          </a:p>
          <a:p>
            <a:pPr>
              <a:buNone/>
            </a:pPr>
            <a:r>
              <a:rPr lang="en-US" dirty="0"/>
              <a:t>Q2. Construct the cumulative distributive curves and give your comment.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304800"/>
          </a:xfrm>
        </p:spPr>
        <p:txBody>
          <a:bodyPr>
            <a:normAutofit fontScale="90000"/>
          </a:bodyPr>
          <a:lstStyle/>
          <a:p>
            <a:r>
              <a:rPr lang="en-US" sz="2700" dirty="0">
                <a:latin typeface="Times New Roman" pitchFamily="18" charset="0"/>
                <a:cs typeface="Times New Roman" pitchFamily="18" charset="0"/>
              </a:rPr>
              <a:t>Case Study :3: Electricity Charges</a:t>
            </a:r>
          </a:p>
        </p:txBody>
      </p:sp>
      <p:sp>
        <p:nvSpPr>
          <p:cNvPr id="3" name="Content Placeholder 2"/>
          <p:cNvSpPr>
            <a:spLocks noGrp="1"/>
          </p:cNvSpPr>
          <p:nvPr>
            <p:ph idx="1"/>
          </p:nvPr>
        </p:nvSpPr>
        <p:spPr>
          <a:xfrm>
            <a:off x="457200" y="762000"/>
            <a:ext cx="8229600" cy="5364163"/>
          </a:xfrm>
        </p:spPr>
        <p:txBody>
          <a:bodyPr>
            <a:normAutofit/>
          </a:bodyPr>
          <a:lstStyle/>
          <a:p>
            <a:r>
              <a:rPr lang="en-US" sz="1600" dirty="0">
                <a:latin typeface="Times New Roman" pitchFamily="18" charset="0"/>
                <a:cs typeface="Times New Roman" pitchFamily="18" charset="0"/>
              </a:rPr>
              <a:t>The Following data are obtained from a random sample of 50 households with regard to electricity charges in Rs for the month of April 2001. these households belongs to the middle class income category</a:t>
            </a:r>
          </a:p>
          <a:p>
            <a:pPr>
              <a:buNone/>
            </a:pPr>
            <a:r>
              <a:rPr lang="en-US" sz="1600" dirty="0">
                <a:latin typeface="Times New Roman" pitchFamily="18" charset="0"/>
                <a:cs typeface="Times New Roman" pitchFamily="18" charset="0"/>
              </a:rPr>
              <a:t> </a:t>
            </a:r>
          </a:p>
        </p:txBody>
      </p:sp>
      <p:graphicFrame>
        <p:nvGraphicFramePr>
          <p:cNvPr id="4" name="Table 3"/>
          <p:cNvGraphicFramePr>
            <a:graphicFrameLocks noGrp="1"/>
          </p:cNvGraphicFramePr>
          <p:nvPr/>
        </p:nvGraphicFramePr>
        <p:xfrm>
          <a:off x="838200" y="1676400"/>
          <a:ext cx="7620000" cy="370840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370840">
                <a:tc>
                  <a:txBody>
                    <a:bodyPr/>
                    <a:lstStyle/>
                    <a:p>
                      <a:r>
                        <a:rPr lang="en-US" dirty="0"/>
                        <a:t>96</a:t>
                      </a:r>
                    </a:p>
                  </a:txBody>
                  <a:tcPr/>
                </a:tc>
                <a:tc>
                  <a:txBody>
                    <a:bodyPr/>
                    <a:lstStyle/>
                    <a:p>
                      <a:r>
                        <a:rPr lang="en-US" dirty="0"/>
                        <a:t>86</a:t>
                      </a:r>
                    </a:p>
                  </a:txBody>
                  <a:tcPr/>
                </a:tc>
                <a:tc>
                  <a:txBody>
                    <a:bodyPr/>
                    <a:lstStyle/>
                    <a:p>
                      <a:r>
                        <a:rPr lang="en-US" dirty="0"/>
                        <a:t>167</a:t>
                      </a:r>
                    </a:p>
                  </a:txBody>
                  <a:tcPr/>
                </a:tc>
                <a:tc>
                  <a:txBody>
                    <a:bodyPr/>
                    <a:lstStyle/>
                    <a:p>
                      <a:r>
                        <a:rPr lang="en-US" dirty="0"/>
                        <a:t>149</a:t>
                      </a:r>
                    </a:p>
                  </a:txBody>
                  <a:tcPr/>
                </a:tc>
                <a:tc>
                  <a:txBody>
                    <a:bodyPr/>
                    <a:lstStyle/>
                    <a:p>
                      <a:r>
                        <a:rPr lang="en-US" dirty="0"/>
                        <a:t>104</a:t>
                      </a:r>
                    </a:p>
                  </a:txBody>
                  <a:tcPr/>
                </a:tc>
                <a:tc>
                  <a:txBody>
                    <a:bodyPr/>
                    <a:lstStyle/>
                    <a:p>
                      <a:r>
                        <a:rPr lang="en-US" dirty="0"/>
                        <a:t>93</a:t>
                      </a:r>
                    </a:p>
                  </a:txBody>
                  <a:tcPr/>
                </a:tc>
                <a:extLst>
                  <a:ext uri="{0D108BD9-81ED-4DB2-BD59-A6C34878D82A}">
                    <a16:rowId xmlns:a16="http://schemas.microsoft.com/office/drawing/2014/main" val="10000"/>
                  </a:ext>
                </a:extLst>
              </a:tr>
              <a:tr h="370840">
                <a:tc>
                  <a:txBody>
                    <a:bodyPr/>
                    <a:lstStyle/>
                    <a:p>
                      <a:r>
                        <a:rPr lang="en-US" dirty="0"/>
                        <a:t>171</a:t>
                      </a:r>
                    </a:p>
                  </a:txBody>
                  <a:tcPr/>
                </a:tc>
                <a:tc>
                  <a:txBody>
                    <a:bodyPr/>
                    <a:lstStyle/>
                    <a:p>
                      <a:r>
                        <a:rPr lang="en-US" dirty="0"/>
                        <a:t>161</a:t>
                      </a:r>
                    </a:p>
                  </a:txBody>
                  <a:tcPr/>
                </a:tc>
                <a:tc>
                  <a:txBody>
                    <a:bodyPr/>
                    <a:lstStyle/>
                    <a:p>
                      <a:r>
                        <a:rPr lang="en-US" dirty="0"/>
                        <a:t>195</a:t>
                      </a:r>
                    </a:p>
                  </a:txBody>
                  <a:tcPr/>
                </a:tc>
                <a:tc>
                  <a:txBody>
                    <a:bodyPr/>
                    <a:lstStyle/>
                    <a:p>
                      <a:r>
                        <a:rPr lang="en-US" dirty="0"/>
                        <a:t>157</a:t>
                      </a:r>
                    </a:p>
                  </a:txBody>
                  <a:tcPr/>
                </a:tc>
                <a:tc>
                  <a:txBody>
                    <a:bodyPr/>
                    <a:lstStyle/>
                    <a:p>
                      <a:r>
                        <a:rPr lang="en-US" dirty="0"/>
                        <a:t>172</a:t>
                      </a:r>
                    </a:p>
                  </a:txBody>
                  <a:tcPr/>
                </a:tc>
                <a:tc>
                  <a:txBody>
                    <a:bodyPr/>
                    <a:lstStyle/>
                    <a:p>
                      <a:r>
                        <a:rPr lang="en-US" dirty="0"/>
                        <a:t>104</a:t>
                      </a:r>
                    </a:p>
                  </a:txBody>
                  <a:tcPr/>
                </a:tc>
                <a:extLst>
                  <a:ext uri="{0D108BD9-81ED-4DB2-BD59-A6C34878D82A}">
                    <a16:rowId xmlns:a16="http://schemas.microsoft.com/office/drawing/2014/main" val="10001"/>
                  </a:ext>
                </a:extLst>
              </a:tr>
              <a:tr h="370840">
                <a:tc>
                  <a:txBody>
                    <a:bodyPr/>
                    <a:lstStyle/>
                    <a:p>
                      <a:r>
                        <a:rPr lang="en-US" dirty="0"/>
                        <a:t>202</a:t>
                      </a:r>
                    </a:p>
                  </a:txBody>
                  <a:tcPr/>
                </a:tc>
                <a:tc>
                  <a:txBody>
                    <a:bodyPr/>
                    <a:lstStyle/>
                    <a:p>
                      <a:r>
                        <a:rPr lang="en-US" dirty="0"/>
                        <a:t>192</a:t>
                      </a:r>
                    </a:p>
                  </a:txBody>
                  <a:tcPr/>
                </a:tc>
                <a:tc>
                  <a:txBody>
                    <a:bodyPr/>
                    <a:lstStyle/>
                    <a:p>
                      <a:r>
                        <a:rPr lang="en-US" dirty="0"/>
                        <a:t>100</a:t>
                      </a:r>
                    </a:p>
                  </a:txBody>
                  <a:tcPr/>
                </a:tc>
                <a:tc>
                  <a:txBody>
                    <a:bodyPr/>
                    <a:lstStyle/>
                    <a:p>
                      <a:r>
                        <a:rPr lang="en-US" dirty="0"/>
                        <a:t>214</a:t>
                      </a:r>
                    </a:p>
                  </a:txBody>
                  <a:tcPr/>
                </a:tc>
                <a:tc>
                  <a:txBody>
                    <a:bodyPr/>
                    <a:lstStyle/>
                    <a:p>
                      <a:r>
                        <a:rPr lang="en-US" dirty="0"/>
                        <a:t>159</a:t>
                      </a:r>
                    </a:p>
                  </a:txBody>
                  <a:tcPr/>
                </a:tc>
                <a:tc>
                  <a:txBody>
                    <a:bodyPr/>
                    <a:lstStyle/>
                    <a:p>
                      <a:r>
                        <a:rPr lang="en-US" dirty="0"/>
                        <a:t>168</a:t>
                      </a:r>
                    </a:p>
                  </a:txBody>
                  <a:tcPr/>
                </a:tc>
                <a:extLst>
                  <a:ext uri="{0D108BD9-81ED-4DB2-BD59-A6C34878D82A}">
                    <a16:rowId xmlns:a16="http://schemas.microsoft.com/office/drawing/2014/main" val="10002"/>
                  </a:ext>
                </a:extLst>
              </a:tr>
              <a:tr h="370840">
                <a:tc>
                  <a:txBody>
                    <a:bodyPr/>
                    <a:lstStyle/>
                    <a:p>
                      <a:r>
                        <a:rPr lang="en-US" dirty="0"/>
                        <a:t>178</a:t>
                      </a:r>
                    </a:p>
                  </a:txBody>
                  <a:tcPr/>
                </a:tc>
                <a:tc>
                  <a:txBody>
                    <a:bodyPr/>
                    <a:lstStyle/>
                    <a:p>
                      <a:r>
                        <a:rPr lang="en-US" dirty="0"/>
                        <a:t>168</a:t>
                      </a:r>
                    </a:p>
                  </a:txBody>
                  <a:tcPr/>
                </a:tc>
                <a:tc>
                  <a:txBody>
                    <a:bodyPr/>
                    <a:lstStyle/>
                    <a:p>
                      <a:r>
                        <a:rPr lang="en-US" dirty="0"/>
                        <a:t>126</a:t>
                      </a:r>
                    </a:p>
                  </a:txBody>
                  <a:tcPr/>
                </a:tc>
                <a:tc>
                  <a:txBody>
                    <a:bodyPr/>
                    <a:lstStyle/>
                    <a:p>
                      <a:r>
                        <a:rPr lang="en-US" dirty="0"/>
                        <a:t>183</a:t>
                      </a:r>
                    </a:p>
                  </a:txBody>
                  <a:tcPr/>
                </a:tc>
                <a:tc>
                  <a:txBody>
                    <a:bodyPr/>
                    <a:lstStyle/>
                    <a:p>
                      <a:r>
                        <a:rPr lang="en-US" dirty="0"/>
                        <a:t>163</a:t>
                      </a:r>
                    </a:p>
                  </a:txBody>
                  <a:tcPr/>
                </a:tc>
                <a:tc>
                  <a:txBody>
                    <a:bodyPr/>
                    <a:lstStyle/>
                    <a:p>
                      <a:r>
                        <a:rPr lang="en-US" dirty="0"/>
                        <a:t>136</a:t>
                      </a:r>
                    </a:p>
                  </a:txBody>
                  <a:tcPr/>
                </a:tc>
                <a:extLst>
                  <a:ext uri="{0D108BD9-81ED-4DB2-BD59-A6C34878D82A}">
                    <a16:rowId xmlns:a16="http://schemas.microsoft.com/office/drawing/2014/main" val="10003"/>
                  </a:ext>
                </a:extLst>
              </a:tr>
              <a:tr h="370840">
                <a:tc>
                  <a:txBody>
                    <a:bodyPr/>
                    <a:lstStyle/>
                    <a:p>
                      <a:r>
                        <a:rPr lang="en-US" dirty="0"/>
                        <a:t>147</a:t>
                      </a:r>
                    </a:p>
                  </a:txBody>
                  <a:tcPr/>
                </a:tc>
                <a:tc>
                  <a:txBody>
                    <a:bodyPr/>
                    <a:lstStyle/>
                    <a:p>
                      <a:r>
                        <a:rPr lang="en-US" dirty="0"/>
                        <a:t>137</a:t>
                      </a:r>
                    </a:p>
                  </a:txBody>
                  <a:tcPr/>
                </a:tc>
                <a:tc>
                  <a:txBody>
                    <a:bodyPr/>
                    <a:lstStyle/>
                    <a:p>
                      <a:r>
                        <a:rPr lang="en-US" dirty="0"/>
                        <a:t>182</a:t>
                      </a:r>
                    </a:p>
                  </a:txBody>
                  <a:tcPr/>
                </a:tc>
                <a:tc>
                  <a:txBody>
                    <a:bodyPr/>
                    <a:lstStyle/>
                    <a:p>
                      <a:r>
                        <a:rPr lang="en-US" dirty="0"/>
                        <a:t>131</a:t>
                      </a:r>
                    </a:p>
                  </a:txBody>
                  <a:tcPr/>
                </a:tc>
                <a:tc>
                  <a:txBody>
                    <a:bodyPr/>
                    <a:lstStyle/>
                    <a:p>
                      <a:r>
                        <a:rPr lang="en-US" dirty="0"/>
                        <a:t>139</a:t>
                      </a:r>
                    </a:p>
                  </a:txBody>
                  <a:tcPr/>
                </a:tc>
                <a:tc>
                  <a:txBody>
                    <a:bodyPr/>
                    <a:lstStyle/>
                    <a:p>
                      <a:r>
                        <a:rPr lang="en-US" dirty="0"/>
                        <a:t>99</a:t>
                      </a:r>
                    </a:p>
                  </a:txBody>
                  <a:tcPr/>
                </a:tc>
                <a:extLst>
                  <a:ext uri="{0D108BD9-81ED-4DB2-BD59-A6C34878D82A}">
                    <a16:rowId xmlns:a16="http://schemas.microsoft.com/office/drawing/2014/main" val="10004"/>
                  </a:ext>
                </a:extLst>
              </a:tr>
              <a:tr h="370840">
                <a:tc>
                  <a:txBody>
                    <a:bodyPr/>
                    <a:lstStyle/>
                    <a:p>
                      <a:r>
                        <a:rPr lang="en-US" dirty="0"/>
                        <a:t>102</a:t>
                      </a:r>
                    </a:p>
                  </a:txBody>
                  <a:tcPr/>
                </a:tc>
                <a:tc>
                  <a:txBody>
                    <a:bodyPr/>
                    <a:lstStyle/>
                    <a:p>
                      <a:r>
                        <a:rPr lang="en-US" dirty="0"/>
                        <a:t>92</a:t>
                      </a:r>
                    </a:p>
                  </a:txBody>
                  <a:tcPr/>
                </a:tc>
                <a:tc>
                  <a:txBody>
                    <a:bodyPr/>
                    <a:lstStyle/>
                    <a:p>
                      <a:r>
                        <a:rPr lang="en-US" dirty="0"/>
                        <a:t>121</a:t>
                      </a:r>
                    </a:p>
                  </a:txBody>
                  <a:tcPr/>
                </a:tc>
                <a:tc>
                  <a:txBody>
                    <a:bodyPr/>
                    <a:lstStyle/>
                    <a:p>
                      <a:r>
                        <a:rPr lang="en-US" dirty="0"/>
                        <a:t>136</a:t>
                      </a:r>
                    </a:p>
                  </a:txBody>
                  <a:tcPr/>
                </a:tc>
                <a:tc>
                  <a:txBody>
                    <a:bodyPr/>
                    <a:lstStyle/>
                    <a:p>
                      <a:r>
                        <a:rPr lang="en-US" dirty="0"/>
                        <a:t>152</a:t>
                      </a:r>
                    </a:p>
                  </a:txBody>
                  <a:tcPr/>
                </a:tc>
                <a:tc>
                  <a:txBody>
                    <a:bodyPr/>
                    <a:lstStyle/>
                    <a:p>
                      <a:r>
                        <a:rPr lang="en-US" dirty="0"/>
                        <a:t>120</a:t>
                      </a:r>
                    </a:p>
                  </a:txBody>
                  <a:tcPr/>
                </a:tc>
                <a:extLst>
                  <a:ext uri="{0D108BD9-81ED-4DB2-BD59-A6C34878D82A}">
                    <a16:rowId xmlns:a16="http://schemas.microsoft.com/office/drawing/2014/main" val="10005"/>
                  </a:ext>
                </a:extLst>
              </a:tr>
              <a:tr h="370840">
                <a:tc>
                  <a:txBody>
                    <a:bodyPr/>
                    <a:lstStyle/>
                    <a:p>
                      <a:r>
                        <a:rPr lang="en-US" dirty="0"/>
                        <a:t>153</a:t>
                      </a:r>
                    </a:p>
                  </a:txBody>
                  <a:tcPr/>
                </a:tc>
                <a:tc>
                  <a:txBody>
                    <a:bodyPr/>
                    <a:lstStyle/>
                    <a:p>
                      <a:r>
                        <a:rPr lang="en-US" dirty="0"/>
                        <a:t>143</a:t>
                      </a:r>
                    </a:p>
                  </a:txBody>
                  <a:tcPr/>
                </a:tc>
                <a:tc>
                  <a:txBody>
                    <a:bodyPr/>
                    <a:lstStyle/>
                    <a:p>
                      <a:r>
                        <a:rPr lang="en-US" dirty="0"/>
                        <a:t>158</a:t>
                      </a:r>
                    </a:p>
                  </a:txBody>
                  <a:tcPr/>
                </a:tc>
                <a:tc>
                  <a:txBody>
                    <a:bodyPr/>
                    <a:lstStyle/>
                    <a:p>
                      <a:r>
                        <a:rPr lang="en-US" dirty="0"/>
                        <a:t>152</a:t>
                      </a:r>
                    </a:p>
                  </a:txBody>
                  <a:tcPr/>
                </a:tc>
                <a:tc>
                  <a:txBody>
                    <a:bodyPr/>
                    <a:lstStyle/>
                    <a:p>
                      <a:r>
                        <a:rPr lang="en-US" dirty="0"/>
                        <a:t>196</a:t>
                      </a:r>
                    </a:p>
                  </a:txBody>
                  <a:tcPr/>
                </a:tc>
                <a:tc>
                  <a:txBody>
                    <a:bodyPr/>
                    <a:lstStyle/>
                    <a:p>
                      <a:r>
                        <a:rPr lang="en-US" dirty="0"/>
                        <a:t>176</a:t>
                      </a:r>
                    </a:p>
                  </a:txBody>
                  <a:tcPr/>
                </a:tc>
                <a:extLst>
                  <a:ext uri="{0D108BD9-81ED-4DB2-BD59-A6C34878D82A}">
                    <a16:rowId xmlns:a16="http://schemas.microsoft.com/office/drawing/2014/main" val="10006"/>
                  </a:ext>
                </a:extLst>
              </a:tr>
              <a:tr h="370840">
                <a:tc>
                  <a:txBody>
                    <a:bodyPr/>
                    <a:lstStyle/>
                    <a:p>
                      <a:r>
                        <a:rPr lang="en-US" dirty="0"/>
                        <a:t>197</a:t>
                      </a:r>
                    </a:p>
                  </a:txBody>
                  <a:tcPr/>
                </a:tc>
                <a:tc>
                  <a:txBody>
                    <a:bodyPr/>
                    <a:lstStyle/>
                    <a:p>
                      <a:r>
                        <a:rPr lang="en-US" dirty="0"/>
                        <a:t>187</a:t>
                      </a:r>
                    </a:p>
                  </a:txBody>
                  <a:tcPr/>
                </a:tc>
                <a:tc>
                  <a:txBody>
                    <a:bodyPr/>
                    <a:lstStyle/>
                    <a:p>
                      <a:r>
                        <a:rPr lang="en-US" dirty="0"/>
                        <a:t>223</a:t>
                      </a:r>
                    </a:p>
                  </a:txBody>
                  <a:tcPr/>
                </a:tc>
                <a:tc>
                  <a:txBody>
                    <a:bodyPr/>
                    <a:lstStyle/>
                    <a:p>
                      <a:r>
                        <a:rPr lang="en-US" dirty="0"/>
                        <a:t>176</a:t>
                      </a:r>
                    </a:p>
                  </a:txBody>
                  <a:tcPr/>
                </a:tc>
                <a:tc>
                  <a:txBody>
                    <a:bodyPr/>
                    <a:lstStyle/>
                    <a:p>
                      <a:r>
                        <a:rPr lang="en-US" dirty="0"/>
                        <a:t>175</a:t>
                      </a:r>
                    </a:p>
                  </a:txBody>
                  <a:tcPr/>
                </a:tc>
                <a:tc>
                  <a:txBody>
                    <a:bodyPr/>
                    <a:lstStyle/>
                    <a:p>
                      <a:r>
                        <a:rPr lang="en-US" dirty="0"/>
                        <a:t>122</a:t>
                      </a:r>
                    </a:p>
                  </a:txBody>
                  <a:tcPr/>
                </a:tc>
                <a:extLst>
                  <a:ext uri="{0D108BD9-81ED-4DB2-BD59-A6C34878D82A}">
                    <a16:rowId xmlns:a16="http://schemas.microsoft.com/office/drawing/2014/main" val="10007"/>
                  </a:ext>
                </a:extLst>
              </a:tr>
              <a:tr h="370840">
                <a:tc>
                  <a:txBody>
                    <a:bodyPr/>
                    <a:lstStyle/>
                    <a:p>
                      <a:r>
                        <a:rPr lang="en-US" dirty="0"/>
                        <a:t>127</a:t>
                      </a:r>
                    </a:p>
                  </a:txBody>
                  <a:tcPr/>
                </a:tc>
                <a:tc>
                  <a:txBody>
                    <a:bodyPr/>
                    <a:lstStyle/>
                    <a:p>
                      <a:r>
                        <a:rPr lang="en-US" dirty="0"/>
                        <a:t>117</a:t>
                      </a:r>
                    </a:p>
                  </a:txBody>
                  <a:tcPr/>
                </a:tc>
                <a:tc>
                  <a:txBody>
                    <a:bodyPr/>
                    <a:lstStyle/>
                    <a:p>
                      <a:r>
                        <a:rPr lang="en-US" dirty="0"/>
                        <a:t>140</a:t>
                      </a:r>
                    </a:p>
                  </a:txBody>
                  <a:tcPr/>
                </a:tc>
                <a:tc>
                  <a:txBody>
                    <a:bodyPr/>
                    <a:lstStyle/>
                    <a:p>
                      <a:r>
                        <a:rPr lang="en-US" dirty="0"/>
                        <a:t>117</a:t>
                      </a:r>
                    </a:p>
                  </a:txBody>
                  <a:tcPr/>
                </a:tc>
                <a:tc>
                  <a:txBody>
                    <a:bodyPr/>
                    <a:lstStyle/>
                    <a:p>
                      <a:r>
                        <a:rPr lang="en-US" dirty="0"/>
                        <a:t>148</a:t>
                      </a:r>
                    </a:p>
                  </a:txBody>
                  <a:tcPr/>
                </a:tc>
                <a:tc>
                  <a:txBody>
                    <a:bodyPr/>
                    <a:lstStyle/>
                    <a:p>
                      <a:r>
                        <a:rPr lang="en-US" dirty="0"/>
                        <a:t>114</a:t>
                      </a:r>
                    </a:p>
                  </a:txBody>
                  <a:tcPr/>
                </a:tc>
                <a:extLst>
                  <a:ext uri="{0D108BD9-81ED-4DB2-BD59-A6C34878D82A}">
                    <a16:rowId xmlns:a16="http://schemas.microsoft.com/office/drawing/2014/main" val="10008"/>
                  </a:ext>
                </a:extLst>
              </a:tr>
              <a:tr h="370840">
                <a:tc>
                  <a:txBody>
                    <a:bodyPr/>
                    <a:lstStyle/>
                    <a:p>
                      <a:r>
                        <a:rPr lang="en-US" dirty="0"/>
                        <a:t>82</a:t>
                      </a:r>
                    </a:p>
                  </a:txBody>
                  <a:tcPr/>
                </a:tc>
                <a:tc>
                  <a:txBody>
                    <a:bodyPr/>
                    <a:lstStyle/>
                    <a:p>
                      <a:r>
                        <a:rPr lang="en-US" dirty="0"/>
                        <a:t>72</a:t>
                      </a:r>
                    </a:p>
                  </a:txBody>
                  <a:tcPr/>
                </a:tc>
                <a:tc>
                  <a:txBody>
                    <a:bodyPr/>
                    <a:lstStyle/>
                    <a:p>
                      <a:r>
                        <a:rPr lang="en-US" dirty="0"/>
                        <a:t>175</a:t>
                      </a:r>
                    </a:p>
                  </a:txBody>
                  <a:tcPr/>
                </a:tc>
                <a:tc>
                  <a:txBody>
                    <a:bodyPr/>
                    <a:lstStyle/>
                    <a:p>
                      <a:r>
                        <a:rPr lang="en-US" dirty="0"/>
                        <a:t>175</a:t>
                      </a:r>
                    </a:p>
                  </a:txBody>
                  <a:tcPr/>
                </a:tc>
                <a:tc>
                  <a:txBody>
                    <a:bodyPr/>
                    <a:lstStyle/>
                    <a:p>
                      <a:r>
                        <a:rPr lang="en-US" dirty="0"/>
                        <a:t>158</a:t>
                      </a:r>
                    </a:p>
                  </a:txBody>
                  <a:tcPr/>
                </a:tc>
                <a:tc>
                  <a:txBody>
                    <a:bodyPr/>
                    <a:lstStyle/>
                    <a:p>
                      <a:r>
                        <a:rPr lang="en-US" dirty="0"/>
                        <a:t>143</a:t>
                      </a:r>
                    </a:p>
                  </a:txBody>
                  <a:tcPr/>
                </a:tc>
                <a:extLst>
                  <a:ext uri="{0D108BD9-81ED-4DB2-BD59-A6C34878D82A}">
                    <a16:rowId xmlns:a16="http://schemas.microsoft.com/office/drawing/2014/main" val="10009"/>
                  </a:ext>
                </a:extLst>
              </a:tr>
            </a:tbl>
          </a:graphicData>
        </a:graphic>
      </p:graphicFrame>
      <p:graphicFrame>
        <p:nvGraphicFramePr>
          <p:cNvPr id="5" name="Table 4"/>
          <p:cNvGraphicFramePr>
            <a:graphicFrameLocks noGrp="1"/>
          </p:cNvGraphicFramePr>
          <p:nvPr/>
        </p:nvGraphicFramePr>
        <p:xfrm>
          <a:off x="914400" y="5486400"/>
          <a:ext cx="7467600" cy="1066800"/>
        </p:xfrm>
        <a:graphic>
          <a:graphicData uri="http://schemas.openxmlformats.org/drawingml/2006/table">
            <a:tbl>
              <a:tblPr firstRow="1" bandRow="1">
                <a:tableStyleId>{5C22544A-7EE6-4342-B048-85BDC9FD1C3A}</a:tableStyleId>
              </a:tblPr>
              <a:tblGrid>
                <a:gridCol w="7467600">
                  <a:extLst>
                    <a:ext uri="{9D8B030D-6E8A-4147-A177-3AD203B41FA5}">
                      <a16:colId xmlns:a16="http://schemas.microsoft.com/office/drawing/2014/main" val="20000"/>
                    </a:ext>
                  </a:extLst>
                </a:gridCol>
              </a:tblGrid>
              <a:tr h="1066800">
                <a:tc>
                  <a:txBody>
                    <a:bodyPr/>
                    <a:lstStyle/>
                    <a:p>
                      <a:r>
                        <a:rPr lang="en-US" dirty="0"/>
                        <a:t>a) Construct a frequency distribution and histogram. Comment</a:t>
                      </a:r>
                      <a:r>
                        <a:rPr lang="en-US" baseline="0" dirty="0"/>
                        <a:t> on your findings .                                                                                                                          b) Construct a frequency polygon and interpret the same.</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latin typeface="Times New Roman" pitchFamily="18" charset="0"/>
                <a:cs typeface="Times New Roman" pitchFamily="18" charset="0"/>
              </a:rPr>
              <a:t>Case Study :4: Money Spent on Fast Food</a:t>
            </a:r>
          </a:p>
        </p:txBody>
      </p:sp>
      <p:sp>
        <p:nvSpPr>
          <p:cNvPr id="3" name="Content Placeholder 2"/>
          <p:cNvSpPr>
            <a:spLocks noGrp="1"/>
          </p:cNvSpPr>
          <p:nvPr>
            <p:ph idx="1"/>
          </p:nvPr>
        </p:nvSpPr>
        <p:spPr>
          <a:xfrm>
            <a:off x="0" y="1600200"/>
            <a:ext cx="9144000" cy="4525963"/>
          </a:xfrm>
        </p:spPr>
        <p:txBody>
          <a:bodyPr/>
          <a:lstStyle/>
          <a:p>
            <a:pPr algn="just">
              <a:buNone/>
            </a:pPr>
            <a:r>
              <a:rPr lang="en-US" dirty="0"/>
              <a:t>   </a:t>
            </a:r>
            <a:r>
              <a:rPr lang="en-US" sz="1800" dirty="0">
                <a:latin typeface="Times New Roman" pitchFamily="18" charset="0"/>
                <a:cs typeface="Times New Roman" pitchFamily="18" charset="0"/>
              </a:rPr>
              <a:t>The Following data represents the amount (in Rs) college going students spend on the fast food according  to a survey involving a random sample of 30 students.</a:t>
            </a:r>
          </a:p>
        </p:txBody>
      </p:sp>
      <p:graphicFrame>
        <p:nvGraphicFramePr>
          <p:cNvPr id="4" name="Table 3"/>
          <p:cNvGraphicFramePr>
            <a:graphicFrameLocks noGrp="1"/>
          </p:cNvGraphicFramePr>
          <p:nvPr/>
        </p:nvGraphicFramePr>
        <p:xfrm>
          <a:off x="304800" y="2590800"/>
          <a:ext cx="8534400" cy="20828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416560">
                <a:tc>
                  <a:txBody>
                    <a:bodyPr/>
                    <a:lstStyle/>
                    <a:p>
                      <a:r>
                        <a:rPr lang="en-US" dirty="0"/>
                        <a:t>162</a:t>
                      </a:r>
                    </a:p>
                  </a:txBody>
                  <a:tcPr/>
                </a:tc>
                <a:tc>
                  <a:txBody>
                    <a:bodyPr/>
                    <a:lstStyle/>
                    <a:p>
                      <a:r>
                        <a:rPr lang="en-US" dirty="0"/>
                        <a:t>162</a:t>
                      </a:r>
                    </a:p>
                  </a:txBody>
                  <a:tcPr/>
                </a:tc>
                <a:tc>
                  <a:txBody>
                    <a:bodyPr/>
                    <a:lstStyle/>
                    <a:p>
                      <a:r>
                        <a:rPr lang="en-US" dirty="0"/>
                        <a:t>172</a:t>
                      </a:r>
                    </a:p>
                  </a:txBody>
                  <a:tcPr/>
                </a:tc>
                <a:tc>
                  <a:txBody>
                    <a:bodyPr/>
                    <a:lstStyle/>
                    <a:p>
                      <a:r>
                        <a:rPr lang="en-US" dirty="0"/>
                        <a:t>168</a:t>
                      </a:r>
                    </a:p>
                  </a:txBody>
                  <a:tcPr/>
                </a:tc>
                <a:tc>
                  <a:txBody>
                    <a:bodyPr/>
                    <a:lstStyle/>
                    <a:p>
                      <a:r>
                        <a:rPr lang="en-US" dirty="0"/>
                        <a:t>182</a:t>
                      </a:r>
                    </a:p>
                  </a:txBody>
                  <a:tcPr/>
                </a:tc>
                <a:tc>
                  <a:txBody>
                    <a:bodyPr/>
                    <a:lstStyle/>
                    <a:p>
                      <a:r>
                        <a:rPr lang="en-US" dirty="0"/>
                        <a:t>172</a:t>
                      </a:r>
                    </a:p>
                  </a:txBody>
                  <a:tcPr/>
                </a:tc>
                <a:extLst>
                  <a:ext uri="{0D108BD9-81ED-4DB2-BD59-A6C34878D82A}">
                    <a16:rowId xmlns:a16="http://schemas.microsoft.com/office/drawing/2014/main" val="10000"/>
                  </a:ext>
                </a:extLst>
              </a:tr>
              <a:tr h="416560">
                <a:tc>
                  <a:txBody>
                    <a:bodyPr/>
                    <a:lstStyle/>
                    <a:p>
                      <a:r>
                        <a:rPr lang="en-US" dirty="0"/>
                        <a:t>122</a:t>
                      </a:r>
                    </a:p>
                  </a:txBody>
                  <a:tcPr/>
                </a:tc>
                <a:tc>
                  <a:txBody>
                    <a:bodyPr/>
                    <a:lstStyle/>
                    <a:p>
                      <a:r>
                        <a:rPr lang="en-US" dirty="0"/>
                        <a:t>132</a:t>
                      </a:r>
                    </a:p>
                  </a:txBody>
                  <a:tcPr/>
                </a:tc>
                <a:tc>
                  <a:txBody>
                    <a:bodyPr/>
                    <a:lstStyle/>
                    <a:p>
                      <a:r>
                        <a:rPr lang="en-US" dirty="0"/>
                        <a:t>266</a:t>
                      </a:r>
                    </a:p>
                  </a:txBody>
                  <a:tcPr/>
                </a:tc>
                <a:tc>
                  <a:txBody>
                    <a:bodyPr/>
                    <a:lstStyle/>
                    <a:p>
                      <a:r>
                        <a:rPr lang="en-US" dirty="0"/>
                        <a:t>262</a:t>
                      </a:r>
                    </a:p>
                  </a:txBody>
                  <a:tcPr/>
                </a:tc>
                <a:tc>
                  <a:txBody>
                    <a:bodyPr/>
                    <a:lstStyle/>
                    <a:p>
                      <a:r>
                        <a:rPr lang="en-US" dirty="0"/>
                        <a:t>198</a:t>
                      </a:r>
                    </a:p>
                  </a:txBody>
                  <a:tcPr/>
                </a:tc>
                <a:tc>
                  <a:txBody>
                    <a:bodyPr/>
                    <a:lstStyle/>
                    <a:p>
                      <a:r>
                        <a:rPr lang="en-US" dirty="0"/>
                        <a:t>168</a:t>
                      </a:r>
                    </a:p>
                  </a:txBody>
                  <a:tcPr/>
                </a:tc>
                <a:extLst>
                  <a:ext uri="{0D108BD9-81ED-4DB2-BD59-A6C34878D82A}">
                    <a16:rowId xmlns:a16="http://schemas.microsoft.com/office/drawing/2014/main" val="10001"/>
                  </a:ext>
                </a:extLst>
              </a:tr>
              <a:tr h="416560">
                <a:tc>
                  <a:txBody>
                    <a:bodyPr/>
                    <a:lstStyle/>
                    <a:p>
                      <a:r>
                        <a:rPr lang="en-US" dirty="0"/>
                        <a:t>154</a:t>
                      </a:r>
                    </a:p>
                  </a:txBody>
                  <a:tcPr/>
                </a:tc>
                <a:tc>
                  <a:txBody>
                    <a:bodyPr/>
                    <a:lstStyle/>
                    <a:p>
                      <a:r>
                        <a:rPr lang="en-US" dirty="0"/>
                        <a:t>222</a:t>
                      </a:r>
                    </a:p>
                  </a:txBody>
                  <a:tcPr/>
                </a:tc>
                <a:tc>
                  <a:txBody>
                    <a:bodyPr/>
                    <a:lstStyle/>
                    <a:p>
                      <a:r>
                        <a:rPr lang="en-US" dirty="0"/>
                        <a:t>182</a:t>
                      </a:r>
                    </a:p>
                  </a:txBody>
                  <a:tcPr/>
                </a:tc>
                <a:tc>
                  <a:txBody>
                    <a:bodyPr/>
                    <a:lstStyle/>
                    <a:p>
                      <a:r>
                        <a:rPr lang="en-US" dirty="0"/>
                        <a:t>142</a:t>
                      </a:r>
                    </a:p>
                  </a:txBody>
                  <a:tcPr/>
                </a:tc>
                <a:tc>
                  <a:txBody>
                    <a:bodyPr/>
                    <a:lstStyle/>
                    <a:p>
                      <a:r>
                        <a:rPr lang="en-US" dirty="0"/>
                        <a:t>178</a:t>
                      </a:r>
                    </a:p>
                  </a:txBody>
                  <a:tcPr/>
                </a:tc>
                <a:tc>
                  <a:txBody>
                    <a:bodyPr/>
                    <a:lstStyle/>
                    <a:p>
                      <a:r>
                        <a:rPr lang="en-US" dirty="0"/>
                        <a:t>152</a:t>
                      </a:r>
                    </a:p>
                  </a:txBody>
                  <a:tcPr/>
                </a:tc>
                <a:extLst>
                  <a:ext uri="{0D108BD9-81ED-4DB2-BD59-A6C34878D82A}">
                    <a16:rowId xmlns:a16="http://schemas.microsoft.com/office/drawing/2014/main" val="10002"/>
                  </a:ext>
                </a:extLst>
              </a:tr>
              <a:tr h="416560">
                <a:tc>
                  <a:txBody>
                    <a:bodyPr/>
                    <a:lstStyle/>
                    <a:p>
                      <a:r>
                        <a:rPr lang="en-US" dirty="0"/>
                        <a:t>142</a:t>
                      </a:r>
                    </a:p>
                  </a:txBody>
                  <a:tcPr/>
                </a:tc>
                <a:tc>
                  <a:txBody>
                    <a:bodyPr/>
                    <a:lstStyle/>
                    <a:p>
                      <a:r>
                        <a:rPr lang="en-US" dirty="0"/>
                        <a:t>112</a:t>
                      </a:r>
                    </a:p>
                  </a:txBody>
                  <a:tcPr/>
                </a:tc>
                <a:tc>
                  <a:txBody>
                    <a:bodyPr/>
                    <a:lstStyle/>
                    <a:p>
                      <a:r>
                        <a:rPr lang="en-US" dirty="0"/>
                        <a:t>222</a:t>
                      </a:r>
                    </a:p>
                  </a:txBody>
                  <a:tcPr/>
                </a:tc>
                <a:tc>
                  <a:txBody>
                    <a:bodyPr/>
                    <a:lstStyle/>
                    <a:p>
                      <a:r>
                        <a:rPr lang="en-US" dirty="0"/>
                        <a:t>236</a:t>
                      </a:r>
                    </a:p>
                  </a:txBody>
                  <a:tcPr/>
                </a:tc>
                <a:tc>
                  <a:txBody>
                    <a:bodyPr/>
                    <a:lstStyle/>
                    <a:p>
                      <a:r>
                        <a:rPr lang="en-US" dirty="0"/>
                        <a:t>192</a:t>
                      </a:r>
                    </a:p>
                  </a:txBody>
                  <a:tcPr/>
                </a:tc>
                <a:tc>
                  <a:txBody>
                    <a:bodyPr/>
                    <a:lstStyle/>
                    <a:p>
                      <a:r>
                        <a:rPr lang="en-US" dirty="0"/>
                        <a:t>166</a:t>
                      </a:r>
                    </a:p>
                  </a:txBody>
                  <a:tcPr/>
                </a:tc>
                <a:extLst>
                  <a:ext uri="{0D108BD9-81ED-4DB2-BD59-A6C34878D82A}">
                    <a16:rowId xmlns:a16="http://schemas.microsoft.com/office/drawing/2014/main" val="10003"/>
                  </a:ext>
                </a:extLst>
              </a:tr>
              <a:tr h="416560">
                <a:tc>
                  <a:txBody>
                    <a:bodyPr/>
                    <a:lstStyle/>
                    <a:p>
                      <a:r>
                        <a:rPr lang="en-US" dirty="0"/>
                        <a:t>138</a:t>
                      </a:r>
                    </a:p>
                  </a:txBody>
                  <a:tcPr/>
                </a:tc>
                <a:tc>
                  <a:txBody>
                    <a:bodyPr/>
                    <a:lstStyle/>
                    <a:p>
                      <a:r>
                        <a:rPr lang="en-US" dirty="0"/>
                        <a:t>162</a:t>
                      </a:r>
                    </a:p>
                  </a:txBody>
                  <a:tcPr/>
                </a:tc>
                <a:tc>
                  <a:txBody>
                    <a:bodyPr/>
                    <a:lstStyle/>
                    <a:p>
                      <a:r>
                        <a:rPr lang="en-US" dirty="0"/>
                        <a:t>172</a:t>
                      </a:r>
                    </a:p>
                  </a:txBody>
                  <a:tcPr/>
                </a:tc>
                <a:tc>
                  <a:txBody>
                    <a:bodyPr/>
                    <a:lstStyle/>
                    <a:p>
                      <a:r>
                        <a:rPr lang="en-US" dirty="0"/>
                        <a:t>176</a:t>
                      </a:r>
                    </a:p>
                  </a:txBody>
                  <a:tcPr/>
                </a:tc>
                <a:tc>
                  <a:txBody>
                    <a:bodyPr/>
                    <a:lstStyle/>
                    <a:p>
                      <a:r>
                        <a:rPr lang="en-US" dirty="0"/>
                        <a:t>216</a:t>
                      </a:r>
                    </a:p>
                  </a:txBody>
                  <a:tcPr/>
                </a:tc>
                <a:tc>
                  <a:txBody>
                    <a:bodyPr/>
                    <a:lstStyle/>
                    <a:p>
                      <a:r>
                        <a:rPr lang="en-US" dirty="0"/>
                        <a:t>152</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381000" y="4724400"/>
            <a:ext cx="838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 a frequency histogram for this data set. Do you find any pattern with regard to the spending on the fast food?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1"/>
          <p:cNvSpPr>
            <a:spLocks noGrp="1" noChangeArrowheads="1"/>
          </p:cNvSpPr>
          <p:nvPr>
            <p:ph type="dt" sz="quarter" idx="10"/>
          </p:nvPr>
        </p:nvSpPr>
        <p:spPr>
          <a:noFill/>
        </p:spPr>
        <p:txBody>
          <a:bodyPr/>
          <a:lstStyle/>
          <a:p>
            <a:fld id="{0572A323-795F-4E69-98C2-A012F00A0364}" type="datetime1">
              <a:rPr lang="en-US"/>
              <a:pPr/>
              <a:t>11/1/2022</a:t>
            </a:fld>
            <a:endParaRPr lang="en-US"/>
          </a:p>
        </p:txBody>
      </p:sp>
      <p:sp>
        <p:nvSpPr>
          <p:cNvPr id="65538" name="Rectangle 2"/>
          <p:cNvSpPr>
            <a:spLocks noGrp="1" noChangeArrowheads="1"/>
          </p:cNvSpPr>
          <p:nvPr>
            <p:ph type="ctrTitle"/>
          </p:nvPr>
        </p:nvSpPr>
        <p:spPr/>
        <p:txBody>
          <a:bodyPr>
            <a:normAutofit fontScale="90000"/>
          </a:bodyPr>
          <a:lstStyle/>
          <a:p>
            <a:pPr eaLnBrk="1" hangingPunct="1">
              <a:defRPr/>
            </a:pPr>
            <a:r>
              <a:rPr lang="en-US" sz="4800" dirty="0">
                <a:solidFill>
                  <a:schemeClr val="accent1"/>
                </a:solidFill>
                <a:effectLst>
                  <a:outerShdw blurRad="38100" dist="38100" dir="2700000" algn="tl">
                    <a:srgbClr val="FFFFFF"/>
                  </a:outerShdw>
                </a:effectLst>
              </a:rPr>
              <a:t>Mean, Median, Mode </a:t>
            </a:r>
            <a:br>
              <a:rPr lang="en-US" sz="4800" dirty="0">
                <a:solidFill>
                  <a:schemeClr val="accent1"/>
                </a:solidFill>
                <a:effectLst>
                  <a:outerShdw blurRad="38100" dist="38100" dir="2700000" algn="tl">
                    <a:srgbClr val="FFFFFF"/>
                  </a:outerShdw>
                </a:effectLst>
              </a:rPr>
            </a:br>
            <a:endParaRPr lang="en-US" sz="4800" dirty="0">
              <a:solidFill>
                <a:schemeClr val="accent1"/>
              </a:solidFill>
              <a:effectLst>
                <a:outerShdw blurRad="38100" dist="38100" dir="2700000" algn="tl">
                  <a:srgbClr val="FFFFFF"/>
                </a:outerShdw>
              </a:effectLst>
            </a:endParaRPr>
          </a:p>
        </p:txBody>
      </p:sp>
      <p:sp>
        <p:nvSpPr>
          <p:cNvPr id="3076" name="Rectangle 3"/>
          <p:cNvSpPr>
            <a:spLocks noGrp="1" noChangeArrowheads="1"/>
          </p:cNvSpPr>
          <p:nvPr>
            <p:ph type="subTitle" idx="1"/>
          </p:nvPr>
        </p:nvSpPr>
        <p:spPr/>
        <p:txBody>
          <a:bodyPr/>
          <a:lstStyle/>
          <a:p>
            <a:pPr eaLnBrk="1" hangingPunct="1"/>
            <a:endParaRPr lang="en-US" sz="4000"/>
          </a:p>
        </p:txBody>
      </p:sp>
    </p:spTree>
  </p:cSld>
  <p:clrMapOvr>
    <a:masterClrMapping/>
  </p:clrMapOvr>
  <p:transition advTm="6688"/>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09A3EE32-F657-4250-ACD6-019AED437653}" type="datetime1">
              <a:rPr lang="en-US"/>
              <a:pPr/>
              <a:t>11/1/2022</a:t>
            </a:fld>
            <a:endParaRPr lang="en-US"/>
          </a:p>
        </p:txBody>
      </p:sp>
      <p:sp>
        <p:nvSpPr>
          <p:cNvPr id="4099" name="Rectangle 2"/>
          <p:cNvSpPr>
            <a:spLocks noGrp="1" noChangeArrowheads="1"/>
          </p:cNvSpPr>
          <p:nvPr>
            <p:ph type="title"/>
          </p:nvPr>
        </p:nvSpPr>
        <p:spPr/>
        <p:txBody>
          <a:bodyPr/>
          <a:lstStyle/>
          <a:p>
            <a:pPr algn="ctr" eaLnBrk="1" hangingPunct="1"/>
            <a:r>
              <a:rPr lang="en-US" sz="4400"/>
              <a:t>Definition</a:t>
            </a:r>
          </a:p>
        </p:txBody>
      </p:sp>
      <p:sp>
        <p:nvSpPr>
          <p:cNvPr id="66563"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Mean</a:t>
            </a:r>
          </a:p>
          <a:p>
            <a:pPr algn="ctr" eaLnBrk="1" hangingPunct="1">
              <a:buFontTx/>
              <a:buNone/>
              <a:defRPr/>
            </a:pPr>
            <a:r>
              <a:rPr lang="en-US" sz="6600">
                <a:solidFill>
                  <a:schemeClr val="accent2"/>
                </a:solidFill>
                <a:effectLst>
                  <a:outerShdw blurRad="38100" dist="38100" dir="2700000" algn="tl">
                    <a:srgbClr val="FFFFFF"/>
                  </a:outerShdw>
                </a:effectLst>
              </a:rPr>
              <a:t>Means</a:t>
            </a:r>
          </a:p>
          <a:p>
            <a:pPr algn="ctr" eaLnBrk="1" hangingPunct="1">
              <a:buFontTx/>
              <a:buNone/>
              <a:defRPr/>
            </a:pPr>
            <a:r>
              <a:rPr lang="en-US" sz="6600">
                <a:solidFill>
                  <a:schemeClr val="accent2"/>
                </a:solidFill>
                <a:effectLst>
                  <a:outerShdw blurRad="38100" dist="38100" dir="2700000" algn="tl">
                    <a:srgbClr val="FFFFFF"/>
                  </a:outerShdw>
                </a:effectLst>
              </a:rPr>
              <a:t>Average</a:t>
            </a:r>
          </a:p>
        </p:txBody>
      </p:sp>
    </p:spTree>
  </p:cSld>
  <p:clrMapOvr>
    <a:masterClrMapping/>
  </p:clrMapOvr>
  <p:transition advTm="5184"/>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A79BF727-FFF9-4E93-BD02-92DD8B1B30B3}" type="datetime1">
              <a:rPr lang="en-US"/>
              <a:pPr/>
              <a:t>11/1/2022</a:t>
            </a:fld>
            <a:endParaRPr lang="en-US"/>
          </a:p>
        </p:txBody>
      </p:sp>
      <p:sp>
        <p:nvSpPr>
          <p:cNvPr id="5123" name="Rectangle 2"/>
          <p:cNvSpPr>
            <a:spLocks noGrp="1" noChangeArrowheads="1"/>
          </p:cNvSpPr>
          <p:nvPr>
            <p:ph type="title"/>
          </p:nvPr>
        </p:nvSpPr>
        <p:spPr/>
        <p:txBody>
          <a:bodyPr/>
          <a:lstStyle/>
          <a:p>
            <a:pPr algn="ctr" eaLnBrk="1" hangingPunct="1"/>
            <a:r>
              <a:rPr lang="en-US" sz="4400"/>
              <a:t>Definition</a:t>
            </a:r>
          </a:p>
        </p:txBody>
      </p:sp>
      <p:sp>
        <p:nvSpPr>
          <p:cNvPr id="67587" name="Rectangle 3"/>
          <p:cNvSpPr>
            <a:spLocks noGrp="1" noChangeArrowheads="1"/>
          </p:cNvSpPr>
          <p:nvPr>
            <p:ph type="body" idx="1"/>
          </p:nvPr>
        </p:nvSpPr>
        <p:spPr>
          <a:xfrm>
            <a:off x="685800" y="1752600"/>
            <a:ext cx="7772400" cy="1752600"/>
          </a:xfrm>
        </p:spPr>
        <p:txBody>
          <a:bodyPr/>
          <a:lstStyle/>
          <a:p>
            <a:pPr eaLnBrk="1" hangingPunct="1">
              <a:defRPr/>
            </a:pPr>
            <a:r>
              <a:rPr lang="en-US" sz="4400">
                <a:solidFill>
                  <a:schemeClr val="hlink"/>
                </a:solidFill>
                <a:effectLst>
                  <a:outerShdw blurRad="38100" dist="38100" dir="2700000" algn="tl">
                    <a:srgbClr val="FFFFFF"/>
                  </a:outerShdw>
                </a:effectLst>
              </a:rPr>
              <a:t>Mean</a:t>
            </a:r>
            <a:r>
              <a:rPr lang="en-US" sz="4400">
                <a:solidFill>
                  <a:schemeClr val="hlink"/>
                </a:solidFill>
              </a:rPr>
              <a:t> </a:t>
            </a:r>
            <a:r>
              <a:rPr lang="en-US" sz="4400"/>
              <a:t>– the average of a group of numbers.</a:t>
            </a:r>
          </a:p>
        </p:txBody>
      </p:sp>
      <p:sp>
        <p:nvSpPr>
          <p:cNvPr id="67588" name="Text Box 4"/>
          <p:cNvSpPr txBox="1">
            <a:spLocks noChangeArrowheads="1"/>
          </p:cNvSpPr>
          <p:nvPr/>
        </p:nvSpPr>
        <p:spPr bwMode="auto">
          <a:xfrm>
            <a:off x="2286000" y="3276600"/>
            <a:ext cx="4298950" cy="1189038"/>
          </a:xfrm>
          <a:prstGeom prst="rect">
            <a:avLst/>
          </a:prstGeom>
          <a:noFill/>
          <a:ln w="9525">
            <a:noFill/>
            <a:miter lim="800000"/>
            <a:headEnd/>
            <a:tailEnd/>
          </a:ln>
        </p:spPr>
        <p:txBody>
          <a:bodyPr wrap="none">
            <a:spAutoFit/>
          </a:bodyPr>
          <a:lstStyle/>
          <a:p>
            <a:r>
              <a:rPr lang="en-US" sz="7200"/>
              <a:t>2, 5, 2, 1, 5</a:t>
            </a:r>
          </a:p>
        </p:txBody>
      </p:sp>
      <p:sp>
        <p:nvSpPr>
          <p:cNvPr id="67589" name="Text Box 5"/>
          <p:cNvSpPr txBox="1">
            <a:spLocks noChangeArrowheads="1"/>
          </p:cNvSpPr>
          <p:nvPr/>
        </p:nvSpPr>
        <p:spPr bwMode="auto">
          <a:xfrm>
            <a:off x="3276600" y="4724400"/>
            <a:ext cx="2573338" cy="762000"/>
          </a:xfrm>
          <a:prstGeom prst="rect">
            <a:avLst/>
          </a:prstGeom>
          <a:noFill/>
          <a:ln w="9525">
            <a:noFill/>
            <a:miter lim="800000"/>
            <a:headEnd/>
            <a:tailEnd/>
          </a:ln>
          <a:effectLst/>
        </p:spPr>
        <p:txBody>
          <a:bodyPr wrap="none">
            <a:spAutoFit/>
          </a:bodyPr>
          <a:lstStyle/>
          <a:p>
            <a:pPr>
              <a:defRPr/>
            </a:pPr>
            <a:r>
              <a:rPr lang="en-US" sz="4400" dirty="0">
                <a:solidFill>
                  <a:schemeClr val="hlink"/>
                </a:solidFill>
                <a:effectLst>
                  <a:outerShdw blurRad="38100" dist="38100" dir="2700000" algn="tl">
                    <a:srgbClr val="FFFFFF"/>
                  </a:outerShdw>
                </a:effectLst>
                <a:latin typeface="Tahoma" pitchFamily="34" charset="0"/>
              </a:rPr>
              <a:t>Mean = 3</a:t>
            </a:r>
          </a:p>
        </p:txBody>
      </p:sp>
    </p:spTree>
  </p:cSld>
  <p:clrMapOvr>
    <a:masterClrMapping/>
  </p:clrMapOvr>
  <p:transition advTm="115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ppt_x"/>
                                          </p:val>
                                        </p:tav>
                                        <p:tav tm="100000">
                                          <p:val>
                                            <p:strVal val="#ppt_x"/>
                                          </p:val>
                                        </p:tav>
                                      </p:tavLst>
                                    </p:anim>
                                    <p:anim calcmode="lin" valueType="num">
                                      <p:cBhvr additive="base">
                                        <p:cTn id="8"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88D76268-E24B-41EC-8594-3722AA9C6859}" type="datetime1">
              <a:rPr lang="en-US"/>
              <a:pPr/>
              <a:t>11/1/2022</a:t>
            </a:fld>
            <a:endParaRPr lang="en-US"/>
          </a:p>
        </p:txBody>
      </p:sp>
      <p:sp>
        <p:nvSpPr>
          <p:cNvPr id="6147" name="Rectangle 1026"/>
          <p:cNvSpPr>
            <a:spLocks noGrp="1" noChangeArrowheads="1"/>
          </p:cNvSpPr>
          <p:nvPr>
            <p:ph type="title"/>
          </p:nvPr>
        </p:nvSpPr>
        <p:spPr>
          <a:xfrm>
            <a:off x="685800" y="762000"/>
            <a:ext cx="7772400" cy="990600"/>
          </a:xfrm>
        </p:spPr>
        <p:txBody>
          <a:bodyPr>
            <a:normAutofit fontScale="90000"/>
          </a:bodyPr>
          <a:lstStyle/>
          <a:p>
            <a:pPr algn="ctr" eaLnBrk="1" hangingPunct="1"/>
            <a:r>
              <a:rPr lang="en-US" sz="4400"/>
              <a:t>Mean is found by evening out the numbers</a:t>
            </a:r>
          </a:p>
        </p:txBody>
      </p:sp>
      <p:sp>
        <p:nvSpPr>
          <p:cNvPr id="6148" name="Text Box 1028"/>
          <p:cNvSpPr txBox="1">
            <a:spLocks noChangeArrowheads="1"/>
          </p:cNvSpPr>
          <p:nvPr/>
        </p:nvSpPr>
        <p:spPr bwMode="auto">
          <a:xfrm>
            <a:off x="2438400" y="1752600"/>
            <a:ext cx="4298950" cy="1554163"/>
          </a:xfrm>
          <a:prstGeom prst="rect">
            <a:avLst/>
          </a:prstGeom>
          <a:noFill/>
          <a:ln w="9525">
            <a:noFill/>
            <a:miter lim="800000"/>
            <a:headEnd/>
            <a:tailEnd/>
          </a:ln>
        </p:spPr>
        <p:txBody>
          <a:bodyPr wrap="none">
            <a:spAutoFit/>
          </a:bodyPr>
          <a:lstStyle/>
          <a:p>
            <a:r>
              <a:rPr lang="en-US" sz="7200"/>
              <a:t>2, 5, 2, 1, 5</a:t>
            </a:r>
          </a:p>
          <a:p>
            <a:endParaRPr lang="en-US"/>
          </a:p>
        </p:txBody>
      </p:sp>
      <p:sp>
        <p:nvSpPr>
          <p:cNvPr id="6149" name="Oval 1029"/>
          <p:cNvSpPr>
            <a:spLocks noChangeArrowheads="1"/>
          </p:cNvSpPr>
          <p:nvPr/>
        </p:nvSpPr>
        <p:spPr bwMode="auto">
          <a:xfrm>
            <a:off x="1066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0" name="Oval 1030"/>
          <p:cNvSpPr>
            <a:spLocks noChangeArrowheads="1"/>
          </p:cNvSpPr>
          <p:nvPr/>
        </p:nvSpPr>
        <p:spPr bwMode="auto">
          <a:xfrm>
            <a:off x="1066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1" name="Oval 1031"/>
          <p:cNvSpPr>
            <a:spLocks noChangeArrowheads="1"/>
          </p:cNvSpPr>
          <p:nvPr/>
        </p:nvSpPr>
        <p:spPr bwMode="auto">
          <a:xfrm>
            <a:off x="2590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2" name="Oval 1032"/>
          <p:cNvSpPr>
            <a:spLocks noChangeArrowheads="1"/>
          </p:cNvSpPr>
          <p:nvPr/>
        </p:nvSpPr>
        <p:spPr bwMode="auto">
          <a:xfrm>
            <a:off x="2590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3" name="Oval 1033"/>
          <p:cNvSpPr>
            <a:spLocks noChangeArrowheads="1"/>
          </p:cNvSpPr>
          <p:nvPr/>
        </p:nvSpPr>
        <p:spPr bwMode="auto">
          <a:xfrm>
            <a:off x="2590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4" name="Oval 1034"/>
          <p:cNvSpPr>
            <a:spLocks noChangeArrowheads="1"/>
          </p:cNvSpPr>
          <p:nvPr/>
        </p:nvSpPr>
        <p:spPr bwMode="auto">
          <a:xfrm>
            <a:off x="2590800" y="41910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5" name="Oval 1035"/>
          <p:cNvSpPr>
            <a:spLocks noChangeArrowheads="1"/>
          </p:cNvSpPr>
          <p:nvPr/>
        </p:nvSpPr>
        <p:spPr bwMode="auto">
          <a:xfrm>
            <a:off x="2590800" y="37338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6" name="Oval 1037"/>
          <p:cNvSpPr>
            <a:spLocks noChangeArrowheads="1"/>
          </p:cNvSpPr>
          <p:nvPr/>
        </p:nvSpPr>
        <p:spPr bwMode="auto">
          <a:xfrm>
            <a:off x="4191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7" name="Oval 1038"/>
          <p:cNvSpPr>
            <a:spLocks noChangeArrowheads="1"/>
          </p:cNvSpPr>
          <p:nvPr/>
        </p:nvSpPr>
        <p:spPr bwMode="auto">
          <a:xfrm>
            <a:off x="4191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8" name="Oval 1039"/>
          <p:cNvSpPr>
            <a:spLocks noChangeArrowheads="1"/>
          </p:cNvSpPr>
          <p:nvPr/>
        </p:nvSpPr>
        <p:spPr bwMode="auto">
          <a:xfrm>
            <a:off x="5715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9" name="Oval 1040"/>
          <p:cNvSpPr>
            <a:spLocks noChangeArrowheads="1"/>
          </p:cNvSpPr>
          <p:nvPr/>
        </p:nvSpPr>
        <p:spPr bwMode="auto">
          <a:xfrm>
            <a:off x="7239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8625" name="Line 1041"/>
          <p:cNvSpPr>
            <a:spLocks noChangeShapeType="1"/>
          </p:cNvSpPr>
          <p:nvPr/>
        </p:nvSpPr>
        <p:spPr bwMode="auto">
          <a:xfrm flipH="1">
            <a:off x="1676400" y="3962400"/>
            <a:ext cx="914400" cy="1066800"/>
          </a:xfrm>
          <a:prstGeom prst="line">
            <a:avLst/>
          </a:prstGeom>
          <a:noFill/>
          <a:ln w="57150">
            <a:solidFill>
              <a:schemeClr val="tx1"/>
            </a:solidFill>
            <a:round/>
            <a:headEnd/>
            <a:tailEnd type="triangle" w="med" len="med"/>
          </a:ln>
        </p:spPr>
        <p:txBody>
          <a:bodyPr wrap="none"/>
          <a:lstStyle/>
          <a:p>
            <a:endParaRPr lang="en-US"/>
          </a:p>
        </p:txBody>
      </p:sp>
      <p:sp>
        <p:nvSpPr>
          <p:cNvPr id="68626" name="Line 1042"/>
          <p:cNvSpPr>
            <a:spLocks noChangeShapeType="1"/>
          </p:cNvSpPr>
          <p:nvPr/>
        </p:nvSpPr>
        <p:spPr bwMode="auto">
          <a:xfrm>
            <a:off x="3733800" y="4343400"/>
            <a:ext cx="990600" cy="685800"/>
          </a:xfrm>
          <a:prstGeom prst="line">
            <a:avLst/>
          </a:prstGeom>
          <a:noFill/>
          <a:ln w="57150">
            <a:solidFill>
              <a:schemeClr val="tx1"/>
            </a:solidFill>
            <a:round/>
            <a:headEnd/>
            <a:tailEnd type="triangle" w="med" len="med"/>
          </a:ln>
        </p:spPr>
        <p:txBody>
          <a:bodyPr wrap="none"/>
          <a:lstStyle/>
          <a:p>
            <a:endParaRPr lang="en-US"/>
          </a:p>
        </p:txBody>
      </p:sp>
      <p:sp>
        <p:nvSpPr>
          <p:cNvPr id="6162" name="Oval 1043"/>
          <p:cNvSpPr>
            <a:spLocks noChangeArrowheads="1"/>
          </p:cNvSpPr>
          <p:nvPr/>
        </p:nvSpPr>
        <p:spPr bwMode="auto">
          <a:xfrm>
            <a:off x="7239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3" name="Oval 1044"/>
          <p:cNvSpPr>
            <a:spLocks noChangeArrowheads="1"/>
          </p:cNvSpPr>
          <p:nvPr/>
        </p:nvSpPr>
        <p:spPr bwMode="auto">
          <a:xfrm>
            <a:off x="7239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4" name="Oval 1045"/>
          <p:cNvSpPr>
            <a:spLocks noChangeArrowheads="1"/>
          </p:cNvSpPr>
          <p:nvPr/>
        </p:nvSpPr>
        <p:spPr bwMode="auto">
          <a:xfrm>
            <a:off x="7239000" y="41910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5" name="Oval 1046"/>
          <p:cNvSpPr>
            <a:spLocks noChangeArrowheads="1"/>
          </p:cNvSpPr>
          <p:nvPr/>
        </p:nvSpPr>
        <p:spPr bwMode="auto">
          <a:xfrm>
            <a:off x="7239000" y="37338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8634" name="Line 1050"/>
          <p:cNvSpPr>
            <a:spLocks noChangeShapeType="1"/>
          </p:cNvSpPr>
          <p:nvPr/>
        </p:nvSpPr>
        <p:spPr bwMode="auto">
          <a:xfrm flipH="1">
            <a:off x="6324600" y="4419600"/>
            <a:ext cx="838200" cy="990600"/>
          </a:xfrm>
          <a:prstGeom prst="line">
            <a:avLst/>
          </a:prstGeom>
          <a:noFill/>
          <a:ln w="57150">
            <a:solidFill>
              <a:schemeClr val="tx1"/>
            </a:solidFill>
            <a:round/>
            <a:headEnd/>
            <a:tailEnd type="triangle" w="med" len="med"/>
          </a:ln>
        </p:spPr>
        <p:txBody>
          <a:bodyPr wrap="none"/>
          <a:lstStyle/>
          <a:p>
            <a:endParaRPr lang="en-US"/>
          </a:p>
        </p:txBody>
      </p:sp>
      <p:sp>
        <p:nvSpPr>
          <p:cNvPr id="68635" name="Line 1051"/>
          <p:cNvSpPr>
            <a:spLocks noChangeShapeType="1"/>
          </p:cNvSpPr>
          <p:nvPr/>
        </p:nvSpPr>
        <p:spPr bwMode="auto">
          <a:xfrm flipH="1">
            <a:off x="6324600" y="3962400"/>
            <a:ext cx="838200" cy="990600"/>
          </a:xfrm>
          <a:prstGeom prst="line">
            <a:avLst/>
          </a:prstGeom>
          <a:noFill/>
          <a:ln w="57150">
            <a:solidFill>
              <a:schemeClr val="tx1"/>
            </a:solidFill>
            <a:round/>
            <a:headEnd/>
            <a:tailEnd type="triangle" w="med" len="med"/>
          </a:ln>
        </p:spPr>
        <p:txBody>
          <a:bodyPr wrap="none"/>
          <a:lstStyle/>
          <a:p>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CBAF892E-640F-497D-AB38-8BCBCEC5A859}" type="datetime1">
              <a:rPr lang="en-US"/>
              <a:pPr/>
              <a:t>11/1/2022</a:t>
            </a:fld>
            <a:endParaRPr lang="en-US"/>
          </a:p>
        </p:txBody>
      </p:sp>
      <p:sp>
        <p:nvSpPr>
          <p:cNvPr id="7171" name="Rectangle 2"/>
          <p:cNvSpPr>
            <a:spLocks noGrp="1" noChangeArrowheads="1"/>
          </p:cNvSpPr>
          <p:nvPr>
            <p:ph type="title"/>
          </p:nvPr>
        </p:nvSpPr>
        <p:spPr>
          <a:xfrm>
            <a:off x="685800" y="762000"/>
            <a:ext cx="7772400" cy="990600"/>
          </a:xfrm>
        </p:spPr>
        <p:txBody>
          <a:bodyPr>
            <a:normAutofit fontScale="90000"/>
          </a:bodyPr>
          <a:lstStyle/>
          <a:p>
            <a:pPr algn="ctr" eaLnBrk="1" hangingPunct="1"/>
            <a:r>
              <a:rPr lang="en-US" sz="4400"/>
              <a:t>Mean is found by evening out the numbers</a:t>
            </a:r>
          </a:p>
        </p:txBody>
      </p:sp>
      <p:sp>
        <p:nvSpPr>
          <p:cNvPr id="7172" name="Text Box 3"/>
          <p:cNvSpPr txBox="1">
            <a:spLocks noChangeArrowheads="1"/>
          </p:cNvSpPr>
          <p:nvPr/>
        </p:nvSpPr>
        <p:spPr bwMode="auto">
          <a:xfrm>
            <a:off x="2438400" y="1752600"/>
            <a:ext cx="4298950" cy="1554163"/>
          </a:xfrm>
          <a:prstGeom prst="rect">
            <a:avLst/>
          </a:prstGeom>
          <a:noFill/>
          <a:ln w="9525">
            <a:noFill/>
            <a:miter lim="800000"/>
            <a:headEnd/>
            <a:tailEnd/>
          </a:ln>
        </p:spPr>
        <p:txBody>
          <a:bodyPr wrap="none">
            <a:spAutoFit/>
          </a:bodyPr>
          <a:lstStyle/>
          <a:p>
            <a:r>
              <a:rPr lang="en-US" sz="7200"/>
              <a:t>2, 5, 2, 1, 5</a:t>
            </a:r>
          </a:p>
          <a:p>
            <a:endParaRPr lang="en-US"/>
          </a:p>
        </p:txBody>
      </p:sp>
      <p:sp>
        <p:nvSpPr>
          <p:cNvPr id="7173" name="Oval 4"/>
          <p:cNvSpPr>
            <a:spLocks noChangeArrowheads="1"/>
          </p:cNvSpPr>
          <p:nvPr/>
        </p:nvSpPr>
        <p:spPr bwMode="auto">
          <a:xfrm>
            <a:off x="1066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4" name="Oval 5"/>
          <p:cNvSpPr>
            <a:spLocks noChangeArrowheads="1"/>
          </p:cNvSpPr>
          <p:nvPr/>
        </p:nvSpPr>
        <p:spPr bwMode="auto">
          <a:xfrm>
            <a:off x="1066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5" name="Oval 6"/>
          <p:cNvSpPr>
            <a:spLocks noChangeArrowheads="1"/>
          </p:cNvSpPr>
          <p:nvPr/>
        </p:nvSpPr>
        <p:spPr bwMode="auto">
          <a:xfrm>
            <a:off x="2590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6" name="Oval 7"/>
          <p:cNvSpPr>
            <a:spLocks noChangeArrowheads="1"/>
          </p:cNvSpPr>
          <p:nvPr/>
        </p:nvSpPr>
        <p:spPr bwMode="auto">
          <a:xfrm>
            <a:off x="2590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7" name="Oval 8"/>
          <p:cNvSpPr>
            <a:spLocks noChangeArrowheads="1"/>
          </p:cNvSpPr>
          <p:nvPr/>
        </p:nvSpPr>
        <p:spPr bwMode="auto">
          <a:xfrm>
            <a:off x="2590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8" name="Oval 9"/>
          <p:cNvSpPr>
            <a:spLocks noChangeArrowheads="1"/>
          </p:cNvSpPr>
          <p:nvPr/>
        </p:nvSpPr>
        <p:spPr bwMode="auto">
          <a:xfrm>
            <a:off x="42672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9" name="Oval 10"/>
          <p:cNvSpPr>
            <a:spLocks noChangeArrowheads="1"/>
          </p:cNvSpPr>
          <p:nvPr/>
        </p:nvSpPr>
        <p:spPr bwMode="auto">
          <a:xfrm>
            <a:off x="1066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0" name="Oval 11"/>
          <p:cNvSpPr>
            <a:spLocks noChangeArrowheads="1"/>
          </p:cNvSpPr>
          <p:nvPr/>
        </p:nvSpPr>
        <p:spPr bwMode="auto">
          <a:xfrm>
            <a:off x="4191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1" name="Oval 12"/>
          <p:cNvSpPr>
            <a:spLocks noChangeArrowheads="1"/>
          </p:cNvSpPr>
          <p:nvPr/>
        </p:nvSpPr>
        <p:spPr bwMode="auto">
          <a:xfrm>
            <a:off x="4191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2" name="Oval 13"/>
          <p:cNvSpPr>
            <a:spLocks noChangeArrowheads="1"/>
          </p:cNvSpPr>
          <p:nvPr/>
        </p:nvSpPr>
        <p:spPr bwMode="auto">
          <a:xfrm>
            <a:off x="5715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3" name="Oval 14"/>
          <p:cNvSpPr>
            <a:spLocks noChangeArrowheads="1"/>
          </p:cNvSpPr>
          <p:nvPr/>
        </p:nvSpPr>
        <p:spPr bwMode="auto">
          <a:xfrm>
            <a:off x="7239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4" name="Oval 17"/>
          <p:cNvSpPr>
            <a:spLocks noChangeArrowheads="1"/>
          </p:cNvSpPr>
          <p:nvPr/>
        </p:nvSpPr>
        <p:spPr bwMode="auto">
          <a:xfrm>
            <a:off x="7239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5" name="Oval 18"/>
          <p:cNvSpPr>
            <a:spLocks noChangeArrowheads="1"/>
          </p:cNvSpPr>
          <p:nvPr/>
        </p:nvSpPr>
        <p:spPr bwMode="auto">
          <a:xfrm>
            <a:off x="7239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6" name="Oval 19"/>
          <p:cNvSpPr>
            <a:spLocks noChangeArrowheads="1"/>
          </p:cNvSpPr>
          <p:nvPr/>
        </p:nvSpPr>
        <p:spPr bwMode="auto">
          <a:xfrm>
            <a:off x="7239000" y="41910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7" name="Oval 20"/>
          <p:cNvSpPr>
            <a:spLocks noChangeArrowheads="1"/>
          </p:cNvSpPr>
          <p:nvPr/>
        </p:nvSpPr>
        <p:spPr bwMode="auto">
          <a:xfrm>
            <a:off x="7239000" y="37338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8" name="Line 21"/>
          <p:cNvSpPr>
            <a:spLocks noChangeShapeType="1"/>
          </p:cNvSpPr>
          <p:nvPr/>
        </p:nvSpPr>
        <p:spPr bwMode="auto">
          <a:xfrm flipH="1">
            <a:off x="6324600" y="4419600"/>
            <a:ext cx="838200" cy="990600"/>
          </a:xfrm>
          <a:prstGeom prst="line">
            <a:avLst/>
          </a:prstGeom>
          <a:noFill/>
          <a:ln w="57150">
            <a:solidFill>
              <a:schemeClr val="tx1"/>
            </a:solidFill>
            <a:round/>
            <a:headEnd/>
            <a:tailEnd type="triangle" w="med" len="med"/>
          </a:ln>
        </p:spPr>
        <p:txBody>
          <a:bodyPr wrap="none"/>
          <a:lstStyle/>
          <a:p>
            <a:endParaRPr lang="en-US"/>
          </a:p>
        </p:txBody>
      </p:sp>
      <p:sp>
        <p:nvSpPr>
          <p:cNvPr id="7189" name="Line 22"/>
          <p:cNvSpPr>
            <a:spLocks noChangeShapeType="1"/>
          </p:cNvSpPr>
          <p:nvPr/>
        </p:nvSpPr>
        <p:spPr bwMode="auto">
          <a:xfrm flipH="1">
            <a:off x="6324600" y="3962400"/>
            <a:ext cx="838200" cy="990600"/>
          </a:xfrm>
          <a:prstGeom prst="line">
            <a:avLst/>
          </a:prstGeom>
          <a:noFill/>
          <a:ln w="57150">
            <a:solidFill>
              <a:schemeClr val="tx1"/>
            </a:solidFill>
            <a:round/>
            <a:headEnd/>
            <a:tailEnd type="triangle" w="med" len="med"/>
          </a:ln>
        </p:spPr>
        <p:txBody>
          <a:bodyPr wrap="none"/>
          <a:lstStyle/>
          <a:p>
            <a:endParaRPr lang="en-US"/>
          </a:p>
        </p:txBody>
      </p:sp>
    </p:spTree>
  </p:cSld>
  <p:clrMapOvr>
    <a:masterClrMapping/>
  </p:clrMapOvr>
  <p:transition advTm="28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Challenges..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6705600" cy="2743200"/>
          </a:xfrm>
        </p:spPr>
        <p:txBody>
          <a:bodyPr/>
          <a:lstStyle/>
          <a:p>
            <a:endParaRPr lang="en-US" dirty="0"/>
          </a:p>
        </p:txBody>
      </p:sp>
      <p:pic>
        <p:nvPicPr>
          <p:cNvPr id="5" name="Picture 4">
            <a:extLst>
              <a:ext uri="{FF2B5EF4-FFF2-40B4-BE49-F238E27FC236}">
                <a16:creationId xmlns:a16="http://schemas.microsoft.com/office/drawing/2014/main" id="{9308ABB7-7E41-4FFC-902D-8989C2ABD20D}"/>
              </a:ext>
            </a:extLst>
          </p:cNvPr>
          <p:cNvPicPr>
            <a:picLocks noChangeAspect="1"/>
          </p:cNvPicPr>
          <p:nvPr/>
        </p:nvPicPr>
        <p:blipFill>
          <a:blip r:embed="rId2"/>
          <a:stretch>
            <a:fillRect/>
          </a:stretch>
        </p:blipFill>
        <p:spPr>
          <a:xfrm>
            <a:off x="990601" y="2286000"/>
            <a:ext cx="6786562" cy="2962275"/>
          </a:xfrm>
          <a:prstGeom prst="rect">
            <a:avLst/>
          </a:prstGeom>
        </p:spPr>
      </p:pic>
    </p:spTree>
    <p:extLst>
      <p:ext uri="{BB962C8B-B14F-4D97-AF65-F5344CB8AC3E}">
        <p14:creationId xmlns:p14="http://schemas.microsoft.com/office/powerpoint/2010/main" val="3052319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7D9A8078-FD54-4FC6-B811-E913DC81E131}" type="datetime1">
              <a:rPr lang="en-US"/>
              <a:pPr/>
              <a:t>11/1/2022</a:t>
            </a:fld>
            <a:endParaRPr lang="en-US"/>
          </a:p>
        </p:txBody>
      </p:sp>
      <p:sp>
        <p:nvSpPr>
          <p:cNvPr id="8195" name="Rectangle 2"/>
          <p:cNvSpPr>
            <a:spLocks noGrp="1" noChangeArrowheads="1"/>
          </p:cNvSpPr>
          <p:nvPr>
            <p:ph type="title"/>
          </p:nvPr>
        </p:nvSpPr>
        <p:spPr>
          <a:xfrm>
            <a:off x="685800" y="762000"/>
            <a:ext cx="7772400" cy="990600"/>
          </a:xfrm>
        </p:spPr>
        <p:txBody>
          <a:bodyPr>
            <a:normAutofit fontScale="90000"/>
          </a:bodyPr>
          <a:lstStyle/>
          <a:p>
            <a:pPr algn="ctr" eaLnBrk="1" hangingPunct="1"/>
            <a:r>
              <a:rPr lang="en-US" sz="4400"/>
              <a:t>Mean is found by evening out the numbers</a:t>
            </a:r>
          </a:p>
        </p:txBody>
      </p:sp>
      <p:sp>
        <p:nvSpPr>
          <p:cNvPr id="8196" name="Text Box 3"/>
          <p:cNvSpPr txBox="1">
            <a:spLocks noChangeArrowheads="1"/>
          </p:cNvSpPr>
          <p:nvPr/>
        </p:nvSpPr>
        <p:spPr bwMode="auto">
          <a:xfrm>
            <a:off x="2362200" y="1752600"/>
            <a:ext cx="4298950" cy="1554163"/>
          </a:xfrm>
          <a:prstGeom prst="rect">
            <a:avLst/>
          </a:prstGeom>
          <a:noFill/>
          <a:ln w="9525">
            <a:noFill/>
            <a:miter lim="800000"/>
            <a:headEnd/>
            <a:tailEnd/>
          </a:ln>
        </p:spPr>
        <p:txBody>
          <a:bodyPr wrap="none">
            <a:spAutoFit/>
          </a:bodyPr>
          <a:lstStyle/>
          <a:p>
            <a:r>
              <a:rPr lang="en-US" sz="7200"/>
              <a:t>2, 5, 2, 1, 5</a:t>
            </a:r>
          </a:p>
          <a:p>
            <a:endParaRPr lang="en-US"/>
          </a:p>
        </p:txBody>
      </p:sp>
      <p:sp>
        <p:nvSpPr>
          <p:cNvPr id="8197" name="Oval 4"/>
          <p:cNvSpPr>
            <a:spLocks noChangeArrowheads="1"/>
          </p:cNvSpPr>
          <p:nvPr/>
        </p:nvSpPr>
        <p:spPr bwMode="auto">
          <a:xfrm>
            <a:off x="1066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198" name="Oval 5"/>
          <p:cNvSpPr>
            <a:spLocks noChangeArrowheads="1"/>
          </p:cNvSpPr>
          <p:nvPr/>
        </p:nvSpPr>
        <p:spPr bwMode="auto">
          <a:xfrm>
            <a:off x="1066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199" name="Oval 6"/>
          <p:cNvSpPr>
            <a:spLocks noChangeArrowheads="1"/>
          </p:cNvSpPr>
          <p:nvPr/>
        </p:nvSpPr>
        <p:spPr bwMode="auto">
          <a:xfrm>
            <a:off x="2590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0" name="Oval 7"/>
          <p:cNvSpPr>
            <a:spLocks noChangeArrowheads="1"/>
          </p:cNvSpPr>
          <p:nvPr/>
        </p:nvSpPr>
        <p:spPr bwMode="auto">
          <a:xfrm>
            <a:off x="2590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1" name="Oval 8"/>
          <p:cNvSpPr>
            <a:spLocks noChangeArrowheads="1"/>
          </p:cNvSpPr>
          <p:nvPr/>
        </p:nvSpPr>
        <p:spPr bwMode="auto">
          <a:xfrm>
            <a:off x="2590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2" name="Oval 9"/>
          <p:cNvSpPr>
            <a:spLocks noChangeArrowheads="1"/>
          </p:cNvSpPr>
          <p:nvPr/>
        </p:nvSpPr>
        <p:spPr bwMode="auto">
          <a:xfrm>
            <a:off x="4191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3" name="Oval 10"/>
          <p:cNvSpPr>
            <a:spLocks noChangeArrowheads="1"/>
          </p:cNvSpPr>
          <p:nvPr/>
        </p:nvSpPr>
        <p:spPr bwMode="auto">
          <a:xfrm>
            <a:off x="1066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4" name="Oval 11"/>
          <p:cNvSpPr>
            <a:spLocks noChangeArrowheads="1"/>
          </p:cNvSpPr>
          <p:nvPr/>
        </p:nvSpPr>
        <p:spPr bwMode="auto">
          <a:xfrm>
            <a:off x="4191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5" name="Oval 12"/>
          <p:cNvSpPr>
            <a:spLocks noChangeArrowheads="1"/>
          </p:cNvSpPr>
          <p:nvPr/>
        </p:nvSpPr>
        <p:spPr bwMode="auto">
          <a:xfrm>
            <a:off x="4191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6" name="Oval 13"/>
          <p:cNvSpPr>
            <a:spLocks noChangeArrowheads="1"/>
          </p:cNvSpPr>
          <p:nvPr/>
        </p:nvSpPr>
        <p:spPr bwMode="auto">
          <a:xfrm>
            <a:off x="5715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7" name="Oval 14"/>
          <p:cNvSpPr>
            <a:spLocks noChangeArrowheads="1"/>
          </p:cNvSpPr>
          <p:nvPr/>
        </p:nvSpPr>
        <p:spPr bwMode="auto">
          <a:xfrm>
            <a:off x="7239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8" name="Oval 15"/>
          <p:cNvSpPr>
            <a:spLocks noChangeArrowheads="1"/>
          </p:cNvSpPr>
          <p:nvPr/>
        </p:nvSpPr>
        <p:spPr bwMode="auto">
          <a:xfrm>
            <a:off x="7239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9" name="Oval 16"/>
          <p:cNvSpPr>
            <a:spLocks noChangeArrowheads="1"/>
          </p:cNvSpPr>
          <p:nvPr/>
        </p:nvSpPr>
        <p:spPr bwMode="auto">
          <a:xfrm>
            <a:off x="7239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10" name="Oval 17"/>
          <p:cNvSpPr>
            <a:spLocks noChangeArrowheads="1"/>
          </p:cNvSpPr>
          <p:nvPr/>
        </p:nvSpPr>
        <p:spPr bwMode="auto">
          <a:xfrm>
            <a:off x="5715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11" name="Oval 18"/>
          <p:cNvSpPr>
            <a:spLocks noChangeArrowheads="1"/>
          </p:cNvSpPr>
          <p:nvPr/>
        </p:nvSpPr>
        <p:spPr bwMode="auto">
          <a:xfrm>
            <a:off x="5715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0677" name="Text Box 21"/>
          <p:cNvSpPr txBox="1">
            <a:spLocks noChangeArrowheads="1"/>
          </p:cNvSpPr>
          <p:nvPr/>
        </p:nvSpPr>
        <p:spPr bwMode="auto">
          <a:xfrm>
            <a:off x="2971800" y="3048000"/>
            <a:ext cx="3352800" cy="1006475"/>
          </a:xfrm>
          <a:prstGeom prst="rect">
            <a:avLst/>
          </a:prstGeom>
          <a:noFill/>
          <a:ln w="9525">
            <a:noFill/>
            <a:miter lim="800000"/>
            <a:headEnd/>
            <a:tailEnd/>
          </a:ln>
        </p:spPr>
        <p:txBody>
          <a:bodyPr>
            <a:spAutoFit/>
          </a:bodyPr>
          <a:lstStyle/>
          <a:p>
            <a:r>
              <a:rPr lang="en-US" sz="6000">
                <a:solidFill>
                  <a:schemeClr val="hlink"/>
                </a:solidFill>
              </a:rPr>
              <a:t>mean = 3</a:t>
            </a:r>
          </a:p>
        </p:txBody>
      </p:sp>
    </p:spTree>
  </p:cSld>
  <p:clrMapOvr>
    <a:masterClrMapping/>
  </p:clrMapOvr>
  <p:transition advTm="8432"/>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BFA143E7-9658-40E2-A7CB-725DCA0DBD07}" type="datetime1">
              <a:rPr lang="en-US"/>
              <a:pPr/>
              <a:t>11/1/2022</a:t>
            </a:fld>
            <a:endParaRPr lang="en-US"/>
          </a:p>
        </p:txBody>
      </p:sp>
      <p:sp>
        <p:nvSpPr>
          <p:cNvPr id="9219"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9220" name="Rectangle 3"/>
          <p:cNvSpPr>
            <a:spLocks noGrp="1" noChangeArrowheads="1"/>
          </p:cNvSpPr>
          <p:nvPr>
            <p:ph type="body" idx="1"/>
          </p:nvPr>
        </p:nvSpPr>
        <p:spPr>
          <a:xfrm>
            <a:off x="533400" y="1752600"/>
            <a:ext cx="8077200" cy="990600"/>
          </a:xfrm>
        </p:spPr>
        <p:txBody>
          <a:bodyPr/>
          <a:lstStyle/>
          <a:p>
            <a:pPr eaLnBrk="1" hangingPunct="1"/>
            <a:r>
              <a:rPr lang="en-US" sz="4400">
                <a:solidFill>
                  <a:schemeClr val="accent1"/>
                </a:solidFill>
              </a:rPr>
              <a:t>Step 1 – Add all the numbers.</a:t>
            </a:r>
          </a:p>
        </p:txBody>
      </p:sp>
      <p:sp>
        <p:nvSpPr>
          <p:cNvPr id="72708" name="Text Box 4"/>
          <p:cNvSpPr txBox="1">
            <a:spLocks noChangeArrowheads="1"/>
          </p:cNvSpPr>
          <p:nvPr/>
        </p:nvSpPr>
        <p:spPr bwMode="auto">
          <a:xfrm>
            <a:off x="1447800" y="2819400"/>
            <a:ext cx="6280150" cy="1006475"/>
          </a:xfrm>
          <a:prstGeom prst="rect">
            <a:avLst/>
          </a:prstGeom>
          <a:noFill/>
          <a:ln w="9525">
            <a:noFill/>
            <a:miter lim="800000"/>
            <a:headEnd/>
            <a:tailEnd/>
          </a:ln>
        </p:spPr>
        <p:txBody>
          <a:bodyPr wrap="none">
            <a:spAutoFit/>
          </a:bodyPr>
          <a:lstStyle/>
          <a:p>
            <a:r>
              <a:rPr lang="en-US" sz="6000"/>
              <a:t>8, 10, 12, 18, 22, 26</a:t>
            </a:r>
          </a:p>
        </p:txBody>
      </p:sp>
      <p:sp>
        <p:nvSpPr>
          <p:cNvPr id="72709" name="Text Box 5"/>
          <p:cNvSpPr txBox="1">
            <a:spLocks noChangeArrowheads="1"/>
          </p:cNvSpPr>
          <p:nvPr/>
        </p:nvSpPr>
        <p:spPr bwMode="auto">
          <a:xfrm>
            <a:off x="457200" y="4267200"/>
            <a:ext cx="8289925" cy="1006475"/>
          </a:xfrm>
          <a:prstGeom prst="rect">
            <a:avLst/>
          </a:prstGeom>
          <a:noFill/>
          <a:ln w="9525">
            <a:noFill/>
            <a:miter lim="800000"/>
            <a:headEnd/>
            <a:tailEnd/>
          </a:ln>
        </p:spPr>
        <p:txBody>
          <a:bodyPr wrap="none">
            <a:spAutoFit/>
          </a:bodyPr>
          <a:lstStyle/>
          <a:p>
            <a:r>
              <a:rPr lang="en-US" sz="6000"/>
              <a:t>8+10+12+18+22+26 = 96 </a:t>
            </a:r>
          </a:p>
        </p:txBody>
      </p:sp>
    </p:spTree>
  </p:cSld>
  <p:clrMapOvr>
    <a:masterClrMapping/>
  </p:clrMapOvr>
  <p:transition advTm="12112"/>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CEC1C56B-7853-402B-A929-EEB819F28FF5}" type="datetime1">
              <a:rPr lang="en-US"/>
              <a:pPr/>
              <a:t>11/1/2022</a:t>
            </a:fld>
            <a:endParaRPr lang="en-US"/>
          </a:p>
        </p:txBody>
      </p:sp>
      <p:sp>
        <p:nvSpPr>
          <p:cNvPr id="10243"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10244" name="Rectangle 3"/>
          <p:cNvSpPr>
            <a:spLocks noGrp="1" noChangeArrowheads="1"/>
          </p:cNvSpPr>
          <p:nvPr>
            <p:ph type="body" idx="1"/>
          </p:nvPr>
        </p:nvSpPr>
        <p:spPr>
          <a:xfrm>
            <a:off x="533400" y="1676400"/>
            <a:ext cx="8077200" cy="1371600"/>
          </a:xfrm>
        </p:spPr>
        <p:txBody>
          <a:bodyPr/>
          <a:lstStyle/>
          <a:p>
            <a:pPr eaLnBrk="1" hangingPunct="1">
              <a:lnSpc>
                <a:spcPct val="90000"/>
              </a:lnSpc>
            </a:pPr>
            <a:r>
              <a:rPr lang="en-US" sz="4400">
                <a:solidFill>
                  <a:schemeClr val="accent1"/>
                </a:solidFill>
              </a:rPr>
              <a:t>Step 2 – Divide the sum by the number of addends.</a:t>
            </a:r>
          </a:p>
        </p:txBody>
      </p:sp>
      <p:sp>
        <p:nvSpPr>
          <p:cNvPr id="10245" name="Text Box 4"/>
          <p:cNvSpPr txBox="1">
            <a:spLocks noChangeArrowheads="1"/>
          </p:cNvSpPr>
          <p:nvPr/>
        </p:nvSpPr>
        <p:spPr bwMode="auto">
          <a:xfrm>
            <a:off x="1447800" y="3048000"/>
            <a:ext cx="6280150" cy="1006475"/>
          </a:xfrm>
          <a:prstGeom prst="rect">
            <a:avLst/>
          </a:prstGeom>
          <a:noFill/>
          <a:ln w="9525">
            <a:noFill/>
            <a:miter lim="800000"/>
            <a:headEnd/>
            <a:tailEnd/>
          </a:ln>
        </p:spPr>
        <p:txBody>
          <a:bodyPr wrap="none">
            <a:spAutoFit/>
          </a:bodyPr>
          <a:lstStyle/>
          <a:p>
            <a:r>
              <a:rPr lang="en-US" sz="6000"/>
              <a:t>8, 10, 12, 18, 22, 26</a:t>
            </a:r>
          </a:p>
        </p:txBody>
      </p:sp>
      <p:sp>
        <p:nvSpPr>
          <p:cNvPr id="10246" name="Text Box 5"/>
          <p:cNvSpPr txBox="1">
            <a:spLocks noChangeArrowheads="1"/>
          </p:cNvSpPr>
          <p:nvPr/>
        </p:nvSpPr>
        <p:spPr bwMode="auto">
          <a:xfrm>
            <a:off x="457200" y="4114800"/>
            <a:ext cx="8289925" cy="1006475"/>
          </a:xfrm>
          <a:prstGeom prst="rect">
            <a:avLst/>
          </a:prstGeom>
          <a:noFill/>
          <a:ln w="9525">
            <a:noFill/>
            <a:miter lim="800000"/>
            <a:headEnd/>
            <a:tailEnd/>
          </a:ln>
        </p:spPr>
        <p:txBody>
          <a:bodyPr wrap="none">
            <a:spAutoFit/>
          </a:bodyPr>
          <a:lstStyle/>
          <a:p>
            <a:r>
              <a:rPr lang="en-US" sz="6000"/>
              <a:t>8+10+12+18+22+26 = 96 </a:t>
            </a:r>
          </a:p>
        </p:txBody>
      </p:sp>
      <p:sp>
        <p:nvSpPr>
          <p:cNvPr id="73734" name="Rectangle 6"/>
          <p:cNvSpPr>
            <a:spLocks noChangeArrowheads="1"/>
          </p:cNvSpPr>
          <p:nvPr/>
        </p:nvSpPr>
        <p:spPr bwMode="auto">
          <a:xfrm>
            <a:off x="914400" y="5105400"/>
            <a:ext cx="7391400" cy="838200"/>
          </a:xfrm>
          <a:prstGeom prst="rect">
            <a:avLst/>
          </a:prstGeom>
          <a:solidFill>
            <a:schemeClr val="accent1"/>
          </a:solidFill>
          <a:ln w="9525">
            <a:solidFill>
              <a:schemeClr val="tx1"/>
            </a:solidFill>
            <a:miter lim="800000"/>
            <a:headEnd/>
            <a:tailEnd/>
          </a:ln>
        </p:spPr>
        <p:txBody>
          <a:bodyPr wrap="none" anchor="ctr"/>
          <a:lstStyle/>
          <a:p>
            <a:pPr algn="ctr"/>
            <a:r>
              <a:rPr lang="en-US" sz="4400"/>
              <a:t>How many addends are there?</a:t>
            </a:r>
          </a:p>
        </p:txBody>
      </p:sp>
    </p:spTree>
  </p:cSld>
  <p:clrMapOvr>
    <a:masterClrMapping/>
  </p:clrMapOvr>
  <p:transition advTm="10288"/>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D8B141FA-1E48-4E6F-BF2E-265B81149043}" type="datetime1">
              <a:rPr lang="en-US"/>
              <a:pPr/>
              <a:t>11/1/2022</a:t>
            </a:fld>
            <a:endParaRPr lang="en-US"/>
          </a:p>
        </p:txBody>
      </p:sp>
      <p:sp>
        <p:nvSpPr>
          <p:cNvPr id="11267"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11268" name="Rectangle 3"/>
          <p:cNvSpPr>
            <a:spLocks noGrp="1" noChangeArrowheads="1"/>
          </p:cNvSpPr>
          <p:nvPr>
            <p:ph type="body" idx="1"/>
          </p:nvPr>
        </p:nvSpPr>
        <p:spPr>
          <a:xfrm>
            <a:off x="533400" y="1676400"/>
            <a:ext cx="8077200" cy="1371600"/>
          </a:xfrm>
        </p:spPr>
        <p:txBody>
          <a:bodyPr/>
          <a:lstStyle/>
          <a:p>
            <a:pPr eaLnBrk="1" hangingPunct="1">
              <a:lnSpc>
                <a:spcPct val="90000"/>
              </a:lnSpc>
            </a:pPr>
            <a:r>
              <a:rPr lang="en-US" sz="4400">
                <a:solidFill>
                  <a:schemeClr val="accent1"/>
                </a:solidFill>
              </a:rPr>
              <a:t>Step 2 – Divide the sum by the number of addends.</a:t>
            </a:r>
          </a:p>
        </p:txBody>
      </p:sp>
      <p:sp>
        <p:nvSpPr>
          <p:cNvPr id="11269" name="Text Box 4"/>
          <p:cNvSpPr txBox="1">
            <a:spLocks noChangeArrowheads="1"/>
          </p:cNvSpPr>
          <p:nvPr/>
        </p:nvSpPr>
        <p:spPr bwMode="auto">
          <a:xfrm>
            <a:off x="4572000" y="3505200"/>
            <a:ext cx="844550" cy="1098550"/>
          </a:xfrm>
          <a:prstGeom prst="rect">
            <a:avLst/>
          </a:prstGeom>
          <a:noFill/>
          <a:ln w="9525">
            <a:noFill/>
            <a:miter lim="800000"/>
            <a:headEnd/>
            <a:tailEnd/>
          </a:ln>
        </p:spPr>
        <p:txBody>
          <a:bodyPr>
            <a:spAutoFit/>
          </a:bodyPr>
          <a:lstStyle/>
          <a:p>
            <a:r>
              <a:rPr lang="en-US" sz="6000"/>
              <a:t>6</a:t>
            </a:r>
            <a:r>
              <a:rPr lang="en-US" sz="6600"/>
              <a:t>)</a:t>
            </a:r>
          </a:p>
        </p:txBody>
      </p:sp>
      <p:sp>
        <p:nvSpPr>
          <p:cNvPr id="11270" name="Line 7"/>
          <p:cNvSpPr>
            <a:spLocks noChangeShapeType="1"/>
          </p:cNvSpPr>
          <p:nvPr/>
        </p:nvSpPr>
        <p:spPr bwMode="auto">
          <a:xfrm>
            <a:off x="5105400" y="3733800"/>
            <a:ext cx="1371600" cy="0"/>
          </a:xfrm>
          <a:prstGeom prst="line">
            <a:avLst/>
          </a:prstGeom>
          <a:noFill/>
          <a:ln w="28575">
            <a:solidFill>
              <a:schemeClr val="tx1"/>
            </a:solidFill>
            <a:round/>
            <a:headEnd/>
            <a:tailEnd/>
          </a:ln>
        </p:spPr>
        <p:txBody>
          <a:bodyPr wrap="none"/>
          <a:lstStyle/>
          <a:p>
            <a:endParaRPr lang="en-US"/>
          </a:p>
        </p:txBody>
      </p:sp>
      <p:sp>
        <p:nvSpPr>
          <p:cNvPr id="11271" name="Text Box 8"/>
          <p:cNvSpPr txBox="1">
            <a:spLocks noChangeArrowheads="1"/>
          </p:cNvSpPr>
          <p:nvPr/>
        </p:nvSpPr>
        <p:spPr bwMode="auto">
          <a:xfrm>
            <a:off x="5257800" y="3581400"/>
            <a:ext cx="946150" cy="1006475"/>
          </a:xfrm>
          <a:prstGeom prst="rect">
            <a:avLst/>
          </a:prstGeom>
          <a:noFill/>
          <a:ln w="9525">
            <a:noFill/>
            <a:miter lim="800000"/>
            <a:headEnd/>
            <a:tailEnd/>
          </a:ln>
        </p:spPr>
        <p:txBody>
          <a:bodyPr wrap="none">
            <a:spAutoFit/>
          </a:bodyPr>
          <a:lstStyle/>
          <a:p>
            <a:r>
              <a:rPr lang="en-US" sz="6000"/>
              <a:t>96</a:t>
            </a:r>
          </a:p>
        </p:txBody>
      </p:sp>
      <p:sp>
        <p:nvSpPr>
          <p:cNvPr id="75785" name="Line 9"/>
          <p:cNvSpPr>
            <a:spLocks noChangeShapeType="1"/>
          </p:cNvSpPr>
          <p:nvPr/>
        </p:nvSpPr>
        <p:spPr bwMode="auto">
          <a:xfrm flipH="1">
            <a:off x="6172200" y="4114800"/>
            <a:ext cx="838200" cy="0"/>
          </a:xfrm>
          <a:prstGeom prst="line">
            <a:avLst/>
          </a:prstGeom>
          <a:noFill/>
          <a:ln w="38100">
            <a:solidFill>
              <a:schemeClr val="tx1"/>
            </a:solidFill>
            <a:round/>
            <a:headEnd/>
            <a:tailEnd type="triangle" w="med" len="med"/>
          </a:ln>
        </p:spPr>
        <p:txBody>
          <a:bodyPr wrap="none"/>
          <a:lstStyle/>
          <a:p>
            <a:endParaRPr lang="en-US"/>
          </a:p>
        </p:txBody>
      </p:sp>
      <p:sp>
        <p:nvSpPr>
          <p:cNvPr id="75786" name="Text Box 10"/>
          <p:cNvSpPr txBox="1">
            <a:spLocks noChangeArrowheads="1"/>
          </p:cNvSpPr>
          <p:nvPr/>
        </p:nvSpPr>
        <p:spPr bwMode="auto">
          <a:xfrm>
            <a:off x="7010400" y="3657600"/>
            <a:ext cx="1116013" cy="762000"/>
          </a:xfrm>
          <a:prstGeom prst="rect">
            <a:avLst/>
          </a:prstGeom>
          <a:noFill/>
          <a:ln w="9525">
            <a:noFill/>
            <a:miter lim="800000"/>
            <a:headEnd/>
            <a:tailEnd/>
          </a:ln>
        </p:spPr>
        <p:txBody>
          <a:bodyPr wrap="none">
            <a:spAutoFit/>
          </a:bodyPr>
          <a:lstStyle/>
          <a:p>
            <a:r>
              <a:rPr lang="en-US" sz="4400">
                <a:solidFill>
                  <a:schemeClr val="accent2"/>
                </a:solidFill>
              </a:rPr>
              <a:t>sum</a:t>
            </a:r>
          </a:p>
        </p:txBody>
      </p:sp>
      <p:sp>
        <p:nvSpPr>
          <p:cNvPr id="75787" name="Text Box 11"/>
          <p:cNvSpPr txBox="1">
            <a:spLocks noChangeArrowheads="1"/>
          </p:cNvSpPr>
          <p:nvPr/>
        </p:nvSpPr>
        <p:spPr bwMode="auto">
          <a:xfrm>
            <a:off x="762000" y="3657600"/>
            <a:ext cx="3038475" cy="762000"/>
          </a:xfrm>
          <a:prstGeom prst="rect">
            <a:avLst/>
          </a:prstGeom>
          <a:noFill/>
          <a:ln w="9525">
            <a:noFill/>
            <a:miter lim="800000"/>
            <a:headEnd/>
            <a:tailEnd/>
          </a:ln>
        </p:spPr>
        <p:txBody>
          <a:bodyPr wrap="none">
            <a:spAutoFit/>
          </a:bodyPr>
          <a:lstStyle/>
          <a:p>
            <a:r>
              <a:rPr lang="en-US" sz="4400">
                <a:solidFill>
                  <a:schemeClr val="accent2"/>
                </a:solidFill>
              </a:rPr>
              <a:t># of addends</a:t>
            </a:r>
          </a:p>
        </p:txBody>
      </p:sp>
      <p:sp>
        <p:nvSpPr>
          <p:cNvPr id="75789" name="Line 13"/>
          <p:cNvSpPr>
            <a:spLocks noChangeShapeType="1"/>
          </p:cNvSpPr>
          <p:nvPr/>
        </p:nvSpPr>
        <p:spPr bwMode="auto">
          <a:xfrm>
            <a:off x="3733800" y="4114800"/>
            <a:ext cx="838200" cy="0"/>
          </a:xfrm>
          <a:prstGeom prst="line">
            <a:avLst/>
          </a:prstGeom>
          <a:noFill/>
          <a:ln w="38100">
            <a:solidFill>
              <a:schemeClr val="tx1"/>
            </a:solidFill>
            <a:round/>
            <a:headEnd/>
            <a:tailEnd type="triangle" w="med" len="med"/>
          </a:ln>
        </p:spPr>
        <p:txBody>
          <a:bodyPr wrap="none"/>
          <a:lstStyle/>
          <a:p>
            <a:endParaRPr lang="en-US"/>
          </a:p>
        </p:txBody>
      </p:sp>
      <p:sp>
        <p:nvSpPr>
          <p:cNvPr id="75790" name="Text Box 14"/>
          <p:cNvSpPr txBox="1">
            <a:spLocks noChangeArrowheads="1"/>
          </p:cNvSpPr>
          <p:nvPr/>
        </p:nvSpPr>
        <p:spPr bwMode="auto">
          <a:xfrm>
            <a:off x="5257800" y="2819400"/>
            <a:ext cx="565150" cy="1006475"/>
          </a:xfrm>
          <a:prstGeom prst="rect">
            <a:avLst/>
          </a:prstGeom>
          <a:noFill/>
          <a:ln w="9525">
            <a:noFill/>
            <a:miter lim="800000"/>
            <a:headEnd/>
            <a:tailEnd/>
          </a:ln>
        </p:spPr>
        <p:txBody>
          <a:bodyPr wrap="none">
            <a:spAutoFit/>
          </a:bodyPr>
          <a:lstStyle/>
          <a:p>
            <a:r>
              <a:rPr lang="en-US" sz="6000"/>
              <a:t>1</a:t>
            </a:r>
          </a:p>
        </p:txBody>
      </p:sp>
      <p:sp>
        <p:nvSpPr>
          <p:cNvPr id="75791" name="Text Box 15"/>
          <p:cNvSpPr txBox="1">
            <a:spLocks noChangeArrowheads="1"/>
          </p:cNvSpPr>
          <p:nvPr/>
        </p:nvSpPr>
        <p:spPr bwMode="auto">
          <a:xfrm>
            <a:off x="5257800" y="4114800"/>
            <a:ext cx="565150" cy="1006475"/>
          </a:xfrm>
          <a:prstGeom prst="rect">
            <a:avLst/>
          </a:prstGeom>
          <a:noFill/>
          <a:ln w="9525">
            <a:noFill/>
            <a:miter lim="800000"/>
            <a:headEnd/>
            <a:tailEnd/>
          </a:ln>
        </p:spPr>
        <p:txBody>
          <a:bodyPr wrap="none">
            <a:spAutoFit/>
          </a:bodyPr>
          <a:lstStyle/>
          <a:p>
            <a:r>
              <a:rPr lang="en-US" sz="6000"/>
              <a:t>6</a:t>
            </a:r>
          </a:p>
        </p:txBody>
      </p:sp>
      <p:sp>
        <p:nvSpPr>
          <p:cNvPr id="75792" name="Line 16"/>
          <p:cNvSpPr>
            <a:spLocks noChangeShapeType="1"/>
          </p:cNvSpPr>
          <p:nvPr/>
        </p:nvSpPr>
        <p:spPr bwMode="auto">
          <a:xfrm flipV="1">
            <a:off x="4876800" y="4953000"/>
            <a:ext cx="1371600" cy="0"/>
          </a:xfrm>
          <a:prstGeom prst="line">
            <a:avLst/>
          </a:prstGeom>
          <a:noFill/>
          <a:ln w="9525">
            <a:solidFill>
              <a:schemeClr val="tx1"/>
            </a:solidFill>
            <a:round/>
            <a:headEnd/>
            <a:tailEnd/>
          </a:ln>
        </p:spPr>
        <p:txBody>
          <a:bodyPr wrap="none"/>
          <a:lstStyle/>
          <a:p>
            <a:endParaRPr lang="en-US"/>
          </a:p>
        </p:txBody>
      </p:sp>
      <p:sp>
        <p:nvSpPr>
          <p:cNvPr id="75793" name="Line 17"/>
          <p:cNvSpPr>
            <a:spLocks noChangeShapeType="1"/>
          </p:cNvSpPr>
          <p:nvPr/>
        </p:nvSpPr>
        <p:spPr bwMode="auto">
          <a:xfrm>
            <a:off x="4800600" y="4724400"/>
            <a:ext cx="304800" cy="0"/>
          </a:xfrm>
          <a:prstGeom prst="line">
            <a:avLst/>
          </a:prstGeom>
          <a:noFill/>
          <a:ln w="9525">
            <a:solidFill>
              <a:schemeClr val="tx1"/>
            </a:solidFill>
            <a:round/>
            <a:headEnd/>
            <a:tailEnd/>
          </a:ln>
        </p:spPr>
        <p:txBody>
          <a:bodyPr wrap="none"/>
          <a:lstStyle/>
          <a:p>
            <a:endParaRPr lang="en-US"/>
          </a:p>
        </p:txBody>
      </p:sp>
      <p:sp>
        <p:nvSpPr>
          <p:cNvPr id="75794" name="Text Box 18"/>
          <p:cNvSpPr txBox="1">
            <a:spLocks noChangeArrowheads="1"/>
          </p:cNvSpPr>
          <p:nvPr/>
        </p:nvSpPr>
        <p:spPr bwMode="auto">
          <a:xfrm>
            <a:off x="5257800" y="4724400"/>
            <a:ext cx="565150" cy="1006475"/>
          </a:xfrm>
          <a:prstGeom prst="rect">
            <a:avLst/>
          </a:prstGeom>
          <a:noFill/>
          <a:ln w="9525">
            <a:noFill/>
            <a:miter lim="800000"/>
            <a:headEnd/>
            <a:tailEnd/>
          </a:ln>
        </p:spPr>
        <p:txBody>
          <a:bodyPr wrap="none">
            <a:spAutoFit/>
          </a:bodyPr>
          <a:lstStyle/>
          <a:p>
            <a:r>
              <a:rPr lang="en-US" sz="6000"/>
              <a:t>3</a:t>
            </a:r>
          </a:p>
        </p:txBody>
      </p:sp>
      <p:sp>
        <p:nvSpPr>
          <p:cNvPr id="75795" name="Line 19"/>
          <p:cNvSpPr>
            <a:spLocks noChangeShapeType="1"/>
          </p:cNvSpPr>
          <p:nvPr/>
        </p:nvSpPr>
        <p:spPr bwMode="auto">
          <a:xfrm>
            <a:off x="5943600" y="4419600"/>
            <a:ext cx="0" cy="457200"/>
          </a:xfrm>
          <a:prstGeom prst="line">
            <a:avLst/>
          </a:prstGeom>
          <a:noFill/>
          <a:ln w="57150">
            <a:solidFill>
              <a:schemeClr val="tx1"/>
            </a:solidFill>
            <a:round/>
            <a:headEnd/>
            <a:tailEnd type="triangle" w="med" len="med"/>
          </a:ln>
        </p:spPr>
        <p:txBody>
          <a:bodyPr wrap="none"/>
          <a:lstStyle/>
          <a:p>
            <a:endParaRPr lang="en-US"/>
          </a:p>
        </p:txBody>
      </p:sp>
      <p:sp>
        <p:nvSpPr>
          <p:cNvPr id="75796" name="Text Box 20"/>
          <p:cNvSpPr txBox="1">
            <a:spLocks noChangeArrowheads="1"/>
          </p:cNvSpPr>
          <p:nvPr/>
        </p:nvSpPr>
        <p:spPr bwMode="auto">
          <a:xfrm>
            <a:off x="5638800" y="4724400"/>
            <a:ext cx="565150" cy="1006475"/>
          </a:xfrm>
          <a:prstGeom prst="rect">
            <a:avLst/>
          </a:prstGeom>
          <a:noFill/>
          <a:ln w="9525">
            <a:noFill/>
            <a:miter lim="800000"/>
            <a:headEnd/>
            <a:tailEnd/>
          </a:ln>
        </p:spPr>
        <p:txBody>
          <a:bodyPr>
            <a:spAutoFit/>
          </a:bodyPr>
          <a:lstStyle/>
          <a:p>
            <a:r>
              <a:rPr lang="en-US" sz="6000"/>
              <a:t>6</a:t>
            </a:r>
          </a:p>
        </p:txBody>
      </p:sp>
      <p:sp>
        <p:nvSpPr>
          <p:cNvPr id="75797" name="Text Box 21"/>
          <p:cNvSpPr txBox="1">
            <a:spLocks noChangeArrowheads="1"/>
          </p:cNvSpPr>
          <p:nvPr/>
        </p:nvSpPr>
        <p:spPr bwMode="auto">
          <a:xfrm>
            <a:off x="5638800" y="2819400"/>
            <a:ext cx="641350" cy="1006475"/>
          </a:xfrm>
          <a:prstGeom prst="rect">
            <a:avLst/>
          </a:prstGeom>
          <a:noFill/>
          <a:ln w="9525">
            <a:noFill/>
            <a:miter lim="800000"/>
            <a:headEnd/>
            <a:tailEnd/>
          </a:ln>
        </p:spPr>
        <p:txBody>
          <a:bodyPr>
            <a:spAutoFit/>
          </a:bodyPr>
          <a:lstStyle/>
          <a:p>
            <a:r>
              <a:rPr lang="en-US" sz="6000"/>
              <a:t>6</a:t>
            </a:r>
          </a:p>
        </p:txBody>
      </p:sp>
      <p:sp>
        <p:nvSpPr>
          <p:cNvPr id="75798" name="Text Box 22"/>
          <p:cNvSpPr txBox="1">
            <a:spLocks noChangeArrowheads="1"/>
          </p:cNvSpPr>
          <p:nvPr/>
        </p:nvSpPr>
        <p:spPr bwMode="auto">
          <a:xfrm>
            <a:off x="5638800" y="5334000"/>
            <a:ext cx="565150" cy="1006475"/>
          </a:xfrm>
          <a:prstGeom prst="rect">
            <a:avLst/>
          </a:prstGeom>
          <a:noFill/>
          <a:ln w="9525">
            <a:noFill/>
            <a:miter lim="800000"/>
            <a:headEnd/>
            <a:tailEnd/>
          </a:ln>
        </p:spPr>
        <p:txBody>
          <a:bodyPr wrap="none">
            <a:spAutoFit/>
          </a:bodyPr>
          <a:lstStyle/>
          <a:p>
            <a:r>
              <a:rPr lang="en-US" sz="6000"/>
              <a:t>6</a:t>
            </a:r>
          </a:p>
        </p:txBody>
      </p:sp>
      <p:sp>
        <p:nvSpPr>
          <p:cNvPr id="75799" name="Text Box 23"/>
          <p:cNvSpPr txBox="1">
            <a:spLocks noChangeArrowheads="1"/>
          </p:cNvSpPr>
          <p:nvPr/>
        </p:nvSpPr>
        <p:spPr bwMode="auto">
          <a:xfrm>
            <a:off x="5257800" y="5334000"/>
            <a:ext cx="565150" cy="1006475"/>
          </a:xfrm>
          <a:prstGeom prst="rect">
            <a:avLst/>
          </a:prstGeom>
          <a:noFill/>
          <a:ln w="9525">
            <a:noFill/>
            <a:miter lim="800000"/>
            <a:headEnd/>
            <a:tailEnd/>
          </a:ln>
        </p:spPr>
        <p:txBody>
          <a:bodyPr>
            <a:spAutoFit/>
          </a:bodyPr>
          <a:lstStyle/>
          <a:p>
            <a:r>
              <a:rPr lang="en-US" sz="6000"/>
              <a:t>3</a:t>
            </a:r>
          </a:p>
        </p:txBody>
      </p:sp>
      <p:sp>
        <p:nvSpPr>
          <p:cNvPr id="75800" name="Line 24"/>
          <p:cNvSpPr>
            <a:spLocks noChangeShapeType="1"/>
          </p:cNvSpPr>
          <p:nvPr/>
        </p:nvSpPr>
        <p:spPr bwMode="auto">
          <a:xfrm>
            <a:off x="4953000" y="6172200"/>
            <a:ext cx="1219200" cy="0"/>
          </a:xfrm>
          <a:prstGeom prst="line">
            <a:avLst/>
          </a:prstGeom>
          <a:noFill/>
          <a:ln w="9525">
            <a:solidFill>
              <a:schemeClr val="tx1"/>
            </a:solidFill>
            <a:round/>
            <a:headEnd/>
            <a:tailEnd/>
          </a:ln>
        </p:spPr>
        <p:txBody>
          <a:bodyPr wrap="none"/>
          <a:lstStyle/>
          <a:p>
            <a:endParaRPr lang="en-US"/>
          </a:p>
        </p:txBody>
      </p:sp>
      <p:sp>
        <p:nvSpPr>
          <p:cNvPr id="75801" name="Line 25"/>
          <p:cNvSpPr>
            <a:spLocks noChangeShapeType="1"/>
          </p:cNvSpPr>
          <p:nvPr/>
        </p:nvSpPr>
        <p:spPr bwMode="auto">
          <a:xfrm flipV="1">
            <a:off x="4953000" y="5943600"/>
            <a:ext cx="304800" cy="0"/>
          </a:xfrm>
          <a:prstGeom prst="line">
            <a:avLst/>
          </a:prstGeom>
          <a:noFill/>
          <a:ln w="9525">
            <a:solidFill>
              <a:schemeClr val="tx1"/>
            </a:solidFill>
            <a:round/>
            <a:headEnd/>
            <a:tailEnd/>
          </a:ln>
        </p:spPr>
        <p:txBody>
          <a:bodyPr wrap="none"/>
          <a:lstStyle/>
          <a:p>
            <a:endParaRPr lang="en-US"/>
          </a:p>
        </p:txBody>
      </p:sp>
    </p:spTree>
  </p:cSld>
  <p:clrMapOvr>
    <a:masterClrMapping/>
  </p:clrMapOvr>
  <p:transition advTm="20960"/>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36C6F440-55AF-432C-ACE1-05F0AA031122}" type="datetime1">
              <a:rPr lang="en-US"/>
              <a:pPr/>
              <a:t>11/1/2022</a:t>
            </a:fld>
            <a:endParaRPr lang="en-US"/>
          </a:p>
        </p:txBody>
      </p:sp>
      <p:sp>
        <p:nvSpPr>
          <p:cNvPr id="12291"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12292" name="Rectangle 3"/>
          <p:cNvSpPr>
            <a:spLocks noGrp="1" noChangeArrowheads="1"/>
          </p:cNvSpPr>
          <p:nvPr>
            <p:ph type="body" idx="1"/>
          </p:nvPr>
        </p:nvSpPr>
        <p:spPr>
          <a:xfrm>
            <a:off x="533400" y="1676400"/>
            <a:ext cx="8077200" cy="1371600"/>
          </a:xfrm>
        </p:spPr>
        <p:txBody>
          <a:bodyPr/>
          <a:lstStyle/>
          <a:p>
            <a:pPr eaLnBrk="1" hangingPunct="1">
              <a:lnSpc>
                <a:spcPct val="90000"/>
              </a:lnSpc>
              <a:buFontTx/>
              <a:buNone/>
            </a:pPr>
            <a:r>
              <a:rPr lang="en-US" sz="4400">
                <a:solidFill>
                  <a:schemeClr val="accent1"/>
                </a:solidFill>
              </a:rPr>
              <a:t>The mean or average of these numbers is 16.</a:t>
            </a:r>
          </a:p>
        </p:txBody>
      </p:sp>
      <p:sp>
        <p:nvSpPr>
          <p:cNvPr id="12293" name="Text Box 23"/>
          <p:cNvSpPr txBox="1">
            <a:spLocks noChangeArrowheads="1"/>
          </p:cNvSpPr>
          <p:nvPr/>
        </p:nvSpPr>
        <p:spPr bwMode="auto">
          <a:xfrm>
            <a:off x="1371600" y="3581400"/>
            <a:ext cx="6280150" cy="1006475"/>
          </a:xfrm>
          <a:prstGeom prst="rect">
            <a:avLst/>
          </a:prstGeom>
          <a:noFill/>
          <a:ln w="9525">
            <a:noFill/>
            <a:miter lim="800000"/>
            <a:headEnd/>
            <a:tailEnd/>
          </a:ln>
        </p:spPr>
        <p:txBody>
          <a:bodyPr wrap="none">
            <a:spAutoFit/>
          </a:bodyPr>
          <a:lstStyle/>
          <a:p>
            <a:r>
              <a:rPr lang="en-US" sz="6000"/>
              <a:t>8, 10, 12, 18, 22, 26</a:t>
            </a:r>
          </a:p>
        </p:txBody>
      </p:sp>
    </p:spTree>
  </p:cSld>
  <p:clrMapOvr>
    <a:masterClrMapping/>
  </p:clrMapOvr>
  <p:transition advTm="5984"/>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E6CF378E-C209-4498-88F3-83F4CDFF8A44}" type="datetime1">
              <a:rPr lang="en-US"/>
              <a:pPr/>
              <a:t>11/1/2022</a:t>
            </a:fld>
            <a:endParaRPr lang="en-US"/>
          </a:p>
        </p:txBody>
      </p:sp>
      <p:sp>
        <p:nvSpPr>
          <p:cNvPr id="13315"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77828" name="Text Box 4"/>
          <p:cNvSpPr txBox="1">
            <a:spLocks noChangeArrowheads="1"/>
          </p:cNvSpPr>
          <p:nvPr/>
        </p:nvSpPr>
        <p:spPr bwMode="auto">
          <a:xfrm>
            <a:off x="2971800" y="2362200"/>
            <a:ext cx="3041650" cy="1006475"/>
          </a:xfrm>
          <a:prstGeom prst="rect">
            <a:avLst/>
          </a:prstGeom>
          <a:noFill/>
          <a:ln w="9525">
            <a:noFill/>
            <a:miter lim="800000"/>
            <a:headEnd/>
            <a:tailEnd/>
          </a:ln>
        </p:spPr>
        <p:txBody>
          <a:bodyPr wrap="none">
            <a:spAutoFit/>
          </a:bodyPr>
          <a:lstStyle/>
          <a:p>
            <a:r>
              <a:rPr lang="en-US" sz="6000">
                <a:solidFill>
                  <a:schemeClr val="accent2"/>
                </a:solidFill>
              </a:rPr>
              <a:t>7, 10, 16 </a:t>
            </a:r>
          </a:p>
        </p:txBody>
      </p:sp>
      <p:sp>
        <p:nvSpPr>
          <p:cNvPr id="77831" name="Text Box 7"/>
          <p:cNvSpPr txBox="1">
            <a:spLocks noChangeArrowheads="1"/>
          </p:cNvSpPr>
          <p:nvPr/>
        </p:nvSpPr>
        <p:spPr bwMode="auto">
          <a:xfrm>
            <a:off x="3886200" y="3886200"/>
            <a:ext cx="1098550" cy="1189038"/>
          </a:xfrm>
          <a:prstGeom prst="rect">
            <a:avLst/>
          </a:prstGeom>
          <a:noFill/>
          <a:ln w="9525">
            <a:noFill/>
            <a:miter lim="800000"/>
            <a:headEnd/>
            <a:tailEnd/>
          </a:ln>
        </p:spPr>
        <p:txBody>
          <a:bodyPr wrap="none">
            <a:spAutoFit/>
          </a:bodyPr>
          <a:lstStyle/>
          <a:p>
            <a:r>
              <a:rPr lang="en-US" sz="7200">
                <a:solidFill>
                  <a:schemeClr val="accent1"/>
                </a:solidFill>
              </a:rPr>
              <a:t>11</a:t>
            </a:r>
          </a:p>
        </p:txBody>
      </p:sp>
    </p:spTree>
  </p:cSld>
  <p:clrMapOvr>
    <a:masterClrMapping/>
  </p:clrMapOvr>
  <p:transition advTm="10096"/>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1F0EEFAF-10F7-4C9D-9D2D-513B4916D38A}" type="datetime1">
              <a:rPr lang="en-US"/>
              <a:pPr/>
              <a:t>11/1/2022</a:t>
            </a:fld>
            <a:endParaRPr lang="en-US"/>
          </a:p>
        </p:txBody>
      </p:sp>
      <p:sp>
        <p:nvSpPr>
          <p:cNvPr id="14339"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78851" name="Text Box 3"/>
          <p:cNvSpPr txBox="1">
            <a:spLocks noChangeArrowheads="1"/>
          </p:cNvSpPr>
          <p:nvPr/>
        </p:nvSpPr>
        <p:spPr bwMode="auto">
          <a:xfrm>
            <a:off x="2667000" y="2286000"/>
            <a:ext cx="3613150" cy="1006475"/>
          </a:xfrm>
          <a:prstGeom prst="rect">
            <a:avLst/>
          </a:prstGeom>
          <a:noFill/>
          <a:ln w="9525">
            <a:noFill/>
            <a:miter lim="800000"/>
            <a:headEnd/>
            <a:tailEnd/>
          </a:ln>
        </p:spPr>
        <p:txBody>
          <a:bodyPr wrap="none">
            <a:spAutoFit/>
          </a:bodyPr>
          <a:lstStyle/>
          <a:p>
            <a:r>
              <a:rPr lang="en-US" sz="6000">
                <a:solidFill>
                  <a:schemeClr val="accent2"/>
                </a:solidFill>
              </a:rPr>
              <a:t>2, 9, 14, 27</a:t>
            </a:r>
          </a:p>
        </p:txBody>
      </p:sp>
      <p:sp>
        <p:nvSpPr>
          <p:cNvPr id="78852" name="Text Box 4"/>
          <p:cNvSpPr txBox="1">
            <a:spLocks noChangeArrowheads="1"/>
          </p:cNvSpPr>
          <p:nvPr/>
        </p:nvSpPr>
        <p:spPr bwMode="auto">
          <a:xfrm>
            <a:off x="3886200" y="3886200"/>
            <a:ext cx="1098550" cy="1189038"/>
          </a:xfrm>
          <a:prstGeom prst="rect">
            <a:avLst/>
          </a:prstGeom>
          <a:noFill/>
          <a:ln w="9525">
            <a:noFill/>
            <a:miter lim="800000"/>
            <a:headEnd/>
            <a:tailEnd/>
          </a:ln>
        </p:spPr>
        <p:txBody>
          <a:bodyPr wrap="none">
            <a:spAutoFit/>
          </a:bodyPr>
          <a:lstStyle/>
          <a:p>
            <a:r>
              <a:rPr lang="en-US" sz="7200">
                <a:solidFill>
                  <a:schemeClr val="accent1"/>
                </a:solidFill>
              </a:rPr>
              <a:t>13</a:t>
            </a:r>
          </a:p>
        </p:txBody>
      </p:sp>
    </p:spTree>
  </p:cSld>
  <p:clrMapOvr>
    <a:masterClrMapping/>
  </p:clrMapOvr>
  <p:transition advTm="10176"/>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CE014183-C85F-4257-A68A-557BA06CACCF}" type="datetime1">
              <a:rPr lang="en-US"/>
              <a:pPr/>
              <a:t>11/1/2022</a:t>
            </a:fld>
            <a:endParaRPr lang="en-US"/>
          </a:p>
        </p:txBody>
      </p:sp>
      <p:sp>
        <p:nvSpPr>
          <p:cNvPr id="15363"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79875" name="Text Box 3"/>
          <p:cNvSpPr txBox="1">
            <a:spLocks noChangeArrowheads="1"/>
          </p:cNvSpPr>
          <p:nvPr/>
        </p:nvSpPr>
        <p:spPr bwMode="auto">
          <a:xfrm>
            <a:off x="2438400" y="2286000"/>
            <a:ext cx="4375150" cy="1006475"/>
          </a:xfrm>
          <a:prstGeom prst="rect">
            <a:avLst/>
          </a:prstGeom>
          <a:noFill/>
          <a:ln w="9525">
            <a:noFill/>
            <a:miter lim="800000"/>
            <a:headEnd/>
            <a:tailEnd/>
          </a:ln>
        </p:spPr>
        <p:txBody>
          <a:bodyPr wrap="none">
            <a:spAutoFit/>
          </a:bodyPr>
          <a:lstStyle/>
          <a:p>
            <a:r>
              <a:rPr lang="en-US" sz="6000">
                <a:solidFill>
                  <a:schemeClr val="accent2"/>
                </a:solidFill>
              </a:rPr>
              <a:t>1, 2, 7, 11, 19</a:t>
            </a:r>
          </a:p>
        </p:txBody>
      </p:sp>
      <p:sp>
        <p:nvSpPr>
          <p:cNvPr id="79876" name="Text Box 4"/>
          <p:cNvSpPr txBox="1">
            <a:spLocks noChangeArrowheads="1"/>
          </p:cNvSpPr>
          <p:nvPr/>
        </p:nvSpPr>
        <p:spPr bwMode="auto">
          <a:xfrm>
            <a:off x="4419600" y="3886200"/>
            <a:ext cx="641350" cy="1189038"/>
          </a:xfrm>
          <a:prstGeom prst="rect">
            <a:avLst/>
          </a:prstGeom>
          <a:noFill/>
          <a:ln w="9525">
            <a:noFill/>
            <a:miter lim="800000"/>
            <a:headEnd/>
            <a:tailEnd/>
          </a:ln>
        </p:spPr>
        <p:txBody>
          <a:bodyPr wrap="none">
            <a:spAutoFit/>
          </a:bodyPr>
          <a:lstStyle/>
          <a:p>
            <a:r>
              <a:rPr lang="en-US" sz="7200">
                <a:solidFill>
                  <a:schemeClr val="accent1"/>
                </a:solidFill>
              </a:rPr>
              <a:t>8</a:t>
            </a:r>
          </a:p>
        </p:txBody>
      </p:sp>
    </p:spTree>
  </p:cSld>
  <p:clrMapOvr>
    <a:masterClrMapping/>
  </p:clrMapOvr>
  <p:transition advTm="10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0-#ppt_w/2"/>
                                          </p:val>
                                        </p:tav>
                                        <p:tav tm="100000">
                                          <p:val>
                                            <p:strVal val="#ppt_x"/>
                                          </p:val>
                                        </p:tav>
                                      </p:tavLst>
                                    </p:anim>
                                    <p:anim calcmode="lin" valueType="num">
                                      <p:cBhvr additive="base">
                                        <p:cTn id="14"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A34B5924-8E08-4E38-92D6-B3F5E4E5E663}" type="datetime1">
              <a:rPr lang="en-US"/>
              <a:pPr/>
              <a:t>11/1/2022</a:t>
            </a:fld>
            <a:endParaRPr lang="en-US"/>
          </a:p>
        </p:txBody>
      </p:sp>
      <p:sp>
        <p:nvSpPr>
          <p:cNvPr id="16387"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80899" name="Text Box 3"/>
          <p:cNvSpPr txBox="1">
            <a:spLocks noChangeArrowheads="1"/>
          </p:cNvSpPr>
          <p:nvPr/>
        </p:nvSpPr>
        <p:spPr bwMode="auto">
          <a:xfrm>
            <a:off x="2438400" y="2209800"/>
            <a:ext cx="4375150" cy="1006475"/>
          </a:xfrm>
          <a:prstGeom prst="rect">
            <a:avLst/>
          </a:prstGeom>
          <a:noFill/>
          <a:ln w="9525">
            <a:noFill/>
            <a:miter lim="800000"/>
            <a:headEnd/>
            <a:tailEnd/>
          </a:ln>
        </p:spPr>
        <p:txBody>
          <a:bodyPr wrap="none">
            <a:spAutoFit/>
          </a:bodyPr>
          <a:lstStyle/>
          <a:p>
            <a:r>
              <a:rPr lang="en-US" sz="6000">
                <a:solidFill>
                  <a:schemeClr val="accent2"/>
                </a:solidFill>
              </a:rPr>
              <a:t>26, 33, 41, 52</a:t>
            </a:r>
          </a:p>
        </p:txBody>
      </p:sp>
      <p:sp>
        <p:nvSpPr>
          <p:cNvPr id="80900" name="Text Box 4"/>
          <p:cNvSpPr txBox="1">
            <a:spLocks noChangeArrowheads="1"/>
          </p:cNvSpPr>
          <p:nvPr/>
        </p:nvSpPr>
        <p:spPr bwMode="auto">
          <a:xfrm>
            <a:off x="4038600" y="3886200"/>
            <a:ext cx="1098550" cy="1189038"/>
          </a:xfrm>
          <a:prstGeom prst="rect">
            <a:avLst/>
          </a:prstGeom>
          <a:noFill/>
          <a:ln w="9525">
            <a:noFill/>
            <a:miter lim="800000"/>
            <a:headEnd/>
            <a:tailEnd/>
          </a:ln>
        </p:spPr>
        <p:txBody>
          <a:bodyPr wrap="none">
            <a:spAutoFit/>
          </a:bodyPr>
          <a:lstStyle/>
          <a:p>
            <a:r>
              <a:rPr lang="en-US" sz="7200">
                <a:solidFill>
                  <a:schemeClr val="accent1"/>
                </a:solidFill>
              </a:rPr>
              <a:t>38</a:t>
            </a:r>
          </a:p>
        </p:txBody>
      </p:sp>
    </p:spTree>
  </p:cSld>
  <p:clrMapOvr>
    <a:masterClrMapping/>
  </p:clrMapOvr>
  <p:transition advTm="88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0-#ppt_w/2"/>
                                          </p:val>
                                        </p:tav>
                                        <p:tav tm="100000">
                                          <p:val>
                                            <p:strVal val="#ppt_x"/>
                                          </p:val>
                                        </p:tav>
                                      </p:tavLst>
                                    </p:anim>
                                    <p:anim calcmode="lin" valueType="num">
                                      <p:cBhvr additive="base">
                                        <p:cTn id="8" dur="500" fill="hold"/>
                                        <p:tgtEl>
                                          <p:spTgt spid="808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00"/>
                                        </p:tgtEl>
                                        <p:attrNameLst>
                                          <p:attrName>style.visibility</p:attrName>
                                        </p:attrNameLst>
                                      </p:cBhvr>
                                      <p:to>
                                        <p:strVal val="visible"/>
                                      </p:to>
                                    </p:set>
                                    <p:anim calcmode="lin" valueType="num">
                                      <p:cBhvr additive="base">
                                        <p:cTn id="13" dur="500" fill="hold"/>
                                        <p:tgtEl>
                                          <p:spTgt spid="80900"/>
                                        </p:tgtEl>
                                        <p:attrNameLst>
                                          <p:attrName>ppt_x</p:attrName>
                                        </p:attrNameLst>
                                      </p:cBhvr>
                                      <p:tavLst>
                                        <p:tav tm="0">
                                          <p:val>
                                            <p:strVal val="0-#ppt_w/2"/>
                                          </p:val>
                                        </p:tav>
                                        <p:tav tm="100000">
                                          <p:val>
                                            <p:strVal val="#ppt_x"/>
                                          </p:val>
                                        </p:tav>
                                      </p:tavLst>
                                    </p:anim>
                                    <p:anim calcmode="lin" valueType="num">
                                      <p:cBhvr additive="base">
                                        <p:cTn id="14"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A4E04CB3-356A-49A5-B3C9-9B89F5483A71}" type="datetime1">
              <a:rPr lang="en-US"/>
              <a:pPr/>
              <a:t>11/1/2022</a:t>
            </a:fld>
            <a:endParaRPr lang="en-US"/>
          </a:p>
        </p:txBody>
      </p:sp>
      <p:sp>
        <p:nvSpPr>
          <p:cNvPr id="17411" name="Rectangle 2"/>
          <p:cNvSpPr>
            <a:spLocks noGrp="1" noChangeArrowheads="1"/>
          </p:cNvSpPr>
          <p:nvPr>
            <p:ph type="title"/>
          </p:nvPr>
        </p:nvSpPr>
        <p:spPr/>
        <p:txBody>
          <a:bodyPr/>
          <a:lstStyle/>
          <a:p>
            <a:pPr algn="ctr" eaLnBrk="1" hangingPunct="1"/>
            <a:r>
              <a:rPr lang="en-US" sz="4400"/>
              <a:t>Definition</a:t>
            </a:r>
          </a:p>
        </p:txBody>
      </p:sp>
      <p:sp>
        <p:nvSpPr>
          <p:cNvPr id="81923"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Me</a:t>
            </a:r>
            <a:r>
              <a:rPr lang="en-US" sz="6600" u="sng">
                <a:solidFill>
                  <a:schemeClr val="accent2"/>
                </a:solidFill>
                <a:effectLst>
                  <a:outerShdw blurRad="38100" dist="38100" dir="2700000" algn="tl">
                    <a:srgbClr val="FFFFFF"/>
                  </a:outerShdw>
                </a:effectLst>
              </a:rPr>
              <a:t>d</a:t>
            </a:r>
            <a:r>
              <a:rPr lang="en-US" sz="6600">
                <a:solidFill>
                  <a:schemeClr val="accent2"/>
                </a:solidFill>
                <a:effectLst>
                  <a:outerShdw blurRad="38100" dist="38100" dir="2700000" algn="tl">
                    <a:srgbClr val="FFFFFF"/>
                  </a:outerShdw>
                </a:effectLst>
              </a:rPr>
              <a:t>ian</a:t>
            </a:r>
          </a:p>
          <a:p>
            <a:pPr algn="ctr" eaLnBrk="1" hangingPunct="1">
              <a:buFontTx/>
              <a:buNone/>
              <a:defRPr/>
            </a:pPr>
            <a:r>
              <a:rPr lang="en-US" sz="6600">
                <a:solidFill>
                  <a:schemeClr val="accent2"/>
                </a:solidFill>
                <a:effectLst>
                  <a:outerShdw blurRad="38100" dist="38100" dir="2700000" algn="tl">
                    <a:srgbClr val="FFFFFF"/>
                  </a:outerShdw>
                </a:effectLst>
              </a:rPr>
              <a:t>is in the</a:t>
            </a:r>
          </a:p>
          <a:p>
            <a:pPr algn="ctr" eaLnBrk="1" hangingPunct="1">
              <a:buFontTx/>
              <a:buNone/>
              <a:defRPr/>
            </a:pPr>
            <a:r>
              <a:rPr lang="en-US" sz="6600">
                <a:solidFill>
                  <a:schemeClr val="accent2"/>
                </a:solidFill>
                <a:effectLst>
                  <a:outerShdw blurRad="38100" dist="38100" dir="2700000" algn="tl">
                    <a:srgbClr val="FFFFFF"/>
                  </a:outerShdw>
                </a:effectLst>
              </a:rPr>
              <a:t>Mi</a:t>
            </a:r>
            <a:r>
              <a:rPr lang="en-US" sz="6600" u="sng">
                <a:solidFill>
                  <a:schemeClr val="accent2"/>
                </a:solidFill>
                <a:effectLst>
                  <a:outerShdw blurRad="38100" dist="38100" dir="2700000" algn="tl">
                    <a:srgbClr val="FFFFFF"/>
                  </a:outerShdw>
                </a:effectLst>
              </a:rPr>
              <a:t>dd</a:t>
            </a:r>
            <a:r>
              <a:rPr lang="en-US" sz="6600">
                <a:solidFill>
                  <a:schemeClr val="accent2"/>
                </a:solidFill>
                <a:effectLst>
                  <a:outerShdw blurRad="38100" dist="38100" dir="2700000" algn="tl">
                    <a:srgbClr val="FFFFFF"/>
                  </a:outerShdw>
                </a:effectLst>
              </a:rPr>
              <a:t>le</a:t>
            </a:r>
          </a:p>
        </p:txBody>
      </p:sp>
    </p:spTree>
  </p:cSld>
  <p:clrMapOvr>
    <a:masterClrMapping/>
  </p:clrMapOvr>
  <p:transition advTm="7264"/>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4656</TotalTime>
  <Words>8960</Words>
  <Application>Microsoft Office PowerPoint</Application>
  <PresentationFormat>On-screen Show (4:3)</PresentationFormat>
  <Paragraphs>1477</Paragraphs>
  <Slides>186</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186</vt:i4>
      </vt:variant>
    </vt:vector>
  </HeadingPairs>
  <TitlesOfParts>
    <vt:vector size="196" baseType="lpstr">
      <vt:lpstr>Arial</vt:lpstr>
      <vt:lpstr>Book Antiqua</vt:lpstr>
      <vt:lpstr>Calibri</vt:lpstr>
      <vt:lpstr>Tahoma</vt:lpstr>
      <vt:lpstr>Times New Roman</vt:lpstr>
      <vt:lpstr>Wingdings</vt:lpstr>
      <vt:lpstr>Office Theme</vt:lpstr>
      <vt:lpstr>Worksheet</vt:lpstr>
      <vt:lpstr>Equation</vt:lpstr>
      <vt:lpstr>Bitmap Image</vt:lpstr>
      <vt:lpstr>Advance Analytics </vt:lpstr>
      <vt:lpstr>Example of Raw Data </vt:lpstr>
      <vt:lpstr>PowerPoint Presentation</vt:lpstr>
      <vt:lpstr>Business Analytics</vt:lpstr>
      <vt:lpstr>Business Analytics</vt:lpstr>
      <vt:lpstr>A Note about Buzz Words..</vt:lpstr>
      <vt:lpstr>Challenges..</vt:lpstr>
      <vt:lpstr>Challenges..</vt:lpstr>
      <vt:lpstr>Challenges..</vt:lpstr>
      <vt:lpstr>How to do Good Research and collection of relevant Data?</vt:lpstr>
      <vt:lpstr>Reliability &amp; Validity </vt:lpstr>
      <vt:lpstr>Business Analytics</vt:lpstr>
      <vt:lpstr>Perspective of Business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Business Analytics</vt:lpstr>
      <vt:lpstr>PowerPoint Presentation</vt:lpstr>
      <vt:lpstr>PowerPoint Presentation</vt:lpstr>
      <vt:lpstr>PowerPoint Presentation</vt:lpstr>
      <vt:lpstr>Some Key Terms and Definitions</vt:lpstr>
      <vt:lpstr>Continued…</vt:lpstr>
      <vt:lpstr>Types of Data</vt:lpstr>
      <vt:lpstr>Evolution of Analytics</vt:lpstr>
      <vt:lpstr>Evolution of Analytics</vt:lpstr>
      <vt:lpstr>Steps involved in Data Analytics/Business Analytics</vt:lpstr>
      <vt:lpstr>Continued..</vt:lpstr>
      <vt:lpstr>Continued..</vt:lpstr>
      <vt:lpstr>Hiring trends in Data Science</vt:lpstr>
      <vt:lpstr>Continued..</vt:lpstr>
      <vt:lpstr>Continued..</vt:lpstr>
      <vt:lpstr>Continued..</vt:lpstr>
      <vt:lpstr>How-to do-Good Research and collection of relevant Data?</vt:lpstr>
      <vt:lpstr>Data Science Profiles </vt:lpstr>
      <vt:lpstr>Continued..</vt:lpstr>
      <vt:lpstr>Useful Tools in Data Science</vt:lpstr>
      <vt:lpstr>Reliability and Validity </vt:lpstr>
      <vt:lpstr>Types of Data</vt:lpstr>
      <vt:lpstr>Metrics and Data Classification</vt:lpstr>
      <vt:lpstr>Nominal scale</vt:lpstr>
      <vt:lpstr>Ordinal scale</vt:lpstr>
      <vt:lpstr>Interval scale</vt:lpstr>
      <vt:lpstr>Ratio scale</vt:lpstr>
      <vt:lpstr>Metrics and Data Classification</vt:lpstr>
      <vt:lpstr>Nominal scale</vt:lpstr>
      <vt:lpstr>Ordinal scale</vt:lpstr>
      <vt:lpstr>Interval scale</vt:lpstr>
      <vt:lpstr>Ratio scale</vt:lpstr>
      <vt:lpstr>Primary Scales of Measurement</vt:lpstr>
      <vt:lpstr>Illustration of Primary Scales of Measurement</vt:lpstr>
      <vt:lpstr>Sources of Data</vt:lpstr>
      <vt:lpstr>Frequency Distribution</vt:lpstr>
      <vt:lpstr>Frequency Distribution</vt:lpstr>
      <vt:lpstr>Frequency Table</vt:lpstr>
      <vt:lpstr>Frequency Distribution Table</vt:lpstr>
      <vt:lpstr>Graphical Representation by</vt:lpstr>
      <vt:lpstr>Line Diagram</vt:lpstr>
      <vt:lpstr>Bar Charts</vt:lpstr>
      <vt:lpstr>Simple Bar Diagram</vt:lpstr>
      <vt:lpstr>Multiple or Grouped Bar Diagram</vt:lpstr>
      <vt:lpstr>Sub-Divided or Component Bar Diagram</vt:lpstr>
      <vt:lpstr>Pie Charts</vt:lpstr>
      <vt:lpstr>Pie Diagram</vt:lpstr>
      <vt:lpstr>EXAMPLE – Creating a Frequency Distribution Table</vt:lpstr>
      <vt:lpstr>Graphic Presentation of a Frequency Distribution</vt:lpstr>
      <vt:lpstr>Histogram</vt:lpstr>
      <vt:lpstr>Histogram</vt:lpstr>
      <vt:lpstr>Frequency Polygon</vt:lpstr>
      <vt:lpstr>Frequency Polygon</vt:lpstr>
      <vt:lpstr>Histogram Versus Frequency Polygon</vt:lpstr>
      <vt:lpstr>Cumulative Frequency Curves</vt:lpstr>
      <vt:lpstr>Cumulative Frequency Distribution</vt:lpstr>
      <vt:lpstr>Cumulative Frequency Distribution</vt:lpstr>
      <vt:lpstr>Case Study:1: Waiting Time in ATM Counters </vt:lpstr>
      <vt:lpstr>Case Study :2: Shaft Diameter</vt:lpstr>
      <vt:lpstr>PowerPoint Presentation</vt:lpstr>
      <vt:lpstr>Case Study :3: Electricity Charges</vt:lpstr>
      <vt:lpstr>Case Study :4: Money Spent on Fast Food</vt:lpstr>
      <vt:lpstr>Mean, Median, Mode  </vt:lpstr>
      <vt:lpstr>Definition</vt:lpstr>
      <vt:lpstr>Definition</vt:lpstr>
      <vt:lpstr>Mean is found by evening out the numbers</vt:lpstr>
      <vt:lpstr>Mean is found by evening out the numbers</vt:lpstr>
      <vt:lpstr>Mean is found by evening out the numbers</vt:lpstr>
      <vt:lpstr>How to Find the Mean of a Group of Numbers</vt:lpstr>
      <vt:lpstr>How to Find the Mean of a Group of Numbers</vt:lpstr>
      <vt:lpstr>How to Find the Mean of a Group of Numbers</vt:lpstr>
      <vt:lpstr>How to Find the Mean of a Group of Numbers</vt:lpstr>
      <vt:lpstr>What is the mean of these numbers?</vt:lpstr>
      <vt:lpstr>What is the mean of these numbers?</vt:lpstr>
      <vt:lpstr>What is the mean of these numbers?</vt:lpstr>
      <vt:lpstr>What is the mean of these numbers?</vt:lpstr>
      <vt:lpstr>Definition</vt:lpstr>
      <vt:lpstr>Definition</vt:lpstr>
      <vt:lpstr>How to Find the Median in a Group of Numbers</vt:lpstr>
      <vt:lpstr>How to Find the Median in a Group of Numbers</vt:lpstr>
      <vt:lpstr>How to Find the Median in a Group of Numbers</vt:lpstr>
      <vt:lpstr>How to Find the Median in a Group of Numbers</vt:lpstr>
      <vt:lpstr>How to Find the Median in a Group of Numbers</vt:lpstr>
      <vt:lpstr>What is the median of these numbers?</vt:lpstr>
      <vt:lpstr>What is the median of these numbers?</vt:lpstr>
      <vt:lpstr>What is the median of these numbers?</vt:lpstr>
      <vt:lpstr>What is the median of these numbers?</vt:lpstr>
      <vt:lpstr>Definition</vt:lpstr>
      <vt:lpstr>Definition</vt:lpstr>
      <vt:lpstr>How to Find the Mode in a Group of Numbers</vt:lpstr>
      <vt:lpstr>How to Find the Mode in a Group of Numbers</vt:lpstr>
      <vt:lpstr>Which number is the mode?</vt:lpstr>
      <vt:lpstr>Which number is the mode?</vt:lpstr>
      <vt:lpstr>Which number is the mode?</vt:lpstr>
      <vt:lpstr>Merits and Demerits of Mean</vt:lpstr>
      <vt:lpstr>Merits and Demerits of Median</vt:lpstr>
      <vt:lpstr>Merits and Demerits of Mode</vt:lpstr>
      <vt:lpstr>Measures of Dispersion</vt:lpstr>
      <vt:lpstr>PowerPoint Presentation</vt:lpstr>
      <vt:lpstr>Range</vt:lpstr>
      <vt:lpstr>Definition</vt:lpstr>
      <vt:lpstr>Definition</vt:lpstr>
      <vt:lpstr>How to Find the Range in a Group of Numbers</vt:lpstr>
      <vt:lpstr>How to Find the Range in a Group of Numbers</vt:lpstr>
      <vt:lpstr>How to Find the Range in a Group of Numbers</vt:lpstr>
      <vt:lpstr>What is the range?</vt:lpstr>
      <vt:lpstr>What is the range?</vt:lpstr>
      <vt:lpstr>What is the range?</vt:lpstr>
      <vt:lpstr>What is the range?</vt:lpstr>
      <vt:lpstr>PowerPoint Presentation</vt:lpstr>
      <vt:lpstr>Merits and Demerits</vt:lpstr>
      <vt:lpstr>Quartile Deviation</vt:lpstr>
      <vt:lpstr>PowerPoint Presentation</vt:lpstr>
      <vt:lpstr>Merits and Demerits of Quartile Deviation</vt:lpstr>
      <vt:lpstr>Mean Deviation</vt:lpstr>
      <vt:lpstr>PowerPoint Presentation</vt:lpstr>
      <vt:lpstr>Merits and Demerits</vt:lpstr>
      <vt:lpstr>Standard Deviation</vt:lpstr>
      <vt:lpstr>PowerPoint Presentation</vt:lpstr>
      <vt:lpstr>Merits and Demerits</vt:lpstr>
      <vt:lpstr>Shape of Data</vt:lpstr>
      <vt:lpstr>The Shape of Distributions </vt:lpstr>
      <vt:lpstr>Measures of Skewness and Kurtosis</vt:lpstr>
      <vt:lpstr>Further Moments – Skewness</vt:lpstr>
      <vt:lpstr>Further Moments – Skewness</vt:lpstr>
      <vt:lpstr>Further Moments – Skewness</vt:lpstr>
      <vt:lpstr>Further Moments – Kurtosis</vt:lpstr>
      <vt:lpstr>Further Moments – Kurtosis</vt:lpstr>
      <vt:lpstr>Further Moments – Kurtosis</vt:lpstr>
      <vt:lpstr>Why Do We Need Kurtosis?</vt:lpstr>
      <vt:lpstr>PowerPoint Presentation</vt:lpstr>
      <vt:lpstr>PowerPoint Presentation</vt:lpstr>
      <vt:lpstr>PowerPoint Presentation</vt:lpstr>
      <vt:lpstr>PowerPoint Presentation</vt:lpstr>
      <vt:lpstr>Continued….</vt:lpstr>
      <vt:lpstr>PowerPoint Presentation</vt:lpstr>
      <vt:lpstr>PowerPoint Presentation</vt:lpstr>
      <vt:lpstr>PowerPoint Presentation</vt:lpstr>
      <vt:lpstr>Non- users </vt:lpstr>
      <vt:lpstr>PowerPoint Presentation</vt:lpstr>
      <vt:lpstr>Demographic Variables</vt:lpstr>
      <vt:lpstr>PowerPoint Presentation</vt:lpstr>
      <vt:lpstr>PowerPoint Presentation</vt:lpstr>
      <vt:lpstr>PowerPoint Presentation</vt:lpstr>
      <vt:lpstr>Questionnaire for consumer</vt:lpstr>
      <vt:lpstr>Questionnaire for 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word About Yourself</vt:lpstr>
      <vt:lpstr>Questionnaire for Dealers/Retailers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Statistics</dc:title>
  <dc:creator>lalit</dc:creator>
  <cp:lastModifiedBy>labb5</cp:lastModifiedBy>
  <cp:revision>199</cp:revision>
  <dcterms:created xsi:type="dcterms:W3CDTF">2017-08-23T05:47:52Z</dcterms:created>
  <dcterms:modified xsi:type="dcterms:W3CDTF">2022-11-01T09:22:38Z</dcterms:modified>
</cp:coreProperties>
</file>