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05ef054f4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g3405ef054f4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3405ef054f4_0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g3405ef054f4_0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405ef054f4_0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g3405ef054f4_0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405ef054f4_0_2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g3405ef054f4_0_2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405ef054f4_0_3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g3405ef054f4_0_3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405ef054f4_0_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g3405ef054f4_0_4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448800" y="339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9448800" y="47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sz="120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sz="120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sz="120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sz="120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sz="120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sz="120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sz="120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sz="120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sz="1200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9448800" y="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9448800" y="4762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75757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hyperlink" Target="http://www.opendaylight.org/project" TargetMode="External"/><Relationship Id="rId6" Type="http://schemas.openxmlformats.org/officeDocument/2006/relationships/hyperlink" Target="http://www.openstack.org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4232" y="2966411"/>
            <a:ext cx="12192000" cy="707886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Managing Network Using NFV and SDN </a:t>
            </a:r>
            <a:endParaRPr b="0" i="0" sz="40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1300483" y="1688316"/>
            <a:ext cx="96861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Capstone Project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3073033" y="4569115"/>
            <a:ext cx="6390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Swarali Limaye</a:t>
            </a:r>
            <a:r>
              <a:rPr b="0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-US" sz="20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Saharsh Vaidya, Praveg Chikte</a:t>
            </a:r>
            <a:r>
              <a:rPr b="0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22070521144, 22070521158, 22070521148</a:t>
            </a:r>
            <a:endParaRPr sz="20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Sem: VI</a:t>
            </a:r>
            <a:endParaRPr/>
          </a:p>
        </p:txBody>
      </p:sp>
      <p:grpSp>
        <p:nvGrpSpPr>
          <p:cNvPr id="91" name="Google Shape;91;p13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</p:grpSpPr>
        <p:sp>
          <p:nvSpPr>
            <p:cNvPr id="92" name="Google Shape;92;p13"/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93" name="Google Shape;93;p13"/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</p:grpSpPr>
          <p:sp>
            <p:nvSpPr>
              <p:cNvPr id="94" name="Google Shape;94;p13"/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5" name="Google Shape;95;p13"/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6" name="Google Shape;96;p13"/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7" name="Google Shape;97;p13"/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rect b="b" l="l" r="r" t="t"/>
                <a:pathLst>
                  <a:path extrusionOk="0" h="6387957" w="200346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8" name="Google Shape;98;p13"/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99" name="Google Shape;99;p13"/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0" name="Google Shape;100;p13"/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1" name="Google Shape;101;p13"/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2" name="Google Shape;102;p13"/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3" name="Google Shape;103;p13"/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4" name="Google Shape;104;p13"/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5" name="Google Shape;105;p13"/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6" name="Google Shape;106;p13"/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7" name="Google Shape;107;p13"/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8" name="Google Shape;108;p13"/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09" name="Google Shape;109;p13"/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rect b="b" l="l" r="r" t="t"/>
                <a:pathLst>
                  <a:path extrusionOk="0" h="6855688" w="111804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0" name="Google Shape;110;p13"/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1" name="Google Shape;111;p13"/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rect b="b" l="l" r="r" t="t"/>
                <a:pathLst>
                  <a:path extrusionOk="0" h="6850294" w="77056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2" name="Google Shape;112;p13"/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3" name="Google Shape;113;p13"/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4" name="Google Shape;114;p13"/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5" name="Google Shape;115;p13"/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7" name="Google Shape;117;p13"/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rect b="b" l="l" r="r" t="t"/>
                <a:pathLst>
                  <a:path extrusionOk="0" h="6395662" w="100173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8" name="Google Shape;118;p13"/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19" name="Google Shape;119;p13"/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0" name="Google Shape;120;p13"/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1" name="Google Shape;121;p13"/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2" name="Google Shape;122;p13"/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" name="Google Shape;123;p13"/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rect b="b" l="l" r="r" t="t"/>
                <a:pathLst>
                  <a:path extrusionOk="0" h="6387957" w="38528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" name="Google Shape;124;p13"/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" name="Google Shape;125;p13"/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6" name="Google Shape;126;p13"/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7" name="Google Shape;127;p13"/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8" name="Google Shape;128;p13"/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129" name="Google Shape;129;p13"/>
          <p:cNvGrpSpPr/>
          <p:nvPr/>
        </p:nvGrpSpPr>
        <p:grpSpPr>
          <a:xfrm>
            <a:off x="450920" y="6490548"/>
            <a:ext cx="4247655" cy="273466"/>
            <a:chOff x="4366684" y="2926127"/>
            <a:chExt cx="3278335" cy="2571063"/>
          </a:xfrm>
        </p:grpSpPr>
        <p:sp>
          <p:nvSpPr>
            <p:cNvPr id="130" name="Google Shape;130;p13"/>
            <p:cNvSpPr/>
            <p:nvPr/>
          </p:nvSpPr>
          <p:spPr>
            <a:xfrm>
              <a:off x="4744501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4676621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706626" y="2927282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022376" y="2926994"/>
              <a:ext cx="75101" cy="2394576"/>
            </a:xfrm>
            <a:custGeom>
              <a:rect b="b" l="l" r="r" t="t"/>
              <a:pathLst>
                <a:path extrusionOk="0" h="6387957" w="200346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4877829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4559765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433987" y="2926705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4366684" y="2927282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957386" y="2926705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6024689" y="2926127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5890084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6091991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7139759" y="2926994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7280788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7349773" y="2926994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548511" y="2927282"/>
              <a:ext cx="41911" cy="2569908"/>
            </a:xfrm>
            <a:custGeom>
              <a:rect b="b" l="l" r="r" t="t"/>
              <a:pathLst>
                <a:path extrusionOk="0" h="6855688" w="111804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485249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616134" y="2926994"/>
              <a:ext cx="28885" cy="2567886"/>
            </a:xfrm>
            <a:custGeom>
              <a:rect b="b" l="l" r="r" t="t"/>
              <a:pathLst>
                <a:path extrusionOk="0" h="6850294" w="77056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6838507" y="2926994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6980994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7065051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6754449" y="2926127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6334914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6159871" y="2926127"/>
              <a:ext cx="37550" cy="2397464"/>
            </a:xfrm>
            <a:custGeom>
              <a:rect b="b" l="l" r="r" t="t"/>
              <a:pathLst>
                <a:path extrusionOk="0" h="6395662" w="100173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6231712" y="2926127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6598401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6680669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516134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399205" y="2927282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5237391" y="2926127"/>
              <a:ext cx="144425" cy="2394576"/>
            </a:xfrm>
            <a:custGeom>
              <a:rect b="b" l="l" r="r" t="t"/>
              <a:pathLst>
                <a:path extrusionOk="0" h="6387957" w="38528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5123269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5611343" y="2927282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5407259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5470252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5533244" y="2926127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521" y="190223"/>
            <a:ext cx="6879350" cy="99974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6" name="Google Shape;166;p13"/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167" name="Google Shape;167;p13"/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8" name="Google Shape;168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69" name="Google Shape;169;p13"/>
          <p:cNvSpPr txBox="1"/>
          <p:nvPr>
            <p:ph idx="12" type="sldNum"/>
          </p:nvPr>
        </p:nvSpPr>
        <p:spPr>
          <a:xfrm>
            <a:off x="9448800" y="339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and Problem Statement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5" name="Google Shape;175;p14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</p:grpSpPr>
        <p:sp>
          <p:nvSpPr>
            <p:cNvPr id="176" name="Google Shape;176;p14"/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77" name="Google Shape;177;p14"/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</p:grpSpPr>
          <p:sp>
            <p:nvSpPr>
              <p:cNvPr id="178" name="Google Shape;178;p14"/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9" name="Google Shape;179;p14"/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0" name="Google Shape;180;p14"/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1" name="Google Shape;181;p14"/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rect b="b" l="l" r="r" t="t"/>
                <a:pathLst>
                  <a:path extrusionOk="0" h="6387957" w="200346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2" name="Google Shape;182;p14"/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3" name="Google Shape;183;p14"/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4" name="Google Shape;184;p14"/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5" name="Google Shape;185;p14"/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6" name="Google Shape;186;p14"/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7" name="Google Shape;187;p14"/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8" name="Google Shape;188;p14"/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89" name="Google Shape;189;p14"/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0" name="Google Shape;190;p14"/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1" name="Google Shape;191;p14"/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2" name="Google Shape;192;p14"/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3" name="Google Shape;193;p14"/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rect b="b" l="l" r="r" t="t"/>
                <a:pathLst>
                  <a:path extrusionOk="0" h="6855688" w="111804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4" name="Google Shape;194;p14"/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5" name="Google Shape;195;p14"/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rect b="b" l="l" r="r" t="t"/>
                <a:pathLst>
                  <a:path extrusionOk="0" h="6850294" w="77056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6" name="Google Shape;196;p14"/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7" name="Google Shape;197;p14"/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8" name="Google Shape;198;p14"/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99" name="Google Shape;199;p14"/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0" name="Google Shape;200;p14"/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1" name="Google Shape;201;p14"/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rect b="b" l="l" r="r" t="t"/>
                <a:pathLst>
                  <a:path extrusionOk="0" h="6395662" w="100173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2" name="Google Shape;202;p14"/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3" name="Google Shape;203;p14"/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" name="Google Shape;204;p14"/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" name="Google Shape;205;p14"/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6" name="Google Shape;206;p14"/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7" name="Google Shape;207;p14"/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rect b="b" l="l" r="r" t="t"/>
                <a:pathLst>
                  <a:path extrusionOk="0" h="6387957" w="38528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8" name="Google Shape;208;p14"/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9" name="Google Shape;209;p14"/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0" name="Google Shape;210;p14"/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1" name="Google Shape;211;p14"/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12" name="Google Shape;212;p14"/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13" name="Google Shape;213;p14"/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214" name="Google Shape;214;p14"/>
            <p:cNvSpPr/>
            <p:nvPr/>
          </p:nvSpPr>
          <p:spPr>
            <a:xfrm>
              <a:off x="4744501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5" name="Google Shape;215;p14"/>
            <p:cNvSpPr/>
            <p:nvPr/>
          </p:nvSpPr>
          <p:spPr>
            <a:xfrm>
              <a:off x="4676621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6" name="Google Shape;216;p14"/>
            <p:cNvSpPr/>
            <p:nvPr/>
          </p:nvSpPr>
          <p:spPr>
            <a:xfrm>
              <a:off x="5706626" y="2927282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5022376" y="2926994"/>
              <a:ext cx="75101" cy="2394576"/>
            </a:xfrm>
            <a:custGeom>
              <a:rect b="b" l="l" r="r" t="t"/>
              <a:pathLst>
                <a:path extrusionOk="0" h="6387957" w="200346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4877829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4559765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4433987" y="2926705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1" name="Google Shape;221;p14"/>
            <p:cNvSpPr/>
            <p:nvPr/>
          </p:nvSpPr>
          <p:spPr>
            <a:xfrm>
              <a:off x="4366684" y="2927282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2" name="Google Shape;222;p14"/>
            <p:cNvSpPr/>
            <p:nvPr/>
          </p:nvSpPr>
          <p:spPr>
            <a:xfrm>
              <a:off x="5957386" y="2926705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6024689" y="2926127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5890084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6091991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7139759" y="2926994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7280788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7349773" y="2926994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7548511" y="2927282"/>
              <a:ext cx="41911" cy="2569908"/>
            </a:xfrm>
            <a:custGeom>
              <a:rect b="b" l="l" r="r" t="t"/>
              <a:pathLst>
                <a:path extrusionOk="0" h="6855688" w="111804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7485249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7616134" y="2926994"/>
              <a:ext cx="28885" cy="2567886"/>
            </a:xfrm>
            <a:custGeom>
              <a:rect b="b" l="l" r="r" t="t"/>
              <a:pathLst>
                <a:path extrusionOk="0" h="6850294" w="77056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6838507" y="2926994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6980994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7065051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6754449" y="2926127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6334914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6159871" y="2926127"/>
              <a:ext cx="37550" cy="2397464"/>
            </a:xfrm>
            <a:custGeom>
              <a:rect b="b" l="l" r="r" t="t"/>
              <a:pathLst>
                <a:path extrusionOk="0" h="6395662" w="100173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6231712" y="2926127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6598401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6680669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6516134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6399205" y="2927282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5237391" y="2926127"/>
              <a:ext cx="144425" cy="2394576"/>
            </a:xfrm>
            <a:custGeom>
              <a:rect b="b" l="l" r="r" t="t"/>
              <a:pathLst>
                <a:path extrusionOk="0" h="6387957" w="38528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123269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611343" y="2927282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407259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5470252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5533244" y="2926127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49" name="Google Shape;24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4"/>
          <p:cNvSpPr txBox="1"/>
          <p:nvPr>
            <p:ph idx="12" type="sldNum"/>
          </p:nvPr>
        </p:nvSpPr>
        <p:spPr>
          <a:xfrm>
            <a:off x="9448800" y="339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1" name="Google Shape;251;p14"/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252" name="Google Shape;252;p14"/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53" name="Google Shape;253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54" name="Google Shape;254;p14"/>
          <p:cNvSpPr txBox="1"/>
          <p:nvPr/>
        </p:nvSpPr>
        <p:spPr>
          <a:xfrm>
            <a:off x="403400" y="941300"/>
            <a:ext cx="11553300" cy="48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Traditional networks are static and hardware-based.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Difficult to scale, manage, and automate.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Problem Statement: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•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How can we simplify network management and improve scalability,      efficiency, and control?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0" name="Google Shape;260;p15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</p:grpSpPr>
        <p:sp>
          <p:nvSpPr>
            <p:cNvPr id="261" name="Google Shape;261;p15"/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262" name="Google Shape;262;p15"/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</p:grpSpPr>
          <p:sp>
            <p:nvSpPr>
              <p:cNvPr id="263" name="Google Shape;263;p15"/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4" name="Google Shape;264;p15"/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5" name="Google Shape;265;p15"/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6" name="Google Shape;266;p15"/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rect b="b" l="l" r="r" t="t"/>
                <a:pathLst>
                  <a:path extrusionOk="0" h="6387957" w="200346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7" name="Google Shape;267;p15"/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69" name="Google Shape;269;p15"/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0" name="Google Shape;270;p15"/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1" name="Google Shape;271;p15"/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2" name="Google Shape;272;p15"/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rect b="b" l="l" r="r" t="t"/>
                <a:pathLst>
                  <a:path extrusionOk="0" h="6850294" w="100173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3" name="Google Shape;273;p15"/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4" name="Google Shape;274;p15"/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5" name="Google Shape;275;p15"/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6" name="Google Shape;276;p15"/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7" name="Google Shape;277;p15"/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8" name="Google Shape;278;p15"/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rect b="b" l="l" r="r" t="t"/>
                <a:pathLst>
                  <a:path extrusionOk="0" h="6855688" w="111804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79" name="Google Shape;279;p15"/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0" name="Google Shape;280;p15"/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rect b="b" l="l" r="r" t="t"/>
                <a:pathLst>
                  <a:path extrusionOk="0" h="6850294" w="77056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1" name="Google Shape;281;p15"/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2" name="Google Shape;282;p15"/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3" name="Google Shape;283;p15"/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4" name="Google Shape;284;p15"/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5" name="Google Shape;285;p15"/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6" name="Google Shape;286;p15"/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rect b="b" l="l" r="r" t="t"/>
                <a:pathLst>
                  <a:path extrusionOk="0" h="6395662" w="100173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7" name="Google Shape;287;p15"/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8" name="Google Shape;288;p15"/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89" name="Google Shape;289;p15"/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0" name="Google Shape;290;p15"/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1" name="Google Shape;291;p15"/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2" name="Google Shape;292;p15"/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rect b="b" l="l" r="r" t="t"/>
                <a:pathLst>
                  <a:path extrusionOk="0" h="6387957" w="38528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298" name="Google Shape;298;p15"/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299" name="Google Shape;299;p15"/>
            <p:cNvSpPr/>
            <p:nvPr/>
          </p:nvSpPr>
          <p:spPr>
            <a:xfrm>
              <a:off x="4744501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>
              <a:off x="4676621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>
              <a:off x="5706626" y="2927282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>
              <a:off x="5022376" y="2926994"/>
              <a:ext cx="75101" cy="2394576"/>
            </a:xfrm>
            <a:custGeom>
              <a:rect b="b" l="l" r="r" t="t"/>
              <a:pathLst>
                <a:path extrusionOk="0" h="6387957" w="200346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>
              <a:off x="4877829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>
              <a:off x="4559765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>
              <a:off x="4433987" y="2926705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>
              <a:off x="4366684" y="2927282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5957386" y="2926705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6024689" y="2926127"/>
              <a:ext cx="37550" cy="2567886"/>
            </a:xfrm>
            <a:custGeom>
              <a:rect b="b" l="l" r="r" t="t"/>
              <a:pathLst>
                <a:path extrusionOk="0" h="6850294" w="100173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5890084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>
              <a:off x="6091991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7139759" y="2926994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7280788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7349773" y="2926994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7548511" y="2927282"/>
              <a:ext cx="41911" cy="2569908"/>
            </a:xfrm>
            <a:custGeom>
              <a:rect b="b" l="l" r="r" t="t"/>
              <a:pathLst>
                <a:path extrusionOk="0" h="6855688" w="111804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7485249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7616134" y="2926994"/>
              <a:ext cx="28885" cy="2567886"/>
            </a:xfrm>
            <a:custGeom>
              <a:rect b="b" l="l" r="r" t="t"/>
              <a:pathLst>
                <a:path extrusionOk="0" h="6850294" w="77056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6838507" y="2926994"/>
              <a:ext cx="109764" cy="2394576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6980994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7065051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6754449" y="2926127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6334914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159871" y="2926127"/>
              <a:ext cx="37550" cy="2397464"/>
            </a:xfrm>
            <a:custGeom>
              <a:rect b="b" l="l" r="r" t="t"/>
              <a:pathLst>
                <a:path extrusionOk="0" h="6395662" w="100173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6231712" y="2926127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6598401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6680669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6516134" y="2927282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6399205" y="2927282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5237391" y="2926127"/>
              <a:ext cx="144425" cy="2394576"/>
            </a:xfrm>
            <a:custGeom>
              <a:rect b="b" l="l" r="r" t="t"/>
              <a:pathLst>
                <a:path extrusionOk="0" h="6387957" w="38528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5123269" y="2926994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5611343" y="2927282"/>
              <a:ext cx="72212" cy="2394576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5407259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5470252" y="2926994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5533244" y="2926127"/>
              <a:ext cx="37550" cy="2394576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334" name="Google Shape;33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5"/>
          <p:cNvSpPr txBox="1"/>
          <p:nvPr>
            <p:ph idx="12" type="sldNum"/>
          </p:nvPr>
        </p:nvSpPr>
        <p:spPr>
          <a:xfrm>
            <a:off x="9448800" y="3394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36" name="Google Shape;336;p15"/>
          <p:cNvGrpSpPr/>
          <p:nvPr/>
        </p:nvGrpSpPr>
        <p:grpSpPr>
          <a:xfrm>
            <a:off x="4826153" y="6382131"/>
            <a:ext cx="7369479" cy="465286"/>
            <a:chOff x="4817758" y="6382984"/>
            <a:chExt cx="7369479" cy="465286"/>
          </a:xfrm>
        </p:grpSpPr>
        <p:sp>
          <p:nvSpPr>
            <p:cNvPr id="337" name="Google Shape;337;p15"/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38" name="Google Shape;338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339" name="Google Shape;339;p15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Study SDN and NFV technologies.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Design a testbed using Mininet and Ryu.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Deploy VNFs using Docker.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Evaluate network performance and management.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/>
          <p:nvPr/>
        </p:nvSpPr>
        <p:spPr>
          <a:xfrm>
            <a:off x="0" y="-699"/>
            <a:ext cx="121920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5" name="Google Shape;345;p16"/>
          <p:cNvGrpSpPr/>
          <p:nvPr/>
        </p:nvGrpSpPr>
        <p:grpSpPr>
          <a:xfrm>
            <a:off x="4232" y="6382984"/>
            <a:ext cx="12192000" cy="476400"/>
            <a:chOff x="0" y="6381750"/>
            <a:chExt cx="12192000" cy="476400"/>
          </a:xfrm>
        </p:grpSpPr>
        <p:sp>
          <p:nvSpPr>
            <p:cNvPr id="346" name="Google Shape;346;p16"/>
            <p:cNvSpPr/>
            <p:nvPr/>
          </p:nvSpPr>
          <p:spPr>
            <a:xfrm>
              <a:off x="0" y="6381750"/>
              <a:ext cx="12192000" cy="476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47" name="Google Shape;347;p16"/>
            <p:cNvGrpSpPr/>
            <p:nvPr/>
          </p:nvGrpSpPr>
          <p:grpSpPr>
            <a:xfrm>
              <a:off x="160100" y="6467251"/>
              <a:ext cx="4087770" cy="273665"/>
              <a:chOff x="4366684" y="2926127"/>
              <a:chExt cx="3278346" cy="2572038"/>
            </a:xfrm>
          </p:grpSpPr>
          <p:sp>
            <p:nvSpPr>
              <p:cNvPr id="348" name="Google Shape;348;p16"/>
              <p:cNvSpPr/>
              <p:nvPr/>
            </p:nvSpPr>
            <p:spPr>
              <a:xfrm>
                <a:off x="4744501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49" name="Google Shape;349;p16"/>
              <p:cNvSpPr/>
              <p:nvPr/>
            </p:nvSpPr>
            <p:spPr>
              <a:xfrm>
                <a:off x="467662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0" name="Google Shape;350;p16"/>
              <p:cNvSpPr/>
              <p:nvPr/>
            </p:nvSpPr>
            <p:spPr>
              <a:xfrm>
                <a:off x="5706626" y="2927282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1" name="Google Shape;351;p16"/>
              <p:cNvSpPr/>
              <p:nvPr/>
            </p:nvSpPr>
            <p:spPr>
              <a:xfrm>
                <a:off x="5022376" y="2926994"/>
                <a:ext cx="75130" cy="2395484"/>
              </a:xfrm>
              <a:custGeom>
                <a:rect b="b" l="l" r="r" t="t"/>
                <a:pathLst>
                  <a:path extrusionOk="0" h="6387957" w="200346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2" name="Google Shape;352;p16"/>
              <p:cNvSpPr/>
              <p:nvPr/>
            </p:nvSpPr>
            <p:spPr>
              <a:xfrm>
                <a:off x="487782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3" name="Google Shape;353;p16"/>
              <p:cNvSpPr/>
              <p:nvPr/>
            </p:nvSpPr>
            <p:spPr>
              <a:xfrm>
                <a:off x="4559765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4" name="Google Shape;354;p16"/>
              <p:cNvSpPr/>
              <p:nvPr/>
            </p:nvSpPr>
            <p:spPr>
              <a:xfrm>
                <a:off x="4433987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5" name="Google Shape;355;p16"/>
              <p:cNvSpPr/>
              <p:nvPr/>
            </p:nvSpPr>
            <p:spPr>
              <a:xfrm>
                <a:off x="4366684" y="2927282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6" name="Google Shape;356;p16"/>
              <p:cNvSpPr/>
              <p:nvPr/>
            </p:nvSpPr>
            <p:spPr>
              <a:xfrm>
                <a:off x="5957386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7" name="Google Shape;357;p16"/>
              <p:cNvSpPr/>
              <p:nvPr/>
            </p:nvSpPr>
            <p:spPr>
              <a:xfrm>
                <a:off x="6024689" y="2926127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8" name="Google Shape;358;p16"/>
              <p:cNvSpPr/>
              <p:nvPr/>
            </p:nvSpPr>
            <p:spPr>
              <a:xfrm>
                <a:off x="5890084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59" name="Google Shape;359;p16"/>
              <p:cNvSpPr/>
              <p:nvPr/>
            </p:nvSpPr>
            <p:spPr>
              <a:xfrm>
                <a:off x="609199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0" name="Google Shape;360;p16"/>
              <p:cNvSpPr/>
              <p:nvPr/>
            </p:nvSpPr>
            <p:spPr>
              <a:xfrm>
                <a:off x="7139759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1" name="Google Shape;361;p16"/>
              <p:cNvSpPr/>
              <p:nvPr/>
            </p:nvSpPr>
            <p:spPr>
              <a:xfrm>
                <a:off x="7280788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2" name="Google Shape;362;p16"/>
              <p:cNvSpPr/>
              <p:nvPr/>
            </p:nvSpPr>
            <p:spPr>
              <a:xfrm>
                <a:off x="7349773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3" name="Google Shape;363;p16"/>
              <p:cNvSpPr/>
              <p:nvPr/>
            </p:nvSpPr>
            <p:spPr>
              <a:xfrm>
                <a:off x="7548511" y="2927282"/>
                <a:ext cx="41926" cy="2570883"/>
              </a:xfrm>
              <a:custGeom>
                <a:rect b="b" l="l" r="r" t="t"/>
                <a:pathLst>
                  <a:path extrusionOk="0" h="6855688" w="111804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4" name="Google Shape;364;p16"/>
              <p:cNvSpPr/>
              <p:nvPr/>
            </p:nvSpPr>
            <p:spPr>
              <a:xfrm>
                <a:off x="748524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5" name="Google Shape;365;p16"/>
              <p:cNvSpPr/>
              <p:nvPr/>
            </p:nvSpPr>
            <p:spPr>
              <a:xfrm>
                <a:off x="7616134" y="2926994"/>
                <a:ext cx="28896" cy="2568860"/>
              </a:xfrm>
              <a:custGeom>
                <a:rect b="b" l="l" r="r" t="t"/>
                <a:pathLst>
                  <a:path extrusionOk="0" h="6850294" w="77056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6" name="Google Shape;366;p16"/>
              <p:cNvSpPr/>
              <p:nvPr/>
            </p:nvSpPr>
            <p:spPr>
              <a:xfrm>
                <a:off x="6838507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7" name="Google Shape;367;p16"/>
              <p:cNvSpPr/>
              <p:nvPr/>
            </p:nvSpPr>
            <p:spPr>
              <a:xfrm>
                <a:off x="698099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8" name="Google Shape;368;p16"/>
              <p:cNvSpPr/>
              <p:nvPr/>
            </p:nvSpPr>
            <p:spPr>
              <a:xfrm>
                <a:off x="706505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69" name="Google Shape;369;p16"/>
              <p:cNvSpPr/>
              <p:nvPr/>
            </p:nvSpPr>
            <p:spPr>
              <a:xfrm>
                <a:off x="6754449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0" name="Google Shape;370;p16"/>
              <p:cNvSpPr/>
              <p:nvPr/>
            </p:nvSpPr>
            <p:spPr>
              <a:xfrm>
                <a:off x="633491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>
                <a:off x="6159871" y="2926127"/>
                <a:ext cx="37565" cy="2398373"/>
              </a:xfrm>
              <a:custGeom>
                <a:rect b="b" l="l" r="r" t="t"/>
                <a:pathLst>
                  <a:path extrusionOk="0" h="6395662" w="100173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>
                <a:off x="6231712" y="2926127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>
                <a:off x="6598401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>
                <a:off x="6680669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>
                <a:off x="651613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>
                <a:off x="6399205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>
                <a:off x="5237391" y="2926127"/>
                <a:ext cx="144480" cy="2395484"/>
              </a:xfrm>
              <a:custGeom>
                <a:rect b="b" l="l" r="r" t="t"/>
                <a:pathLst>
                  <a:path extrusionOk="0" h="6387957" w="38528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>
                <a:off x="512326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>
                <a:off x="5611343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>
                <a:off x="540725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>
                <a:off x="5470252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>
                <a:off x="5533244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383" name="Google Shape;383;p16"/>
          <p:cNvGrpSpPr/>
          <p:nvPr/>
        </p:nvGrpSpPr>
        <p:grpSpPr>
          <a:xfrm>
            <a:off x="166359" y="6490656"/>
            <a:ext cx="4247753" cy="273665"/>
            <a:chOff x="4366684" y="2926127"/>
            <a:chExt cx="3278346" cy="2572038"/>
          </a:xfrm>
        </p:grpSpPr>
        <p:sp>
          <p:nvSpPr>
            <p:cNvPr id="384" name="Google Shape;384;p16"/>
            <p:cNvSpPr/>
            <p:nvPr/>
          </p:nvSpPr>
          <p:spPr>
            <a:xfrm>
              <a:off x="4744501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5" name="Google Shape;385;p16"/>
            <p:cNvSpPr/>
            <p:nvPr/>
          </p:nvSpPr>
          <p:spPr>
            <a:xfrm>
              <a:off x="467662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6" name="Google Shape;386;p16"/>
            <p:cNvSpPr/>
            <p:nvPr/>
          </p:nvSpPr>
          <p:spPr>
            <a:xfrm>
              <a:off x="5706626" y="2927282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7" name="Google Shape;387;p16"/>
            <p:cNvSpPr/>
            <p:nvPr/>
          </p:nvSpPr>
          <p:spPr>
            <a:xfrm>
              <a:off x="5022376" y="2926994"/>
              <a:ext cx="75130" cy="2395484"/>
            </a:xfrm>
            <a:custGeom>
              <a:rect b="b" l="l" r="r" t="t"/>
              <a:pathLst>
                <a:path extrusionOk="0" h="6387957" w="200346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>
              <a:off x="487782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9" name="Google Shape;389;p16"/>
            <p:cNvSpPr/>
            <p:nvPr/>
          </p:nvSpPr>
          <p:spPr>
            <a:xfrm>
              <a:off x="4559765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0" name="Google Shape;390;p16"/>
            <p:cNvSpPr/>
            <p:nvPr/>
          </p:nvSpPr>
          <p:spPr>
            <a:xfrm>
              <a:off x="4433987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1" name="Google Shape;391;p16"/>
            <p:cNvSpPr/>
            <p:nvPr/>
          </p:nvSpPr>
          <p:spPr>
            <a:xfrm>
              <a:off x="4366684" y="2927282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5957386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3" name="Google Shape;393;p16"/>
            <p:cNvSpPr/>
            <p:nvPr/>
          </p:nvSpPr>
          <p:spPr>
            <a:xfrm>
              <a:off x="6024689" y="2926127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4" name="Google Shape;394;p16"/>
            <p:cNvSpPr/>
            <p:nvPr/>
          </p:nvSpPr>
          <p:spPr>
            <a:xfrm>
              <a:off x="5890084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5" name="Google Shape;395;p16"/>
            <p:cNvSpPr/>
            <p:nvPr/>
          </p:nvSpPr>
          <p:spPr>
            <a:xfrm>
              <a:off x="609199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6" name="Google Shape;396;p16"/>
            <p:cNvSpPr/>
            <p:nvPr/>
          </p:nvSpPr>
          <p:spPr>
            <a:xfrm>
              <a:off x="7139759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7" name="Google Shape;397;p16"/>
            <p:cNvSpPr/>
            <p:nvPr/>
          </p:nvSpPr>
          <p:spPr>
            <a:xfrm>
              <a:off x="7280788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8" name="Google Shape;398;p16"/>
            <p:cNvSpPr/>
            <p:nvPr/>
          </p:nvSpPr>
          <p:spPr>
            <a:xfrm>
              <a:off x="7349773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99" name="Google Shape;399;p16"/>
            <p:cNvSpPr/>
            <p:nvPr/>
          </p:nvSpPr>
          <p:spPr>
            <a:xfrm>
              <a:off x="7548511" y="2927282"/>
              <a:ext cx="41926" cy="2570883"/>
            </a:xfrm>
            <a:custGeom>
              <a:rect b="b" l="l" r="r" t="t"/>
              <a:pathLst>
                <a:path extrusionOk="0" h="6855688" w="111804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0" name="Google Shape;400;p16"/>
            <p:cNvSpPr/>
            <p:nvPr/>
          </p:nvSpPr>
          <p:spPr>
            <a:xfrm>
              <a:off x="748524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1" name="Google Shape;401;p16"/>
            <p:cNvSpPr/>
            <p:nvPr/>
          </p:nvSpPr>
          <p:spPr>
            <a:xfrm>
              <a:off x="7616134" y="2926994"/>
              <a:ext cx="28896" cy="2568860"/>
            </a:xfrm>
            <a:custGeom>
              <a:rect b="b" l="l" r="r" t="t"/>
              <a:pathLst>
                <a:path extrusionOk="0" h="6850294" w="77056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2" name="Google Shape;402;p16"/>
            <p:cNvSpPr/>
            <p:nvPr/>
          </p:nvSpPr>
          <p:spPr>
            <a:xfrm>
              <a:off x="6838507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3" name="Google Shape;403;p16"/>
            <p:cNvSpPr/>
            <p:nvPr/>
          </p:nvSpPr>
          <p:spPr>
            <a:xfrm>
              <a:off x="698099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4" name="Google Shape;404;p16"/>
            <p:cNvSpPr/>
            <p:nvPr/>
          </p:nvSpPr>
          <p:spPr>
            <a:xfrm>
              <a:off x="706505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5" name="Google Shape;405;p16"/>
            <p:cNvSpPr/>
            <p:nvPr/>
          </p:nvSpPr>
          <p:spPr>
            <a:xfrm>
              <a:off x="6754449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6" name="Google Shape;406;p16"/>
            <p:cNvSpPr/>
            <p:nvPr/>
          </p:nvSpPr>
          <p:spPr>
            <a:xfrm>
              <a:off x="633491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7" name="Google Shape;407;p16"/>
            <p:cNvSpPr/>
            <p:nvPr/>
          </p:nvSpPr>
          <p:spPr>
            <a:xfrm>
              <a:off x="6159871" y="2926127"/>
              <a:ext cx="37565" cy="2398373"/>
            </a:xfrm>
            <a:custGeom>
              <a:rect b="b" l="l" r="r" t="t"/>
              <a:pathLst>
                <a:path extrusionOk="0" h="6395662" w="100173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8" name="Google Shape;408;p16"/>
            <p:cNvSpPr/>
            <p:nvPr/>
          </p:nvSpPr>
          <p:spPr>
            <a:xfrm>
              <a:off x="6231712" y="2926127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16"/>
            <p:cNvSpPr/>
            <p:nvPr/>
          </p:nvSpPr>
          <p:spPr>
            <a:xfrm>
              <a:off x="6598401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16"/>
            <p:cNvSpPr/>
            <p:nvPr/>
          </p:nvSpPr>
          <p:spPr>
            <a:xfrm>
              <a:off x="6680669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Google Shape;411;p16"/>
            <p:cNvSpPr/>
            <p:nvPr/>
          </p:nvSpPr>
          <p:spPr>
            <a:xfrm>
              <a:off x="651613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16"/>
            <p:cNvSpPr/>
            <p:nvPr/>
          </p:nvSpPr>
          <p:spPr>
            <a:xfrm>
              <a:off x="6399205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3" name="Google Shape;413;p16"/>
            <p:cNvSpPr/>
            <p:nvPr/>
          </p:nvSpPr>
          <p:spPr>
            <a:xfrm>
              <a:off x="5237391" y="2926127"/>
              <a:ext cx="144480" cy="2395484"/>
            </a:xfrm>
            <a:custGeom>
              <a:rect b="b" l="l" r="r" t="t"/>
              <a:pathLst>
                <a:path extrusionOk="0" h="6387957" w="38528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512326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5" name="Google Shape;415;p16"/>
            <p:cNvSpPr/>
            <p:nvPr/>
          </p:nvSpPr>
          <p:spPr>
            <a:xfrm>
              <a:off x="5611343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540725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5470252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16"/>
            <p:cNvSpPr/>
            <p:nvPr/>
          </p:nvSpPr>
          <p:spPr>
            <a:xfrm>
              <a:off x="5533244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419" name="Google Shape;4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6"/>
          <p:cNvSpPr txBox="1"/>
          <p:nvPr>
            <p:ph idx="12" type="sldNum"/>
          </p:nvPr>
        </p:nvSpPr>
        <p:spPr>
          <a:xfrm>
            <a:off x="9448800" y="33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21" name="Google Shape;421;p16"/>
          <p:cNvGrpSpPr/>
          <p:nvPr/>
        </p:nvGrpSpPr>
        <p:grpSpPr>
          <a:xfrm>
            <a:off x="4826153" y="6382131"/>
            <a:ext cx="7369500" cy="465300"/>
            <a:chOff x="4817758" y="6382984"/>
            <a:chExt cx="7369500" cy="465300"/>
          </a:xfrm>
        </p:grpSpPr>
        <p:sp>
          <p:nvSpPr>
            <p:cNvPr id="422" name="Google Shape;422;p16"/>
            <p:cNvSpPr/>
            <p:nvPr/>
          </p:nvSpPr>
          <p:spPr>
            <a:xfrm>
              <a:off x="4817758" y="6382984"/>
              <a:ext cx="7369500" cy="46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23" name="Google Shape;423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3655" y="6397831"/>
              <a:ext cx="7281505" cy="4174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424" name="Google Shape;424;p16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Tools Used: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Mininet, Ryu Controller, Docker, Python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Steps: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1. Create topology in Mininet.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2. Manage flows using Ryu.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3. Deploy VNFs like firewalls/load balancers in Docker.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4. Simulate traffic and monitor results.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7"/>
          <p:cNvSpPr/>
          <p:nvPr/>
        </p:nvSpPr>
        <p:spPr>
          <a:xfrm>
            <a:off x="0" y="-699"/>
            <a:ext cx="121920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Findings/Results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30" name="Google Shape;430;p17"/>
          <p:cNvGrpSpPr/>
          <p:nvPr/>
        </p:nvGrpSpPr>
        <p:grpSpPr>
          <a:xfrm>
            <a:off x="4232" y="6382984"/>
            <a:ext cx="12192000" cy="476400"/>
            <a:chOff x="0" y="6381750"/>
            <a:chExt cx="12192000" cy="476400"/>
          </a:xfrm>
        </p:grpSpPr>
        <p:sp>
          <p:nvSpPr>
            <p:cNvPr id="431" name="Google Shape;431;p17"/>
            <p:cNvSpPr/>
            <p:nvPr/>
          </p:nvSpPr>
          <p:spPr>
            <a:xfrm>
              <a:off x="0" y="6381750"/>
              <a:ext cx="12192000" cy="476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32" name="Google Shape;432;p17"/>
            <p:cNvGrpSpPr/>
            <p:nvPr/>
          </p:nvGrpSpPr>
          <p:grpSpPr>
            <a:xfrm>
              <a:off x="160100" y="6467251"/>
              <a:ext cx="4087770" cy="273665"/>
              <a:chOff x="4366684" y="2926127"/>
              <a:chExt cx="3278346" cy="2572038"/>
            </a:xfrm>
          </p:grpSpPr>
          <p:sp>
            <p:nvSpPr>
              <p:cNvPr id="433" name="Google Shape;433;p17"/>
              <p:cNvSpPr/>
              <p:nvPr/>
            </p:nvSpPr>
            <p:spPr>
              <a:xfrm>
                <a:off x="4744501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>
                <a:off x="467662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5" name="Google Shape;435;p17"/>
              <p:cNvSpPr/>
              <p:nvPr/>
            </p:nvSpPr>
            <p:spPr>
              <a:xfrm>
                <a:off x="5706626" y="2927282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6" name="Google Shape;436;p17"/>
              <p:cNvSpPr/>
              <p:nvPr/>
            </p:nvSpPr>
            <p:spPr>
              <a:xfrm>
                <a:off x="5022376" y="2926994"/>
                <a:ext cx="75130" cy="2395484"/>
              </a:xfrm>
              <a:custGeom>
                <a:rect b="b" l="l" r="r" t="t"/>
                <a:pathLst>
                  <a:path extrusionOk="0" h="6387957" w="200346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7" name="Google Shape;437;p17"/>
              <p:cNvSpPr/>
              <p:nvPr/>
            </p:nvSpPr>
            <p:spPr>
              <a:xfrm>
                <a:off x="487782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8" name="Google Shape;438;p17"/>
              <p:cNvSpPr/>
              <p:nvPr/>
            </p:nvSpPr>
            <p:spPr>
              <a:xfrm>
                <a:off x="4559765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39" name="Google Shape;439;p17"/>
              <p:cNvSpPr/>
              <p:nvPr/>
            </p:nvSpPr>
            <p:spPr>
              <a:xfrm>
                <a:off x="4433987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0" name="Google Shape;440;p17"/>
              <p:cNvSpPr/>
              <p:nvPr/>
            </p:nvSpPr>
            <p:spPr>
              <a:xfrm>
                <a:off x="4366684" y="2927282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1" name="Google Shape;441;p17"/>
              <p:cNvSpPr/>
              <p:nvPr/>
            </p:nvSpPr>
            <p:spPr>
              <a:xfrm>
                <a:off x="5957386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2" name="Google Shape;442;p17"/>
              <p:cNvSpPr/>
              <p:nvPr/>
            </p:nvSpPr>
            <p:spPr>
              <a:xfrm>
                <a:off x="6024689" y="2926127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3" name="Google Shape;443;p17"/>
              <p:cNvSpPr/>
              <p:nvPr/>
            </p:nvSpPr>
            <p:spPr>
              <a:xfrm>
                <a:off x="5890084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4" name="Google Shape;444;p17"/>
              <p:cNvSpPr/>
              <p:nvPr/>
            </p:nvSpPr>
            <p:spPr>
              <a:xfrm>
                <a:off x="609199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5" name="Google Shape;445;p17"/>
              <p:cNvSpPr/>
              <p:nvPr/>
            </p:nvSpPr>
            <p:spPr>
              <a:xfrm>
                <a:off x="7139759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>
                <a:off x="7280788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7" name="Google Shape;447;p17"/>
              <p:cNvSpPr/>
              <p:nvPr/>
            </p:nvSpPr>
            <p:spPr>
              <a:xfrm>
                <a:off x="7349773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8" name="Google Shape;448;p17"/>
              <p:cNvSpPr/>
              <p:nvPr/>
            </p:nvSpPr>
            <p:spPr>
              <a:xfrm>
                <a:off x="7548511" y="2927282"/>
                <a:ext cx="41926" cy="2570883"/>
              </a:xfrm>
              <a:custGeom>
                <a:rect b="b" l="l" r="r" t="t"/>
                <a:pathLst>
                  <a:path extrusionOk="0" h="6855688" w="111804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49" name="Google Shape;449;p17"/>
              <p:cNvSpPr/>
              <p:nvPr/>
            </p:nvSpPr>
            <p:spPr>
              <a:xfrm>
                <a:off x="748524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0" name="Google Shape;450;p17"/>
              <p:cNvSpPr/>
              <p:nvPr/>
            </p:nvSpPr>
            <p:spPr>
              <a:xfrm>
                <a:off x="7616134" y="2926994"/>
                <a:ext cx="28896" cy="2568860"/>
              </a:xfrm>
              <a:custGeom>
                <a:rect b="b" l="l" r="r" t="t"/>
                <a:pathLst>
                  <a:path extrusionOk="0" h="6850294" w="77056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1" name="Google Shape;451;p17"/>
              <p:cNvSpPr/>
              <p:nvPr/>
            </p:nvSpPr>
            <p:spPr>
              <a:xfrm>
                <a:off x="6838507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2" name="Google Shape;452;p17"/>
              <p:cNvSpPr/>
              <p:nvPr/>
            </p:nvSpPr>
            <p:spPr>
              <a:xfrm>
                <a:off x="698099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>
                <a:off x="706505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4" name="Google Shape;454;p17"/>
              <p:cNvSpPr/>
              <p:nvPr/>
            </p:nvSpPr>
            <p:spPr>
              <a:xfrm>
                <a:off x="6754449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5" name="Google Shape;455;p17"/>
              <p:cNvSpPr/>
              <p:nvPr/>
            </p:nvSpPr>
            <p:spPr>
              <a:xfrm>
                <a:off x="633491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6" name="Google Shape;456;p17"/>
              <p:cNvSpPr/>
              <p:nvPr/>
            </p:nvSpPr>
            <p:spPr>
              <a:xfrm>
                <a:off x="6159871" y="2926127"/>
                <a:ext cx="37565" cy="2398373"/>
              </a:xfrm>
              <a:custGeom>
                <a:rect b="b" l="l" r="r" t="t"/>
                <a:pathLst>
                  <a:path extrusionOk="0" h="6395662" w="100173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7" name="Google Shape;457;p17"/>
              <p:cNvSpPr/>
              <p:nvPr/>
            </p:nvSpPr>
            <p:spPr>
              <a:xfrm>
                <a:off x="6231712" y="2926127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8" name="Google Shape;458;p17"/>
              <p:cNvSpPr/>
              <p:nvPr/>
            </p:nvSpPr>
            <p:spPr>
              <a:xfrm>
                <a:off x="6598401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59" name="Google Shape;459;p17"/>
              <p:cNvSpPr/>
              <p:nvPr/>
            </p:nvSpPr>
            <p:spPr>
              <a:xfrm>
                <a:off x="6680669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0" name="Google Shape;460;p17"/>
              <p:cNvSpPr/>
              <p:nvPr/>
            </p:nvSpPr>
            <p:spPr>
              <a:xfrm>
                <a:off x="651613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1" name="Google Shape;461;p17"/>
              <p:cNvSpPr/>
              <p:nvPr/>
            </p:nvSpPr>
            <p:spPr>
              <a:xfrm>
                <a:off x="6399205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2" name="Google Shape;462;p17"/>
              <p:cNvSpPr/>
              <p:nvPr/>
            </p:nvSpPr>
            <p:spPr>
              <a:xfrm>
                <a:off x="5237391" y="2926127"/>
                <a:ext cx="144480" cy="2395484"/>
              </a:xfrm>
              <a:custGeom>
                <a:rect b="b" l="l" r="r" t="t"/>
                <a:pathLst>
                  <a:path extrusionOk="0" h="6387957" w="38528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3" name="Google Shape;463;p17"/>
              <p:cNvSpPr/>
              <p:nvPr/>
            </p:nvSpPr>
            <p:spPr>
              <a:xfrm>
                <a:off x="512326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4" name="Google Shape;464;p17"/>
              <p:cNvSpPr/>
              <p:nvPr/>
            </p:nvSpPr>
            <p:spPr>
              <a:xfrm>
                <a:off x="5611343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5" name="Google Shape;465;p17"/>
              <p:cNvSpPr/>
              <p:nvPr/>
            </p:nvSpPr>
            <p:spPr>
              <a:xfrm>
                <a:off x="540725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6" name="Google Shape;466;p17"/>
              <p:cNvSpPr/>
              <p:nvPr/>
            </p:nvSpPr>
            <p:spPr>
              <a:xfrm>
                <a:off x="5470252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67" name="Google Shape;467;p17"/>
              <p:cNvSpPr/>
              <p:nvPr/>
            </p:nvSpPr>
            <p:spPr>
              <a:xfrm>
                <a:off x="5533244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468" name="Google Shape;468;p17"/>
          <p:cNvGrpSpPr/>
          <p:nvPr/>
        </p:nvGrpSpPr>
        <p:grpSpPr>
          <a:xfrm>
            <a:off x="166359" y="6490656"/>
            <a:ext cx="4247753" cy="273665"/>
            <a:chOff x="4366684" y="2926127"/>
            <a:chExt cx="3278346" cy="2572038"/>
          </a:xfrm>
        </p:grpSpPr>
        <p:sp>
          <p:nvSpPr>
            <p:cNvPr id="469" name="Google Shape;469;p17"/>
            <p:cNvSpPr/>
            <p:nvPr/>
          </p:nvSpPr>
          <p:spPr>
            <a:xfrm>
              <a:off x="4744501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7662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5706626" y="2927282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022376" y="2926994"/>
              <a:ext cx="75130" cy="2395484"/>
            </a:xfrm>
            <a:custGeom>
              <a:rect b="b" l="l" r="r" t="t"/>
              <a:pathLst>
                <a:path extrusionOk="0" h="6387957" w="200346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87782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559765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433987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366684" y="2927282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5957386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6024689" y="2926127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5890084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609199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7139759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7280788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7349773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7548511" y="2927282"/>
              <a:ext cx="41926" cy="2570883"/>
            </a:xfrm>
            <a:custGeom>
              <a:rect b="b" l="l" r="r" t="t"/>
              <a:pathLst>
                <a:path extrusionOk="0" h="6855688" w="111804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748524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7616134" y="2926994"/>
              <a:ext cx="28896" cy="2568860"/>
            </a:xfrm>
            <a:custGeom>
              <a:rect b="b" l="l" r="r" t="t"/>
              <a:pathLst>
                <a:path extrusionOk="0" h="6850294" w="77056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6838507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698099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706505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6754449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633491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6159871" y="2926127"/>
              <a:ext cx="37565" cy="2398373"/>
            </a:xfrm>
            <a:custGeom>
              <a:rect b="b" l="l" r="r" t="t"/>
              <a:pathLst>
                <a:path extrusionOk="0" h="6395662" w="100173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6231712" y="2926127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6598401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6680669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651613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6399205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5237391" y="2926127"/>
              <a:ext cx="144480" cy="2395484"/>
            </a:xfrm>
            <a:custGeom>
              <a:rect b="b" l="l" r="r" t="t"/>
              <a:pathLst>
                <a:path extrusionOk="0" h="6387957" w="38528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512326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5611343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540725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5470252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5533244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504" name="Google Shape;50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17"/>
          <p:cNvSpPr txBox="1"/>
          <p:nvPr>
            <p:ph idx="12" type="sldNum"/>
          </p:nvPr>
        </p:nvSpPr>
        <p:spPr>
          <a:xfrm>
            <a:off x="9448800" y="33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06" name="Google Shape;506;p17"/>
          <p:cNvGrpSpPr/>
          <p:nvPr/>
        </p:nvGrpSpPr>
        <p:grpSpPr>
          <a:xfrm>
            <a:off x="4826153" y="6382131"/>
            <a:ext cx="7369500" cy="465300"/>
            <a:chOff x="4817758" y="6382984"/>
            <a:chExt cx="7369500" cy="465300"/>
          </a:xfrm>
        </p:grpSpPr>
        <p:sp>
          <p:nvSpPr>
            <p:cNvPr id="507" name="Google Shape;507;p17"/>
            <p:cNvSpPr/>
            <p:nvPr/>
          </p:nvSpPr>
          <p:spPr>
            <a:xfrm>
              <a:off x="4817758" y="6382984"/>
              <a:ext cx="7369500" cy="46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08" name="Google Shape;508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3655" y="6397831"/>
              <a:ext cx="7281505" cy="4174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509" name="Google Shape;509;p17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SDN enabled centralized control of flows.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NFV allowed rapid deployment of virtual services.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Observed lower latency and better resource utilization.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Real-time flow adjustments using Ryu were successful.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"/>
          <p:cNvSpPr/>
          <p:nvPr/>
        </p:nvSpPr>
        <p:spPr>
          <a:xfrm>
            <a:off x="0" y="-699"/>
            <a:ext cx="121920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and Future Scope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15" name="Google Shape;515;p18"/>
          <p:cNvGrpSpPr/>
          <p:nvPr/>
        </p:nvGrpSpPr>
        <p:grpSpPr>
          <a:xfrm>
            <a:off x="4232" y="6382984"/>
            <a:ext cx="12192000" cy="476400"/>
            <a:chOff x="0" y="6381750"/>
            <a:chExt cx="12192000" cy="476400"/>
          </a:xfrm>
        </p:grpSpPr>
        <p:sp>
          <p:nvSpPr>
            <p:cNvPr id="516" name="Google Shape;516;p18"/>
            <p:cNvSpPr/>
            <p:nvPr/>
          </p:nvSpPr>
          <p:spPr>
            <a:xfrm>
              <a:off x="0" y="6381750"/>
              <a:ext cx="12192000" cy="476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517" name="Google Shape;517;p18"/>
            <p:cNvGrpSpPr/>
            <p:nvPr/>
          </p:nvGrpSpPr>
          <p:grpSpPr>
            <a:xfrm>
              <a:off x="160100" y="6467251"/>
              <a:ext cx="4087770" cy="273665"/>
              <a:chOff x="4366684" y="2926127"/>
              <a:chExt cx="3278346" cy="2572038"/>
            </a:xfrm>
          </p:grpSpPr>
          <p:sp>
            <p:nvSpPr>
              <p:cNvPr id="518" name="Google Shape;518;p18"/>
              <p:cNvSpPr/>
              <p:nvPr/>
            </p:nvSpPr>
            <p:spPr>
              <a:xfrm>
                <a:off x="4744501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467662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5706626" y="2927282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5022376" y="2926994"/>
                <a:ext cx="75130" cy="2395484"/>
              </a:xfrm>
              <a:custGeom>
                <a:rect b="b" l="l" r="r" t="t"/>
                <a:pathLst>
                  <a:path extrusionOk="0" h="6387957" w="200346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87782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559765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4433987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4366684" y="2927282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5957386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6024689" y="2926127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5890084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609199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7139759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7280788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7349773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7548511" y="2927282"/>
                <a:ext cx="41926" cy="2570883"/>
              </a:xfrm>
              <a:custGeom>
                <a:rect b="b" l="l" r="r" t="t"/>
                <a:pathLst>
                  <a:path extrusionOk="0" h="6855688" w="111804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748524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7616134" y="2926994"/>
                <a:ext cx="28896" cy="2568860"/>
              </a:xfrm>
              <a:custGeom>
                <a:rect b="b" l="l" r="r" t="t"/>
                <a:pathLst>
                  <a:path extrusionOk="0" h="6850294" w="77056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6838507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98099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706505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6754449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633491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6159871" y="2926127"/>
                <a:ext cx="37565" cy="2398373"/>
              </a:xfrm>
              <a:custGeom>
                <a:rect b="b" l="l" r="r" t="t"/>
                <a:pathLst>
                  <a:path extrusionOk="0" h="6395662" w="100173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6231712" y="2926127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6598401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6680669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651613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6399205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5237391" y="2926127"/>
                <a:ext cx="144480" cy="2395484"/>
              </a:xfrm>
              <a:custGeom>
                <a:rect b="b" l="l" r="r" t="t"/>
                <a:pathLst>
                  <a:path extrusionOk="0" h="6387957" w="38528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512326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5611343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540725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5470252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5533244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553" name="Google Shape;553;p18"/>
          <p:cNvGrpSpPr/>
          <p:nvPr/>
        </p:nvGrpSpPr>
        <p:grpSpPr>
          <a:xfrm>
            <a:off x="166359" y="6490656"/>
            <a:ext cx="4247753" cy="273665"/>
            <a:chOff x="4366684" y="2926127"/>
            <a:chExt cx="3278346" cy="2572038"/>
          </a:xfrm>
        </p:grpSpPr>
        <p:sp>
          <p:nvSpPr>
            <p:cNvPr id="554" name="Google Shape;554;p18"/>
            <p:cNvSpPr/>
            <p:nvPr/>
          </p:nvSpPr>
          <p:spPr>
            <a:xfrm>
              <a:off x="4744501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467662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>
              <a:off x="5706626" y="2927282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>
              <a:off x="5022376" y="2926994"/>
              <a:ext cx="75130" cy="2395484"/>
            </a:xfrm>
            <a:custGeom>
              <a:rect b="b" l="l" r="r" t="t"/>
              <a:pathLst>
                <a:path extrusionOk="0" h="6387957" w="200346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487782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>
              <a:off x="4559765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4433987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>
              <a:off x="4366684" y="2927282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5957386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6024689" y="2926127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>
              <a:off x="5890084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609199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7139759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7280788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7349773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7548511" y="2927282"/>
              <a:ext cx="41926" cy="2570883"/>
            </a:xfrm>
            <a:custGeom>
              <a:rect b="b" l="l" r="r" t="t"/>
              <a:pathLst>
                <a:path extrusionOk="0" h="6855688" w="111804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748524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7616134" y="2926994"/>
              <a:ext cx="28896" cy="2568860"/>
            </a:xfrm>
            <a:custGeom>
              <a:rect b="b" l="l" r="r" t="t"/>
              <a:pathLst>
                <a:path extrusionOk="0" h="6850294" w="77056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6838507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698099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706505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6754449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633491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6159871" y="2926127"/>
              <a:ext cx="37565" cy="2398373"/>
            </a:xfrm>
            <a:custGeom>
              <a:rect b="b" l="l" r="r" t="t"/>
              <a:pathLst>
                <a:path extrusionOk="0" h="6395662" w="100173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6231712" y="2926127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6598401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6680669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651613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6399205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5237391" y="2926127"/>
              <a:ext cx="144480" cy="2395484"/>
            </a:xfrm>
            <a:custGeom>
              <a:rect b="b" l="l" r="r" t="t"/>
              <a:pathLst>
                <a:path extrusionOk="0" h="6387957" w="38528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512326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5611343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540725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5470252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8" name="Google Shape;588;p18"/>
            <p:cNvSpPr/>
            <p:nvPr/>
          </p:nvSpPr>
          <p:spPr>
            <a:xfrm>
              <a:off x="5533244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589" name="Google Shape;5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590" name="Google Shape;590;p18"/>
          <p:cNvSpPr txBox="1"/>
          <p:nvPr>
            <p:ph idx="12" type="sldNum"/>
          </p:nvPr>
        </p:nvSpPr>
        <p:spPr>
          <a:xfrm>
            <a:off x="9448800" y="33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91" name="Google Shape;591;p18"/>
          <p:cNvGrpSpPr/>
          <p:nvPr/>
        </p:nvGrpSpPr>
        <p:grpSpPr>
          <a:xfrm>
            <a:off x="4826153" y="6382131"/>
            <a:ext cx="7369500" cy="465300"/>
            <a:chOff x="4817758" y="6382984"/>
            <a:chExt cx="7369500" cy="465300"/>
          </a:xfrm>
        </p:grpSpPr>
        <p:sp>
          <p:nvSpPr>
            <p:cNvPr id="592" name="Google Shape;592;p18"/>
            <p:cNvSpPr/>
            <p:nvPr/>
          </p:nvSpPr>
          <p:spPr>
            <a:xfrm>
              <a:off x="4817758" y="6382984"/>
              <a:ext cx="7369500" cy="46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93" name="Google Shape;593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3655" y="6397831"/>
              <a:ext cx="7281505" cy="4174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594" name="Google Shape;594;p18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Conclusion: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SDN + NFV = flexible, scalable, programmable networks.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Future Scope: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- Deploy on cloud platforms.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- Use AI for intelligent traffic and threat management.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	 - Extend to real-world ISP environments.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19"/>
          <p:cNvSpPr/>
          <p:nvPr/>
        </p:nvSpPr>
        <p:spPr>
          <a:xfrm>
            <a:off x="0" y="-699"/>
            <a:ext cx="121920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00" name="Google Shape;600;p19"/>
          <p:cNvGrpSpPr/>
          <p:nvPr/>
        </p:nvGrpSpPr>
        <p:grpSpPr>
          <a:xfrm>
            <a:off x="4232" y="6382984"/>
            <a:ext cx="12192000" cy="476400"/>
            <a:chOff x="0" y="6381750"/>
            <a:chExt cx="12192000" cy="476400"/>
          </a:xfrm>
        </p:grpSpPr>
        <p:sp>
          <p:nvSpPr>
            <p:cNvPr id="601" name="Google Shape;601;p19"/>
            <p:cNvSpPr/>
            <p:nvPr/>
          </p:nvSpPr>
          <p:spPr>
            <a:xfrm>
              <a:off x="0" y="6381750"/>
              <a:ext cx="12192000" cy="476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02" name="Google Shape;602;p19"/>
            <p:cNvGrpSpPr/>
            <p:nvPr/>
          </p:nvGrpSpPr>
          <p:grpSpPr>
            <a:xfrm>
              <a:off x="160100" y="6467251"/>
              <a:ext cx="4087770" cy="273665"/>
              <a:chOff x="4366684" y="2926127"/>
              <a:chExt cx="3278346" cy="2572038"/>
            </a:xfrm>
          </p:grpSpPr>
          <p:sp>
            <p:nvSpPr>
              <p:cNvPr id="603" name="Google Shape;603;p19"/>
              <p:cNvSpPr/>
              <p:nvPr/>
            </p:nvSpPr>
            <p:spPr>
              <a:xfrm>
                <a:off x="4744501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4" name="Google Shape;604;p19"/>
              <p:cNvSpPr/>
              <p:nvPr/>
            </p:nvSpPr>
            <p:spPr>
              <a:xfrm>
                <a:off x="467662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5" name="Google Shape;605;p19"/>
              <p:cNvSpPr/>
              <p:nvPr/>
            </p:nvSpPr>
            <p:spPr>
              <a:xfrm>
                <a:off x="5706626" y="2927282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6" name="Google Shape;606;p19"/>
              <p:cNvSpPr/>
              <p:nvPr/>
            </p:nvSpPr>
            <p:spPr>
              <a:xfrm>
                <a:off x="5022376" y="2926994"/>
                <a:ext cx="75130" cy="2395484"/>
              </a:xfrm>
              <a:custGeom>
                <a:rect b="b" l="l" r="r" t="t"/>
                <a:pathLst>
                  <a:path extrusionOk="0" h="6387957" w="200346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7" name="Google Shape;607;p19"/>
              <p:cNvSpPr/>
              <p:nvPr/>
            </p:nvSpPr>
            <p:spPr>
              <a:xfrm>
                <a:off x="487782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8" name="Google Shape;608;p19"/>
              <p:cNvSpPr/>
              <p:nvPr/>
            </p:nvSpPr>
            <p:spPr>
              <a:xfrm>
                <a:off x="4559765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09" name="Google Shape;609;p19"/>
              <p:cNvSpPr/>
              <p:nvPr/>
            </p:nvSpPr>
            <p:spPr>
              <a:xfrm>
                <a:off x="4433987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0" name="Google Shape;610;p19"/>
              <p:cNvSpPr/>
              <p:nvPr/>
            </p:nvSpPr>
            <p:spPr>
              <a:xfrm>
                <a:off x="4366684" y="2927282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1" name="Google Shape;611;p19"/>
              <p:cNvSpPr/>
              <p:nvPr/>
            </p:nvSpPr>
            <p:spPr>
              <a:xfrm>
                <a:off x="5957386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2" name="Google Shape;612;p19"/>
              <p:cNvSpPr/>
              <p:nvPr/>
            </p:nvSpPr>
            <p:spPr>
              <a:xfrm>
                <a:off x="6024689" y="2926127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3" name="Google Shape;613;p19"/>
              <p:cNvSpPr/>
              <p:nvPr/>
            </p:nvSpPr>
            <p:spPr>
              <a:xfrm>
                <a:off x="5890084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4" name="Google Shape;614;p19"/>
              <p:cNvSpPr/>
              <p:nvPr/>
            </p:nvSpPr>
            <p:spPr>
              <a:xfrm>
                <a:off x="609199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5" name="Google Shape;615;p19"/>
              <p:cNvSpPr/>
              <p:nvPr/>
            </p:nvSpPr>
            <p:spPr>
              <a:xfrm>
                <a:off x="7139759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6" name="Google Shape;616;p19"/>
              <p:cNvSpPr/>
              <p:nvPr/>
            </p:nvSpPr>
            <p:spPr>
              <a:xfrm>
                <a:off x="7280788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7" name="Google Shape;617;p19"/>
              <p:cNvSpPr/>
              <p:nvPr/>
            </p:nvSpPr>
            <p:spPr>
              <a:xfrm>
                <a:off x="7349773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8" name="Google Shape;618;p19"/>
              <p:cNvSpPr/>
              <p:nvPr/>
            </p:nvSpPr>
            <p:spPr>
              <a:xfrm>
                <a:off x="7548511" y="2927282"/>
                <a:ext cx="41926" cy="2570883"/>
              </a:xfrm>
              <a:custGeom>
                <a:rect b="b" l="l" r="r" t="t"/>
                <a:pathLst>
                  <a:path extrusionOk="0" h="6855688" w="111804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748524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7616134" y="2926994"/>
                <a:ext cx="28896" cy="2568860"/>
              </a:xfrm>
              <a:custGeom>
                <a:rect b="b" l="l" r="r" t="t"/>
                <a:pathLst>
                  <a:path extrusionOk="0" h="6850294" w="77056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1" name="Google Shape;621;p19"/>
              <p:cNvSpPr/>
              <p:nvPr/>
            </p:nvSpPr>
            <p:spPr>
              <a:xfrm>
                <a:off x="6838507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2" name="Google Shape;622;p19"/>
              <p:cNvSpPr/>
              <p:nvPr/>
            </p:nvSpPr>
            <p:spPr>
              <a:xfrm>
                <a:off x="698099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3" name="Google Shape;623;p19"/>
              <p:cNvSpPr/>
              <p:nvPr/>
            </p:nvSpPr>
            <p:spPr>
              <a:xfrm>
                <a:off x="706505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4" name="Google Shape;624;p19"/>
              <p:cNvSpPr/>
              <p:nvPr/>
            </p:nvSpPr>
            <p:spPr>
              <a:xfrm>
                <a:off x="6754449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5" name="Google Shape;625;p19"/>
              <p:cNvSpPr/>
              <p:nvPr/>
            </p:nvSpPr>
            <p:spPr>
              <a:xfrm>
                <a:off x="633491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6" name="Google Shape;626;p19"/>
              <p:cNvSpPr/>
              <p:nvPr/>
            </p:nvSpPr>
            <p:spPr>
              <a:xfrm>
                <a:off x="6159871" y="2926127"/>
                <a:ext cx="37565" cy="2398373"/>
              </a:xfrm>
              <a:custGeom>
                <a:rect b="b" l="l" r="r" t="t"/>
                <a:pathLst>
                  <a:path extrusionOk="0" h="6395662" w="100173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7" name="Google Shape;627;p19"/>
              <p:cNvSpPr/>
              <p:nvPr/>
            </p:nvSpPr>
            <p:spPr>
              <a:xfrm>
                <a:off x="6231712" y="2926127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8" name="Google Shape;628;p19"/>
              <p:cNvSpPr/>
              <p:nvPr/>
            </p:nvSpPr>
            <p:spPr>
              <a:xfrm>
                <a:off x="6598401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29" name="Google Shape;629;p19"/>
              <p:cNvSpPr/>
              <p:nvPr/>
            </p:nvSpPr>
            <p:spPr>
              <a:xfrm>
                <a:off x="6680669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0" name="Google Shape;630;p19"/>
              <p:cNvSpPr/>
              <p:nvPr/>
            </p:nvSpPr>
            <p:spPr>
              <a:xfrm>
                <a:off x="651613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1" name="Google Shape;631;p19"/>
              <p:cNvSpPr/>
              <p:nvPr/>
            </p:nvSpPr>
            <p:spPr>
              <a:xfrm>
                <a:off x="6399205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2" name="Google Shape;632;p19"/>
              <p:cNvSpPr/>
              <p:nvPr/>
            </p:nvSpPr>
            <p:spPr>
              <a:xfrm>
                <a:off x="5237391" y="2926127"/>
                <a:ext cx="144480" cy="2395484"/>
              </a:xfrm>
              <a:custGeom>
                <a:rect b="b" l="l" r="r" t="t"/>
                <a:pathLst>
                  <a:path extrusionOk="0" h="6387957" w="38528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3" name="Google Shape;633;p19"/>
              <p:cNvSpPr/>
              <p:nvPr/>
            </p:nvSpPr>
            <p:spPr>
              <a:xfrm>
                <a:off x="512326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4" name="Google Shape;634;p19"/>
              <p:cNvSpPr/>
              <p:nvPr/>
            </p:nvSpPr>
            <p:spPr>
              <a:xfrm>
                <a:off x="5611343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5" name="Google Shape;635;p19"/>
              <p:cNvSpPr/>
              <p:nvPr/>
            </p:nvSpPr>
            <p:spPr>
              <a:xfrm>
                <a:off x="540725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6" name="Google Shape;636;p19"/>
              <p:cNvSpPr/>
              <p:nvPr/>
            </p:nvSpPr>
            <p:spPr>
              <a:xfrm>
                <a:off x="5470252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37" name="Google Shape;637;p19"/>
              <p:cNvSpPr/>
              <p:nvPr/>
            </p:nvSpPr>
            <p:spPr>
              <a:xfrm>
                <a:off x="5533244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638" name="Google Shape;638;p19"/>
          <p:cNvGrpSpPr/>
          <p:nvPr/>
        </p:nvGrpSpPr>
        <p:grpSpPr>
          <a:xfrm>
            <a:off x="166359" y="6490656"/>
            <a:ext cx="4247753" cy="273665"/>
            <a:chOff x="4366684" y="2926127"/>
            <a:chExt cx="3278346" cy="2572038"/>
          </a:xfrm>
        </p:grpSpPr>
        <p:sp>
          <p:nvSpPr>
            <p:cNvPr id="639" name="Google Shape;639;p19"/>
            <p:cNvSpPr/>
            <p:nvPr/>
          </p:nvSpPr>
          <p:spPr>
            <a:xfrm>
              <a:off x="4744501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19"/>
            <p:cNvSpPr/>
            <p:nvPr/>
          </p:nvSpPr>
          <p:spPr>
            <a:xfrm>
              <a:off x="467662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1" name="Google Shape;641;p19"/>
            <p:cNvSpPr/>
            <p:nvPr/>
          </p:nvSpPr>
          <p:spPr>
            <a:xfrm>
              <a:off x="5706626" y="2927282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2" name="Google Shape;642;p19"/>
            <p:cNvSpPr/>
            <p:nvPr/>
          </p:nvSpPr>
          <p:spPr>
            <a:xfrm>
              <a:off x="5022376" y="2926994"/>
              <a:ext cx="75130" cy="2395484"/>
            </a:xfrm>
            <a:custGeom>
              <a:rect b="b" l="l" r="r" t="t"/>
              <a:pathLst>
                <a:path extrusionOk="0" h="6387957" w="200346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3" name="Google Shape;643;p19"/>
            <p:cNvSpPr/>
            <p:nvPr/>
          </p:nvSpPr>
          <p:spPr>
            <a:xfrm>
              <a:off x="487782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19"/>
            <p:cNvSpPr/>
            <p:nvPr/>
          </p:nvSpPr>
          <p:spPr>
            <a:xfrm>
              <a:off x="4559765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19"/>
            <p:cNvSpPr/>
            <p:nvPr/>
          </p:nvSpPr>
          <p:spPr>
            <a:xfrm>
              <a:off x="4433987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6" name="Google Shape;646;p19"/>
            <p:cNvSpPr/>
            <p:nvPr/>
          </p:nvSpPr>
          <p:spPr>
            <a:xfrm>
              <a:off x="4366684" y="2927282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7" name="Google Shape;647;p19"/>
            <p:cNvSpPr/>
            <p:nvPr/>
          </p:nvSpPr>
          <p:spPr>
            <a:xfrm>
              <a:off x="5957386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8" name="Google Shape;648;p19"/>
            <p:cNvSpPr/>
            <p:nvPr/>
          </p:nvSpPr>
          <p:spPr>
            <a:xfrm>
              <a:off x="6024689" y="2926127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9" name="Google Shape;649;p19"/>
            <p:cNvSpPr/>
            <p:nvPr/>
          </p:nvSpPr>
          <p:spPr>
            <a:xfrm>
              <a:off x="5890084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19"/>
            <p:cNvSpPr/>
            <p:nvPr/>
          </p:nvSpPr>
          <p:spPr>
            <a:xfrm>
              <a:off x="609199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1" name="Google Shape;651;p19"/>
            <p:cNvSpPr/>
            <p:nvPr/>
          </p:nvSpPr>
          <p:spPr>
            <a:xfrm>
              <a:off x="7139759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2" name="Google Shape;652;p19"/>
            <p:cNvSpPr/>
            <p:nvPr/>
          </p:nvSpPr>
          <p:spPr>
            <a:xfrm>
              <a:off x="7280788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19"/>
            <p:cNvSpPr/>
            <p:nvPr/>
          </p:nvSpPr>
          <p:spPr>
            <a:xfrm>
              <a:off x="7349773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4" name="Google Shape;654;p19"/>
            <p:cNvSpPr/>
            <p:nvPr/>
          </p:nvSpPr>
          <p:spPr>
            <a:xfrm>
              <a:off x="7548511" y="2927282"/>
              <a:ext cx="41926" cy="2570883"/>
            </a:xfrm>
            <a:custGeom>
              <a:rect b="b" l="l" r="r" t="t"/>
              <a:pathLst>
                <a:path extrusionOk="0" h="6855688" w="111804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5" name="Google Shape;655;p19"/>
            <p:cNvSpPr/>
            <p:nvPr/>
          </p:nvSpPr>
          <p:spPr>
            <a:xfrm>
              <a:off x="748524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19"/>
            <p:cNvSpPr/>
            <p:nvPr/>
          </p:nvSpPr>
          <p:spPr>
            <a:xfrm>
              <a:off x="7616134" y="2926994"/>
              <a:ext cx="28896" cy="2568860"/>
            </a:xfrm>
            <a:custGeom>
              <a:rect b="b" l="l" r="r" t="t"/>
              <a:pathLst>
                <a:path extrusionOk="0" h="6850294" w="77056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7" name="Google Shape;657;p19"/>
            <p:cNvSpPr/>
            <p:nvPr/>
          </p:nvSpPr>
          <p:spPr>
            <a:xfrm>
              <a:off x="6838507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8" name="Google Shape;658;p19"/>
            <p:cNvSpPr/>
            <p:nvPr/>
          </p:nvSpPr>
          <p:spPr>
            <a:xfrm>
              <a:off x="698099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9" name="Google Shape;659;p19"/>
            <p:cNvSpPr/>
            <p:nvPr/>
          </p:nvSpPr>
          <p:spPr>
            <a:xfrm>
              <a:off x="706505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0" name="Google Shape;660;p19"/>
            <p:cNvSpPr/>
            <p:nvPr/>
          </p:nvSpPr>
          <p:spPr>
            <a:xfrm>
              <a:off x="6754449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1" name="Google Shape;661;p19"/>
            <p:cNvSpPr/>
            <p:nvPr/>
          </p:nvSpPr>
          <p:spPr>
            <a:xfrm>
              <a:off x="633491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2" name="Google Shape;662;p19"/>
            <p:cNvSpPr/>
            <p:nvPr/>
          </p:nvSpPr>
          <p:spPr>
            <a:xfrm>
              <a:off x="6159871" y="2926127"/>
              <a:ext cx="37565" cy="2398373"/>
            </a:xfrm>
            <a:custGeom>
              <a:rect b="b" l="l" r="r" t="t"/>
              <a:pathLst>
                <a:path extrusionOk="0" h="6395662" w="100173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3" name="Google Shape;663;p19"/>
            <p:cNvSpPr/>
            <p:nvPr/>
          </p:nvSpPr>
          <p:spPr>
            <a:xfrm>
              <a:off x="6231712" y="2926127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4" name="Google Shape;664;p19"/>
            <p:cNvSpPr/>
            <p:nvPr/>
          </p:nvSpPr>
          <p:spPr>
            <a:xfrm>
              <a:off x="6598401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5" name="Google Shape;665;p19"/>
            <p:cNvSpPr/>
            <p:nvPr/>
          </p:nvSpPr>
          <p:spPr>
            <a:xfrm>
              <a:off x="6680669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6" name="Google Shape;666;p19"/>
            <p:cNvSpPr/>
            <p:nvPr/>
          </p:nvSpPr>
          <p:spPr>
            <a:xfrm>
              <a:off x="651613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7" name="Google Shape;667;p19"/>
            <p:cNvSpPr/>
            <p:nvPr/>
          </p:nvSpPr>
          <p:spPr>
            <a:xfrm>
              <a:off x="6399205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8" name="Google Shape;668;p19"/>
            <p:cNvSpPr/>
            <p:nvPr/>
          </p:nvSpPr>
          <p:spPr>
            <a:xfrm>
              <a:off x="5237391" y="2926127"/>
              <a:ext cx="144480" cy="2395484"/>
            </a:xfrm>
            <a:custGeom>
              <a:rect b="b" l="l" r="r" t="t"/>
              <a:pathLst>
                <a:path extrusionOk="0" h="6387957" w="38528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9" name="Google Shape;669;p19"/>
            <p:cNvSpPr/>
            <p:nvPr/>
          </p:nvSpPr>
          <p:spPr>
            <a:xfrm>
              <a:off x="512326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0" name="Google Shape;670;p19"/>
            <p:cNvSpPr/>
            <p:nvPr/>
          </p:nvSpPr>
          <p:spPr>
            <a:xfrm>
              <a:off x="5611343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1" name="Google Shape;671;p19"/>
            <p:cNvSpPr/>
            <p:nvPr/>
          </p:nvSpPr>
          <p:spPr>
            <a:xfrm>
              <a:off x="540725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2" name="Google Shape;672;p19"/>
            <p:cNvSpPr/>
            <p:nvPr/>
          </p:nvSpPr>
          <p:spPr>
            <a:xfrm>
              <a:off x="5470252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73" name="Google Shape;673;p19"/>
            <p:cNvSpPr/>
            <p:nvPr/>
          </p:nvSpPr>
          <p:spPr>
            <a:xfrm>
              <a:off x="5533244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674" name="Google Shape;67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19"/>
          <p:cNvSpPr txBox="1"/>
          <p:nvPr>
            <p:ph idx="12" type="sldNum"/>
          </p:nvPr>
        </p:nvSpPr>
        <p:spPr>
          <a:xfrm>
            <a:off x="9448800" y="33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676" name="Google Shape;676;p19"/>
          <p:cNvGrpSpPr/>
          <p:nvPr/>
        </p:nvGrpSpPr>
        <p:grpSpPr>
          <a:xfrm>
            <a:off x="4826153" y="6382131"/>
            <a:ext cx="7369500" cy="465300"/>
            <a:chOff x="4817758" y="6382984"/>
            <a:chExt cx="7369500" cy="465300"/>
          </a:xfrm>
        </p:grpSpPr>
        <p:sp>
          <p:nvSpPr>
            <p:cNvPr id="677" name="Google Shape;677;p19"/>
            <p:cNvSpPr/>
            <p:nvPr/>
          </p:nvSpPr>
          <p:spPr>
            <a:xfrm>
              <a:off x="4817758" y="6382984"/>
              <a:ext cx="7369500" cy="46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78" name="Google Shape;678;p1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3655" y="6397831"/>
              <a:ext cx="7281505" cy="4174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679" name="Google Shape;679;p19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Cisco’s, “SDN, Transformation Through Innovation”. Available at: http://www.cisco.com/web/solutions/trends/sdn/index.html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[2] F5 white paper, “Network Functions Virtualization—Everything Old Is New Again”. Available at: http://www.f5.com/pdf/white-papers/service-provider-nfv-white-paper.pdf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[3] EMC2, “WAN Optimization Controller Technologies”. Available at: http://www.emc.com/collateral/hardware/technical-documentation/h8076-wan-optimization-t b.pdf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[4] Citrix white paper. “Application Delivery Controller”. Available at: https://www.citrix.com/content/dam/citrix/en_us/documents/products-solutions/what-is-an-a pplication-delivery-controller-adc.pdf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[5] Forbes “Two Vital Keys For The Future Of The Software-Defined Data Center”. Available at: http://www.forbes.com/sites/symantec/2014/09/25/two-vital-keys-for-the-future-of-the-softw are-defined-data-center/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0"/>
          <p:cNvSpPr/>
          <p:nvPr/>
        </p:nvSpPr>
        <p:spPr>
          <a:xfrm>
            <a:off x="0" y="-699"/>
            <a:ext cx="121920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685" name="Google Shape;685;p20"/>
          <p:cNvGrpSpPr/>
          <p:nvPr/>
        </p:nvGrpSpPr>
        <p:grpSpPr>
          <a:xfrm>
            <a:off x="4232" y="6382984"/>
            <a:ext cx="12192000" cy="476400"/>
            <a:chOff x="0" y="6381750"/>
            <a:chExt cx="12192000" cy="476400"/>
          </a:xfrm>
        </p:grpSpPr>
        <p:sp>
          <p:nvSpPr>
            <p:cNvPr id="686" name="Google Shape;686;p20"/>
            <p:cNvSpPr/>
            <p:nvPr/>
          </p:nvSpPr>
          <p:spPr>
            <a:xfrm>
              <a:off x="0" y="6381750"/>
              <a:ext cx="12192000" cy="476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687" name="Google Shape;687;p20"/>
            <p:cNvGrpSpPr/>
            <p:nvPr/>
          </p:nvGrpSpPr>
          <p:grpSpPr>
            <a:xfrm>
              <a:off x="160100" y="6467251"/>
              <a:ext cx="4087770" cy="273665"/>
              <a:chOff x="4366684" y="2926127"/>
              <a:chExt cx="3278346" cy="2572038"/>
            </a:xfrm>
          </p:grpSpPr>
          <p:sp>
            <p:nvSpPr>
              <p:cNvPr id="688" name="Google Shape;688;p20"/>
              <p:cNvSpPr/>
              <p:nvPr/>
            </p:nvSpPr>
            <p:spPr>
              <a:xfrm>
                <a:off x="4744501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89" name="Google Shape;689;p20"/>
              <p:cNvSpPr/>
              <p:nvPr/>
            </p:nvSpPr>
            <p:spPr>
              <a:xfrm>
                <a:off x="467662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0" name="Google Shape;690;p20"/>
              <p:cNvSpPr/>
              <p:nvPr/>
            </p:nvSpPr>
            <p:spPr>
              <a:xfrm>
                <a:off x="5706626" y="2927282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1" name="Google Shape;691;p20"/>
              <p:cNvSpPr/>
              <p:nvPr/>
            </p:nvSpPr>
            <p:spPr>
              <a:xfrm>
                <a:off x="5022376" y="2926994"/>
                <a:ext cx="75130" cy="2395484"/>
              </a:xfrm>
              <a:custGeom>
                <a:rect b="b" l="l" r="r" t="t"/>
                <a:pathLst>
                  <a:path extrusionOk="0" h="6387957" w="200346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2" name="Google Shape;692;p20"/>
              <p:cNvSpPr/>
              <p:nvPr/>
            </p:nvSpPr>
            <p:spPr>
              <a:xfrm>
                <a:off x="487782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3" name="Google Shape;693;p20"/>
              <p:cNvSpPr/>
              <p:nvPr/>
            </p:nvSpPr>
            <p:spPr>
              <a:xfrm>
                <a:off x="4559765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4" name="Google Shape;694;p20"/>
              <p:cNvSpPr/>
              <p:nvPr/>
            </p:nvSpPr>
            <p:spPr>
              <a:xfrm>
                <a:off x="4433987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5" name="Google Shape;695;p20"/>
              <p:cNvSpPr/>
              <p:nvPr/>
            </p:nvSpPr>
            <p:spPr>
              <a:xfrm>
                <a:off x="4366684" y="2927282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6" name="Google Shape;696;p20"/>
              <p:cNvSpPr/>
              <p:nvPr/>
            </p:nvSpPr>
            <p:spPr>
              <a:xfrm>
                <a:off x="5957386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7" name="Google Shape;697;p20"/>
              <p:cNvSpPr/>
              <p:nvPr/>
            </p:nvSpPr>
            <p:spPr>
              <a:xfrm>
                <a:off x="6024689" y="2926127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8" name="Google Shape;698;p20"/>
              <p:cNvSpPr/>
              <p:nvPr/>
            </p:nvSpPr>
            <p:spPr>
              <a:xfrm>
                <a:off x="5890084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699" name="Google Shape;699;p20"/>
              <p:cNvSpPr/>
              <p:nvPr/>
            </p:nvSpPr>
            <p:spPr>
              <a:xfrm>
                <a:off x="609199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0" name="Google Shape;700;p20"/>
              <p:cNvSpPr/>
              <p:nvPr/>
            </p:nvSpPr>
            <p:spPr>
              <a:xfrm>
                <a:off x="7139759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1" name="Google Shape;701;p20"/>
              <p:cNvSpPr/>
              <p:nvPr/>
            </p:nvSpPr>
            <p:spPr>
              <a:xfrm>
                <a:off x="7280788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2" name="Google Shape;702;p20"/>
              <p:cNvSpPr/>
              <p:nvPr/>
            </p:nvSpPr>
            <p:spPr>
              <a:xfrm>
                <a:off x="7349773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3" name="Google Shape;703;p20"/>
              <p:cNvSpPr/>
              <p:nvPr/>
            </p:nvSpPr>
            <p:spPr>
              <a:xfrm>
                <a:off x="7548511" y="2927282"/>
                <a:ext cx="41926" cy="2570883"/>
              </a:xfrm>
              <a:custGeom>
                <a:rect b="b" l="l" r="r" t="t"/>
                <a:pathLst>
                  <a:path extrusionOk="0" h="6855688" w="111804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4" name="Google Shape;704;p20"/>
              <p:cNvSpPr/>
              <p:nvPr/>
            </p:nvSpPr>
            <p:spPr>
              <a:xfrm>
                <a:off x="748524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5" name="Google Shape;705;p20"/>
              <p:cNvSpPr/>
              <p:nvPr/>
            </p:nvSpPr>
            <p:spPr>
              <a:xfrm>
                <a:off x="7616134" y="2926994"/>
                <a:ext cx="28896" cy="2568860"/>
              </a:xfrm>
              <a:custGeom>
                <a:rect b="b" l="l" r="r" t="t"/>
                <a:pathLst>
                  <a:path extrusionOk="0" h="6850294" w="77056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6" name="Google Shape;706;p20"/>
              <p:cNvSpPr/>
              <p:nvPr/>
            </p:nvSpPr>
            <p:spPr>
              <a:xfrm>
                <a:off x="6838507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7" name="Google Shape;707;p20"/>
              <p:cNvSpPr/>
              <p:nvPr/>
            </p:nvSpPr>
            <p:spPr>
              <a:xfrm>
                <a:off x="698099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8" name="Google Shape;708;p20"/>
              <p:cNvSpPr/>
              <p:nvPr/>
            </p:nvSpPr>
            <p:spPr>
              <a:xfrm>
                <a:off x="706505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09" name="Google Shape;709;p20"/>
              <p:cNvSpPr/>
              <p:nvPr/>
            </p:nvSpPr>
            <p:spPr>
              <a:xfrm>
                <a:off x="6754449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0" name="Google Shape;710;p20"/>
              <p:cNvSpPr/>
              <p:nvPr/>
            </p:nvSpPr>
            <p:spPr>
              <a:xfrm>
                <a:off x="633491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1" name="Google Shape;711;p20"/>
              <p:cNvSpPr/>
              <p:nvPr/>
            </p:nvSpPr>
            <p:spPr>
              <a:xfrm>
                <a:off x="6159871" y="2926127"/>
                <a:ext cx="37565" cy="2398373"/>
              </a:xfrm>
              <a:custGeom>
                <a:rect b="b" l="l" r="r" t="t"/>
                <a:pathLst>
                  <a:path extrusionOk="0" h="6395662" w="100173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2" name="Google Shape;712;p20"/>
              <p:cNvSpPr/>
              <p:nvPr/>
            </p:nvSpPr>
            <p:spPr>
              <a:xfrm>
                <a:off x="6231712" y="2926127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3" name="Google Shape;713;p20"/>
              <p:cNvSpPr/>
              <p:nvPr/>
            </p:nvSpPr>
            <p:spPr>
              <a:xfrm>
                <a:off x="6598401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4" name="Google Shape;714;p20"/>
              <p:cNvSpPr/>
              <p:nvPr/>
            </p:nvSpPr>
            <p:spPr>
              <a:xfrm>
                <a:off x="6680669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5" name="Google Shape;715;p20"/>
              <p:cNvSpPr/>
              <p:nvPr/>
            </p:nvSpPr>
            <p:spPr>
              <a:xfrm>
                <a:off x="651613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6" name="Google Shape;716;p20"/>
              <p:cNvSpPr/>
              <p:nvPr/>
            </p:nvSpPr>
            <p:spPr>
              <a:xfrm>
                <a:off x="6399205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7" name="Google Shape;717;p20"/>
              <p:cNvSpPr/>
              <p:nvPr/>
            </p:nvSpPr>
            <p:spPr>
              <a:xfrm>
                <a:off x="5237391" y="2926127"/>
                <a:ext cx="144480" cy="2395484"/>
              </a:xfrm>
              <a:custGeom>
                <a:rect b="b" l="l" r="r" t="t"/>
                <a:pathLst>
                  <a:path extrusionOk="0" h="6387957" w="38528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8" name="Google Shape;718;p20"/>
              <p:cNvSpPr/>
              <p:nvPr/>
            </p:nvSpPr>
            <p:spPr>
              <a:xfrm>
                <a:off x="512326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9" name="Google Shape;719;p20"/>
              <p:cNvSpPr/>
              <p:nvPr/>
            </p:nvSpPr>
            <p:spPr>
              <a:xfrm>
                <a:off x="5611343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0" name="Google Shape;720;p20"/>
              <p:cNvSpPr/>
              <p:nvPr/>
            </p:nvSpPr>
            <p:spPr>
              <a:xfrm>
                <a:off x="540725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1" name="Google Shape;721;p20"/>
              <p:cNvSpPr/>
              <p:nvPr/>
            </p:nvSpPr>
            <p:spPr>
              <a:xfrm>
                <a:off x="5470252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22" name="Google Shape;722;p20"/>
              <p:cNvSpPr/>
              <p:nvPr/>
            </p:nvSpPr>
            <p:spPr>
              <a:xfrm>
                <a:off x="5533244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723" name="Google Shape;723;p20"/>
          <p:cNvGrpSpPr/>
          <p:nvPr/>
        </p:nvGrpSpPr>
        <p:grpSpPr>
          <a:xfrm>
            <a:off x="166359" y="6490656"/>
            <a:ext cx="4247753" cy="273665"/>
            <a:chOff x="4366684" y="2926127"/>
            <a:chExt cx="3278346" cy="2572038"/>
          </a:xfrm>
        </p:grpSpPr>
        <p:sp>
          <p:nvSpPr>
            <p:cNvPr id="724" name="Google Shape;724;p20"/>
            <p:cNvSpPr/>
            <p:nvPr/>
          </p:nvSpPr>
          <p:spPr>
            <a:xfrm>
              <a:off x="4744501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20"/>
            <p:cNvSpPr/>
            <p:nvPr/>
          </p:nvSpPr>
          <p:spPr>
            <a:xfrm>
              <a:off x="467662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20"/>
            <p:cNvSpPr/>
            <p:nvPr/>
          </p:nvSpPr>
          <p:spPr>
            <a:xfrm>
              <a:off x="5706626" y="2927282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20"/>
            <p:cNvSpPr/>
            <p:nvPr/>
          </p:nvSpPr>
          <p:spPr>
            <a:xfrm>
              <a:off x="5022376" y="2926994"/>
              <a:ext cx="75130" cy="2395484"/>
            </a:xfrm>
            <a:custGeom>
              <a:rect b="b" l="l" r="r" t="t"/>
              <a:pathLst>
                <a:path extrusionOk="0" h="6387957" w="200346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20"/>
            <p:cNvSpPr/>
            <p:nvPr/>
          </p:nvSpPr>
          <p:spPr>
            <a:xfrm>
              <a:off x="487782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9" name="Google Shape;729;p20"/>
            <p:cNvSpPr/>
            <p:nvPr/>
          </p:nvSpPr>
          <p:spPr>
            <a:xfrm>
              <a:off x="4559765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0" name="Google Shape;730;p20"/>
            <p:cNvSpPr/>
            <p:nvPr/>
          </p:nvSpPr>
          <p:spPr>
            <a:xfrm>
              <a:off x="4433987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1" name="Google Shape;731;p20"/>
            <p:cNvSpPr/>
            <p:nvPr/>
          </p:nvSpPr>
          <p:spPr>
            <a:xfrm>
              <a:off x="4366684" y="2927282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2" name="Google Shape;732;p20"/>
            <p:cNvSpPr/>
            <p:nvPr/>
          </p:nvSpPr>
          <p:spPr>
            <a:xfrm>
              <a:off x="5957386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3" name="Google Shape;733;p20"/>
            <p:cNvSpPr/>
            <p:nvPr/>
          </p:nvSpPr>
          <p:spPr>
            <a:xfrm>
              <a:off x="6024689" y="2926127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4" name="Google Shape;734;p20"/>
            <p:cNvSpPr/>
            <p:nvPr/>
          </p:nvSpPr>
          <p:spPr>
            <a:xfrm>
              <a:off x="5890084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5" name="Google Shape;735;p20"/>
            <p:cNvSpPr/>
            <p:nvPr/>
          </p:nvSpPr>
          <p:spPr>
            <a:xfrm>
              <a:off x="609199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6" name="Google Shape;736;p20"/>
            <p:cNvSpPr/>
            <p:nvPr/>
          </p:nvSpPr>
          <p:spPr>
            <a:xfrm>
              <a:off x="7139759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7" name="Google Shape;737;p20"/>
            <p:cNvSpPr/>
            <p:nvPr/>
          </p:nvSpPr>
          <p:spPr>
            <a:xfrm>
              <a:off x="7280788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8" name="Google Shape;738;p20"/>
            <p:cNvSpPr/>
            <p:nvPr/>
          </p:nvSpPr>
          <p:spPr>
            <a:xfrm>
              <a:off x="7349773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Google Shape;739;p20"/>
            <p:cNvSpPr/>
            <p:nvPr/>
          </p:nvSpPr>
          <p:spPr>
            <a:xfrm>
              <a:off x="7548511" y="2927282"/>
              <a:ext cx="41926" cy="2570883"/>
            </a:xfrm>
            <a:custGeom>
              <a:rect b="b" l="l" r="r" t="t"/>
              <a:pathLst>
                <a:path extrusionOk="0" h="6855688" w="111804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0" name="Google Shape;740;p20"/>
            <p:cNvSpPr/>
            <p:nvPr/>
          </p:nvSpPr>
          <p:spPr>
            <a:xfrm>
              <a:off x="748524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1" name="Google Shape;741;p20"/>
            <p:cNvSpPr/>
            <p:nvPr/>
          </p:nvSpPr>
          <p:spPr>
            <a:xfrm>
              <a:off x="7616134" y="2926994"/>
              <a:ext cx="28896" cy="2568860"/>
            </a:xfrm>
            <a:custGeom>
              <a:rect b="b" l="l" r="r" t="t"/>
              <a:pathLst>
                <a:path extrusionOk="0" h="6850294" w="77056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2" name="Google Shape;742;p20"/>
            <p:cNvSpPr/>
            <p:nvPr/>
          </p:nvSpPr>
          <p:spPr>
            <a:xfrm>
              <a:off x="6838507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3" name="Google Shape;743;p20"/>
            <p:cNvSpPr/>
            <p:nvPr/>
          </p:nvSpPr>
          <p:spPr>
            <a:xfrm>
              <a:off x="698099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4" name="Google Shape;744;p20"/>
            <p:cNvSpPr/>
            <p:nvPr/>
          </p:nvSpPr>
          <p:spPr>
            <a:xfrm>
              <a:off x="706505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5" name="Google Shape;745;p20"/>
            <p:cNvSpPr/>
            <p:nvPr/>
          </p:nvSpPr>
          <p:spPr>
            <a:xfrm>
              <a:off x="6754449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6" name="Google Shape;746;p20"/>
            <p:cNvSpPr/>
            <p:nvPr/>
          </p:nvSpPr>
          <p:spPr>
            <a:xfrm>
              <a:off x="633491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7" name="Google Shape;747;p20"/>
            <p:cNvSpPr/>
            <p:nvPr/>
          </p:nvSpPr>
          <p:spPr>
            <a:xfrm>
              <a:off x="6159871" y="2926127"/>
              <a:ext cx="37565" cy="2398373"/>
            </a:xfrm>
            <a:custGeom>
              <a:rect b="b" l="l" r="r" t="t"/>
              <a:pathLst>
                <a:path extrusionOk="0" h="6395662" w="100173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8" name="Google Shape;748;p20"/>
            <p:cNvSpPr/>
            <p:nvPr/>
          </p:nvSpPr>
          <p:spPr>
            <a:xfrm>
              <a:off x="6231712" y="2926127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9" name="Google Shape;749;p20"/>
            <p:cNvSpPr/>
            <p:nvPr/>
          </p:nvSpPr>
          <p:spPr>
            <a:xfrm>
              <a:off x="6598401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0" name="Google Shape;750;p20"/>
            <p:cNvSpPr/>
            <p:nvPr/>
          </p:nvSpPr>
          <p:spPr>
            <a:xfrm>
              <a:off x="6680669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1" name="Google Shape;751;p20"/>
            <p:cNvSpPr/>
            <p:nvPr/>
          </p:nvSpPr>
          <p:spPr>
            <a:xfrm>
              <a:off x="651613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2" name="Google Shape;752;p20"/>
            <p:cNvSpPr/>
            <p:nvPr/>
          </p:nvSpPr>
          <p:spPr>
            <a:xfrm>
              <a:off x="6399205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3" name="Google Shape;753;p20"/>
            <p:cNvSpPr/>
            <p:nvPr/>
          </p:nvSpPr>
          <p:spPr>
            <a:xfrm>
              <a:off x="5237391" y="2926127"/>
              <a:ext cx="144480" cy="2395484"/>
            </a:xfrm>
            <a:custGeom>
              <a:rect b="b" l="l" r="r" t="t"/>
              <a:pathLst>
                <a:path extrusionOk="0" h="6387957" w="38528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4" name="Google Shape;754;p20"/>
            <p:cNvSpPr/>
            <p:nvPr/>
          </p:nvSpPr>
          <p:spPr>
            <a:xfrm>
              <a:off x="512326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5" name="Google Shape;755;p20"/>
            <p:cNvSpPr/>
            <p:nvPr/>
          </p:nvSpPr>
          <p:spPr>
            <a:xfrm>
              <a:off x="5611343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6" name="Google Shape;756;p20"/>
            <p:cNvSpPr/>
            <p:nvPr/>
          </p:nvSpPr>
          <p:spPr>
            <a:xfrm>
              <a:off x="540725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7" name="Google Shape;757;p20"/>
            <p:cNvSpPr/>
            <p:nvPr/>
          </p:nvSpPr>
          <p:spPr>
            <a:xfrm>
              <a:off x="5470252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8" name="Google Shape;758;p20"/>
            <p:cNvSpPr/>
            <p:nvPr/>
          </p:nvSpPr>
          <p:spPr>
            <a:xfrm>
              <a:off x="5533244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759" name="Google Shape;75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760" name="Google Shape;760;p20"/>
          <p:cNvSpPr txBox="1"/>
          <p:nvPr>
            <p:ph idx="12" type="sldNum"/>
          </p:nvPr>
        </p:nvSpPr>
        <p:spPr>
          <a:xfrm>
            <a:off x="9448800" y="33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761" name="Google Shape;761;p20"/>
          <p:cNvGrpSpPr/>
          <p:nvPr/>
        </p:nvGrpSpPr>
        <p:grpSpPr>
          <a:xfrm>
            <a:off x="4826153" y="6382131"/>
            <a:ext cx="7369500" cy="465300"/>
            <a:chOff x="4817758" y="6382984"/>
            <a:chExt cx="7369500" cy="465300"/>
          </a:xfrm>
        </p:grpSpPr>
        <p:sp>
          <p:nvSpPr>
            <p:cNvPr id="762" name="Google Shape;762;p20"/>
            <p:cNvSpPr/>
            <p:nvPr/>
          </p:nvSpPr>
          <p:spPr>
            <a:xfrm>
              <a:off x="4817758" y="6382984"/>
              <a:ext cx="7369500" cy="46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3" name="Google Shape;763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3655" y="6397831"/>
              <a:ext cx="7281505" cy="4174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764" name="Google Shape;764;p20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[6] ONF, “Software Defined Networking”. Available atL https://www.opennetworking.org/sdn-resources/sdn-definition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[7] The OpenDayLight Project. Available at: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http://www.opendaylight.org/project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[8] Project FloodLigt “Open Source Software for Building Software-Defined Networks”. Availabe at: http://www.projectfloodlight.org/floodlight/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[9] ONF, “Openflow protocol”. Available at: https://www.opennetworking.org/ja/sdn-resources-ja/onf-specifications/openflow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[10] OpenStack. Available at: </a:t>
            </a:r>
            <a:r>
              <a:rPr lang="en-US" sz="2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http://www.openstack.org/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[11] OpenNF. Available at: http://opennf.cs.wisc.edu/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[12]Network Static, Brent Salisbury’s Blog. Available at: http://networkstatic.net/opendaylight-openstack-integration-devstack-fedora-20/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21"/>
          <p:cNvSpPr/>
          <p:nvPr/>
        </p:nvSpPr>
        <p:spPr>
          <a:xfrm>
            <a:off x="0" y="-699"/>
            <a:ext cx="12192000" cy="646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00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3600">
              <a:solidFill>
                <a:srgbClr val="0000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70" name="Google Shape;770;p21"/>
          <p:cNvGrpSpPr/>
          <p:nvPr/>
        </p:nvGrpSpPr>
        <p:grpSpPr>
          <a:xfrm>
            <a:off x="4232" y="6382984"/>
            <a:ext cx="12192000" cy="476400"/>
            <a:chOff x="0" y="6381750"/>
            <a:chExt cx="12192000" cy="476400"/>
          </a:xfrm>
        </p:grpSpPr>
        <p:sp>
          <p:nvSpPr>
            <p:cNvPr id="771" name="Google Shape;771;p21"/>
            <p:cNvSpPr/>
            <p:nvPr/>
          </p:nvSpPr>
          <p:spPr>
            <a:xfrm>
              <a:off x="0" y="6381750"/>
              <a:ext cx="12192000" cy="4764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772" name="Google Shape;772;p21"/>
            <p:cNvGrpSpPr/>
            <p:nvPr/>
          </p:nvGrpSpPr>
          <p:grpSpPr>
            <a:xfrm>
              <a:off x="160100" y="6467251"/>
              <a:ext cx="4087770" cy="273665"/>
              <a:chOff x="4366684" y="2926127"/>
              <a:chExt cx="3278346" cy="2572038"/>
            </a:xfrm>
          </p:grpSpPr>
          <p:sp>
            <p:nvSpPr>
              <p:cNvPr id="773" name="Google Shape;773;p21"/>
              <p:cNvSpPr/>
              <p:nvPr/>
            </p:nvSpPr>
            <p:spPr>
              <a:xfrm>
                <a:off x="4744501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4" name="Google Shape;774;p21"/>
              <p:cNvSpPr/>
              <p:nvPr/>
            </p:nvSpPr>
            <p:spPr>
              <a:xfrm>
                <a:off x="467662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5" name="Google Shape;775;p21"/>
              <p:cNvSpPr/>
              <p:nvPr/>
            </p:nvSpPr>
            <p:spPr>
              <a:xfrm>
                <a:off x="5706626" y="2927282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6" name="Google Shape;776;p21"/>
              <p:cNvSpPr/>
              <p:nvPr/>
            </p:nvSpPr>
            <p:spPr>
              <a:xfrm>
                <a:off x="5022376" y="2926994"/>
                <a:ext cx="75130" cy="2395484"/>
              </a:xfrm>
              <a:custGeom>
                <a:rect b="b" l="l" r="r" t="t"/>
                <a:pathLst>
                  <a:path extrusionOk="0" h="6387957" w="200346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7" name="Google Shape;777;p21"/>
              <p:cNvSpPr/>
              <p:nvPr/>
            </p:nvSpPr>
            <p:spPr>
              <a:xfrm>
                <a:off x="487782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8" name="Google Shape;778;p21"/>
              <p:cNvSpPr/>
              <p:nvPr/>
            </p:nvSpPr>
            <p:spPr>
              <a:xfrm>
                <a:off x="4559765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79" name="Google Shape;779;p21"/>
              <p:cNvSpPr/>
              <p:nvPr/>
            </p:nvSpPr>
            <p:spPr>
              <a:xfrm>
                <a:off x="4433987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0" name="Google Shape;780;p21"/>
              <p:cNvSpPr/>
              <p:nvPr/>
            </p:nvSpPr>
            <p:spPr>
              <a:xfrm>
                <a:off x="4366684" y="2927282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1" name="Google Shape;781;p21"/>
              <p:cNvSpPr/>
              <p:nvPr/>
            </p:nvSpPr>
            <p:spPr>
              <a:xfrm>
                <a:off x="5957386" y="2926705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2" name="Google Shape;782;p21"/>
              <p:cNvSpPr/>
              <p:nvPr/>
            </p:nvSpPr>
            <p:spPr>
              <a:xfrm>
                <a:off x="6024689" y="2926127"/>
                <a:ext cx="37565" cy="2568860"/>
              </a:xfrm>
              <a:custGeom>
                <a:rect b="b" l="l" r="r" t="t"/>
                <a:pathLst>
                  <a:path extrusionOk="0" h="6850294" w="100173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3" name="Google Shape;783;p21"/>
              <p:cNvSpPr/>
              <p:nvPr/>
            </p:nvSpPr>
            <p:spPr>
              <a:xfrm>
                <a:off x="5890084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4" name="Google Shape;784;p21"/>
              <p:cNvSpPr/>
              <p:nvPr/>
            </p:nvSpPr>
            <p:spPr>
              <a:xfrm>
                <a:off x="609199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5" name="Google Shape;785;p21"/>
              <p:cNvSpPr/>
              <p:nvPr/>
            </p:nvSpPr>
            <p:spPr>
              <a:xfrm>
                <a:off x="7139759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6" name="Google Shape;786;p21"/>
              <p:cNvSpPr/>
              <p:nvPr/>
            </p:nvSpPr>
            <p:spPr>
              <a:xfrm>
                <a:off x="7280788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7" name="Google Shape;787;p21"/>
              <p:cNvSpPr/>
              <p:nvPr/>
            </p:nvSpPr>
            <p:spPr>
              <a:xfrm>
                <a:off x="7349773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8" name="Google Shape;788;p21"/>
              <p:cNvSpPr/>
              <p:nvPr/>
            </p:nvSpPr>
            <p:spPr>
              <a:xfrm>
                <a:off x="7548511" y="2927282"/>
                <a:ext cx="41926" cy="2570883"/>
              </a:xfrm>
              <a:custGeom>
                <a:rect b="b" l="l" r="r" t="t"/>
                <a:pathLst>
                  <a:path extrusionOk="0" h="6855688" w="111804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9" name="Google Shape;789;p21"/>
              <p:cNvSpPr/>
              <p:nvPr/>
            </p:nvSpPr>
            <p:spPr>
              <a:xfrm>
                <a:off x="748524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0" name="Google Shape;790;p21"/>
              <p:cNvSpPr/>
              <p:nvPr/>
            </p:nvSpPr>
            <p:spPr>
              <a:xfrm>
                <a:off x="7616134" y="2926994"/>
                <a:ext cx="28896" cy="2568860"/>
              </a:xfrm>
              <a:custGeom>
                <a:rect b="b" l="l" r="r" t="t"/>
                <a:pathLst>
                  <a:path extrusionOk="0" h="6850294" w="77056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1" name="Google Shape;791;p21"/>
              <p:cNvSpPr/>
              <p:nvPr/>
            </p:nvSpPr>
            <p:spPr>
              <a:xfrm>
                <a:off x="6838507" y="2926994"/>
                <a:ext cx="109805" cy="2395484"/>
              </a:xfrm>
              <a:custGeom>
                <a:rect b="b" l="l" r="r" t="t"/>
                <a:pathLst>
                  <a:path extrusionOk="0" h="6387957" w="292813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2" name="Google Shape;792;p21"/>
              <p:cNvSpPr/>
              <p:nvPr/>
            </p:nvSpPr>
            <p:spPr>
              <a:xfrm>
                <a:off x="698099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3" name="Google Shape;793;p21"/>
              <p:cNvSpPr/>
              <p:nvPr/>
            </p:nvSpPr>
            <p:spPr>
              <a:xfrm>
                <a:off x="7065051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4" name="Google Shape;794;p21"/>
              <p:cNvSpPr/>
              <p:nvPr/>
            </p:nvSpPr>
            <p:spPr>
              <a:xfrm>
                <a:off x="6754449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5" name="Google Shape;795;p21"/>
              <p:cNvSpPr/>
              <p:nvPr/>
            </p:nvSpPr>
            <p:spPr>
              <a:xfrm>
                <a:off x="633491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6" name="Google Shape;796;p21"/>
              <p:cNvSpPr/>
              <p:nvPr/>
            </p:nvSpPr>
            <p:spPr>
              <a:xfrm>
                <a:off x="6159871" y="2926127"/>
                <a:ext cx="37565" cy="2398373"/>
              </a:xfrm>
              <a:custGeom>
                <a:rect b="b" l="l" r="r" t="t"/>
                <a:pathLst>
                  <a:path extrusionOk="0" h="6395662" w="100173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7" name="Google Shape;797;p21"/>
              <p:cNvSpPr/>
              <p:nvPr/>
            </p:nvSpPr>
            <p:spPr>
              <a:xfrm>
                <a:off x="6231712" y="2926127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8" name="Google Shape;798;p21"/>
              <p:cNvSpPr/>
              <p:nvPr/>
            </p:nvSpPr>
            <p:spPr>
              <a:xfrm>
                <a:off x="6598401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9" name="Google Shape;799;p21"/>
              <p:cNvSpPr/>
              <p:nvPr/>
            </p:nvSpPr>
            <p:spPr>
              <a:xfrm>
                <a:off x="6680669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0" name="Google Shape;800;p21"/>
              <p:cNvSpPr/>
              <p:nvPr/>
            </p:nvSpPr>
            <p:spPr>
              <a:xfrm>
                <a:off x="6516134" y="2927282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1" name="Google Shape;801;p21"/>
              <p:cNvSpPr/>
              <p:nvPr/>
            </p:nvSpPr>
            <p:spPr>
              <a:xfrm>
                <a:off x="6399205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2" name="Google Shape;802;p21"/>
              <p:cNvSpPr/>
              <p:nvPr/>
            </p:nvSpPr>
            <p:spPr>
              <a:xfrm>
                <a:off x="5237391" y="2926127"/>
                <a:ext cx="144480" cy="2395484"/>
              </a:xfrm>
              <a:custGeom>
                <a:rect b="b" l="l" r="r" t="t"/>
                <a:pathLst>
                  <a:path extrusionOk="0" h="6387957" w="385280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3" name="Google Shape;803;p21"/>
              <p:cNvSpPr/>
              <p:nvPr/>
            </p:nvSpPr>
            <p:spPr>
              <a:xfrm>
                <a:off x="5123269" y="2926994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4" name="Google Shape;804;p21"/>
              <p:cNvSpPr/>
              <p:nvPr/>
            </p:nvSpPr>
            <p:spPr>
              <a:xfrm>
                <a:off x="5611343" y="2927282"/>
                <a:ext cx="72240" cy="2395484"/>
              </a:xfrm>
              <a:custGeom>
                <a:rect b="b" l="l" r="r" t="t"/>
                <a:pathLst>
                  <a:path extrusionOk="0" h="6387957" w="192640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5" name="Google Shape;805;p21"/>
              <p:cNvSpPr/>
              <p:nvPr/>
            </p:nvSpPr>
            <p:spPr>
              <a:xfrm>
                <a:off x="5407259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6" name="Google Shape;806;p21"/>
              <p:cNvSpPr/>
              <p:nvPr/>
            </p:nvSpPr>
            <p:spPr>
              <a:xfrm>
                <a:off x="5470252" y="2926994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7" name="Google Shape;807;p21"/>
              <p:cNvSpPr/>
              <p:nvPr/>
            </p:nvSpPr>
            <p:spPr>
              <a:xfrm>
                <a:off x="5533244" y="2926127"/>
                <a:ext cx="37565" cy="2395484"/>
              </a:xfrm>
              <a:custGeom>
                <a:rect b="b" l="l" r="r" t="t"/>
                <a:pathLst>
                  <a:path extrusionOk="0" h="6387957" w="100173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solidFill>
                <a:srgbClr val="C000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C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808" name="Google Shape;808;p21"/>
          <p:cNvGrpSpPr/>
          <p:nvPr/>
        </p:nvGrpSpPr>
        <p:grpSpPr>
          <a:xfrm>
            <a:off x="166359" y="6490656"/>
            <a:ext cx="4247753" cy="273665"/>
            <a:chOff x="4366684" y="2926127"/>
            <a:chExt cx="3278346" cy="2572038"/>
          </a:xfrm>
        </p:grpSpPr>
        <p:sp>
          <p:nvSpPr>
            <p:cNvPr id="809" name="Google Shape;809;p21"/>
            <p:cNvSpPr/>
            <p:nvPr/>
          </p:nvSpPr>
          <p:spPr>
            <a:xfrm>
              <a:off x="4744501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467662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5706626" y="2927282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5022376" y="2926994"/>
              <a:ext cx="75130" cy="2395484"/>
            </a:xfrm>
            <a:custGeom>
              <a:rect b="b" l="l" r="r" t="t"/>
              <a:pathLst>
                <a:path extrusionOk="0" h="6387957" w="200346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487782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4559765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4433987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4366684" y="2927282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5957386" y="2926705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6024689" y="2926127"/>
              <a:ext cx="37565" cy="2568860"/>
            </a:xfrm>
            <a:custGeom>
              <a:rect b="b" l="l" r="r" t="t"/>
              <a:pathLst>
                <a:path extrusionOk="0" h="6850294" w="100173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5890084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09199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7139759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7280788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7349773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7548511" y="2927282"/>
              <a:ext cx="41926" cy="2570883"/>
            </a:xfrm>
            <a:custGeom>
              <a:rect b="b" l="l" r="r" t="t"/>
              <a:pathLst>
                <a:path extrusionOk="0" h="6855688" w="111804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748524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7616134" y="2926994"/>
              <a:ext cx="28896" cy="2568860"/>
            </a:xfrm>
            <a:custGeom>
              <a:rect b="b" l="l" r="r" t="t"/>
              <a:pathLst>
                <a:path extrusionOk="0" h="6850294" w="77056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838507" y="2926994"/>
              <a:ext cx="109805" cy="2395484"/>
            </a:xfrm>
            <a:custGeom>
              <a:rect b="b" l="l" r="r" t="t"/>
              <a:pathLst>
                <a:path extrusionOk="0" h="6387957" w="292813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698099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9" name="Google Shape;829;p21"/>
            <p:cNvSpPr/>
            <p:nvPr/>
          </p:nvSpPr>
          <p:spPr>
            <a:xfrm>
              <a:off x="7065051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0" name="Google Shape;830;p21"/>
            <p:cNvSpPr/>
            <p:nvPr/>
          </p:nvSpPr>
          <p:spPr>
            <a:xfrm>
              <a:off x="6754449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1" name="Google Shape;831;p21"/>
            <p:cNvSpPr/>
            <p:nvPr/>
          </p:nvSpPr>
          <p:spPr>
            <a:xfrm>
              <a:off x="633491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2" name="Google Shape;832;p21"/>
            <p:cNvSpPr/>
            <p:nvPr/>
          </p:nvSpPr>
          <p:spPr>
            <a:xfrm>
              <a:off x="6159871" y="2926127"/>
              <a:ext cx="37565" cy="2398373"/>
            </a:xfrm>
            <a:custGeom>
              <a:rect b="b" l="l" r="r" t="t"/>
              <a:pathLst>
                <a:path extrusionOk="0" h="6395662" w="100173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3" name="Google Shape;833;p21"/>
            <p:cNvSpPr/>
            <p:nvPr/>
          </p:nvSpPr>
          <p:spPr>
            <a:xfrm>
              <a:off x="6231712" y="2926127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4" name="Google Shape;834;p21"/>
            <p:cNvSpPr/>
            <p:nvPr/>
          </p:nvSpPr>
          <p:spPr>
            <a:xfrm>
              <a:off x="6598401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5" name="Google Shape;835;p21"/>
            <p:cNvSpPr/>
            <p:nvPr/>
          </p:nvSpPr>
          <p:spPr>
            <a:xfrm>
              <a:off x="6680669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6" name="Google Shape;836;p21"/>
            <p:cNvSpPr/>
            <p:nvPr/>
          </p:nvSpPr>
          <p:spPr>
            <a:xfrm>
              <a:off x="6516134" y="2927282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7" name="Google Shape;837;p21"/>
            <p:cNvSpPr/>
            <p:nvPr/>
          </p:nvSpPr>
          <p:spPr>
            <a:xfrm>
              <a:off x="6399205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8" name="Google Shape;838;p21"/>
            <p:cNvSpPr/>
            <p:nvPr/>
          </p:nvSpPr>
          <p:spPr>
            <a:xfrm>
              <a:off x="5237391" y="2926127"/>
              <a:ext cx="144480" cy="2395484"/>
            </a:xfrm>
            <a:custGeom>
              <a:rect b="b" l="l" r="r" t="t"/>
              <a:pathLst>
                <a:path extrusionOk="0" h="6387957" w="385280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9" name="Google Shape;839;p21"/>
            <p:cNvSpPr/>
            <p:nvPr/>
          </p:nvSpPr>
          <p:spPr>
            <a:xfrm>
              <a:off x="5123269" y="2926994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0" name="Google Shape;840;p21"/>
            <p:cNvSpPr/>
            <p:nvPr/>
          </p:nvSpPr>
          <p:spPr>
            <a:xfrm>
              <a:off x="5611343" y="2927282"/>
              <a:ext cx="72240" cy="2395484"/>
            </a:xfrm>
            <a:custGeom>
              <a:rect b="b" l="l" r="r" t="t"/>
              <a:pathLst>
                <a:path extrusionOk="0" h="6387957" w="192640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1" name="Google Shape;841;p21"/>
            <p:cNvSpPr/>
            <p:nvPr/>
          </p:nvSpPr>
          <p:spPr>
            <a:xfrm>
              <a:off x="5407259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2" name="Google Shape;842;p21"/>
            <p:cNvSpPr/>
            <p:nvPr/>
          </p:nvSpPr>
          <p:spPr>
            <a:xfrm>
              <a:off x="5470252" y="2926994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3" name="Google Shape;843;p21"/>
            <p:cNvSpPr/>
            <p:nvPr/>
          </p:nvSpPr>
          <p:spPr>
            <a:xfrm>
              <a:off x="5533244" y="2926127"/>
              <a:ext cx="37565" cy="2395484"/>
            </a:xfrm>
            <a:custGeom>
              <a:rect b="b" l="l" r="r" t="t"/>
              <a:pathLst>
                <a:path extrusionOk="0" h="6387957" w="100173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844" name="Google Shape;84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587" y="34941"/>
            <a:ext cx="1343005" cy="575049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21"/>
          <p:cNvSpPr txBox="1"/>
          <p:nvPr>
            <p:ph idx="12" type="sldNum"/>
          </p:nvPr>
        </p:nvSpPr>
        <p:spPr>
          <a:xfrm>
            <a:off x="9448800" y="3394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846" name="Google Shape;846;p21"/>
          <p:cNvGrpSpPr/>
          <p:nvPr/>
        </p:nvGrpSpPr>
        <p:grpSpPr>
          <a:xfrm>
            <a:off x="4826153" y="6382131"/>
            <a:ext cx="7369500" cy="465300"/>
            <a:chOff x="4817758" y="6382984"/>
            <a:chExt cx="7369500" cy="465300"/>
          </a:xfrm>
        </p:grpSpPr>
        <p:sp>
          <p:nvSpPr>
            <p:cNvPr id="847" name="Google Shape;847;p21"/>
            <p:cNvSpPr/>
            <p:nvPr/>
          </p:nvSpPr>
          <p:spPr>
            <a:xfrm>
              <a:off x="4817758" y="6382984"/>
              <a:ext cx="7369500" cy="465300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48" name="Google Shape;84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873655" y="6397831"/>
              <a:ext cx="7281505" cy="417465"/>
            </a:xfrm>
            <a:prstGeom prst="rect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849" name="Google Shape;849;p21"/>
          <p:cNvSpPr txBox="1"/>
          <p:nvPr/>
        </p:nvSpPr>
        <p:spPr>
          <a:xfrm>
            <a:off x="123275" y="773200"/>
            <a:ext cx="11945400" cy="51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[13] Mininet, “An Instant Virtual Network on your Laptop (or other PC)”. Available at: www.miniet.org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[14] Bitbucket, Group2UnnA. Avaible at: https://bitbucket.org/group2unna/ik2200/src/4e9828a5fe33861bebcd49b3fdde3adf0c4a524d/ Mininet/?at=Final [15] Mini-Stanford topology. Availabe at: https://bitbucket.org/peymank/hassel-public/wiki/Mini-Stanford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[16] Fedora 20, All-in-One Image. Available at: https://wiki.opendaylight.org/images/HostedFiles/Fedora20_ODL_OpenStack.zip.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[17] Openstack Icehouse install using Devstack. Available at: http://sreeninet.wordpress.com/2014/05/11/openstack-install-using-devstack/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[18] Midokura Github. Available at: https://github.com/midokura/odp-ovsdb/tree/master/resources/openstack 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