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
      <p:font typeface="Noto Sans Symbol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otoSansSymbols-bold.fntdata"/><Relationship Id="rId30" Type="http://schemas.openxmlformats.org/officeDocument/2006/relationships/font" Target="fonts/NotoSansSymbols-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df2a0822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df2a0822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2df2a0822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df2a0822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df2a08220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2df2a08220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f36206d4f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f36206d4f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16f36206d4f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8ac469e9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8ac469e9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38ac469e9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8ac469e9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8ac469e95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38ac469e95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8ac469e95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8ac469e95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238ac469e95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6380303689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6380303689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6380303689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db5e25d66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db5e25d66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2db5e25d66_1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db5e25d6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db5e25d6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2db5e25d6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db5e25d66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db5e25d66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2db5e25d66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db5e25d66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db5e25d66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2db5e25d66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293b51cd6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293b51cd6_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f293b51cd6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df2a0822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df2a0822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2df2a0822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
        <p:nvSpPr>
          <p:cNvPr id="21" name="Google Shape;21;p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22" name="Google Shape;2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9" name="Google Shape;129;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r>
              <a:t>xx%</a:t>
            </a:r>
          </a:p>
        </p:txBody>
      </p:sp>
      <p:sp>
        <p:nvSpPr>
          <p:cNvPr id="130" name="Google Shape;130;p11"/>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31" name="Google Shape;13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4" name="Shape 134"/>
        <p:cNvGrpSpPr/>
        <p:nvPr/>
      </p:nvGrpSpPr>
      <p:grpSpPr>
        <a:xfrm>
          <a:off x="0" y="0"/>
          <a:ext cx="0" cy="0"/>
          <a:chOff x="0" y="0"/>
          <a:chExt cx="0" cy="0"/>
        </a:xfrm>
      </p:grpSpPr>
      <p:sp>
        <p:nvSpPr>
          <p:cNvPr id="135" name="Google Shape;135;p13"/>
          <p:cNvSpPr/>
          <p:nvPr/>
        </p:nvSpPr>
        <p:spPr>
          <a:xfrm>
            <a:off x="1004479" y="0"/>
            <a:ext cx="10372200" cy="6858000"/>
          </a:xfrm>
          <a:prstGeom prst="rect">
            <a:avLst/>
          </a:prstGeom>
          <a:solidFill>
            <a:schemeClr val="dk2">
              <a:alpha val="9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txBox="1"/>
          <p:nvPr>
            <p:ph type="title"/>
          </p:nvPr>
        </p:nvSpPr>
        <p:spPr>
          <a:xfrm>
            <a:off x="2611808" y="808056"/>
            <a:ext cx="7958400" cy="1077300"/>
          </a:xfrm>
          <a:prstGeom prst="rect">
            <a:avLst/>
          </a:prstGeom>
          <a:noFill/>
          <a:ln>
            <a:noFill/>
          </a:ln>
        </p:spPr>
        <p:txBody>
          <a:bodyPr anchorCtr="0" anchor="t" bIns="45700" lIns="91425" spcFirstLastPara="1" rIns="91425" wrap="square" tIns="45700">
            <a:norm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8" name="Google Shape;138;p13"/>
          <p:cNvSpPr txBox="1"/>
          <p:nvPr>
            <p:ph idx="1" type="body"/>
          </p:nvPr>
        </p:nvSpPr>
        <p:spPr>
          <a:xfrm>
            <a:off x="2773599" y="2052116"/>
            <a:ext cx="7796400" cy="3997800"/>
          </a:xfrm>
          <a:prstGeom prst="rect">
            <a:avLst/>
          </a:prstGeom>
          <a:noFill/>
          <a:ln>
            <a:noFill/>
          </a:ln>
        </p:spPr>
        <p:txBody>
          <a:bodyPr anchorCtr="0" anchor="ctr" bIns="45700" lIns="91425" spcFirstLastPara="1" rIns="91425" wrap="square" tIns="45700">
            <a:normAutofit/>
          </a:bodyPr>
          <a:lstStyle>
            <a:lvl1pPr indent="-331470" lvl="0" marL="457200" rtl="0" algn="l">
              <a:lnSpc>
                <a:spcPct val="120000"/>
              </a:lnSpc>
              <a:spcBef>
                <a:spcPts val="1000"/>
              </a:spcBef>
              <a:spcAft>
                <a:spcPts val="0"/>
              </a:spcAft>
              <a:buSzPts val="1620"/>
              <a:buChar char="●"/>
              <a:defRPr/>
            </a:lvl1pPr>
            <a:lvl2pPr indent="-331469" lvl="1" marL="914400" rtl="0" algn="l">
              <a:lnSpc>
                <a:spcPct val="120000"/>
              </a:lnSpc>
              <a:spcBef>
                <a:spcPts val="600"/>
              </a:spcBef>
              <a:spcAft>
                <a:spcPts val="0"/>
              </a:spcAft>
              <a:buSzPts val="1620"/>
              <a:buChar char="○"/>
              <a:defRPr/>
            </a:lvl2pPr>
            <a:lvl3pPr indent="-331469" lvl="2" marL="1371600" rtl="0" algn="l">
              <a:lnSpc>
                <a:spcPct val="120000"/>
              </a:lnSpc>
              <a:spcBef>
                <a:spcPts val="600"/>
              </a:spcBef>
              <a:spcAft>
                <a:spcPts val="0"/>
              </a:spcAft>
              <a:buSzPts val="1620"/>
              <a:buChar char="■"/>
              <a:defRPr/>
            </a:lvl3pPr>
            <a:lvl4pPr indent="-331469" lvl="3" marL="1828800" rtl="0" algn="l">
              <a:lnSpc>
                <a:spcPct val="120000"/>
              </a:lnSpc>
              <a:spcBef>
                <a:spcPts val="600"/>
              </a:spcBef>
              <a:spcAft>
                <a:spcPts val="0"/>
              </a:spcAft>
              <a:buSzPts val="1620"/>
              <a:buChar char="●"/>
              <a:defRPr/>
            </a:lvl4pPr>
            <a:lvl5pPr indent="-331470" lvl="4" marL="2286000" rtl="0" algn="l">
              <a:lnSpc>
                <a:spcPct val="120000"/>
              </a:lnSpc>
              <a:spcBef>
                <a:spcPts val="600"/>
              </a:spcBef>
              <a:spcAft>
                <a:spcPts val="0"/>
              </a:spcAft>
              <a:buSzPts val="1620"/>
              <a:buChar char="○"/>
              <a:defRPr/>
            </a:lvl5pPr>
            <a:lvl6pPr indent="-331470" lvl="5" marL="2743200" rtl="0" algn="l">
              <a:lnSpc>
                <a:spcPct val="120000"/>
              </a:lnSpc>
              <a:spcBef>
                <a:spcPts val="600"/>
              </a:spcBef>
              <a:spcAft>
                <a:spcPts val="0"/>
              </a:spcAft>
              <a:buSzPts val="1620"/>
              <a:buChar char="■"/>
              <a:defRPr/>
            </a:lvl6pPr>
            <a:lvl7pPr indent="-331470" lvl="6" marL="3200400" rtl="0" algn="l">
              <a:lnSpc>
                <a:spcPct val="120000"/>
              </a:lnSpc>
              <a:spcBef>
                <a:spcPts val="600"/>
              </a:spcBef>
              <a:spcAft>
                <a:spcPts val="0"/>
              </a:spcAft>
              <a:buSzPts val="1620"/>
              <a:buChar char="●"/>
              <a:defRPr/>
            </a:lvl7pPr>
            <a:lvl8pPr indent="-331470" lvl="7" marL="3657600" rtl="0" algn="l">
              <a:lnSpc>
                <a:spcPct val="120000"/>
              </a:lnSpc>
              <a:spcBef>
                <a:spcPts val="600"/>
              </a:spcBef>
              <a:spcAft>
                <a:spcPts val="0"/>
              </a:spcAft>
              <a:buSzPts val="1620"/>
              <a:buChar char="○"/>
              <a:defRPr/>
            </a:lvl8pPr>
            <a:lvl9pPr indent="-331470" lvl="8" marL="4114800" rtl="0" algn="l">
              <a:lnSpc>
                <a:spcPct val="120000"/>
              </a:lnSpc>
              <a:spcBef>
                <a:spcPts val="600"/>
              </a:spcBef>
              <a:spcAft>
                <a:spcPts val="600"/>
              </a:spcAft>
              <a:buSzPts val="1620"/>
              <a:buChar char="■"/>
              <a:defRPr/>
            </a:lvl9pPr>
          </a:lstStyle>
          <a:p/>
        </p:txBody>
      </p:sp>
      <p:sp>
        <p:nvSpPr>
          <p:cNvPr id="139" name="Google Shape;139;p13"/>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3"/>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13"/>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3"/>
          <p:cNvSpPr txBox="1"/>
          <p:nvPr/>
        </p:nvSpPr>
        <p:spPr>
          <a:xfrm>
            <a:off x="2194943" y="641225"/>
            <a:ext cx="415500" cy="369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 name="Google Shape;43;p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44" name="Google Shape;44;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50" name="Google Shape;50;p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1" name="Google Shape;51;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57" name="Google Shape;57;p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8" name="Google Shape;58;p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9" name="Google Shape;59;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65" name="Google Shape;65;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71" name="Google Shape;71;p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72" name="Google Shape;72;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4" name="Google Shape;9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0" name="Google Shape;100;p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101" name="Google Shape;101;p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02" name="Google Shape;102;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1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108" name="Google Shape;10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lt1"/>
                </a:solidFill>
                <a:latin typeface="Lato"/>
                <a:ea typeface="Lato"/>
                <a:cs typeface="Lato"/>
                <a:sym typeface="Lato"/>
              </a:defRPr>
            </a:lvl1pPr>
            <a:lvl2pPr lvl="1" rtl="0" algn="r">
              <a:buNone/>
              <a:defRPr sz="1300">
                <a:solidFill>
                  <a:schemeClr val="lt1"/>
                </a:solidFill>
                <a:latin typeface="Lato"/>
                <a:ea typeface="Lato"/>
                <a:cs typeface="Lato"/>
                <a:sym typeface="Lato"/>
              </a:defRPr>
            </a:lvl2pPr>
            <a:lvl3pPr lvl="2" rtl="0" algn="r">
              <a:buNone/>
              <a:defRPr sz="1300">
                <a:solidFill>
                  <a:schemeClr val="lt1"/>
                </a:solidFill>
                <a:latin typeface="Lato"/>
                <a:ea typeface="Lato"/>
                <a:cs typeface="Lato"/>
                <a:sym typeface="Lato"/>
              </a:defRPr>
            </a:lvl3pPr>
            <a:lvl4pPr lvl="3" rtl="0" algn="r">
              <a:buNone/>
              <a:defRPr sz="1300">
                <a:solidFill>
                  <a:schemeClr val="lt1"/>
                </a:solidFill>
                <a:latin typeface="Lato"/>
                <a:ea typeface="Lato"/>
                <a:cs typeface="Lato"/>
                <a:sym typeface="Lato"/>
              </a:defRPr>
            </a:lvl4pPr>
            <a:lvl5pPr lvl="4" rtl="0" algn="r">
              <a:buNone/>
              <a:defRPr sz="1300">
                <a:solidFill>
                  <a:schemeClr val="lt1"/>
                </a:solidFill>
                <a:latin typeface="Lato"/>
                <a:ea typeface="Lato"/>
                <a:cs typeface="Lato"/>
                <a:sym typeface="Lato"/>
              </a:defRPr>
            </a:lvl5pPr>
            <a:lvl6pPr lvl="5" rtl="0" algn="r">
              <a:buNone/>
              <a:defRPr sz="1300">
                <a:solidFill>
                  <a:schemeClr val="lt1"/>
                </a:solidFill>
                <a:latin typeface="Lato"/>
                <a:ea typeface="Lato"/>
                <a:cs typeface="Lato"/>
                <a:sym typeface="Lato"/>
              </a:defRPr>
            </a:lvl6pPr>
            <a:lvl7pPr lvl="6" rtl="0" algn="r">
              <a:buNone/>
              <a:defRPr sz="1300">
                <a:solidFill>
                  <a:schemeClr val="lt1"/>
                </a:solidFill>
                <a:latin typeface="Lato"/>
                <a:ea typeface="Lato"/>
                <a:cs typeface="Lato"/>
                <a:sym typeface="Lato"/>
              </a:defRPr>
            </a:lvl7pPr>
            <a:lvl8pPr lvl="7" rtl="0" algn="r">
              <a:buNone/>
              <a:defRPr sz="1300">
                <a:solidFill>
                  <a:schemeClr val="lt1"/>
                </a:solidFill>
                <a:latin typeface="Lato"/>
                <a:ea typeface="Lato"/>
                <a:cs typeface="Lato"/>
                <a:sym typeface="Lato"/>
              </a:defRPr>
            </a:lvl8pPr>
            <a:lvl9pPr lvl="8" rtl="0"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24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ctrTitle"/>
          </p:nvPr>
        </p:nvSpPr>
        <p:spPr>
          <a:xfrm>
            <a:off x="5317200" y="1032350"/>
            <a:ext cx="5396700" cy="1523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lang="en-US" sz="3200"/>
              <a:t>INTEGRATION OF HEURISTIC TECHNIQUES IN THE GAME OF GO</a:t>
            </a:r>
            <a:endParaRPr sz="3200"/>
          </a:p>
        </p:txBody>
      </p:sp>
      <p:sp>
        <p:nvSpPr>
          <p:cNvPr id="149" name="Google Shape;149;p14"/>
          <p:cNvSpPr txBox="1"/>
          <p:nvPr>
            <p:ph idx="1" type="subTitle"/>
          </p:nvPr>
        </p:nvSpPr>
        <p:spPr>
          <a:xfrm>
            <a:off x="6457225" y="2899650"/>
            <a:ext cx="4337400" cy="3672600"/>
          </a:xfrm>
          <a:prstGeom prst="rect">
            <a:avLst/>
          </a:prstGeom>
          <a:noFill/>
          <a:ln>
            <a:noFill/>
          </a:ln>
        </p:spPr>
        <p:txBody>
          <a:bodyPr anchorCtr="0" anchor="b" bIns="45700" lIns="91425" spcFirstLastPara="1" rIns="91425" wrap="square" tIns="0">
            <a:noAutofit/>
          </a:bodyPr>
          <a:lstStyle/>
          <a:p>
            <a:pPr indent="-342900" lvl="0" marL="457200" rtl="0" algn="r">
              <a:lnSpc>
                <a:spcPct val="120000"/>
              </a:lnSpc>
              <a:spcBef>
                <a:spcPts val="0"/>
              </a:spcBef>
              <a:spcAft>
                <a:spcPts val="0"/>
              </a:spcAft>
              <a:buSzPts val="1800"/>
              <a:buChar char="-"/>
            </a:pPr>
            <a:r>
              <a:rPr lang="en-US"/>
              <a:t>Chinmay Majithia</a:t>
            </a:r>
            <a:endParaRPr/>
          </a:p>
          <a:p>
            <a:pPr indent="0" lvl="0" marL="0" rtl="0" algn="r">
              <a:lnSpc>
                <a:spcPct val="120000"/>
              </a:lnSpc>
              <a:spcBef>
                <a:spcPts val="1600"/>
              </a:spcBef>
              <a:spcAft>
                <a:spcPts val="0"/>
              </a:spcAft>
              <a:buSzPts val="1620"/>
              <a:buNone/>
            </a:pPr>
            <a:r>
              <a:rPr lang="en-US"/>
              <a:t>Rahul Makhija</a:t>
            </a:r>
            <a:endParaRPr/>
          </a:p>
          <a:p>
            <a:pPr indent="0" lvl="0" marL="0" rtl="0" algn="r">
              <a:lnSpc>
                <a:spcPct val="120000"/>
              </a:lnSpc>
              <a:spcBef>
                <a:spcPts val="1600"/>
              </a:spcBef>
              <a:spcAft>
                <a:spcPts val="0"/>
              </a:spcAft>
              <a:buSzPts val="1620"/>
              <a:buNone/>
            </a:pPr>
            <a:r>
              <a:rPr lang="en-US"/>
              <a:t>Pravek Khata</a:t>
            </a:r>
            <a:endParaRPr/>
          </a:p>
          <a:p>
            <a:pPr indent="0" lvl="0" marL="0" rtl="0" algn="r">
              <a:lnSpc>
                <a:spcPct val="120000"/>
              </a:lnSpc>
              <a:spcBef>
                <a:spcPts val="1600"/>
              </a:spcBef>
              <a:spcAft>
                <a:spcPts val="0"/>
              </a:spcAft>
              <a:buSzPts val="1620"/>
              <a:buNone/>
            </a:pPr>
            <a:r>
              <a:rPr lang="en-US"/>
              <a:t>Abhay Mukul</a:t>
            </a:r>
            <a:endParaRPr/>
          </a:p>
          <a:p>
            <a:pPr indent="0" lvl="0" marL="0" rtl="0" algn="l">
              <a:lnSpc>
                <a:spcPct val="120000"/>
              </a:lnSpc>
              <a:spcBef>
                <a:spcPts val="1600"/>
              </a:spcBef>
              <a:spcAft>
                <a:spcPts val="0"/>
              </a:spcAft>
              <a:buSzPts val="1620"/>
              <a:buNone/>
            </a:pPr>
            <a:r>
              <a:rPr lang="en-US"/>
              <a:t> </a:t>
            </a:r>
            <a:endParaRPr/>
          </a:p>
          <a:p>
            <a:pPr indent="0" lvl="0" marL="0" rtl="0" algn="r">
              <a:lnSpc>
                <a:spcPct val="120000"/>
              </a:lnSpc>
              <a:spcBef>
                <a:spcPts val="1600"/>
              </a:spcBef>
              <a:spcAft>
                <a:spcPts val="0"/>
              </a:spcAft>
              <a:buSzPts val="1620"/>
              <a:buNone/>
            </a:pPr>
            <a:r>
              <a:rPr lang="en-US"/>
              <a:t>Supervised  by Dr Jayant Gadge</a:t>
            </a:r>
            <a:endParaRPr/>
          </a:p>
          <a:p>
            <a:pPr indent="0" lvl="0" marL="0" rtl="0" algn="r">
              <a:lnSpc>
                <a:spcPct val="120000"/>
              </a:lnSpc>
              <a:spcBef>
                <a:spcPts val="1600"/>
              </a:spcBef>
              <a:spcAft>
                <a:spcPts val="0"/>
              </a:spcAft>
              <a:buSzPts val="1620"/>
              <a:buNone/>
            </a:pPr>
            <a:r>
              <a:rPr lang="en-US"/>
              <a:t>Group 52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2307450" y="326700"/>
            <a:ext cx="7577100" cy="9855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IMPLEMENTATION</a:t>
            </a:r>
            <a:endParaRPr/>
          </a:p>
        </p:txBody>
      </p:sp>
      <p:sp>
        <p:nvSpPr>
          <p:cNvPr id="249" name="Google Shape;249;p23"/>
          <p:cNvSpPr txBox="1"/>
          <p:nvPr>
            <p:ph idx="1" type="body"/>
          </p:nvPr>
        </p:nvSpPr>
        <p:spPr>
          <a:xfrm>
            <a:off x="1730000" y="1196425"/>
            <a:ext cx="9385200" cy="55791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US" sz="1800"/>
              <a:t>DESCRIPTION OF EVALUATION FUNCTION CHOSEN :-</a:t>
            </a:r>
            <a:endParaRPr sz="1800"/>
          </a:p>
          <a:p>
            <a:pPr indent="-342900" lvl="0" marL="457200" rtl="0" algn="l">
              <a:lnSpc>
                <a:spcPct val="150000"/>
              </a:lnSpc>
              <a:spcBef>
                <a:spcPts val="1600"/>
              </a:spcBef>
              <a:spcAft>
                <a:spcPts val="0"/>
              </a:spcAft>
              <a:buSzPts val="1800"/>
              <a:buChar char="●"/>
            </a:pPr>
            <a:r>
              <a:rPr lang="en-US" sz="1800"/>
              <a:t>The evaluation function is responsible for assigning values to the nodes in the game state tree. </a:t>
            </a:r>
            <a:endParaRPr sz="1800"/>
          </a:p>
          <a:p>
            <a:pPr indent="-342900" lvl="0" marL="457200" rtl="0" algn="l">
              <a:lnSpc>
                <a:spcPct val="150000"/>
              </a:lnSpc>
              <a:spcBef>
                <a:spcPts val="1000"/>
              </a:spcBef>
              <a:spcAft>
                <a:spcPts val="0"/>
              </a:spcAft>
              <a:buSzPts val="1800"/>
              <a:buChar char="●"/>
            </a:pPr>
            <a:r>
              <a:rPr lang="en-US" sz="1800"/>
              <a:t>These values will then be used by the algorithm to prune useless moves and find optimal move. </a:t>
            </a:r>
            <a:endParaRPr sz="1800"/>
          </a:p>
          <a:p>
            <a:pPr indent="-342900" lvl="0" marL="457200" rtl="0" algn="l">
              <a:lnSpc>
                <a:spcPct val="150000"/>
              </a:lnSpc>
              <a:spcBef>
                <a:spcPts val="1000"/>
              </a:spcBef>
              <a:spcAft>
                <a:spcPts val="0"/>
              </a:spcAft>
              <a:buSzPts val="1800"/>
              <a:buChar char="●"/>
            </a:pPr>
            <a:r>
              <a:rPr lang="en-US" sz="1800"/>
              <a:t>The parameter that this evaluation function uses is equal to the sum of the number of stones placed on the board by the player and the number of empty intersections completely surrounded by the player’s stone. </a:t>
            </a:r>
            <a:endParaRPr sz="1800"/>
          </a:p>
          <a:p>
            <a:pPr indent="-342900" lvl="0" marL="457200" rtl="0" algn="l">
              <a:lnSpc>
                <a:spcPct val="150000"/>
              </a:lnSpc>
              <a:spcBef>
                <a:spcPts val="1000"/>
              </a:spcBef>
              <a:spcAft>
                <a:spcPts val="1000"/>
              </a:spcAft>
              <a:buSzPts val="1800"/>
              <a:buChar char="●"/>
            </a:pPr>
            <a:r>
              <a:rPr lang="en-US" sz="1800"/>
              <a:t>That is, we are using the total space occupied as a parameter. Hence the bot will play only those moves that increase its space and thus will take the opportunity to capture the opponent’s stones and make less mistakes that would cause a reduction in its own space.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idx="1" type="body"/>
          </p:nvPr>
        </p:nvSpPr>
        <p:spPr>
          <a:xfrm>
            <a:off x="1730000" y="2090077"/>
            <a:ext cx="9385200" cy="475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lnSpc>
                <a:spcPct val="150000"/>
              </a:lnSpc>
              <a:spcBef>
                <a:spcPts val="1600"/>
              </a:spcBef>
              <a:spcAft>
                <a:spcPts val="1600"/>
              </a:spcAft>
              <a:buNone/>
            </a:pPr>
            <a:r>
              <a:rPr lang="en-US" sz="1800"/>
              <a:t>For example, in this case first when it was black’s turn, black played the move on the left to maximize its score, and then it predicted white to play the move on the right with a score of 0.3 to minimize white’s score.</a:t>
            </a:r>
            <a:endParaRPr sz="1800"/>
          </a:p>
        </p:txBody>
      </p:sp>
      <p:pic>
        <p:nvPicPr>
          <p:cNvPr id="256" name="Google Shape;256;p24"/>
          <p:cNvPicPr preferRelativeResize="0"/>
          <p:nvPr/>
        </p:nvPicPr>
        <p:blipFill>
          <a:blip r:embed="rId3">
            <a:alphaModFix/>
          </a:blip>
          <a:stretch>
            <a:fillRect/>
          </a:stretch>
        </p:blipFill>
        <p:spPr>
          <a:xfrm>
            <a:off x="2735663" y="329125"/>
            <a:ext cx="7373875" cy="475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TECHNOLOGY USED</a:t>
            </a:r>
            <a:endParaRPr/>
          </a:p>
        </p:txBody>
      </p:sp>
      <p:sp>
        <p:nvSpPr>
          <p:cNvPr id="263" name="Google Shape;263;p25"/>
          <p:cNvSpPr txBox="1"/>
          <p:nvPr>
            <p:ph idx="1" type="body"/>
          </p:nvPr>
        </p:nvSpPr>
        <p:spPr>
          <a:xfrm>
            <a:off x="1730000" y="1488153"/>
            <a:ext cx="9385200" cy="52113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US" sz="1800"/>
              <a:t>These technologies will be used to implement the Graphical User Interface:-  </a:t>
            </a:r>
            <a:endParaRPr sz="1800"/>
          </a:p>
          <a:p>
            <a:pPr indent="0" lvl="0" marL="0" rtl="0" algn="l">
              <a:lnSpc>
                <a:spcPct val="150000"/>
              </a:lnSpc>
              <a:spcBef>
                <a:spcPts val="1600"/>
              </a:spcBef>
              <a:spcAft>
                <a:spcPts val="0"/>
              </a:spcAft>
              <a:buNone/>
            </a:pPr>
            <a:r>
              <a:rPr b="1" lang="en-US" sz="1800"/>
              <a:t>HTML:</a:t>
            </a:r>
            <a:r>
              <a:rPr lang="en-US" sz="1800"/>
              <a:t> HTML is the foundation of a website it contains the information that tells the browser what is on the page in terms of text, links, where to find images. </a:t>
            </a:r>
            <a:endParaRPr sz="1800"/>
          </a:p>
          <a:p>
            <a:pPr indent="0" lvl="0" marL="0" rtl="0" algn="l">
              <a:lnSpc>
                <a:spcPct val="150000"/>
              </a:lnSpc>
              <a:spcBef>
                <a:spcPts val="1600"/>
              </a:spcBef>
              <a:spcAft>
                <a:spcPts val="0"/>
              </a:spcAft>
              <a:buNone/>
            </a:pPr>
            <a:r>
              <a:rPr b="1" lang="en-US" sz="1800"/>
              <a:t>CSS:</a:t>
            </a:r>
            <a:r>
              <a:rPr lang="en-US" sz="1800"/>
              <a:t> CSS is used for defining the styles for web pages. It describes the look and formatting of a document which is written in a markup language. It provides an additional feature to HTML. It is generally used with HTML to change the style of web pages and user interfaces. </a:t>
            </a:r>
            <a:endParaRPr sz="1800"/>
          </a:p>
          <a:p>
            <a:pPr indent="0" lvl="0" marL="0" rtl="0" algn="l">
              <a:lnSpc>
                <a:spcPct val="150000"/>
              </a:lnSpc>
              <a:spcBef>
                <a:spcPts val="1600"/>
              </a:spcBef>
              <a:spcAft>
                <a:spcPts val="1600"/>
              </a:spcAft>
              <a:buNone/>
            </a:pPr>
            <a:r>
              <a:rPr b="1" lang="en-US" sz="1800"/>
              <a:t>Javascript: </a:t>
            </a:r>
            <a:r>
              <a:rPr lang="en-US" sz="1800"/>
              <a:t>JavaScript is used for Show or hide more information with the click of a button, change the color of a button when the mouse hovers over it, slide through a carousel of images on the homepage, zooming in or zooming out on an image, displaying a timer or count-down on a website, playing audio and video in a web page, displaying animations and using a drop-down menu.</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3000"/>
                                        <p:tgtEl>
                                          <p:spTgt spid="263">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3000"/>
                                        <p:tgtEl>
                                          <p:spTgt spid="263">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3000"/>
                                        <p:tgtEl>
                                          <p:spTgt spid="263">
                                            <p:txEl>
                                              <p:pRg end="2" st="2"/>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3000"/>
                                        <p:tgtEl>
                                          <p:spTgt spid="2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Results: Game Menu</a:t>
            </a:r>
            <a:endParaRPr/>
          </a:p>
        </p:txBody>
      </p:sp>
      <p:sp>
        <p:nvSpPr>
          <p:cNvPr id="270" name="Google Shape;270;p26"/>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271" name="Google Shape;271;p26"/>
          <p:cNvPicPr preferRelativeResize="0"/>
          <p:nvPr/>
        </p:nvPicPr>
        <p:blipFill>
          <a:blip r:embed="rId3">
            <a:alphaModFix/>
          </a:blip>
          <a:stretch>
            <a:fillRect/>
          </a:stretch>
        </p:blipFill>
        <p:spPr>
          <a:xfrm>
            <a:off x="1195725" y="1279025"/>
            <a:ext cx="10453752" cy="550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Results: Human vs Human</a:t>
            </a:r>
            <a:endParaRPr/>
          </a:p>
        </p:txBody>
      </p:sp>
      <p:sp>
        <p:nvSpPr>
          <p:cNvPr id="278" name="Google Shape;278;p27"/>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279" name="Google Shape;279;p27"/>
          <p:cNvPicPr preferRelativeResize="0"/>
          <p:nvPr/>
        </p:nvPicPr>
        <p:blipFill>
          <a:blip r:embed="rId3">
            <a:alphaModFix/>
          </a:blip>
          <a:stretch>
            <a:fillRect/>
          </a:stretch>
        </p:blipFill>
        <p:spPr>
          <a:xfrm>
            <a:off x="1003325" y="1298750"/>
            <a:ext cx="10424752" cy="554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Results: Human vs Bot</a:t>
            </a:r>
            <a:endParaRPr/>
          </a:p>
        </p:txBody>
      </p:sp>
      <p:pic>
        <p:nvPicPr>
          <p:cNvPr id="286" name="Google Shape;286;p28"/>
          <p:cNvPicPr preferRelativeResize="0"/>
          <p:nvPr/>
        </p:nvPicPr>
        <p:blipFill>
          <a:blip r:embed="rId3">
            <a:alphaModFix/>
          </a:blip>
          <a:stretch>
            <a:fillRect/>
          </a:stretch>
        </p:blipFill>
        <p:spPr>
          <a:xfrm>
            <a:off x="1027600" y="1325200"/>
            <a:ext cx="10400474" cy="553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CONCLUSION AND FUTURE SCOPE</a:t>
            </a:r>
            <a:endParaRPr/>
          </a:p>
        </p:txBody>
      </p:sp>
      <p:sp>
        <p:nvSpPr>
          <p:cNvPr id="293" name="Google Shape;293;p29"/>
          <p:cNvSpPr txBox="1"/>
          <p:nvPr>
            <p:ph idx="1" type="body"/>
          </p:nvPr>
        </p:nvSpPr>
        <p:spPr>
          <a:xfrm>
            <a:off x="1730000" y="1743901"/>
            <a:ext cx="9385200" cy="4227900"/>
          </a:xfrm>
          <a:prstGeom prst="rect">
            <a:avLst/>
          </a:prstGeom>
        </p:spPr>
        <p:txBody>
          <a:bodyPr anchorCtr="0" anchor="t" bIns="121900" lIns="121900" spcFirstLastPara="1" rIns="121900" wrap="square" tIns="121900">
            <a:normAutofit lnSpcReduction="20000"/>
          </a:bodyPr>
          <a:lstStyle/>
          <a:p>
            <a:pPr indent="0" lvl="0" marL="0" rtl="0" algn="l">
              <a:lnSpc>
                <a:spcPct val="150000"/>
              </a:lnSpc>
              <a:spcBef>
                <a:spcPts val="0"/>
              </a:spcBef>
              <a:spcAft>
                <a:spcPts val="0"/>
              </a:spcAft>
              <a:buNone/>
            </a:pPr>
            <a:r>
              <a:t/>
            </a:r>
            <a:endParaRPr sz="1800"/>
          </a:p>
          <a:p>
            <a:pPr indent="-336550" lvl="0" marL="914400" rtl="0" algn="l">
              <a:lnSpc>
                <a:spcPct val="150000"/>
              </a:lnSpc>
              <a:spcBef>
                <a:spcPts val="1000"/>
              </a:spcBef>
              <a:spcAft>
                <a:spcPts val="0"/>
              </a:spcAft>
              <a:buSzPts val="1700"/>
              <a:buChar char="●"/>
            </a:pPr>
            <a:r>
              <a:rPr lang="en-US"/>
              <a:t>The future scope of this project includes the use of advanced Go techniques and strategies like tenuki (which is the art of playing at a distance for a greater purpose).</a:t>
            </a:r>
            <a:endParaRPr/>
          </a:p>
          <a:p>
            <a:pPr indent="-336550" lvl="0" marL="914400" rtl="0" algn="l">
              <a:lnSpc>
                <a:spcPct val="150000"/>
              </a:lnSpc>
              <a:spcBef>
                <a:spcPts val="1000"/>
              </a:spcBef>
              <a:spcAft>
                <a:spcPts val="0"/>
              </a:spcAft>
              <a:buSzPts val="1700"/>
              <a:buChar char="●"/>
            </a:pPr>
            <a:r>
              <a:rPr lang="en-US"/>
              <a:t>The scope also includes the addition of various levels of difficulty for the bot according to the user’s requirement.</a:t>
            </a:r>
            <a:endParaRPr/>
          </a:p>
          <a:p>
            <a:pPr indent="-336550" lvl="0" marL="914400" rtl="0" algn="l">
              <a:lnSpc>
                <a:spcPct val="150000"/>
              </a:lnSpc>
              <a:spcBef>
                <a:spcPts val="1000"/>
              </a:spcBef>
              <a:spcAft>
                <a:spcPts val="0"/>
              </a:spcAft>
              <a:buSzPts val="1700"/>
              <a:buChar char="●"/>
            </a:pPr>
            <a:r>
              <a:rPr lang="en-US"/>
              <a:t>In addition, we would like to make the bot more intelligent by using  Reinforcement Learning Algorithms and Neural Networks.</a:t>
            </a:r>
            <a:endParaRPr/>
          </a:p>
          <a:p>
            <a:pPr indent="-336550" lvl="0" marL="914400" rtl="0" algn="l">
              <a:lnSpc>
                <a:spcPct val="150000"/>
              </a:lnSpc>
              <a:spcBef>
                <a:spcPts val="1000"/>
              </a:spcBef>
              <a:spcAft>
                <a:spcPts val="0"/>
              </a:spcAft>
              <a:buSzPts val="1700"/>
              <a:buChar char="●"/>
            </a:pPr>
            <a:r>
              <a:rPr lang="en-US"/>
              <a:t>Furthermore, the future scope includes adding more features to the User Interface as well as beautifying the current UI.</a:t>
            </a:r>
            <a:endParaRPr/>
          </a:p>
          <a:p>
            <a:pPr indent="0" lvl="0" marL="457200" rtl="0" algn="l">
              <a:spcBef>
                <a:spcPts val="10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1000"/>
                                        <p:tgtEl>
                                          <p:spTgt spid="29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000"/>
                                        <p:tgtEl>
                                          <p:spTgt spid="293">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000"/>
                                        <p:tgtEl>
                                          <p:spTgt spid="293">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1000"/>
                                        <p:tgtEl>
                                          <p:spTgt spid="293">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Effect filter="fade" transition="in">
                                      <p:cBhvr>
                                        <p:cTn dur="1000"/>
                                        <p:tgtEl>
                                          <p:spTgt spid="29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1730000" y="525000"/>
            <a:ext cx="9385200" cy="1218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Arial"/>
              <a:buNone/>
            </a:pPr>
            <a:r>
              <a:rPr lang="en-US"/>
              <a:t>References </a:t>
            </a:r>
            <a:endParaRPr/>
          </a:p>
        </p:txBody>
      </p:sp>
      <p:sp>
        <p:nvSpPr>
          <p:cNvPr id="299" name="Google Shape;299;p30"/>
          <p:cNvSpPr txBox="1"/>
          <p:nvPr>
            <p:ph idx="1" type="body"/>
          </p:nvPr>
        </p:nvSpPr>
        <p:spPr>
          <a:xfrm>
            <a:off x="1730000" y="1378202"/>
            <a:ext cx="9385200" cy="45936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t/>
            </a:r>
            <a:endParaRPr sz="1727"/>
          </a:p>
          <a:p>
            <a:pPr indent="-339566" lvl="0" marL="344170" rtl="0" algn="l">
              <a:lnSpc>
                <a:spcPct val="150000"/>
              </a:lnSpc>
              <a:spcBef>
                <a:spcPts val="1000"/>
              </a:spcBef>
              <a:spcAft>
                <a:spcPts val="0"/>
              </a:spcAft>
              <a:buSzPts val="1728"/>
              <a:buChar char="●"/>
            </a:pPr>
            <a:r>
              <a:rPr lang="en-US" sz="1727"/>
              <a:t>https://citeseerx.ist.psu.edu/viewdoc/download?doi=10.1.1.118.5927&amp;rep=rep1&amp;type=pdf</a:t>
            </a:r>
            <a:endParaRPr sz="1727"/>
          </a:p>
          <a:p>
            <a:pPr indent="-339566" lvl="0" marL="344170" rtl="0" algn="l">
              <a:lnSpc>
                <a:spcPct val="150000"/>
              </a:lnSpc>
              <a:spcBef>
                <a:spcPts val="1000"/>
              </a:spcBef>
              <a:spcAft>
                <a:spcPts val="0"/>
              </a:spcAft>
              <a:buSzPts val="1728"/>
              <a:buChar char="●"/>
            </a:pPr>
            <a:r>
              <a:rPr lang="en-US" sz="1727"/>
              <a:t>https://webdocs.cs.ualberta.ca/~mmueller/ps/2013/2013-gochapter-preprint.pdf</a:t>
            </a:r>
            <a:endParaRPr sz="1727"/>
          </a:p>
          <a:p>
            <a:pPr indent="-339566" lvl="0" marL="344170" rtl="0" algn="l">
              <a:lnSpc>
                <a:spcPct val="150000"/>
              </a:lnSpc>
              <a:spcBef>
                <a:spcPts val="1000"/>
              </a:spcBef>
              <a:spcAft>
                <a:spcPts val="0"/>
              </a:spcAft>
              <a:buSzPts val="1728"/>
              <a:buChar char="●"/>
            </a:pPr>
            <a:r>
              <a:rPr lang="en-US" sz="1727"/>
              <a:t>https://www.britgo.org/intro/history </a:t>
            </a:r>
            <a:endParaRPr sz="1727"/>
          </a:p>
          <a:p>
            <a:pPr indent="-339566" lvl="0" marL="344170" rtl="0" algn="l">
              <a:lnSpc>
                <a:spcPct val="150000"/>
              </a:lnSpc>
              <a:spcBef>
                <a:spcPts val="1000"/>
              </a:spcBef>
              <a:spcAft>
                <a:spcPts val="0"/>
              </a:spcAft>
              <a:buSzPts val="1728"/>
              <a:buChar char="●"/>
            </a:pPr>
            <a:r>
              <a:rPr lang="en-US" sz="1727"/>
              <a:t>https://www.wired.com/2014/05/the-world-of-computer-go/ </a:t>
            </a:r>
            <a:endParaRPr sz="1727"/>
          </a:p>
          <a:p>
            <a:pPr indent="-339566" lvl="0" marL="344170" rtl="0" algn="l">
              <a:lnSpc>
                <a:spcPct val="150000"/>
              </a:lnSpc>
              <a:spcBef>
                <a:spcPts val="1000"/>
              </a:spcBef>
              <a:spcAft>
                <a:spcPts val="0"/>
              </a:spcAft>
              <a:buSzPts val="1728"/>
              <a:buChar char="●"/>
            </a:pPr>
            <a:r>
              <a:rPr lang="en-US" sz="1727"/>
              <a:t>https://webdocs.cs.ualberta.ca/~mmueller/ps/goeval.pdf </a:t>
            </a:r>
            <a:endParaRPr sz="1727"/>
          </a:p>
          <a:p>
            <a:pPr indent="-339566" lvl="0" marL="344170" rtl="0" algn="l">
              <a:lnSpc>
                <a:spcPct val="150000"/>
              </a:lnSpc>
              <a:spcBef>
                <a:spcPts val="1000"/>
              </a:spcBef>
              <a:spcAft>
                <a:spcPts val="0"/>
              </a:spcAft>
              <a:buSzPts val="1728"/>
              <a:buChar char="●"/>
            </a:pPr>
            <a:r>
              <a:rPr lang="en-US" sz="1727"/>
              <a:t>https://www.davidsilver.uk/wp-content/uploads/2020/03/master-level-go.pdf</a:t>
            </a:r>
            <a:endParaRPr sz="1727"/>
          </a:p>
          <a:p>
            <a:pPr indent="-229870" lvl="0" marL="344170" rtl="0" algn="l">
              <a:lnSpc>
                <a:spcPct val="110000"/>
              </a:lnSpc>
              <a:spcBef>
                <a:spcPts val="1600"/>
              </a:spcBef>
              <a:spcAft>
                <a:spcPts val="0"/>
              </a:spcAft>
              <a:buSzPts val="1395"/>
              <a:buNone/>
            </a:pPr>
            <a:r>
              <a:t/>
            </a:r>
            <a:endParaRPr sz="1417"/>
          </a:p>
          <a:p>
            <a:pPr indent="-229870" lvl="0" marL="344170" rtl="0" algn="l">
              <a:lnSpc>
                <a:spcPct val="110000"/>
              </a:lnSpc>
              <a:spcBef>
                <a:spcPts val="1600"/>
              </a:spcBef>
              <a:spcAft>
                <a:spcPts val="0"/>
              </a:spcAft>
              <a:buSzPts val="1395"/>
              <a:buNone/>
            </a:pPr>
            <a:r>
              <a:t/>
            </a:r>
            <a:endParaRPr sz="141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1000"/>
                                        <p:tgtEl>
                                          <p:spTgt spid="29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1000"/>
                                        <p:tgtEl>
                                          <p:spTgt spid="299">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1000"/>
                                        <p:tgtEl>
                                          <p:spTgt spid="299">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1000"/>
                                        <p:tgtEl>
                                          <p:spTgt spid="299">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1000"/>
                                        <p:tgtEl>
                                          <p:spTgt spid="299">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1000"/>
                                        <p:tgtEl>
                                          <p:spTgt spid="299">
                                            <p:txEl>
                                              <p:pRg end="5" st="5"/>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animEffect filter="fade" transition="in">
                                      <p:cBhvr>
                                        <p:cTn dur="1000"/>
                                        <p:tgtEl>
                                          <p:spTgt spid="299">
                                            <p:txEl>
                                              <p:pRg end="6" st="6"/>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animEffect filter="fade" transition="in">
                                      <p:cBhvr>
                                        <p:cTn dur="1000"/>
                                        <p:tgtEl>
                                          <p:spTgt spid="299">
                                            <p:txEl>
                                              <p:pRg end="7" st="7"/>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animEffect filter="fade" transition="in">
                                      <p:cBhvr>
                                        <p:cTn dur="1000"/>
                                        <p:tgtEl>
                                          <p:spTgt spid="29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1730000" y="525000"/>
            <a:ext cx="9385200" cy="1218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Arial"/>
              <a:buNone/>
            </a:pPr>
            <a:r>
              <a:rPr lang="en-US"/>
              <a:t>                ABSTRACT         </a:t>
            </a:r>
            <a:r>
              <a:rPr lang="en-US">
                <a:solidFill>
                  <a:schemeClr val="dk1"/>
                </a:solidFill>
              </a:rPr>
              <a:t>       </a:t>
            </a:r>
            <a:endParaRPr>
              <a:solidFill>
                <a:schemeClr val="dk1"/>
              </a:solidFill>
            </a:endParaRPr>
          </a:p>
        </p:txBody>
      </p:sp>
      <p:sp>
        <p:nvSpPr>
          <p:cNvPr id="155" name="Google Shape;155;p15"/>
          <p:cNvSpPr txBox="1"/>
          <p:nvPr>
            <p:ph idx="1" type="body"/>
          </p:nvPr>
        </p:nvSpPr>
        <p:spPr>
          <a:xfrm>
            <a:off x="1730000" y="1641201"/>
            <a:ext cx="9385200" cy="4577100"/>
          </a:xfrm>
          <a:prstGeom prst="rect">
            <a:avLst/>
          </a:prstGeom>
          <a:noFill/>
          <a:ln>
            <a:noFill/>
          </a:ln>
        </p:spPr>
        <p:txBody>
          <a:bodyPr anchorCtr="0" anchor="ctr" bIns="45700" lIns="91425" spcFirstLastPara="1" rIns="91425" wrap="square" tIns="45700">
            <a:normAutofit lnSpcReduction="20000"/>
          </a:bodyPr>
          <a:lstStyle/>
          <a:p>
            <a:pPr indent="-355917" lvl="0" marL="344487" rtl="0" algn="l">
              <a:lnSpc>
                <a:spcPct val="150000"/>
              </a:lnSpc>
              <a:spcBef>
                <a:spcPts val="1600"/>
              </a:spcBef>
              <a:spcAft>
                <a:spcPts val="0"/>
              </a:spcAft>
              <a:buSzPts val="1800"/>
              <a:buChar char="●"/>
            </a:pPr>
            <a:r>
              <a:rPr lang="en-US" sz="1800"/>
              <a:t>Go is a board game in which two players compete against each other to  gain more space or territory by placing stones on a board of 9 X 9 dimension. There are two main rules to the game.</a:t>
            </a:r>
            <a:endParaRPr sz="1800"/>
          </a:p>
          <a:p>
            <a:pPr indent="-331470" lvl="0" marL="344170" rtl="0" algn="l">
              <a:lnSpc>
                <a:spcPct val="150000"/>
              </a:lnSpc>
              <a:spcBef>
                <a:spcPts val="1600"/>
              </a:spcBef>
              <a:spcAft>
                <a:spcPts val="0"/>
              </a:spcAft>
              <a:buSzPts val="1600"/>
              <a:buChar char="●"/>
            </a:pPr>
            <a:r>
              <a:rPr lang="en-US" sz="1800"/>
              <a:t>The capture rule states that if a territory is covered by stones of the same color on all sides then the territory would belong to the player of that color.</a:t>
            </a:r>
            <a:endParaRPr sz="1800"/>
          </a:p>
          <a:p>
            <a:pPr indent="-331470" lvl="0" marL="344170" rtl="0" algn="l">
              <a:lnSpc>
                <a:spcPct val="150000"/>
              </a:lnSpc>
              <a:spcBef>
                <a:spcPts val="1600"/>
              </a:spcBef>
              <a:spcAft>
                <a:spcPts val="0"/>
              </a:spcAft>
              <a:buSzPts val="1600"/>
              <a:buChar char="●"/>
            </a:pPr>
            <a:r>
              <a:rPr lang="en-US" sz="1800"/>
              <a:t>The KO rule states that players are not allowed to make moves that cause unending </a:t>
            </a:r>
            <a:r>
              <a:rPr lang="en-US" sz="1800"/>
              <a:t>repetition</a:t>
            </a:r>
            <a:r>
              <a:rPr lang="en-US" sz="1800"/>
              <a:t>.</a:t>
            </a:r>
            <a:endParaRPr sz="1800"/>
          </a:p>
          <a:p>
            <a:pPr indent="-320040" lvl="0" marL="344170" rtl="0" algn="l">
              <a:lnSpc>
                <a:spcPct val="150000"/>
              </a:lnSpc>
              <a:spcBef>
                <a:spcPts val="1600"/>
              </a:spcBef>
              <a:spcAft>
                <a:spcPts val="0"/>
              </a:spcAft>
              <a:buSzPts val="1420"/>
              <a:buChar char="●"/>
            </a:pPr>
            <a:r>
              <a:rPr lang="en-US" sz="1800"/>
              <a:t>The game ends when there is no space left on the board.</a:t>
            </a:r>
            <a:endParaRPr sz="1800"/>
          </a:p>
          <a:p>
            <a:pPr indent="-320040" lvl="0" marL="344170" rtl="0" algn="l">
              <a:lnSpc>
                <a:spcPct val="150000"/>
              </a:lnSpc>
              <a:spcBef>
                <a:spcPts val="1600"/>
              </a:spcBef>
              <a:spcAft>
                <a:spcPts val="0"/>
              </a:spcAft>
              <a:buSzPts val="1420"/>
              <a:buChar char="●"/>
            </a:pPr>
            <a:r>
              <a:rPr lang="en-US" sz="1800"/>
              <a:t>Our project is a computer Go Bot that one can play against on an </a:t>
            </a:r>
            <a:r>
              <a:rPr lang="en-US" sz="1800"/>
              <a:t>interactive User Interface.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3700"/>
                                        <p:tgtEl>
                                          <p:spTgt spid="155">
                                            <p:txEl>
                                              <p:pRg end="0" st="0"/>
                                            </p:txEl>
                                          </p:spTgt>
                                        </p:tgtEl>
                                      </p:cBhvr>
                                    </p:animEffect>
                                  </p:childTnLst>
                                </p:cTn>
                              </p:par>
                            </p:childTnLst>
                          </p:cTn>
                        </p:par>
                        <p:par>
                          <p:cTn fill="hold">
                            <p:stCondLst>
                              <p:cond delay="4700"/>
                            </p:stCondLst>
                            <p:childTnLst>
                              <p:par>
                                <p:cTn fill="hold" nodeType="after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3700"/>
                                        <p:tgtEl>
                                          <p:spTgt spid="155">
                                            <p:txEl>
                                              <p:pRg end="1" st="1"/>
                                            </p:txEl>
                                          </p:spTgt>
                                        </p:tgtEl>
                                      </p:cBhvr>
                                    </p:animEffect>
                                  </p:childTnLst>
                                </p:cTn>
                              </p:par>
                            </p:childTnLst>
                          </p:cTn>
                        </p:par>
                        <p:par>
                          <p:cTn fill="hold">
                            <p:stCondLst>
                              <p:cond delay="8400"/>
                            </p:stCondLst>
                            <p:childTnLst>
                              <p:par>
                                <p:cTn fill="hold" nodeType="after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3700"/>
                                        <p:tgtEl>
                                          <p:spTgt spid="155">
                                            <p:txEl>
                                              <p:pRg end="2" st="2"/>
                                            </p:txEl>
                                          </p:spTgt>
                                        </p:tgtEl>
                                      </p:cBhvr>
                                    </p:animEffect>
                                  </p:childTnLst>
                                </p:cTn>
                              </p:par>
                            </p:childTnLst>
                          </p:cTn>
                        </p:par>
                        <p:par>
                          <p:cTn fill="hold">
                            <p:stCondLst>
                              <p:cond delay="12100"/>
                            </p:stCondLst>
                            <p:childTnLst>
                              <p:par>
                                <p:cTn fill="hold" nodeType="after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3700"/>
                                        <p:tgtEl>
                                          <p:spTgt spid="155">
                                            <p:txEl>
                                              <p:pRg end="3" st="3"/>
                                            </p:txEl>
                                          </p:spTgt>
                                        </p:tgtEl>
                                      </p:cBhvr>
                                    </p:animEffect>
                                  </p:childTnLst>
                                </p:cTn>
                              </p:par>
                            </p:childTnLst>
                          </p:cTn>
                        </p:par>
                        <p:par>
                          <p:cTn fill="hold">
                            <p:stCondLst>
                              <p:cond delay="15800"/>
                            </p:stCondLst>
                            <p:childTnLst>
                              <p:par>
                                <p:cTn fill="hold" nodeType="after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3700"/>
                                        <p:tgtEl>
                                          <p:spTgt spid="15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730000" y="525000"/>
            <a:ext cx="9385200" cy="1218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Arial"/>
              <a:buNone/>
            </a:pPr>
            <a:r>
              <a:rPr lang="en-US"/>
              <a:t>PROBLEM STATEMENT </a:t>
            </a:r>
            <a:r>
              <a:rPr lang="en-US">
                <a:solidFill>
                  <a:schemeClr val="dk1"/>
                </a:solidFill>
              </a:rPr>
              <a:t>AND METHODOLOGY</a:t>
            </a:r>
            <a:endParaRPr>
              <a:solidFill>
                <a:schemeClr val="dk1"/>
              </a:solidFill>
            </a:endParaRPr>
          </a:p>
        </p:txBody>
      </p:sp>
      <p:sp>
        <p:nvSpPr>
          <p:cNvPr id="161" name="Google Shape;161;p16"/>
          <p:cNvSpPr txBox="1"/>
          <p:nvPr>
            <p:ph idx="1" type="body"/>
          </p:nvPr>
        </p:nvSpPr>
        <p:spPr>
          <a:xfrm>
            <a:off x="1730000" y="1908292"/>
            <a:ext cx="9385200" cy="3881700"/>
          </a:xfrm>
          <a:prstGeom prst="rect">
            <a:avLst/>
          </a:prstGeom>
          <a:noFill/>
          <a:ln>
            <a:noFill/>
          </a:ln>
        </p:spPr>
        <p:txBody>
          <a:bodyPr anchorCtr="0" anchor="ctr" bIns="45700" lIns="91425" spcFirstLastPara="1" rIns="91425" wrap="square" tIns="45700">
            <a:normAutofit/>
          </a:bodyPr>
          <a:lstStyle/>
          <a:p>
            <a:pPr indent="-344170" lvl="0" marL="344170" rtl="0" algn="l">
              <a:lnSpc>
                <a:spcPct val="150000"/>
              </a:lnSpc>
              <a:spcBef>
                <a:spcPts val="0"/>
              </a:spcBef>
              <a:spcAft>
                <a:spcPts val="0"/>
              </a:spcAft>
              <a:buSzPts val="1800"/>
              <a:buChar char="●"/>
            </a:pPr>
            <a:r>
              <a:rPr lang="en-US" sz="1800"/>
              <a:t>The aim of our project is to develop a fully functional Computer Go Bot that one can play against free of cost and that is accessible by everyone. Our aim is also to deliver such an intelligent agent that provides various levels of intellect and difficulty. By doing this, we also try to promote this game as it is one of the oldest board games while also being one that uses intellect and knowledge.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3000"/>
                                        <p:tgtEl>
                                          <p:spTgt spid="16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90"/>
              <a:buNone/>
            </a:pPr>
            <a:r>
              <a:rPr lang="en-US" sz="2430"/>
              <a:t>WORKFLOW OF THE GAME</a:t>
            </a:r>
            <a:endParaRPr sz="2430"/>
          </a:p>
        </p:txBody>
      </p:sp>
      <p:pic>
        <p:nvPicPr>
          <p:cNvPr id="168" name="Google Shape;168;p17"/>
          <p:cNvPicPr preferRelativeResize="0"/>
          <p:nvPr/>
        </p:nvPicPr>
        <p:blipFill>
          <a:blip r:embed="rId3">
            <a:alphaModFix/>
          </a:blip>
          <a:stretch>
            <a:fillRect/>
          </a:stretch>
        </p:blipFill>
        <p:spPr>
          <a:xfrm>
            <a:off x="0" y="1388375"/>
            <a:ext cx="12192001" cy="546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8"/>
          <p:cNvPicPr preferRelativeResize="0"/>
          <p:nvPr/>
        </p:nvPicPr>
        <p:blipFill>
          <a:blip r:embed="rId3">
            <a:alphaModFix/>
          </a:blip>
          <a:stretch>
            <a:fillRect/>
          </a:stretch>
        </p:blipFill>
        <p:spPr>
          <a:xfrm>
            <a:off x="6064325" y="1556445"/>
            <a:ext cx="4568150" cy="4568150"/>
          </a:xfrm>
          <a:prstGeom prst="rect">
            <a:avLst/>
          </a:prstGeom>
          <a:noFill/>
          <a:ln>
            <a:noFill/>
          </a:ln>
        </p:spPr>
      </p:pic>
      <p:sp>
        <p:nvSpPr>
          <p:cNvPr id="175" name="Google Shape;175;p1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CAPTURE RULES</a:t>
            </a:r>
            <a:endParaRPr/>
          </a:p>
        </p:txBody>
      </p:sp>
      <p:sp>
        <p:nvSpPr>
          <p:cNvPr id="176" name="Google Shape;176;p18"/>
          <p:cNvSpPr txBox="1"/>
          <p:nvPr/>
        </p:nvSpPr>
        <p:spPr>
          <a:xfrm>
            <a:off x="1545700" y="1748400"/>
            <a:ext cx="37653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rPr>
              <a:t>If a player surrounds an opposing stone or stones by playing on all adjacent points, those opposing stone(s) are captured and are removed from the board.</a:t>
            </a:r>
            <a:endParaRPr sz="3200">
              <a:solidFill>
                <a:schemeClr val="lt1"/>
              </a:solidFill>
            </a:endParaRPr>
          </a:p>
        </p:txBody>
      </p:sp>
      <p:pic>
        <p:nvPicPr>
          <p:cNvPr id="177" name="Google Shape;177;p18"/>
          <p:cNvPicPr preferRelativeResize="0"/>
          <p:nvPr/>
        </p:nvPicPr>
        <p:blipFill>
          <a:blip r:embed="rId4">
            <a:alphaModFix/>
          </a:blip>
          <a:stretch>
            <a:fillRect/>
          </a:stretch>
        </p:blipFill>
        <p:spPr>
          <a:xfrm>
            <a:off x="7700924" y="3782000"/>
            <a:ext cx="734075" cy="765949"/>
          </a:xfrm>
          <a:prstGeom prst="rect">
            <a:avLst/>
          </a:prstGeom>
          <a:noFill/>
          <a:ln>
            <a:noFill/>
          </a:ln>
        </p:spPr>
      </p:pic>
      <p:pic>
        <p:nvPicPr>
          <p:cNvPr id="178" name="Google Shape;178;p18"/>
          <p:cNvPicPr preferRelativeResize="0"/>
          <p:nvPr/>
        </p:nvPicPr>
        <p:blipFill>
          <a:blip r:embed="rId5">
            <a:alphaModFix/>
          </a:blip>
          <a:stretch>
            <a:fillRect/>
          </a:stretch>
        </p:blipFill>
        <p:spPr>
          <a:xfrm>
            <a:off x="6969275" y="3828949"/>
            <a:ext cx="734075" cy="751975"/>
          </a:xfrm>
          <a:prstGeom prst="rect">
            <a:avLst/>
          </a:prstGeom>
          <a:noFill/>
          <a:ln>
            <a:noFill/>
          </a:ln>
        </p:spPr>
      </p:pic>
      <p:pic>
        <p:nvPicPr>
          <p:cNvPr id="179" name="Google Shape;179;p18"/>
          <p:cNvPicPr preferRelativeResize="0"/>
          <p:nvPr/>
        </p:nvPicPr>
        <p:blipFill>
          <a:blip r:embed="rId5">
            <a:alphaModFix/>
          </a:blip>
          <a:stretch>
            <a:fillRect/>
          </a:stretch>
        </p:blipFill>
        <p:spPr>
          <a:xfrm>
            <a:off x="7700925" y="4547949"/>
            <a:ext cx="734075" cy="751975"/>
          </a:xfrm>
          <a:prstGeom prst="rect">
            <a:avLst/>
          </a:prstGeom>
          <a:noFill/>
          <a:ln>
            <a:noFill/>
          </a:ln>
        </p:spPr>
      </p:pic>
      <p:pic>
        <p:nvPicPr>
          <p:cNvPr id="180" name="Google Shape;180;p18"/>
          <p:cNvPicPr preferRelativeResize="0"/>
          <p:nvPr/>
        </p:nvPicPr>
        <p:blipFill>
          <a:blip r:embed="rId5">
            <a:alphaModFix/>
          </a:blip>
          <a:stretch>
            <a:fillRect/>
          </a:stretch>
        </p:blipFill>
        <p:spPr>
          <a:xfrm>
            <a:off x="8435000" y="3828949"/>
            <a:ext cx="734075" cy="751975"/>
          </a:xfrm>
          <a:prstGeom prst="rect">
            <a:avLst/>
          </a:prstGeom>
          <a:noFill/>
          <a:ln>
            <a:noFill/>
          </a:ln>
        </p:spPr>
      </p:pic>
      <p:pic>
        <p:nvPicPr>
          <p:cNvPr id="181" name="Google Shape;181;p18"/>
          <p:cNvPicPr preferRelativeResize="0"/>
          <p:nvPr/>
        </p:nvPicPr>
        <p:blipFill>
          <a:blip r:embed="rId5">
            <a:alphaModFix/>
          </a:blip>
          <a:stretch>
            <a:fillRect/>
          </a:stretch>
        </p:blipFill>
        <p:spPr>
          <a:xfrm>
            <a:off x="7700925" y="3053011"/>
            <a:ext cx="734075" cy="751975"/>
          </a:xfrm>
          <a:prstGeom prst="rect">
            <a:avLst/>
          </a:prstGeom>
          <a:noFill/>
          <a:ln>
            <a:noFill/>
          </a:ln>
        </p:spPr>
      </p:pic>
      <p:sp>
        <p:nvSpPr>
          <p:cNvPr id="182" name="Google Shape;182;p18"/>
          <p:cNvSpPr txBox="1"/>
          <p:nvPr/>
        </p:nvSpPr>
        <p:spPr>
          <a:xfrm>
            <a:off x="1723700" y="1812338"/>
            <a:ext cx="3765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rPr>
              <a:t>Case 1: </a:t>
            </a:r>
            <a:endParaRPr sz="3200">
              <a:solidFill>
                <a:schemeClr val="lt1"/>
              </a:solidFill>
            </a:endParaRPr>
          </a:p>
          <a:p>
            <a:pPr indent="0" lvl="0" marL="0" rtl="0" algn="l">
              <a:spcBef>
                <a:spcPts val="0"/>
              </a:spcBef>
              <a:spcAft>
                <a:spcPts val="0"/>
              </a:spcAft>
              <a:buNone/>
            </a:pPr>
            <a:r>
              <a:rPr lang="en-US" sz="3200">
                <a:solidFill>
                  <a:schemeClr val="lt1"/>
                </a:solidFill>
              </a:rPr>
              <a:t>General Case</a:t>
            </a:r>
            <a:endParaRPr sz="3200">
              <a:solidFill>
                <a:schemeClr val="lt1"/>
              </a:solidFill>
            </a:endParaRPr>
          </a:p>
        </p:txBody>
      </p:sp>
      <p:sp>
        <p:nvSpPr>
          <p:cNvPr id="183" name="Google Shape;183;p18"/>
          <p:cNvSpPr txBox="1"/>
          <p:nvPr/>
        </p:nvSpPr>
        <p:spPr>
          <a:xfrm>
            <a:off x="1545700" y="1812350"/>
            <a:ext cx="3765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rPr>
              <a:t>Case 2 :</a:t>
            </a:r>
            <a:endParaRPr sz="3200">
              <a:solidFill>
                <a:schemeClr val="lt1"/>
              </a:solidFill>
            </a:endParaRPr>
          </a:p>
          <a:p>
            <a:pPr indent="0" lvl="0" marL="0" rtl="0" algn="l">
              <a:spcBef>
                <a:spcPts val="0"/>
              </a:spcBef>
              <a:spcAft>
                <a:spcPts val="0"/>
              </a:spcAft>
              <a:buNone/>
            </a:pPr>
            <a:r>
              <a:rPr lang="en-US" sz="3200">
                <a:solidFill>
                  <a:schemeClr val="lt1"/>
                </a:solidFill>
              </a:rPr>
              <a:t>Edge Case</a:t>
            </a:r>
            <a:endParaRPr sz="3200">
              <a:solidFill>
                <a:schemeClr val="lt1"/>
              </a:solidFill>
            </a:endParaRPr>
          </a:p>
        </p:txBody>
      </p:sp>
      <p:pic>
        <p:nvPicPr>
          <p:cNvPr id="184" name="Google Shape;184;p18"/>
          <p:cNvPicPr preferRelativeResize="0"/>
          <p:nvPr/>
        </p:nvPicPr>
        <p:blipFill>
          <a:blip r:embed="rId4">
            <a:alphaModFix/>
          </a:blip>
          <a:stretch>
            <a:fillRect/>
          </a:stretch>
        </p:blipFill>
        <p:spPr>
          <a:xfrm>
            <a:off x="6374149" y="2472025"/>
            <a:ext cx="734075" cy="765949"/>
          </a:xfrm>
          <a:prstGeom prst="rect">
            <a:avLst/>
          </a:prstGeom>
          <a:noFill/>
          <a:ln>
            <a:noFill/>
          </a:ln>
        </p:spPr>
      </p:pic>
      <p:pic>
        <p:nvPicPr>
          <p:cNvPr id="185" name="Google Shape;185;p18"/>
          <p:cNvPicPr preferRelativeResize="0"/>
          <p:nvPr/>
        </p:nvPicPr>
        <p:blipFill>
          <a:blip r:embed="rId5">
            <a:alphaModFix/>
          </a:blip>
          <a:stretch>
            <a:fillRect/>
          </a:stretch>
        </p:blipFill>
        <p:spPr>
          <a:xfrm>
            <a:off x="6374150" y="3237974"/>
            <a:ext cx="734075" cy="751975"/>
          </a:xfrm>
          <a:prstGeom prst="rect">
            <a:avLst/>
          </a:prstGeom>
          <a:noFill/>
          <a:ln>
            <a:noFill/>
          </a:ln>
        </p:spPr>
      </p:pic>
      <p:pic>
        <p:nvPicPr>
          <p:cNvPr id="186" name="Google Shape;186;p18"/>
          <p:cNvPicPr preferRelativeResize="0"/>
          <p:nvPr/>
        </p:nvPicPr>
        <p:blipFill>
          <a:blip r:embed="rId5">
            <a:alphaModFix/>
          </a:blip>
          <a:stretch>
            <a:fillRect/>
          </a:stretch>
        </p:blipFill>
        <p:spPr>
          <a:xfrm>
            <a:off x="7108225" y="2479024"/>
            <a:ext cx="734075" cy="751975"/>
          </a:xfrm>
          <a:prstGeom prst="rect">
            <a:avLst/>
          </a:prstGeom>
          <a:noFill/>
          <a:ln>
            <a:noFill/>
          </a:ln>
        </p:spPr>
      </p:pic>
      <p:pic>
        <p:nvPicPr>
          <p:cNvPr id="187" name="Google Shape;187;p18"/>
          <p:cNvPicPr preferRelativeResize="0"/>
          <p:nvPr/>
        </p:nvPicPr>
        <p:blipFill>
          <a:blip r:embed="rId5">
            <a:alphaModFix/>
          </a:blip>
          <a:stretch>
            <a:fillRect/>
          </a:stretch>
        </p:blipFill>
        <p:spPr>
          <a:xfrm>
            <a:off x="6374150" y="1708861"/>
            <a:ext cx="734075" cy="751975"/>
          </a:xfrm>
          <a:prstGeom prst="rect">
            <a:avLst/>
          </a:prstGeom>
          <a:noFill/>
          <a:ln>
            <a:noFill/>
          </a:ln>
        </p:spPr>
      </p:pic>
      <p:sp>
        <p:nvSpPr>
          <p:cNvPr id="188" name="Google Shape;188;p18"/>
          <p:cNvSpPr txBox="1"/>
          <p:nvPr/>
        </p:nvSpPr>
        <p:spPr>
          <a:xfrm>
            <a:off x="1545688" y="1812362"/>
            <a:ext cx="3765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rPr>
              <a:t>Case 3 :</a:t>
            </a:r>
            <a:endParaRPr sz="3200">
              <a:solidFill>
                <a:schemeClr val="lt1"/>
              </a:solidFill>
            </a:endParaRPr>
          </a:p>
          <a:p>
            <a:pPr indent="0" lvl="0" marL="0" rtl="0" algn="l">
              <a:spcBef>
                <a:spcPts val="0"/>
              </a:spcBef>
              <a:spcAft>
                <a:spcPts val="0"/>
              </a:spcAft>
              <a:buNone/>
            </a:pPr>
            <a:r>
              <a:rPr lang="en-US" sz="3200">
                <a:solidFill>
                  <a:schemeClr val="lt1"/>
                </a:solidFill>
              </a:rPr>
              <a:t>Corner Case</a:t>
            </a:r>
            <a:endParaRPr sz="3200">
              <a:solidFill>
                <a:schemeClr val="lt1"/>
              </a:solidFill>
            </a:endParaRPr>
          </a:p>
        </p:txBody>
      </p:sp>
      <p:pic>
        <p:nvPicPr>
          <p:cNvPr id="189" name="Google Shape;189;p18"/>
          <p:cNvPicPr preferRelativeResize="0"/>
          <p:nvPr/>
        </p:nvPicPr>
        <p:blipFill>
          <a:blip r:embed="rId4">
            <a:alphaModFix/>
          </a:blip>
          <a:stretch>
            <a:fillRect/>
          </a:stretch>
        </p:blipFill>
        <p:spPr>
          <a:xfrm>
            <a:off x="9704924" y="1701863"/>
            <a:ext cx="734075" cy="765949"/>
          </a:xfrm>
          <a:prstGeom prst="rect">
            <a:avLst/>
          </a:prstGeom>
          <a:noFill/>
          <a:ln>
            <a:noFill/>
          </a:ln>
        </p:spPr>
      </p:pic>
      <p:pic>
        <p:nvPicPr>
          <p:cNvPr id="190" name="Google Shape;190;p18"/>
          <p:cNvPicPr preferRelativeResize="0"/>
          <p:nvPr/>
        </p:nvPicPr>
        <p:blipFill>
          <a:blip r:embed="rId5">
            <a:alphaModFix/>
          </a:blip>
          <a:stretch>
            <a:fillRect/>
          </a:stretch>
        </p:blipFill>
        <p:spPr>
          <a:xfrm>
            <a:off x="9704925" y="2402824"/>
            <a:ext cx="734075" cy="751975"/>
          </a:xfrm>
          <a:prstGeom prst="rect">
            <a:avLst/>
          </a:prstGeom>
          <a:noFill/>
          <a:ln>
            <a:noFill/>
          </a:ln>
        </p:spPr>
      </p:pic>
      <p:pic>
        <p:nvPicPr>
          <p:cNvPr id="191" name="Google Shape;191;p18"/>
          <p:cNvPicPr preferRelativeResize="0"/>
          <p:nvPr/>
        </p:nvPicPr>
        <p:blipFill>
          <a:blip r:embed="rId5">
            <a:alphaModFix/>
          </a:blip>
          <a:stretch>
            <a:fillRect/>
          </a:stretch>
        </p:blipFill>
        <p:spPr>
          <a:xfrm>
            <a:off x="9024225" y="1748399"/>
            <a:ext cx="734075" cy="75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6"/>
                                        </p:tgtEl>
                                      </p:cBhvr>
                                    </p:animEffect>
                                    <p:set>
                                      <p:cBhvr>
                                        <p:cTn dur="1" fill="hold">
                                          <p:stCondLst>
                                            <p:cond delay="1000"/>
                                          </p:stCondLst>
                                        </p:cTn>
                                        <p:tgtEl>
                                          <p:spTgt spid="1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7"/>
                                        </p:tgtEl>
                                      </p:cBhvr>
                                    </p:animEffect>
                                    <p:set>
                                      <p:cBhvr>
                                        <p:cTn dur="1" fill="hold">
                                          <p:stCondLst>
                                            <p:cond delay="1000"/>
                                          </p:stCondLst>
                                        </p:cTn>
                                        <p:tgtEl>
                                          <p:spTgt spid="177"/>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78"/>
                                        </p:tgtEl>
                                      </p:cBhvr>
                                    </p:animEffect>
                                    <p:set>
                                      <p:cBhvr>
                                        <p:cTn dur="1" fill="hold">
                                          <p:stCondLst>
                                            <p:cond delay="1000"/>
                                          </p:stCondLst>
                                        </p:cTn>
                                        <p:tgtEl>
                                          <p:spTgt spid="178"/>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179"/>
                                        </p:tgtEl>
                                      </p:cBhvr>
                                    </p:animEffect>
                                    <p:set>
                                      <p:cBhvr>
                                        <p:cTn dur="1" fill="hold">
                                          <p:stCondLst>
                                            <p:cond delay="1000"/>
                                          </p:stCondLst>
                                        </p:cTn>
                                        <p:tgtEl>
                                          <p:spTgt spid="179"/>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80"/>
                                        </p:tgtEl>
                                      </p:cBhvr>
                                    </p:animEffect>
                                    <p:set>
                                      <p:cBhvr>
                                        <p:cTn dur="1" fill="hold">
                                          <p:stCondLst>
                                            <p:cond delay="1000"/>
                                          </p:stCondLst>
                                        </p:cTn>
                                        <p:tgtEl>
                                          <p:spTgt spid="180"/>
                                        </p:tgtEl>
                                        <p:attrNameLst>
                                          <p:attrName>style.visibility</p:attrName>
                                        </p:attrNameLst>
                                      </p:cBhvr>
                                      <p:to>
                                        <p:strVal val="hidden"/>
                                      </p:to>
                                    </p:set>
                                  </p:childTnLst>
                                </p:cTn>
                              </p:par>
                            </p:childTnLst>
                          </p:cTn>
                        </p:par>
                        <p:par>
                          <p:cTn fill="hold">
                            <p:stCondLst>
                              <p:cond delay="4000"/>
                            </p:stCondLst>
                            <p:childTnLst>
                              <p:par>
                                <p:cTn fill="hold" nodeType="afterEffect" presetClass="exit" presetID="10" presetSubtype="0">
                                  <p:stCondLst>
                                    <p:cond delay="0"/>
                                  </p:stCondLst>
                                  <p:childTnLst>
                                    <p:animEffect filter="fade" transition="out">
                                      <p:cBhvr>
                                        <p:cTn dur="500"/>
                                        <p:tgtEl>
                                          <p:spTgt spid="181"/>
                                        </p:tgtEl>
                                      </p:cBhvr>
                                    </p:animEffect>
                                    <p:set>
                                      <p:cBhvr>
                                        <p:cTn dur="1" fill="hold">
                                          <p:stCondLst>
                                            <p:cond delay="500"/>
                                          </p:stCondLst>
                                        </p:cTn>
                                        <p:tgtEl>
                                          <p:spTgt spid="1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2"/>
                                        </p:tgtEl>
                                      </p:cBhvr>
                                    </p:animEffect>
                                    <p:set>
                                      <p:cBhvr>
                                        <p:cTn dur="1" fill="hold">
                                          <p:stCondLst>
                                            <p:cond delay="1000"/>
                                          </p:stCondLst>
                                        </p:cTn>
                                        <p:tgtEl>
                                          <p:spTgt spid="1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85"/>
                                        </p:tgtEl>
                                      </p:cBhvr>
                                    </p:animEffect>
                                    <p:set>
                                      <p:cBhvr>
                                        <p:cTn dur="1" fill="hold">
                                          <p:stCondLst>
                                            <p:cond delay="1000"/>
                                          </p:stCondLst>
                                        </p:cTn>
                                        <p:tgtEl>
                                          <p:spTgt spid="185"/>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186"/>
                                        </p:tgtEl>
                                      </p:cBhvr>
                                    </p:animEffect>
                                    <p:set>
                                      <p:cBhvr>
                                        <p:cTn dur="1" fill="hold">
                                          <p:stCondLst>
                                            <p:cond delay="1000"/>
                                          </p:stCondLst>
                                        </p:cTn>
                                        <p:tgtEl>
                                          <p:spTgt spid="186"/>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87"/>
                                        </p:tgtEl>
                                      </p:cBhvr>
                                    </p:animEffect>
                                    <p:set>
                                      <p:cBhvr>
                                        <p:cTn dur="1" fill="hold">
                                          <p:stCondLst>
                                            <p:cond delay="1000"/>
                                          </p:stCondLst>
                                        </p:cTn>
                                        <p:tgtEl>
                                          <p:spTgt spid="1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3"/>
                                        </p:tgtEl>
                                      </p:cBhvr>
                                    </p:animEffect>
                                    <p:set>
                                      <p:cBhvr>
                                        <p:cTn dur="1" fill="hold">
                                          <p:stCondLst>
                                            <p:cond delay="1000"/>
                                          </p:stCondLst>
                                        </p:cTn>
                                        <p:tgtEl>
                                          <p:spTgt spid="1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9"/>
                                        </p:tgtEl>
                                      </p:cBhvr>
                                    </p:animEffect>
                                    <p:set>
                                      <p:cBhvr>
                                        <p:cTn dur="1" fill="hold">
                                          <p:stCondLst>
                                            <p:cond delay="1000"/>
                                          </p:stCondLst>
                                        </p:cTn>
                                        <p:tgtEl>
                                          <p:spTgt spid="189"/>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0"/>
                                        </p:tgtEl>
                                      </p:cBhvr>
                                    </p:animEffect>
                                    <p:set>
                                      <p:cBhvr>
                                        <p:cTn dur="1" fill="hold">
                                          <p:stCondLst>
                                            <p:cond delay="100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Chain Rule</a:t>
            </a:r>
            <a:endParaRPr/>
          </a:p>
        </p:txBody>
      </p:sp>
      <p:sp>
        <p:nvSpPr>
          <p:cNvPr id="198" name="Google Shape;198;p19"/>
          <p:cNvSpPr txBox="1"/>
          <p:nvPr>
            <p:ph idx="1" type="body"/>
          </p:nvPr>
        </p:nvSpPr>
        <p:spPr>
          <a:xfrm>
            <a:off x="1730000" y="2289717"/>
            <a:ext cx="93852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sz="2900"/>
              <a:t>a "solidly connected </a:t>
            </a:r>
            <a:endParaRPr sz="2900"/>
          </a:p>
          <a:p>
            <a:pPr indent="0" lvl="0" marL="0" rtl="0" algn="l">
              <a:spcBef>
                <a:spcPts val="1600"/>
              </a:spcBef>
              <a:spcAft>
                <a:spcPts val="0"/>
              </a:spcAft>
              <a:buNone/>
            </a:pPr>
            <a:r>
              <a:rPr lang="en-US" sz="2900"/>
              <a:t>group of stones" </a:t>
            </a:r>
            <a:endParaRPr sz="2900"/>
          </a:p>
          <a:p>
            <a:pPr indent="0" lvl="0" marL="0" rtl="0" algn="l">
              <a:spcBef>
                <a:spcPts val="1600"/>
              </a:spcBef>
              <a:spcAft>
                <a:spcPts val="1600"/>
              </a:spcAft>
              <a:buNone/>
            </a:pPr>
            <a:r>
              <a:rPr lang="en-US" sz="2900"/>
              <a:t>is also called a </a:t>
            </a:r>
            <a:r>
              <a:rPr i="1" lang="en-US" sz="2900"/>
              <a:t>chain</a:t>
            </a:r>
            <a:r>
              <a:rPr lang="en-US" sz="2900"/>
              <a:t>.</a:t>
            </a:r>
            <a:endParaRPr sz="2900"/>
          </a:p>
        </p:txBody>
      </p:sp>
      <p:pic>
        <p:nvPicPr>
          <p:cNvPr id="199" name="Google Shape;199;p19"/>
          <p:cNvPicPr preferRelativeResize="0"/>
          <p:nvPr/>
        </p:nvPicPr>
        <p:blipFill>
          <a:blip r:embed="rId3">
            <a:alphaModFix/>
          </a:blip>
          <a:stretch>
            <a:fillRect/>
          </a:stretch>
        </p:blipFill>
        <p:spPr>
          <a:xfrm>
            <a:off x="6064325" y="1556445"/>
            <a:ext cx="4568150" cy="4568150"/>
          </a:xfrm>
          <a:prstGeom prst="rect">
            <a:avLst/>
          </a:prstGeom>
          <a:noFill/>
          <a:ln>
            <a:noFill/>
          </a:ln>
        </p:spPr>
      </p:pic>
      <p:pic>
        <p:nvPicPr>
          <p:cNvPr id="200" name="Google Shape;200;p19"/>
          <p:cNvPicPr preferRelativeResize="0"/>
          <p:nvPr/>
        </p:nvPicPr>
        <p:blipFill>
          <a:blip r:embed="rId4">
            <a:alphaModFix/>
          </a:blip>
          <a:stretch>
            <a:fillRect/>
          </a:stretch>
        </p:blipFill>
        <p:spPr>
          <a:xfrm>
            <a:off x="7651624" y="3144375"/>
            <a:ext cx="734075" cy="765949"/>
          </a:xfrm>
          <a:prstGeom prst="rect">
            <a:avLst/>
          </a:prstGeom>
          <a:noFill/>
          <a:ln>
            <a:noFill/>
          </a:ln>
        </p:spPr>
      </p:pic>
      <p:pic>
        <p:nvPicPr>
          <p:cNvPr id="201" name="Google Shape;201;p19"/>
          <p:cNvPicPr preferRelativeResize="0"/>
          <p:nvPr/>
        </p:nvPicPr>
        <p:blipFill>
          <a:blip r:embed="rId5">
            <a:alphaModFix/>
          </a:blip>
          <a:stretch>
            <a:fillRect/>
          </a:stretch>
        </p:blipFill>
        <p:spPr>
          <a:xfrm>
            <a:off x="8385700" y="2405861"/>
            <a:ext cx="734075" cy="751975"/>
          </a:xfrm>
          <a:prstGeom prst="rect">
            <a:avLst/>
          </a:prstGeom>
          <a:noFill/>
          <a:ln>
            <a:noFill/>
          </a:ln>
        </p:spPr>
      </p:pic>
      <p:pic>
        <p:nvPicPr>
          <p:cNvPr id="202" name="Google Shape;202;p19"/>
          <p:cNvPicPr preferRelativeResize="0"/>
          <p:nvPr/>
        </p:nvPicPr>
        <p:blipFill>
          <a:blip r:embed="rId4">
            <a:alphaModFix/>
          </a:blip>
          <a:stretch>
            <a:fillRect/>
          </a:stretch>
        </p:blipFill>
        <p:spPr>
          <a:xfrm>
            <a:off x="8385699" y="3157825"/>
            <a:ext cx="734075" cy="765949"/>
          </a:xfrm>
          <a:prstGeom prst="rect">
            <a:avLst/>
          </a:prstGeom>
          <a:noFill/>
          <a:ln>
            <a:noFill/>
          </a:ln>
        </p:spPr>
      </p:pic>
      <p:pic>
        <p:nvPicPr>
          <p:cNvPr id="203" name="Google Shape;203;p19"/>
          <p:cNvPicPr preferRelativeResize="0"/>
          <p:nvPr/>
        </p:nvPicPr>
        <p:blipFill>
          <a:blip r:embed="rId5">
            <a:alphaModFix/>
          </a:blip>
          <a:stretch>
            <a:fillRect/>
          </a:stretch>
        </p:blipFill>
        <p:spPr>
          <a:xfrm>
            <a:off x="9119775" y="3164824"/>
            <a:ext cx="734075" cy="751975"/>
          </a:xfrm>
          <a:prstGeom prst="rect">
            <a:avLst/>
          </a:prstGeom>
          <a:noFill/>
          <a:ln>
            <a:noFill/>
          </a:ln>
        </p:spPr>
      </p:pic>
      <p:pic>
        <p:nvPicPr>
          <p:cNvPr id="204" name="Google Shape;204;p19"/>
          <p:cNvPicPr preferRelativeResize="0"/>
          <p:nvPr/>
        </p:nvPicPr>
        <p:blipFill>
          <a:blip r:embed="rId4">
            <a:alphaModFix/>
          </a:blip>
          <a:stretch>
            <a:fillRect/>
          </a:stretch>
        </p:blipFill>
        <p:spPr>
          <a:xfrm>
            <a:off x="9101749" y="3847600"/>
            <a:ext cx="734075" cy="765949"/>
          </a:xfrm>
          <a:prstGeom prst="rect">
            <a:avLst/>
          </a:prstGeom>
          <a:noFill/>
          <a:ln>
            <a:noFill/>
          </a:ln>
        </p:spPr>
      </p:pic>
      <p:pic>
        <p:nvPicPr>
          <p:cNvPr id="205" name="Google Shape;205;p19"/>
          <p:cNvPicPr preferRelativeResize="0"/>
          <p:nvPr/>
        </p:nvPicPr>
        <p:blipFill>
          <a:blip r:embed="rId5">
            <a:alphaModFix/>
          </a:blip>
          <a:stretch>
            <a:fillRect/>
          </a:stretch>
        </p:blipFill>
        <p:spPr>
          <a:xfrm>
            <a:off x="8385700" y="3854586"/>
            <a:ext cx="734075" cy="751975"/>
          </a:xfrm>
          <a:prstGeom prst="rect">
            <a:avLst/>
          </a:prstGeom>
          <a:noFill/>
          <a:ln>
            <a:noFill/>
          </a:ln>
        </p:spPr>
      </p:pic>
      <p:pic>
        <p:nvPicPr>
          <p:cNvPr id="206" name="Google Shape;206;p19"/>
          <p:cNvPicPr preferRelativeResize="0"/>
          <p:nvPr/>
        </p:nvPicPr>
        <p:blipFill>
          <a:blip r:embed="rId4">
            <a:alphaModFix/>
          </a:blip>
          <a:stretch>
            <a:fillRect/>
          </a:stretch>
        </p:blipFill>
        <p:spPr>
          <a:xfrm>
            <a:off x="9101749" y="4613550"/>
            <a:ext cx="734075" cy="765949"/>
          </a:xfrm>
          <a:prstGeom prst="rect">
            <a:avLst/>
          </a:prstGeom>
          <a:noFill/>
          <a:ln>
            <a:noFill/>
          </a:ln>
        </p:spPr>
      </p:pic>
      <p:pic>
        <p:nvPicPr>
          <p:cNvPr id="207" name="Google Shape;207;p19"/>
          <p:cNvPicPr preferRelativeResize="0"/>
          <p:nvPr/>
        </p:nvPicPr>
        <p:blipFill>
          <a:blip r:embed="rId5">
            <a:alphaModFix/>
          </a:blip>
          <a:stretch>
            <a:fillRect/>
          </a:stretch>
        </p:blipFill>
        <p:spPr>
          <a:xfrm>
            <a:off x="7623700" y="3854586"/>
            <a:ext cx="734075" cy="751975"/>
          </a:xfrm>
          <a:prstGeom prst="rect">
            <a:avLst/>
          </a:prstGeom>
          <a:noFill/>
          <a:ln>
            <a:noFill/>
          </a:ln>
        </p:spPr>
      </p:pic>
      <p:pic>
        <p:nvPicPr>
          <p:cNvPr id="208" name="Google Shape;208;p19"/>
          <p:cNvPicPr preferRelativeResize="0"/>
          <p:nvPr/>
        </p:nvPicPr>
        <p:blipFill>
          <a:blip r:embed="rId4">
            <a:alphaModFix/>
          </a:blip>
          <a:stretch>
            <a:fillRect/>
          </a:stretch>
        </p:blipFill>
        <p:spPr>
          <a:xfrm>
            <a:off x="8339749" y="5146950"/>
            <a:ext cx="734075" cy="765949"/>
          </a:xfrm>
          <a:prstGeom prst="rect">
            <a:avLst/>
          </a:prstGeom>
          <a:noFill/>
          <a:ln>
            <a:noFill/>
          </a:ln>
        </p:spPr>
      </p:pic>
      <p:pic>
        <p:nvPicPr>
          <p:cNvPr id="209" name="Google Shape;209;p19"/>
          <p:cNvPicPr preferRelativeResize="0"/>
          <p:nvPr/>
        </p:nvPicPr>
        <p:blipFill>
          <a:blip r:embed="rId5">
            <a:alphaModFix/>
          </a:blip>
          <a:stretch>
            <a:fillRect/>
          </a:stretch>
        </p:blipFill>
        <p:spPr>
          <a:xfrm>
            <a:off x="6937900" y="3168786"/>
            <a:ext cx="734075" cy="751975"/>
          </a:xfrm>
          <a:prstGeom prst="rect">
            <a:avLst/>
          </a:prstGeom>
          <a:noFill/>
          <a:ln>
            <a:noFill/>
          </a:ln>
        </p:spPr>
      </p:pic>
      <p:pic>
        <p:nvPicPr>
          <p:cNvPr id="210" name="Google Shape;210;p19"/>
          <p:cNvPicPr preferRelativeResize="0"/>
          <p:nvPr/>
        </p:nvPicPr>
        <p:blipFill>
          <a:blip r:embed="rId4">
            <a:alphaModFix/>
          </a:blip>
          <a:stretch>
            <a:fillRect/>
          </a:stretch>
        </p:blipFill>
        <p:spPr>
          <a:xfrm>
            <a:off x="7623699" y="4605625"/>
            <a:ext cx="734075" cy="765949"/>
          </a:xfrm>
          <a:prstGeom prst="rect">
            <a:avLst/>
          </a:prstGeom>
          <a:noFill/>
          <a:ln>
            <a:noFill/>
          </a:ln>
        </p:spPr>
      </p:pic>
      <p:pic>
        <p:nvPicPr>
          <p:cNvPr id="211" name="Google Shape;211;p19"/>
          <p:cNvPicPr preferRelativeResize="0"/>
          <p:nvPr/>
        </p:nvPicPr>
        <p:blipFill>
          <a:blip r:embed="rId5">
            <a:alphaModFix/>
          </a:blip>
          <a:stretch>
            <a:fillRect/>
          </a:stretch>
        </p:blipFill>
        <p:spPr>
          <a:xfrm>
            <a:off x="7699900" y="2406786"/>
            <a:ext cx="734075" cy="751975"/>
          </a:xfrm>
          <a:prstGeom prst="rect">
            <a:avLst/>
          </a:prstGeom>
          <a:noFill/>
          <a:ln>
            <a:noFill/>
          </a:ln>
        </p:spPr>
      </p:pic>
      <p:sp>
        <p:nvSpPr>
          <p:cNvPr id="212" name="Google Shape;212;p19"/>
          <p:cNvSpPr txBox="1"/>
          <p:nvPr>
            <p:ph idx="1" type="body"/>
          </p:nvPr>
        </p:nvSpPr>
        <p:spPr>
          <a:xfrm>
            <a:off x="1878725" y="2405838"/>
            <a:ext cx="3082200" cy="39978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US" sz="2900"/>
              <a:t>A chain with no liberty is said to be captured as can been seen.</a:t>
            </a:r>
            <a:endParaRPr sz="2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xit" presetID="10" presetSubtype="0">
                                  <p:stCondLst>
                                    <p:cond delay="0"/>
                                  </p:stCondLst>
                                  <p:childTnLst>
                                    <p:animEffect filter="fade" transition="out">
                                      <p:cBhvr>
                                        <p:cTn dur="1000"/>
                                        <p:tgtEl>
                                          <p:spTgt spid="198"/>
                                        </p:tgtEl>
                                      </p:cBhvr>
                                    </p:animEffect>
                                    <p:set>
                                      <p:cBhvr>
                                        <p:cTn dur="1" fill="hold">
                                          <p:stCondLst>
                                            <p:cond delay="1000"/>
                                          </p:stCondLst>
                                        </p:cTn>
                                        <p:tgtEl>
                                          <p:spTgt spid="19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ILLEGAL MOVES</a:t>
            </a:r>
            <a:endParaRPr/>
          </a:p>
        </p:txBody>
      </p:sp>
      <p:sp>
        <p:nvSpPr>
          <p:cNvPr id="219" name="Google Shape;219;p20"/>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1600"/>
              </a:spcBef>
              <a:spcAft>
                <a:spcPts val="0"/>
              </a:spcAft>
              <a:buNone/>
            </a:pPr>
            <a:r>
              <a:rPr lang="en-US" sz="2000">
                <a:latin typeface="Arial"/>
                <a:ea typeface="Arial"/>
                <a:cs typeface="Arial"/>
                <a:sym typeface="Arial"/>
              </a:rPr>
              <a:t>The given move is considered </a:t>
            </a:r>
            <a:endParaRPr sz="2000">
              <a:latin typeface="Arial"/>
              <a:ea typeface="Arial"/>
              <a:cs typeface="Arial"/>
              <a:sym typeface="Arial"/>
            </a:endParaRPr>
          </a:p>
          <a:p>
            <a:pPr indent="0" lvl="0" marL="0" rtl="0" algn="l">
              <a:spcBef>
                <a:spcPts val="1600"/>
              </a:spcBef>
              <a:spcAft>
                <a:spcPts val="0"/>
              </a:spcAft>
              <a:buNone/>
            </a:pPr>
            <a:r>
              <a:rPr lang="en-US" sz="2000">
                <a:latin typeface="Arial"/>
                <a:ea typeface="Arial"/>
                <a:cs typeface="Arial"/>
                <a:sym typeface="Arial"/>
              </a:rPr>
              <a:t>illegal as the move can lead </a:t>
            </a:r>
            <a:endParaRPr sz="2000">
              <a:latin typeface="Arial"/>
              <a:ea typeface="Arial"/>
              <a:cs typeface="Arial"/>
              <a:sym typeface="Arial"/>
            </a:endParaRPr>
          </a:p>
          <a:p>
            <a:pPr indent="0" lvl="0" marL="0" rtl="0" algn="l">
              <a:spcBef>
                <a:spcPts val="1600"/>
              </a:spcBef>
              <a:spcAft>
                <a:spcPts val="1600"/>
              </a:spcAft>
              <a:buNone/>
            </a:pPr>
            <a:r>
              <a:rPr lang="en-US" sz="2000">
                <a:latin typeface="Arial"/>
                <a:ea typeface="Arial"/>
                <a:cs typeface="Arial"/>
                <a:sym typeface="Arial"/>
              </a:rPr>
              <a:t>to a loop and thus an endless cycle.</a:t>
            </a:r>
            <a:endParaRPr sz="2000">
              <a:latin typeface="Arial"/>
              <a:ea typeface="Arial"/>
              <a:cs typeface="Arial"/>
              <a:sym typeface="Arial"/>
            </a:endParaRPr>
          </a:p>
        </p:txBody>
      </p:sp>
      <p:pic>
        <p:nvPicPr>
          <p:cNvPr id="220" name="Google Shape;220;p20"/>
          <p:cNvPicPr preferRelativeResize="0"/>
          <p:nvPr/>
        </p:nvPicPr>
        <p:blipFill>
          <a:blip r:embed="rId3">
            <a:alphaModFix/>
          </a:blip>
          <a:stretch>
            <a:fillRect/>
          </a:stretch>
        </p:blipFill>
        <p:spPr>
          <a:xfrm>
            <a:off x="6064325" y="1556445"/>
            <a:ext cx="4568150" cy="4568150"/>
          </a:xfrm>
          <a:prstGeom prst="rect">
            <a:avLst/>
          </a:prstGeom>
          <a:noFill/>
          <a:ln>
            <a:noFill/>
          </a:ln>
        </p:spPr>
      </p:pic>
      <p:pic>
        <p:nvPicPr>
          <p:cNvPr id="221" name="Google Shape;221;p20"/>
          <p:cNvPicPr preferRelativeResize="0"/>
          <p:nvPr/>
        </p:nvPicPr>
        <p:blipFill>
          <a:blip r:embed="rId4">
            <a:alphaModFix/>
          </a:blip>
          <a:stretch>
            <a:fillRect/>
          </a:stretch>
        </p:blipFill>
        <p:spPr>
          <a:xfrm>
            <a:off x="7651624" y="3144375"/>
            <a:ext cx="734075" cy="765949"/>
          </a:xfrm>
          <a:prstGeom prst="rect">
            <a:avLst/>
          </a:prstGeom>
          <a:noFill/>
          <a:ln>
            <a:noFill/>
          </a:ln>
        </p:spPr>
      </p:pic>
      <p:pic>
        <p:nvPicPr>
          <p:cNvPr id="222" name="Google Shape;222;p20"/>
          <p:cNvPicPr preferRelativeResize="0"/>
          <p:nvPr/>
        </p:nvPicPr>
        <p:blipFill>
          <a:blip r:embed="rId5">
            <a:alphaModFix/>
          </a:blip>
          <a:stretch>
            <a:fillRect/>
          </a:stretch>
        </p:blipFill>
        <p:spPr>
          <a:xfrm>
            <a:off x="6937900" y="3168786"/>
            <a:ext cx="734075" cy="751975"/>
          </a:xfrm>
          <a:prstGeom prst="rect">
            <a:avLst/>
          </a:prstGeom>
          <a:noFill/>
          <a:ln>
            <a:noFill/>
          </a:ln>
        </p:spPr>
      </p:pic>
      <p:pic>
        <p:nvPicPr>
          <p:cNvPr id="223" name="Google Shape;223;p20"/>
          <p:cNvPicPr preferRelativeResize="0"/>
          <p:nvPr/>
        </p:nvPicPr>
        <p:blipFill>
          <a:blip r:embed="rId4">
            <a:alphaModFix/>
          </a:blip>
          <a:stretch>
            <a:fillRect/>
          </a:stretch>
        </p:blipFill>
        <p:spPr>
          <a:xfrm>
            <a:off x="9119774" y="3161788"/>
            <a:ext cx="734075" cy="765949"/>
          </a:xfrm>
          <a:prstGeom prst="rect">
            <a:avLst/>
          </a:prstGeom>
          <a:noFill/>
          <a:ln>
            <a:noFill/>
          </a:ln>
        </p:spPr>
      </p:pic>
      <p:pic>
        <p:nvPicPr>
          <p:cNvPr id="224" name="Google Shape;224;p20"/>
          <p:cNvPicPr preferRelativeResize="0"/>
          <p:nvPr/>
        </p:nvPicPr>
        <p:blipFill>
          <a:blip r:embed="rId5">
            <a:alphaModFix/>
          </a:blip>
          <a:stretch>
            <a:fillRect/>
          </a:stretch>
        </p:blipFill>
        <p:spPr>
          <a:xfrm>
            <a:off x="7651625" y="3920761"/>
            <a:ext cx="734075" cy="751975"/>
          </a:xfrm>
          <a:prstGeom prst="rect">
            <a:avLst/>
          </a:prstGeom>
          <a:noFill/>
          <a:ln>
            <a:noFill/>
          </a:ln>
        </p:spPr>
      </p:pic>
      <p:pic>
        <p:nvPicPr>
          <p:cNvPr id="225" name="Google Shape;225;p20"/>
          <p:cNvPicPr preferRelativeResize="0"/>
          <p:nvPr/>
        </p:nvPicPr>
        <p:blipFill>
          <a:blip r:embed="rId5">
            <a:alphaModFix/>
          </a:blip>
          <a:stretch>
            <a:fillRect/>
          </a:stretch>
        </p:blipFill>
        <p:spPr>
          <a:xfrm>
            <a:off x="7651625" y="2416811"/>
            <a:ext cx="734075" cy="751975"/>
          </a:xfrm>
          <a:prstGeom prst="rect">
            <a:avLst/>
          </a:prstGeom>
          <a:noFill/>
          <a:ln>
            <a:noFill/>
          </a:ln>
        </p:spPr>
      </p:pic>
      <p:pic>
        <p:nvPicPr>
          <p:cNvPr id="226" name="Google Shape;226;p20"/>
          <p:cNvPicPr preferRelativeResize="0"/>
          <p:nvPr/>
        </p:nvPicPr>
        <p:blipFill>
          <a:blip r:embed="rId5">
            <a:alphaModFix/>
          </a:blip>
          <a:stretch>
            <a:fillRect/>
          </a:stretch>
        </p:blipFill>
        <p:spPr>
          <a:xfrm>
            <a:off x="8385700" y="3168786"/>
            <a:ext cx="734075" cy="751975"/>
          </a:xfrm>
          <a:prstGeom prst="rect">
            <a:avLst/>
          </a:prstGeom>
          <a:noFill/>
          <a:ln>
            <a:noFill/>
          </a:ln>
        </p:spPr>
      </p:pic>
      <p:pic>
        <p:nvPicPr>
          <p:cNvPr id="227" name="Google Shape;227;p20"/>
          <p:cNvPicPr preferRelativeResize="0"/>
          <p:nvPr/>
        </p:nvPicPr>
        <p:blipFill>
          <a:blip r:embed="rId4">
            <a:alphaModFix/>
          </a:blip>
          <a:stretch>
            <a:fillRect/>
          </a:stretch>
        </p:blipFill>
        <p:spPr>
          <a:xfrm>
            <a:off x="8385699" y="2409813"/>
            <a:ext cx="734075" cy="765949"/>
          </a:xfrm>
          <a:prstGeom prst="rect">
            <a:avLst/>
          </a:prstGeom>
          <a:noFill/>
          <a:ln>
            <a:noFill/>
          </a:ln>
        </p:spPr>
      </p:pic>
      <p:pic>
        <p:nvPicPr>
          <p:cNvPr id="228" name="Google Shape;228;p20"/>
          <p:cNvPicPr preferRelativeResize="0"/>
          <p:nvPr/>
        </p:nvPicPr>
        <p:blipFill>
          <a:blip r:embed="rId4">
            <a:alphaModFix/>
          </a:blip>
          <a:stretch>
            <a:fillRect/>
          </a:stretch>
        </p:blipFill>
        <p:spPr>
          <a:xfrm>
            <a:off x="8385699" y="3913763"/>
            <a:ext cx="734075" cy="765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221"/>
                                        </p:tgtEl>
                                      </p:cBhvr>
                                    </p:animEffect>
                                    <p:set>
                                      <p:cBhvr>
                                        <p:cTn dur="1" fill="hold">
                                          <p:stCondLst>
                                            <p:cond delay="1000"/>
                                          </p:stCondLst>
                                        </p:cTn>
                                        <p:tgtEl>
                                          <p:spTgt spid="2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xit" presetID="10" presetSubtype="0">
                                  <p:stCondLst>
                                    <p:cond delay="0"/>
                                  </p:stCondLst>
                                  <p:childTnLst>
                                    <p:animEffect filter="fade" transition="out">
                                      <p:cBhvr>
                                        <p:cTn dur="1000"/>
                                        <p:tgtEl>
                                          <p:spTgt spid="226"/>
                                        </p:tgtEl>
                                      </p:cBhvr>
                                    </p:animEffect>
                                    <p:set>
                                      <p:cBhvr>
                                        <p:cTn dur="1" fill="hold">
                                          <p:stCondLst>
                                            <p:cond delay="1000"/>
                                          </p:stCondLst>
                                        </p:cTn>
                                        <p:tgtEl>
                                          <p:spTgt spid="2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2032750" y="244075"/>
            <a:ext cx="8974800" cy="1066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IMPLEMENTATION OF </a:t>
            </a:r>
            <a:r>
              <a:rPr lang="en-US" sz="3300"/>
              <a:t>MINIMAX ALGORITHM</a:t>
            </a:r>
            <a:endParaRPr sz="3300"/>
          </a:p>
        </p:txBody>
      </p:sp>
      <p:sp>
        <p:nvSpPr>
          <p:cNvPr id="235" name="Google Shape;235;p21"/>
          <p:cNvSpPr txBox="1"/>
          <p:nvPr>
            <p:ph idx="1" type="body"/>
          </p:nvPr>
        </p:nvSpPr>
        <p:spPr>
          <a:xfrm>
            <a:off x="1744500" y="1310578"/>
            <a:ext cx="9385200" cy="5296800"/>
          </a:xfrm>
          <a:prstGeom prst="rect">
            <a:avLst/>
          </a:prstGeom>
        </p:spPr>
        <p:txBody>
          <a:bodyPr anchorCtr="0" anchor="t" bIns="121900" lIns="121900" spcFirstLastPara="1" rIns="121900" wrap="square" tIns="121900">
            <a:noAutofit/>
          </a:bodyPr>
          <a:lstStyle/>
          <a:p>
            <a:pPr indent="-342900" lvl="0" marL="457200" rtl="0" algn="l">
              <a:lnSpc>
                <a:spcPct val="150000"/>
              </a:lnSpc>
              <a:spcBef>
                <a:spcPts val="0"/>
              </a:spcBef>
              <a:spcAft>
                <a:spcPts val="0"/>
              </a:spcAft>
              <a:buSzPts val="1800"/>
              <a:buChar char="●"/>
            </a:pPr>
            <a:r>
              <a:rPr lang="en-US" sz="1800"/>
              <a:t>We have implemented a go playing program that would use the minimax algorithm with alpha beta pruning to find an optimal move in a particular position. This is done by considering the position to be a node itself in the game state tree and finds the optimal move, but in order to do so, it calculates the best possible move for the opponent. </a:t>
            </a:r>
            <a:endParaRPr sz="1800"/>
          </a:p>
          <a:p>
            <a:pPr indent="-342900" lvl="0" marL="457200" rtl="0" algn="l">
              <a:lnSpc>
                <a:spcPct val="150000"/>
              </a:lnSpc>
              <a:spcBef>
                <a:spcPts val="1000"/>
              </a:spcBef>
              <a:spcAft>
                <a:spcPts val="0"/>
              </a:spcAft>
              <a:buSzPts val="1800"/>
              <a:buChar char="●"/>
            </a:pPr>
            <a:r>
              <a:rPr lang="en-US" sz="1800"/>
              <a:t>If depth of calculations has not yet been reached then this process is repeated until the depth is reached. </a:t>
            </a:r>
            <a:endParaRPr sz="1800"/>
          </a:p>
          <a:p>
            <a:pPr indent="-342900" lvl="0" marL="457200" rtl="0" algn="l">
              <a:lnSpc>
                <a:spcPct val="150000"/>
              </a:lnSpc>
              <a:spcBef>
                <a:spcPts val="1000"/>
              </a:spcBef>
              <a:spcAft>
                <a:spcPts val="0"/>
              </a:spcAft>
              <a:buSzPts val="1800"/>
              <a:buChar char="●"/>
            </a:pPr>
            <a:r>
              <a:rPr lang="en-US" sz="1800"/>
              <a:t>The parameters on which the algorithm depends are current node state of the board, the depth of calculations and player’s stone color.</a:t>
            </a:r>
            <a:endParaRPr sz="1800"/>
          </a:p>
          <a:p>
            <a:pPr indent="-342900" lvl="0" marL="457200" rtl="0" algn="l">
              <a:lnSpc>
                <a:spcPct val="150000"/>
              </a:lnSpc>
              <a:spcBef>
                <a:spcPts val="1000"/>
              </a:spcBef>
              <a:spcAft>
                <a:spcPts val="1000"/>
              </a:spcAft>
              <a:buSzPts val="1800"/>
              <a:buChar char="●"/>
            </a:pPr>
            <a:r>
              <a:rPr lang="en-US" sz="1800"/>
              <a:t>We have considered space occupied by the player as a major factor in determining the move that would be played by the bot, that is, it would try to increase its own space also while looking for opportunities to decrease the opponent’s space.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3000"/>
                                        <p:tgtEl>
                                          <p:spTgt spid="235">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3000"/>
                                        <p:tgtEl>
                                          <p:spTgt spid="235">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3000"/>
                                        <p:tgtEl>
                                          <p:spTgt spid="235">
                                            <p:txEl>
                                              <p:pRg end="2" st="2"/>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3000"/>
                                        <p:tgtEl>
                                          <p:spTgt spid="2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IMPLEMENTATION   </a:t>
            </a:r>
            <a:endParaRPr/>
          </a:p>
        </p:txBody>
      </p:sp>
      <p:sp>
        <p:nvSpPr>
          <p:cNvPr id="242" name="Google Shape;242;p22"/>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US" sz="1800"/>
              <a:t>DESCRIPTION OF AVAILABLE MOVE FUNCTION :-</a:t>
            </a:r>
            <a:endParaRPr sz="1800"/>
          </a:p>
          <a:p>
            <a:pPr indent="-342900" lvl="0" marL="457200" rtl="0" algn="l">
              <a:lnSpc>
                <a:spcPct val="150000"/>
              </a:lnSpc>
              <a:spcBef>
                <a:spcPts val="1600"/>
              </a:spcBef>
              <a:spcAft>
                <a:spcPts val="0"/>
              </a:spcAft>
              <a:buSzPts val="1800"/>
              <a:buChar char="●"/>
            </a:pPr>
            <a:r>
              <a:rPr lang="en-US" sz="1800"/>
              <a:t>The move generation function is responsible for finding all the available and possible moves in the game state tree.</a:t>
            </a:r>
            <a:endParaRPr sz="1800"/>
          </a:p>
          <a:p>
            <a:pPr indent="-342900" lvl="0" marL="457200" rtl="0" algn="l">
              <a:lnSpc>
                <a:spcPct val="150000"/>
              </a:lnSpc>
              <a:spcBef>
                <a:spcPts val="1000"/>
              </a:spcBef>
              <a:spcAft>
                <a:spcPts val="0"/>
              </a:spcAft>
              <a:buSzPts val="1800"/>
              <a:buChar char="●"/>
            </a:pPr>
            <a:r>
              <a:rPr lang="en-US" sz="1800"/>
              <a:t>Only those moves will be considered by this function that satisfy the following criteria :- </a:t>
            </a:r>
            <a:endParaRPr sz="1800"/>
          </a:p>
          <a:p>
            <a:pPr indent="-342900" lvl="0" marL="457200" rtl="0" algn="l">
              <a:lnSpc>
                <a:spcPct val="150000"/>
              </a:lnSpc>
              <a:spcBef>
                <a:spcPts val="1000"/>
              </a:spcBef>
              <a:spcAft>
                <a:spcPts val="0"/>
              </a:spcAft>
              <a:buSzPts val="1800"/>
              <a:buChar char="●"/>
            </a:pPr>
            <a:r>
              <a:rPr lang="en-US" sz="1800"/>
              <a:t>First it would check for every empty intersection on the board.</a:t>
            </a:r>
            <a:endParaRPr sz="1800"/>
          </a:p>
          <a:p>
            <a:pPr indent="-342900" lvl="0" marL="457200" rtl="0" algn="l">
              <a:lnSpc>
                <a:spcPct val="150000"/>
              </a:lnSpc>
              <a:spcBef>
                <a:spcPts val="1000"/>
              </a:spcBef>
              <a:spcAft>
                <a:spcPts val="1000"/>
              </a:spcAft>
              <a:buSzPts val="1800"/>
              <a:buChar char="●"/>
            </a:pPr>
            <a:r>
              <a:rPr lang="en-US" sz="1800"/>
              <a:t>After checking for every empty intersection, it will check for those empty intersections that are not completely surrounded by opponents stones.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