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8327" y="3170554"/>
            <a:ext cx="11431273" cy="1124667"/>
          </a:xfrm>
          <a:prstGeom prst="rect">
            <a:avLst/>
          </a:prstGeom>
        </p:spPr>
        <p:txBody>
          <a:bodyPr vert="horz" wrap="square" lIns="0" tIns="16510" rIns="0" bIns="0" rtlCol="0">
            <a:spAutoFit/>
          </a:bodyPr>
          <a:lstStyle/>
          <a:p>
            <a:pPr marL="3213735">
              <a:lnSpc>
                <a:spcPct val="100000"/>
              </a:lnSpc>
              <a:spcBef>
                <a:spcPts val="130"/>
              </a:spcBef>
            </a:pPr>
            <a:r>
              <a:rPr lang="en-IN" sz="2400" spc="15" dirty="0"/>
              <a:t>PRESENTED BY:PRAVENA V C</a:t>
            </a:r>
            <a:br>
              <a:rPr lang="en-IN" sz="2400" spc="15" dirty="0"/>
            </a:br>
            <a:r>
              <a:rPr lang="en-IN" sz="2400" spc="15" dirty="0"/>
              <a:t>REGISTER NO:962821205043</a:t>
            </a:r>
            <a:br>
              <a:rPr lang="en-IN" sz="2400" spc="15" dirty="0"/>
            </a:br>
            <a:r>
              <a:rPr lang="en-IN" sz="2400" spc="15" dirty="0"/>
              <a:t>DEPARTMENT:INFORMATION TECHNOLOGY</a:t>
            </a:r>
            <a:endParaRPr sz="2400"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787EDC7E-B6C7-B276-2DE1-CDF4B88D5044}"/>
              </a:ext>
            </a:extLst>
          </p:cNvPr>
          <p:cNvSpPr txBox="1"/>
          <p:nvPr/>
        </p:nvSpPr>
        <p:spPr>
          <a:xfrm>
            <a:off x="3197350" y="286375"/>
            <a:ext cx="6253226" cy="1446550"/>
          </a:xfrm>
          <a:prstGeom prst="rect">
            <a:avLst/>
          </a:prstGeom>
          <a:noFill/>
        </p:spPr>
        <p:txBody>
          <a:bodyPr wrap="square" rtlCol="0">
            <a:spAutoFit/>
          </a:bodyPr>
          <a:lstStyle/>
          <a:p>
            <a:r>
              <a:rPr lang="en-IN" sz="4400" b="1" dirty="0">
                <a:latin typeface="Trebuchet MS" panose="020B0603020202020204" pitchFamily="34" charset="0"/>
              </a:rPr>
              <a:t>AI Art Generator Using Autoencoder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3" name="Picture 12">
            <a:extLst>
              <a:ext uri="{FF2B5EF4-FFF2-40B4-BE49-F238E27FC236}">
                <a16:creationId xmlns:a16="http://schemas.microsoft.com/office/drawing/2014/main" id="{6F951DC6-D2A0-5258-CCD3-87B3591A3966}"/>
              </a:ext>
            </a:extLst>
          </p:cNvPr>
          <p:cNvPicPr>
            <a:picLocks noChangeAspect="1"/>
          </p:cNvPicPr>
          <p:nvPr/>
        </p:nvPicPr>
        <p:blipFill rotWithShape="1">
          <a:blip r:embed="rId3">
            <a:extLst>
              <a:ext uri="{28A0092B-C50C-407E-A947-70E740481C1C}">
                <a14:useLocalDpi xmlns:a14="http://schemas.microsoft.com/office/drawing/2010/main" val="0"/>
              </a:ext>
            </a:extLst>
          </a:blip>
          <a:srcRect l="6172" t="63340" r="5628" b="15122"/>
          <a:stretch/>
        </p:blipFill>
        <p:spPr>
          <a:xfrm>
            <a:off x="165553" y="1317760"/>
            <a:ext cx="9344026" cy="1476376"/>
          </a:xfrm>
          <a:prstGeom prst="rect">
            <a:avLst/>
          </a:prstGeom>
        </p:spPr>
      </p:pic>
      <p:pic>
        <p:nvPicPr>
          <p:cNvPr id="17" name="Picture 16">
            <a:extLst>
              <a:ext uri="{FF2B5EF4-FFF2-40B4-BE49-F238E27FC236}">
                <a16:creationId xmlns:a16="http://schemas.microsoft.com/office/drawing/2014/main" id="{28232C0B-8655-6E63-9AAF-45F57DBD79D8}"/>
              </a:ext>
            </a:extLst>
          </p:cNvPr>
          <p:cNvPicPr>
            <a:picLocks noChangeAspect="1"/>
          </p:cNvPicPr>
          <p:nvPr/>
        </p:nvPicPr>
        <p:blipFill rotWithShape="1">
          <a:blip r:embed="rId4">
            <a:extLst>
              <a:ext uri="{28A0092B-C50C-407E-A947-70E740481C1C}">
                <a14:useLocalDpi xmlns:a14="http://schemas.microsoft.com/office/drawing/2010/main" val="0"/>
              </a:ext>
            </a:extLst>
          </a:blip>
          <a:srcRect l="6875" t="62228" r="5629" b="14010"/>
          <a:stretch/>
        </p:blipFill>
        <p:spPr>
          <a:xfrm>
            <a:off x="304800" y="2968262"/>
            <a:ext cx="9229725" cy="1628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5AEEE1-89B4-84F0-6628-AB8C7D553530}"/>
              </a:ext>
            </a:extLst>
          </p:cNvPr>
          <p:cNvSpPr txBox="1"/>
          <p:nvPr/>
        </p:nvSpPr>
        <p:spPr>
          <a:xfrm>
            <a:off x="990600" y="533400"/>
            <a:ext cx="3657600" cy="746358"/>
          </a:xfrm>
          <a:prstGeom prst="rect">
            <a:avLst/>
          </a:prstGeom>
          <a:noFill/>
        </p:spPr>
        <p:txBody>
          <a:bodyPr wrap="square" rtlCol="0">
            <a:spAutoFit/>
          </a:bodyPr>
          <a:lstStyle/>
          <a:p>
            <a:r>
              <a:rPr lang="en-IN" sz="4250" b="1" dirty="0">
                <a:latin typeface="Trebuchet MS" panose="020B0603020202020204" pitchFamily="34" charset="0"/>
              </a:rPr>
              <a:t>CONCLUSION</a:t>
            </a:r>
          </a:p>
        </p:txBody>
      </p:sp>
      <p:sp>
        <p:nvSpPr>
          <p:cNvPr id="3" name="TextBox 2">
            <a:extLst>
              <a:ext uri="{FF2B5EF4-FFF2-40B4-BE49-F238E27FC236}">
                <a16:creationId xmlns:a16="http://schemas.microsoft.com/office/drawing/2014/main" id="{F27A17E7-EB2A-4FF2-08C8-D3D39804E747}"/>
              </a:ext>
            </a:extLst>
          </p:cNvPr>
          <p:cNvSpPr txBox="1"/>
          <p:nvPr/>
        </p:nvSpPr>
        <p:spPr>
          <a:xfrm>
            <a:off x="1828800" y="1752600"/>
            <a:ext cx="5410200" cy="3139321"/>
          </a:xfrm>
          <a:prstGeom prst="rect">
            <a:avLst/>
          </a:prstGeom>
          <a:noFill/>
        </p:spPr>
        <p:txBody>
          <a:bodyPr wrap="square" rtlCol="0">
            <a:spAutoFit/>
          </a:bodyPr>
          <a:lstStyle/>
          <a:p>
            <a:endParaRPr lang="en-US" b="0" i="0" dirty="0">
              <a:solidFill>
                <a:srgbClr val="1F1F1F"/>
              </a:solidFill>
              <a:effectLst/>
              <a:highlight>
                <a:srgbClr val="FFFFFF"/>
              </a:highlight>
              <a:latin typeface="Google Sans"/>
            </a:endParaRPr>
          </a:p>
          <a:p>
            <a:pPr marL="285750" indent="-285750">
              <a:buFont typeface="Wingdings" panose="05000000000000000000" pitchFamily="2" charset="2"/>
              <a:buChar char="§"/>
            </a:pPr>
            <a:r>
              <a:rPr lang="en-US" b="0" i="0" dirty="0">
                <a:solidFill>
                  <a:srgbClr val="1F1F1F"/>
                </a:solidFill>
                <a:effectLst/>
                <a:highlight>
                  <a:srgbClr val="FFFFFF"/>
                </a:highlight>
                <a:latin typeface="Arial" panose="020B0604020202020204" pitchFamily="34" charset="0"/>
                <a:cs typeface="Arial" panose="020B0604020202020204" pitchFamily="34" charset="0"/>
              </a:rPr>
              <a:t>Easy Art AI bridges the gap between AI and artistic expression. </a:t>
            </a:r>
          </a:p>
          <a:p>
            <a:pPr marL="285750" indent="-285750">
              <a:buFont typeface="Wingdings" panose="05000000000000000000" pitchFamily="2" charset="2"/>
              <a:buChar char="§"/>
            </a:pPr>
            <a:r>
              <a:rPr lang="en-US" b="0" i="0" dirty="0">
                <a:solidFill>
                  <a:srgbClr val="1F1F1F"/>
                </a:solidFill>
                <a:effectLst/>
                <a:highlight>
                  <a:srgbClr val="FFFFFF"/>
                </a:highlight>
                <a:latin typeface="Arial" panose="020B0604020202020204" pitchFamily="34" charset="0"/>
                <a:cs typeface="Arial" panose="020B0604020202020204" pitchFamily="34" charset="0"/>
              </a:rPr>
              <a:t>Our project is user-friendly interface empowers everyone to create stunning art through style selection, color palettes, and intuitive tools. </a:t>
            </a:r>
          </a:p>
          <a:p>
            <a:pPr marL="285750" indent="-285750">
              <a:buFont typeface="Wingdings" panose="05000000000000000000" pitchFamily="2" charset="2"/>
              <a:buChar char="§"/>
            </a:pPr>
            <a:r>
              <a:rPr lang="en-US" b="0" i="0" dirty="0">
                <a:solidFill>
                  <a:srgbClr val="1F1F1F"/>
                </a:solidFill>
                <a:effectLst/>
                <a:highlight>
                  <a:srgbClr val="FFFFFF"/>
                </a:highlight>
                <a:latin typeface="Arial" panose="020B0604020202020204" pitchFamily="34" charset="0"/>
                <a:cs typeface="Arial" panose="020B0604020202020204" pitchFamily="34" charset="0"/>
              </a:rPr>
              <a:t>Artists gain control and explore new avenues, while non-artists discover their creative potential. </a:t>
            </a:r>
          </a:p>
          <a:p>
            <a:pPr marL="285750" indent="-285750">
              <a:buFont typeface="Wingdings" panose="05000000000000000000" pitchFamily="2" charset="2"/>
              <a:buChar char="§"/>
            </a:pPr>
            <a:r>
              <a:rPr lang="en-US" b="0" i="0" dirty="0">
                <a:solidFill>
                  <a:srgbClr val="1F1F1F"/>
                </a:solidFill>
                <a:effectLst/>
                <a:highlight>
                  <a:srgbClr val="FFFFFF"/>
                </a:highlight>
                <a:latin typeface="Arial" panose="020B0604020202020204" pitchFamily="34" charset="0"/>
                <a:cs typeface="Arial" panose="020B0604020202020204" pitchFamily="34" charset="0"/>
              </a:rPr>
              <a:t>Consistent, high-quality results ensure your vision comes to life. </a:t>
            </a:r>
          </a:p>
          <a:p>
            <a:pPr marL="285750" indent="-285750">
              <a:buFont typeface="Wingdings" panose="05000000000000000000" pitchFamily="2" charset="2"/>
              <a:buChar char="§"/>
            </a:pPr>
            <a:r>
              <a:rPr lang="en-US" b="0" i="0" dirty="0">
                <a:solidFill>
                  <a:srgbClr val="1F1F1F"/>
                </a:solidFill>
                <a:effectLst/>
                <a:highlight>
                  <a:srgbClr val="FFFFFF"/>
                </a:highlight>
                <a:latin typeface="Arial" panose="020B0604020202020204" pitchFamily="34" charset="0"/>
                <a:cs typeface="Arial" panose="020B0604020202020204" pitchFamily="34" charset="0"/>
              </a:rPr>
              <a:t>Easy Art AI: AI art creation, for everyone.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018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4" y="829627"/>
            <a:ext cx="5956045" cy="2632772"/>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br>
              <a:rPr lang="en-IN" sz="4250" spc="25" dirty="0"/>
            </a:br>
            <a:br>
              <a:rPr lang="en-IN" sz="4250" spc="25" dirty="0"/>
            </a:br>
            <a:r>
              <a:rPr lang="en-IN" sz="4250" spc="25" dirty="0"/>
              <a:t>AI Art Generator Using Autoencoder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13020" y="1694115"/>
            <a:ext cx="4895335" cy="456380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pPr marL="285750"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Introduction</a:t>
            </a:r>
          </a:p>
          <a:p>
            <a:pPr marL="285750"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Problem Statement</a:t>
            </a:r>
          </a:p>
          <a:p>
            <a:pPr marL="285750"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Project Overview</a:t>
            </a:r>
          </a:p>
          <a:p>
            <a:pPr marL="285750"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Solution and Value Proposition</a:t>
            </a:r>
          </a:p>
          <a:p>
            <a:pPr marL="285750"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The Wow in Our Solution</a:t>
            </a:r>
          </a:p>
          <a:p>
            <a:pPr marL="285750"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Modelling</a:t>
            </a:r>
          </a:p>
          <a:p>
            <a:pPr marL="285750"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Results</a:t>
            </a:r>
          </a:p>
          <a:p>
            <a:pPr marL="285750" indent="-285750">
              <a:buFont typeface="Wingdings" panose="05000000000000000000" pitchFamily="2" charset="2"/>
              <a:buChar char="§"/>
            </a:pPr>
            <a:r>
              <a:rPr lang="en-IN" sz="2400" dirty="0">
                <a:latin typeface="Arial" panose="020B0604020202020204" pitchFamily="34" charset="0"/>
                <a:cs typeface="Arial" panose="020B0604020202020204" pitchFamily="34" charset="0"/>
              </a:rPr>
              <a:t>Conclusion</a:t>
            </a:r>
          </a:p>
          <a:p>
            <a:pPr marL="285750" indent="-285750">
              <a:buFont typeface="Wingdings" panose="05000000000000000000" pitchFamily="2" charset="2"/>
              <a:buChar char="§"/>
            </a:pPr>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58620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7734066-2E1B-4A6B-1C3A-B457D1FB12A9}"/>
              </a:ext>
            </a:extLst>
          </p:cNvPr>
          <p:cNvSpPr txBox="1"/>
          <p:nvPr/>
        </p:nvSpPr>
        <p:spPr>
          <a:xfrm>
            <a:off x="739775" y="2051957"/>
            <a:ext cx="6562726" cy="2585323"/>
          </a:xfrm>
          <a:prstGeom prst="rect">
            <a:avLst/>
          </a:prstGeom>
          <a:noFill/>
        </p:spPr>
        <p:txBody>
          <a:bodyPr wrap="square" rtlCol="0">
            <a:spAutoFit/>
          </a:bodyPr>
          <a:lstStyle/>
          <a:p>
            <a:pPr marL="285750" indent="-285750" algn="l">
              <a:buFont typeface="Wingdings" panose="05000000000000000000" pitchFamily="2" charset="2"/>
              <a:buChar char="§"/>
            </a:pPr>
            <a:r>
              <a:rPr lang="en-US" i="0" dirty="0">
                <a:solidFill>
                  <a:srgbClr val="1F1F1F"/>
                </a:solidFill>
                <a:effectLst/>
                <a:highlight>
                  <a:srgbClr val="FFFFFF"/>
                </a:highlight>
                <a:latin typeface="Arial" panose="020B0604020202020204" pitchFamily="34" charset="0"/>
                <a:cs typeface="Arial" panose="020B0604020202020204" pitchFamily="34" charset="0"/>
              </a:rPr>
              <a:t>Current AI Art Generators Lack Accessibility and Control for Specific Creative Needs.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One fascinating application is the generation of artwork by AI systems. </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AI art generator capable of producing novel and visually appealing images across different artistic styles.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Design and implement an AI art generator that autonomously creates high-quality and diverse artworks across various styles, genres, and themes. </a:t>
            </a:r>
            <a:endParaRPr lang="en-US" i="0" dirty="0">
              <a:solidFill>
                <a:srgbClr val="1F1F1F"/>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840105"/>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397C223-3048-44E5-1088-B7ADECB22597}"/>
              </a:ext>
            </a:extLst>
          </p:cNvPr>
          <p:cNvSpPr txBox="1"/>
          <p:nvPr/>
        </p:nvSpPr>
        <p:spPr>
          <a:xfrm>
            <a:off x="739775" y="2019300"/>
            <a:ext cx="7918450" cy="4247317"/>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Introduce the project and its significance in the context of AI, art, and creativity.</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Conduct a literature review on existing techniques and methodologies for AI art generation, including GANs, VAEs, and style transfer.</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Gather a diverse dataset of art images covering various styles, genres, and themes.</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Choose an appropriate deep learning architecture, such as GANs, VAEs, or a combination, based on project requirements and research findings.</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the training pipeline using frameworks like TensorFlow.</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Develop a user-friendly interface for interacting with the AI art generator, allowing users to specify preferences, explore generated artworks, and provide feedback. Incorporate features for controlling aspects like style transfer strength, content selection, and image editing.</a:t>
            </a:r>
          </a:p>
          <a:p>
            <a:endParaRPr lang="en-US" b="0" i="0" dirty="0">
              <a:solidFill>
                <a:srgbClr val="0D0D0D"/>
              </a:solidFill>
              <a:effectLst/>
              <a:highlight>
                <a:srgbClr val="FFFFFF"/>
              </a:highlight>
              <a:latin typeface="Söhne"/>
            </a:endParaRPr>
          </a:p>
          <a:p>
            <a:pPr marL="285750" indent="-285750" algn="l">
              <a:buFont typeface="Wingdings" panose="05000000000000000000" pitchFamily="2" charset="2"/>
              <a:buChar char="§"/>
            </a:pP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9775" y="7535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50CF347-6C72-E0A1-4DFF-F575483DEBAF}"/>
              </a:ext>
            </a:extLst>
          </p:cNvPr>
          <p:cNvSpPr txBox="1"/>
          <p:nvPr/>
        </p:nvSpPr>
        <p:spPr>
          <a:xfrm>
            <a:off x="1066800" y="2320437"/>
            <a:ext cx="7406778" cy="1754326"/>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Professional artists and creators </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Graphic designers, illustrators, and other design professionals.</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Teachers and students in art schools, universities, or online courses </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Companies in industries such as advertising, marketing, gaming, and entertainment.</a:t>
            </a:r>
          </a:p>
          <a:p>
            <a:pPr marL="285750" indent="-285750">
              <a:buFont typeface="Wingdings" panose="05000000000000000000" pitchFamily="2" charset="2"/>
              <a:buChar char="§"/>
            </a:pPr>
            <a:r>
              <a:rPr lang="en-IN" b="0" i="0" dirty="0">
                <a:solidFill>
                  <a:srgbClr val="0D0D0D"/>
                </a:solidFill>
                <a:effectLst/>
                <a:highlight>
                  <a:srgbClr val="FFFFFF"/>
                </a:highlight>
                <a:latin typeface="Arial" panose="020B0604020202020204" pitchFamily="34" charset="0"/>
                <a:cs typeface="Arial" panose="020B0604020202020204" pitchFamily="34" charset="0"/>
              </a:rPr>
              <a:t>The general public </a:t>
            </a: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362200" cy="3019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77190" y="53403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A676034-6CAD-41C5-7A35-8D746A1B8979}"/>
              </a:ext>
            </a:extLst>
          </p:cNvPr>
          <p:cNvSpPr txBox="1"/>
          <p:nvPr/>
        </p:nvSpPr>
        <p:spPr>
          <a:xfrm>
            <a:off x="2560501" y="1552635"/>
            <a:ext cx="6681470" cy="4524315"/>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AI art generators empower artists and creators by providing them with an endless source of inspiration and novel artistic possibilities. By leveraging advanced algorithms and generative models, these tools can assist artists in exploring new styles, techniques, and visual concepts, thus amplifying their creative potential.</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Instantly generate beautiful artworks whenever you need them, saving time and effort while sparking your creativity.</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AI art generators democratize the creative process by making art creation more accessible to individuals with varying levels of artistic expertise. </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AI art generators encourage innovation and experimentation in the intersection of art and technology. </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Experience the joy of artistic expression and discovery as you interact with the AI art generator, generating excitement and delight with each new creation.</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A4B0E14A-A38D-E5A5-227E-9D3E56F03D12}"/>
              </a:ext>
            </a:extLst>
          </p:cNvPr>
          <p:cNvSpPr txBox="1"/>
          <p:nvPr/>
        </p:nvSpPr>
        <p:spPr>
          <a:xfrm>
            <a:off x="2500630" y="1908489"/>
            <a:ext cx="6781800" cy="2031325"/>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rgbClr val="1F1F1F"/>
                </a:solidFill>
                <a:effectLst/>
                <a:highlight>
                  <a:srgbClr val="FFFFFF"/>
                </a:highlight>
                <a:latin typeface="Arial" panose="020B0604020202020204" pitchFamily="34" charset="0"/>
                <a:cs typeface="Arial" panose="020B0604020202020204" pitchFamily="34" charset="0"/>
              </a:rPr>
              <a:t>Experiment with real-time previews to find the perfect combination, making art creation a delightful exploration. </a:t>
            </a:r>
          </a:p>
          <a:p>
            <a:pPr marL="285750" indent="-285750">
              <a:buFont typeface="Wingdings" panose="05000000000000000000" pitchFamily="2" charset="2"/>
              <a:buChar char="§"/>
            </a:pPr>
            <a:r>
              <a:rPr lang="en-US" dirty="0">
                <a:solidFill>
                  <a:srgbClr val="0D0D0D"/>
                </a:solidFill>
                <a:highlight>
                  <a:srgbClr val="FFFFFF"/>
                </a:highlight>
                <a:latin typeface="Arial" panose="020B0604020202020204" pitchFamily="34" charset="0"/>
                <a:cs typeface="Arial" panose="020B0604020202020204" pitchFamily="34" charset="0"/>
              </a:rPr>
              <a:t>O</a:t>
            </a:r>
            <a:r>
              <a:rPr lang="en-US" b="0" i="0" dirty="0">
                <a:solidFill>
                  <a:srgbClr val="0D0D0D"/>
                </a:solidFill>
                <a:effectLst/>
                <a:highlight>
                  <a:srgbClr val="FFFFFF"/>
                </a:highlight>
                <a:latin typeface="Arial" panose="020B0604020202020204" pitchFamily="34" charset="0"/>
                <a:cs typeface="Arial" panose="020B0604020202020204" pitchFamily="34" charset="0"/>
              </a:rPr>
              <a:t>ur AI art generator produces captivating artworks in seconds, eliminating the need for lengthy manual creation processes.</a:t>
            </a:r>
          </a:p>
          <a:p>
            <a:pPr marL="285750" indent="-285750">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Democratize art creation by making the joy of artistic expression accessible to everyone.</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7961" y="1085623"/>
            <a:ext cx="8480426" cy="5842625"/>
          </a:xfrm>
          <a:prstGeom prst="rect">
            <a:avLst/>
          </a:prstGeom>
        </p:spPr>
        <p:txBody>
          <a:bodyPr vert="horz" wrap="square" lIns="0" tIns="12700" rIns="0" bIns="0" rtlCol="0">
            <a:spAutoFit/>
          </a:bodyPr>
          <a:lstStyle/>
          <a:p>
            <a:pPr algn="l">
              <a:buFont typeface="+mj-lt"/>
              <a:buAutoNum type="arabicPeriod"/>
            </a:pPr>
            <a:r>
              <a:rPr lang="en-US" b="1" i="0" dirty="0">
                <a:solidFill>
                  <a:srgbClr val="1F1F1F"/>
                </a:solidFill>
                <a:effectLst/>
                <a:highlight>
                  <a:srgbClr val="FFFFFF"/>
                </a:highlight>
                <a:latin typeface="Arial" panose="020B0604020202020204" pitchFamily="34" charset="0"/>
                <a:cs typeface="Arial" panose="020B0604020202020204" pitchFamily="34" charset="0"/>
              </a:rPr>
              <a:t>Generative Adversarial Networks (GANs):</a:t>
            </a:r>
            <a:endParaRPr lang="en-US" b="0" i="0" dirty="0">
              <a:solidFill>
                <a:srgbClr val="1F1F1F"/>
              </a:solidFill>
              <a:effectLst/>
              <a:highlight>
                <a:srgbClr val="FFFFFF"/>
              </a:highlight>
              <a:latin typeface="Arial" panose="020B0604020202020204" pitchFamily="34" charset="0"/>
              <a:cs typeface="Arial" panose="020B0604020202020204" pitchFamily="34" charset="0"/>
            </a:endParaRPr>
          </a:p>
          <a:p>
            <a:pPr marL="742950" lvl="1" indent="-285750" algn="l">
              <a:buFont typeface="+mj-lt"/>
              <a:buAutoNum type="arabicPeriod"/>
            </a:pPr>
            <a:r>
              <a:rPr lang="en-US" b="0" i="0" dirty="0">
                <a:solidFill>
                  <a:srgbClr val="1F1F1F"/>
                </a:solidFill>
                <a:effectLst/>
                <a:highlight>
                  <a:srgbClr val="FFFFFF"/>
                </a:highlight>
                <a:latin typeface="Arial" panose="020B0604020202020204" pitchFamily="34" charset="0"/>
                <a:cs typeface="Arial" panose="020B0604020202020204" pitchFamily="34" charset="0"/>
              </a:rPr>
              <a:t>Two neural networks compete: a generator creating images, and a discriminator evaluating them against real art.</a:t>
            </a:r>
          </a:p>
          <a:p>
            <a:pPr marL="742950" lvl="1" indent="-285750" algn="l">
              <a:buFont typeface="+mj-lt"/>
              <a:buAutoNum type="arabicPeriod"/>
            </a:pPr>
            <a:r>
              <a:rPr lang="en-US" b="0" i="0" dirty="0">
                <a:solidFill>
                  <a:srgbClr val="1F1F1F"/>
                </a:solidFill>
                <a:effectLst/>
                <a:highlight>
                  <a:srgbClr val="FFFFFF"/>
                </a:highlight>
                <a:latin typeface="Arial" panose="020B0604020202020204" pitchFamily="34" charset="0"/>
                <a:cs typeface="Arial" panose="020B0604020202020204" pitchFamily="34" charset="0"/>
              </a:rPr>
              <a:t>Over time, the generator learns to create images that fool the discriminator, resulting in realistic and creative outputs.</a:t>
            </a:r>
          </a:p>
          <a:p>
            <a:pPr marL="742950" lvl="1" indent="-285750" algn="l">
              <a:buFont typeface="+mj-lt"/>
              <a:buAutoNum type="arabicPeriod"/>
            </a:pPr>
            <a:r>
              <a:rPr lang="en-US" b="0" i="0" dirty="0">
                <a:solidFill>
                  <a:srgbClr val="1F1F1F"/>
                </a:solidFill>
                <a:effectLst/>
                <a:highlight>
                  <a:srgbClr val="FFFFFF"/>
                </a:highlight>
                <a:latin typeface="Arial" panose="020B0604020202020204" pitchFamily="34" charset="0"/>
                <a:cs typeface="Arial" panose="020B0604020202020204" pitchFamily="34" charset="0"/>
              </a:rPr>
              <a:t>Popular GAN models for AI art generation include Stable Diffusion and DALL-E 2.</a:t>
            </a:r>
          </a:p>
          <a:p>
            <a:pPr algn="l">
              <a:buFont typeface="+mj-lt"/>
              <a:buAutoNum type="arabicPeriod"/>
            </a:pPr>
            <a:r>
              <a:rPr lang="en-US" b="1" i="0" dirty="0">
                <a:solidFill>
                  <a:srgbClr val="1F1F1F"/>
                </a:solidFill>
                <a:effectLst/>
                <a:highlight>
                  <a:srgbClr val="FFFFFF"/>
                </a:highlight>
                <a:latin typeface="Arial" panose="020B0604020202020204" pitchFamily="34" charset="0"/>
                <a:cs typeface="Arial" panose="020B0604020202020204" pitchFamily="34" charset="0"/>
              </a:rPr>
              <a:t>Variational Autoencoders (VAEs):</a:t>
            </a:r>
            <a:endParaRPr lang="en-US" b="0" i="0" dirty="0">
              <a:solidFill>
                <a:srgbClr val="1F1F1F"/>
              </a:solidFill>
              <a:effectLst/>
              <a:highlight>
                <a:srgbClr val="FFFFFF"/>
              </a:highlight>
              <a:latin typeface="Arial" panose="020B0604020202020204" pitchFamily="34" charset="0"/>
              <a:cs typeface="Arial" panose="020B0604020202020204" pitchFamily="34" charset="0"/>
            </a:endParaRPr>
          </a:p>
          <a:p>
            <a:pPr marL="742950" lvl="1" indent="-285750" algn="l">
              <a:buFont typeface="+mj-lt"/>
              <a:buAutoNum type="arabicPeriod"/>
            </a:pPr>
            <a:r>
              <a:rPr lang="en-US" b="0" i="0" dirty="0">
                <a:solidFill>
                  <a:srgbClr val="1F1F1F"/>
                </a:solidFill>
                <a:effectLst/>
                <a:highlight>
                  <a:srgbClr val="FFFFFF"/>
                </a:highlight>
                <a:latin typeface="Arial" panose="020B0604020202020204" pitchFamily="34" charset="0"/>
                <a:cs typeface="Arial" panose="020B0604020202020204" pitchFamily="34" charset="0"/>
              </a:rPr>
              <a:t>These models learn a compressed representation (latent space) of image data.</a:t>
            </a:r>
          </a:p>
          <a:p>
            <a:pPr marL="742950" lvl="1" indent="-285750" algn="l">
              <a:buFont typeface="+mj-lt"/>
              <a:buAutoNum type="arabicPeriod"/>
            </a:pPr>
            <a:r>
              <a:rPr lang="en-US" b="0" i="0" dirty="0">
                <a:solidFill>
                  <a:srgbClr val="1F1F1F"/>
                </a:solidFill>
                <a:effectLst/>
                <a:highlight>
                  <a:srgbClr val="FFFFFF"/>
                </a:highlight>
                <a:latin typeface="Arial" panose="020B0604020202020204" pitchFamily="34" charset="0"/>
                <a:cs typeface="Arial" panose="020B0604020202020204" pitchFamily="34" charset="0"/>
              </a:rPr>
              <a:t>Users can manipulate this latent space to control aspects of the generated art like style, color, and composition.</a:t>
            </a:r>
          </a:p>
          <a:p>
            <a:pPr marL="742950" lvl="1" indent="-285750" algn="l">
              <a:buFont typeface="+mj-lt"/>
              <a:buAutoNum type="arabicPeriod"/>
            </a:pPr>
            <a:r>
              <a:rPr lang="en-US" b="0" i="0" dirty="0">
                <a:solidFill>
                  <a:srgbClr val="1F1F1F"/>
                </a:solidFill>
                <a:effectLst/>
                <a:highlight>
                  <a:srgbClr val="FFFFFF"/>
                </a:highlight>
                <a:latin typeface="Arial" panose="020B0604020202020204" pitchFamily="34" charset="0"/>
                <a:cs typeface="Arial" panose="020B0604020202020204" pitchFamily="34" charset="0"/>
              </a:rPr>
              <a:t>VAEs offer more user control compared to traditional GANs.</a:t>
            </a:r>
          </a:p>
          <a:p>
            <a:pPr algn="l">
              <a:buFont typeface="+mj-lt"/>
              <a:buAutoNum type="arabicPeriod"/>
            </a:pPr>
            <a:r>
              <a:rPr lang="en-US" b="1" i="0" dirty="0">
                <a:solidFill>
                  <a:srgbClr val="0D0D0D"/>
                </a:solidFill>
                <a:effectLst/>
                <a:highlight>
                  <a:srgbClr val="FFFFFF"/>
                </a:highlight>
                <a:latin typeface="Arial" panose="020B0604020202020204" pitchFamily="34" charset="0"/>
                <a:cs typeface="Arial" panose="020B0604020202020204" pitchFamily="34" charset="0"/>
              </a:rPr>
              <a:t>Hybrid Approaches</a:t>
            </a:r>
            <a:r>
              <a:rPr lang="en-US" b="0" i="0" dirty="0">
                <a:solidFill>
                  <a:srgbClr val="0D0D0D"/>
                </a:solidFill>
                <a:effectLst/>
                <a:highlight>
                  <a:srgbClr val="FFFFFF"/>
                </a:highlight>
                <a:latin typeface="Arial" panose="020B0604020202020204" pitchFamily="34" charset="0"/>
                <a:cs typeface="Arial" panose="020B0604020202020204" pitchFamily="34" charset="0"/>
              </a:rPr>
              <a:t>:</a:t>
            </a:r>
          </a:p>
          <a:p>
            <a:pPr marL="742950" lvl="1" indent="-285750" algn="l">
              <a:buFont typeface="+mj-lt"/>
              <a:buAutoNum type="arabicPeriod"/>
            </a:pPr>
            <a:r>
              <a:rPr lang="en-US" i="0" dirty="0">
                <a:solidFill>
                  <a:srgbClr val="0D0D0D"/>
                </a:solidFill>
                <a:effectLst/>
                <a:highlight>
                  <a:srgbClr val="FFFFFF"/>
                </a:highlight>
                <a:latin typeface="Arial" panose="020B0604020202020204" pitchFamily="34" charset="0"/>
                <a:cs typeface="Arial" panose="020B0604020202020204" pitchFamily="34" charset="0"/>
              </a:rPr>
              <a:t>Style Transfer</a:t>
            </a:r>
            <a:r>
              <a:rPr lang="en-US" b="0" i="0" dirty="0">
                <a:solidFill>
                  <a:srgbClr val="0D0D0D"/>
                </a:solidFill>
                <a:effectLst/>
                <a:highlight>
                  <a:srgbClr val="FFFFFF"/>
                </a:highlight>
                <a:latin typeface="Arial" panose="020B0604020202020204" pitchFamily="34" charset="0"/>
                <a:cs typeface="Arial" panose="020B0604020202020204" pitchFamily="34" charset="0"/>
              </a:rPr>
              <a:t>: Combine techniques from style transfer models with GANs or VAEs to allow users to control the style of generated images.</a:t>
            </a:r>
          </a:p>
          <a:p>
            <a:pPr marL="742950" lvl="1" indent="-285750" algn="l">
              <a:buFont typeface="+mj-lt"/>
              <a:buAutoNum type="arabicPeriod"/>
            </a:pPr>
            <a:r>
              <a:rPr lang="en-US" i="0" dirty="0">
                <a:solidFill>
                  <a:srgbClr val="0D0D0D"/>
                </a:solidFill>
                <a:effectLst/>
                <a:highlight>
                  <a:srgbClr val="FFFFFF"/>
                </a:highlight>
                <a:latin typeface="Arial" panose="020B0604020202020204" pitchFamily="34" charset="0"/>
                <a:cs typeface="Arial" panose="020B0604020202020204" pitchFamily="34" charset="0"/>
              </a:rPr>
              <a:t>Conditional Generation</a:t>
            </a:r>
            <a:r>
              <a:rPr lang="en-US" b="0" i="0" dirty="0">
                <a:solidFill>
                  <a:srgbClr val="0D0D0D"/>
                </a:solidFill>
                <a:effectLst/>
                <a:highlight>
                  <a:srgbClr val="FFFFFF"/>
                </a:highlight>
                <a:latin typeface="Arial" panose="020B0604020202020204" pitchFamily="34" charset="0"/>
                <a:cs typeface="Arial" panose="020B0604020202020204" pitchFamily="34" charset="0"/>
              </a:rPr>
              <a:t>: Incorporate additional conditioning information, such as class labels or user preferences, to generate images with specific attributes or styles.</a:t>
            </a:r>
          </a:p>
          <a:p>
            <a:pPr lvl="1" algn="l"/>
            <a:endParaRPr lang="en-US" b="0" i="0" dirty="0">
              <a:solidFill>
                <a:srgbClr val="1F1F1F"/>
              </a:solidFill>
              <a:effectLst/>
              <a:highlight>
                <a:srgbClr val="FFFFFF"/>
              </a:highlight>
              <a:latin typeface="Google Sans"/>
            </a:endParaRPr>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27075" y="2127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TotalTime>
  <Words>770</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Google Sans</vt:lpstr>
      <vt:lpstr>Söhne</vt:lpstr>
      <vt:lpstr>Trebuchet MS</vt:lpstr>
      <vt:lpstr>Wingdings</vt:lpstr>
      <vt:lpstr>Office Theme</vt:lpstr>
      <vt:lpstr>PRESENTED BY:PRAVENA V C REGISTER NO:962821205043 DEPARTMENT:INFORMATION TECHNOLOGY</vt:lpstr>
      <vt:lpstr>PROJECT TITLE:  AI Art Generator Using Autoencoder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Pravena V.C</dc:creator>
  <cp:lastModifiedBy>Pravena V.C</cp:lastModifiedBy>
  <cp:revision>3</cp:revision>
  <dcterms:created xsi:type="dcterms:W3CDTF">2024-04-05T04:31:46Z</dcterms:created>
  <dcterms:modified xsi:type="dcterms:W3CDTF">2024-04-24T14:15:42Z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