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7" r:id="rId5"/>
    <p:sldId id="430" r:id="rId6"/>
    <p:sldId id="431" r:id="rId7"/>
    <p:sldId id="432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393" r:id="rId16"/>
    <p:sldId id="442" r:id="rId17"/>
    <p:sldId id="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4700-9B8C-4713-AA50-257FAFD29776}" v="1" dt="2021-09-29T16:03:28.281"/>
    <p1510:client id="{50BCAE78-8A74-4CEE-92A2-56F287ECCCE7}" v="1" dt="2021-09-02T05:10:03.762"/>
    <p1510:client id="{D2CD74E5-5127-4BD2-8949-8C5C6B612E49}" v="2" dt="2021-09-19T06:09:49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B basanagouda s hadimani" userId="S::pes2ug19cs082@pesuonline.onmicrosoft.com::75bb6c09-4a5b-495a-b899-72ffe1d7ab08" providerId="AD" clId="Web-{D2CD74E5-5127-4BD2-8949-8C5C6B612E49}"/>
    <pc:docChg chg="modSld">
      <pc:chgData name="EC CSE 5B basanagouda s hadimani" userId="S::pes2ug19cs082@pesuonline.onmicrosoft.com::75bb6c09-4a5b-495a-b899-72ffe1d7ab08" providerId="AD" clId="Web-{D2CD74E5-5127-4BD2-8949-8C5C6B612E49}" dt="2021-09-19T06:09:49.265" v="1" actId="1076"/>
      <pc:docMkLst>
        <pc:docMk/>
      </pc:docMkLst>
      <pc:sldChg chg="modSp">
        <pc:chgData name="EC CSE 5B basanagouda s hadimani" userId="S::pes2ug19cs082@pesuonline.onmicrosoft.com::75bb6c09-4a5b-495a-b899-72ffe1d7ab08" providerId="AD" clId="Web-{D2CD74E5-5127-4BD2-8949-8C5C6B612E49}" dt="2021-09-19T06:09:49.265" v="1" actId="1076"/>
        <pc:sldMkLst>
          <pc:docMk/>
          <pc:sldMk cId="1300290261" sldId="357"/>
        </pc:sldMkLst>
        <pc:picChg chg="mod">
          <ac:chgData name="EC CSE 5B basanagouda s hadimani" userId="S::pes2ug19cs082@pesuonline.onmicrosoft.com::75bb6c09-4a5b-495a-b899-72ffe1d7ab08" providerId="AD" clId="Web-{D2CD74E5-5127-4BD2-8949-8C5C6B612E49}" dt="2021-09-19T06:09:49.265" v="1" actId="1076"/>
          <ac:picMkLst>
            <pc:docMk/>
            <pc:sldMk cId="1300290261" sldId="357"/>
            <ac:picMk id="12" creationId="{66C7B340-EC4A-4D32-8643-325F1D66DFE6}"/>
          </ac:picMkLst>
        </pc:picChg>
      </pc:sldChg>
    </pc:docChg>
  </pc:docChgLst>
  <pc:docChgLst>
    <pc:chgData name="EC CSE 5B DEBOLEENA S MUKHERJEE" userId="S::pes2ug19cs102@pesuonline.onmicrosoft.com::9bba5689-a6b2-4d6d-848b-637867c03766" providerId="AD" clId="Web-{50BCAE78-8A74-4CEE-92A2-56F287ECCCE7}"/>
    <pc:docChg chg="sldOrd">
      <pc:chgData name="EC CSE 5B DEBOLEENA S MUKHERJEE" userId="S::pes2ug19cs102@pesuonline.onmicrosoft.com::9bba5689-a6b2-4d6d-848b-637867c03766" providerId="AD" clId="Web-{50BCAE78-8A74-4CEE-92A2-56F287ECCCE7}" dt="2021-09-02T05:10:03.762" v="0"/>
      <pc:docMkLst>
        <pc:docMk/>
      </pc:docMkLst>
      <pc:sldChg chg="ord">
        <pc:chgData name="EC CSE 5B DEBOLEENA S MUKHERJEE" userId="S::pes2ug19cs102@pesuonline.onmicrosoft.com::9bba5689-a6b2-4d6d-848b-637867c03766" providerId="AD" clId="Web-{50BCAE78-8A74-4CEE-92A2-56F287ECCCE7}" dt="2021-09-02T05:10:03.762" v="0"/>
        <pc:sldMkLst>
          <pc:docMk/>
          <pc:sldMk cId="1459503739" sldId="393"/>
        </pc:sldMkLst>
      </pc:sldChg>
    </pc:docChg>
  </pc:docChgLst>
  <pc:docChgLst>
    <pc:chgData name="EC CSE 5B DEVPRAKASH BISOI" userId="S::pes2ug19cs110@pesuonline.onmicrosoft.com::b1f0b4eb-7ded-4464-a93b-4a44ddd6af4c" providerId="AD" clId="Web-{238C4700-9B8C-4713-AA50-257FAFD29776}"/>
    <pc:docChg chg="sldOrd">
      <pc:chgData name="EC CSE 5B DEVPRAKASH BISOI" userId="S::pes2ug19cs110@pesuonline.onmicrosoft.com::b1f0b4eb-7ded-4464-a93b-4a44ddd6af4c" providerId="AD" clId="Web-{238C4700-9B8C-4713-AA50-257FAFD29776}" dt="2021-09-29T16:03:28.281" v="0"/>
      <pc:docMkLst>
        <pc:docMk/>
      </pc:docMkLst>
      <pc:sldChg chg="ord">
        <pc:chgData name="EC CSE 5B DEVPRAKASH BISOI" userId="S::pes2ug19cs110@pesuonline.onmicrosoft.com::b1f0b4eb-7ded-4464-a93b-4a44ddd6af4c" providerId="AD" clId="Web-{238C4700-9B8C-4713-AA50-257FAFD29776}" dt="2021-09-29T16:03:28.281" v="0"/>
        <pc:sldMkLst>
          <pc:docMk/>
          <pc:sldMk cId="665001063" sldId="4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mongodb.org/manual/reference/bios-example-collection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docs.mongodb.org/master/MongoDB-manua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godb.or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Nivedita Kasturi</a:t>
            </a:r>
            <a:endParaRPr lang="en-IN" sz="2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Department of </a:t>
            </a:r>
          </a:p>
          <a:p>
            <a:r>
              <a:rPr lang="en-US" sz="2400"/>
              <a:t>Computer Science and Engineering</a:t>
            </a:r>
            <a:endParaRPr lang="en-IN" sz="2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83" y="1593326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Example Operations – Removal or Deletion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74766" y="1801038"/>
            <a:ext cx="8781934" cy="728744"/>
          </a:xfrm>
        </p:spPr>
        <p:txBody>
          <a:bodyPr>
            <a:normAutofit fontScale="92500"/>
          </a:bodyPr>
          <a:lstStyle/>
          <a:p>
            <a:r>
              <a:rPr lang="en-US"/>
              <a:t>You can put condition on any field in the document (even </a:t>
            </a:r>
            <a:r>
              <a:rPr lang="en-US" b="1" i="1">
                <a:solidFill>
                  <a:srgbClr val="800000"/>
                </a:solidFill>
              </a:rPr>
              <a:t>_id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9" name="Picture 18" descr="Screen Shot 2015-03-13 at 12.0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12" y="2585982"/>
            <a:ext cx="5652702" cy="2154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30916" y="5142849"/>
            <a:ext cx="2011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err="1"/>
              <a:t>db.users.remove</a:t>
            </a:r>
            <a:r>
              <a:rPr lang="en-US"/>
              <a:t> ( 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91809" y="5116576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Removes all documents from </a:t>
            </a:r>
            <a:r>
              <a:rPr lang="en-US" i="1"/>
              <a:t>users </a:t>
            </a:r>
            <a:r>
              <a:rPr lang="en-US"/>
              <a:t>collection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6224" y="5142849"/>
            <a:ext cx="395585" cy="363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Example Operations – Update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1869440"/>
            <a:ext cx="6380480" cy="1595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113" y="4419600"/>
            <a:ext cx="6553200" cy="13106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773680" y="3129280"/>
            <a:ext cx="792480" cy="2641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2640" y="3376394"/>
            <a:ext cx="510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Otherwise, it will update only the 1</a:t>
            </a:r>
            <a:r>
              <a:rPr lang="en-US" sz="1600" baseline="30000">
                <a:solidFill>
                  <a:srgbClr val="FF6600"/>
                </a:solidFill>
              </a:rPr>
              <a:t>st</a:t>
            </a:r>
            <a:r>
              <a:rPr lang="en-US" sz="1600">
                <a:solidFill>
                  <a:srgbClr val="FF6600"/>
                </a:solidFill>
              </a:rPr>
              <a:t> matching document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9506" y="4124948"/>
            <a:ext cx="35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Equivalent to this statement in SQL: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niveditak@pes.edu</a:t>
            </a:r>
            <a:endParaRPr lang="en-IN" sz="2400" b="1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Nivedita Kasturi</a:t>
            </a:r>
            <a:endParaRPr lang="en-IN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Department of </a:t>
            </a:r>
          </a:p>
          <a:p>
            <a:r>
              <a:rPr lang="en-US" sz="2400"/>
              <a:t>Computer Science and Engineering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Example Operations – Insert or Update?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pic>
        <p:nvPicPr>
          <p:cNvPr id="12" name="Picture 11" descr="Screen Shot 2015-03-13 at 3.2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76730"/>
            <a:ext cx="7200900" cy="2281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23356" y="4888914"/>
            <a:ext cx="713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the document having item = “TBD1” is in the DB, it will be replaced</a:t>
            </a:r>
          </a:p>
          <a:p>
            <a:r>
              <a:rPr lang="en-US"/>
              <a:t>Otherwise, it will be inserted.</a:t>
            </a: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2123446" y="3799841"/>
            <a:ext cx="1823221" cy="45973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8480" y="425957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The </a:t>
            </a:r>
            <a:r>
              <a:rPr lang="en-US" sz="1600" b="1" i="1" err="1">
                <a:solidFill>
                  <a:srgbClr val="FF0000"/>
                </a:solidFill>
              </a:rPr>
              <a:t>upsert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>
                <a:solidFill>
                  <a:srgbClr val="FF6600"/>
                </a:solidFill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Example Operations – Replace a document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pic>
        <p:nvPicPr>
          <p:cNvPr id="11" name="Picture 10" descr="Screen Shot 2015-03-13 at 3.1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2010410"/>
            <a:ext cx="7078345" cy="188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97840" y="4328160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the document having item = “BE10”, replace it with the given document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75626" y="2228645"/>
            <a:ext cx="934064" cy="18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09690" y="2010410"/>
            <a:ext cx="167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Query Condition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560513" y="2564581"/>
            <a:ext cx="214671" cy="9914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4200" y="2615625"/>
            <a:ext cx="5984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New </a:t>
            </a:r>
          </a:p>
          <a:p>
            <a:r>
              <a:rPr lang="en-US" sz="1600">
                <a:solidFill>
                  <a:srgbClr val="FF6600"/>
                </a:solidFill>
              </a:rPr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 Database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00" y="1609773"/>
            <a:ext cx="9931400" cy="223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Stands for </a:t>
            </a:r>
            <a:r>
              <a:rPr lang="en-US" sz="2400" b="1">
                <a:solidFill>
                  <a:srgbClr val="FF0000"/>
                </a:solidFill>
              </a:rPr>
              <a:t>N</a:t>
            </a:r>
            <a:r>
              <a:rPr lang="en-US" sz="2400"/>
              <a:t>ot </a:t>
            </a:r>
            <a:r>
              <a:rPr lang="en-US" sz="2400" b="1">
                <a:solidFill>
                  <a:srgbClr val="FF0000"/>
                </a:solidFill>
              </a:rPr>
              <a:t>O</a:t>
            </a:r>
            <a:r>
              <a:rPr lang="en-US" sz="2400"/>
              <a:t>nly </a:t>
            </a:r>
            <a:r>
              <a:rPr lang="en-US" sz="2400" b="1">
                <a:solidFill>
                  <a:srgbClr val="FF0000"/>
                </a:solidFill>
              </a:rPr>
              <a:t>SQL</a:t>
            </a:r>
            <a:r>
              <a:rPr lang="en-US" sz="2400" b="1"/>
              <a:t>??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Class of non-relational data storage systems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Usually do not require a fixed table schema nor do they use the concept of joins to derive data from different tables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MongoDB – a </a:t>
            </a:r>
            <a:r>
              <a:rPr lang="en-IN" sz="2400" b="1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 Database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00" y="1609773"/>
            <a:ext cx="9931400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No Defined Schema (Schema Free or Schema Less)</a:t>
            </a:r>
          </a:p>
        </p:txBody>
      </p:sp>
      <p:pic>
        <p:nvPicPr>
          <p:cNvPr id="9" name="Picture 8" descr="Screen Shot 2015-03-13 at 11.09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3" y="2142962"/>
            <a:ext cx="7861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accent2">
                    <a:lumMod val="75000"/>
                  </a:schemeClr>
                </a:solidFill>
              </a:rPr>
              <a:t>Terms Mapping (DB vs. MongoDB)</a:t>
            </a:r>
            <a:endParaRPr lang="en-IN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6900" y="2019303"/>
          <a:ext cx="7073900" cy="403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RDBMS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MongoDB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Database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Database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Table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Collection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Tuple</a:t>
                      </a:r>
                      <a:r>
                        <a:rPr lang="en-US" sz="2400"/>
                        <a:t>/Row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Document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Column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Field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72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Table Join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Embedded Documents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2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Primary Key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Primary</a:t>
                      </a:r>
                      <a:r>
                        <a:rPr lang="en-US" sz="2400" baseline="0"/>
                        <a:t> Key (Default _id key provided by </a:t>
                      </a:r>
                      <a:r>
                        <a:rPr lang="en-US" sz="2400" baseline="0" err="1"/>
                        <a:t>mongodb</a:t>
                      </a:r>
                      <a:r>
                        <a:rPr lang="en-US" sz="2400" baseline="0"/>
                        <a:t>)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MongoDB Data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641" y="1673860"/>
            <a:ext cx="437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One </a:t>
            </a:r>
            <a:r>
              <a:rPr lang="en-US" b="1" i="1">
                <a:solidFill>
                  <a:srgbClr val="FF0000"/>
                </a:solidFill>
              </a:rPr>
              <a:t>document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(e.g., one </a:t>
            </a:r>
            <a:r>
              <a:rPr lang="en-US">
                <a:solidFill>
                  <a:srgbClr val="800000"/>
                </a:solidFill>
              </a:rPr>
              <a:t>tuple</a:t>
            </a:r>
            <a:r>
              <a:rPr lang="en-US"/>
              <a:t> in RDBMS)</a:t>
            </a:r>
          </a:p>
        </p:txBody>
      </p:sp>
      <p:pic>
        <p:nvPicPr>
          <p:cNvPr id="17" name="Picture 16" descr="Screen Shot 2015-03-13 at 10.37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063512"/>
            <a:ext cx="3535680" cy="1353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Screen Shot 2015-03-13 at 10.39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" y="4069218"/>
            <a:ext cx="4612639" cy="22871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4641" y="3805208"/>
            <a:ext cx="445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One </a:t>
            </a:r>
            <a:r>
              <a:rPr lang="en-US" b="1" i="1">
                <a:solidFill>
                  <a:srgbClr val="FF0000"/>
                </a:solidFill>
              </a:rPr>
              <a:t>Collection</a:t>
            </a:r>
            <a:r>
              <a:rPr lang="en-US"/>
              <a:t> (e.g., one </a:t>
            </a:r>
            <a:r>
              <a:rPr lang="en-US">
                <a:solidFill>
                  <a:srgbClr val="800000"/>
                </a:solidFill>
              </a:rPr>
              <a:t>Table</a:t>
            </a:r>
            <a:r>
              <a:rPr lang="en-US"/>
              <a:t> in RDBMS)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1921" y="1712761"/>
            <a:ext cx="3413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800000"/>
                </a:solidFill>
                <a:latin typeface="Times New Roman"/>
                <a:cs typeface="Times New Roman"/>
              </a:rPr>
              <a:t>Collection</a:t>
            </a:r>
            <a:r>
              <a:rPr lang="en-US" sz="1600">
                <a:latin typeface="Times New Roman"/>
                <a:cs typeface="Times New Roman"/>
              </a:rPr>
              <a:t> is a group of similar documents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Within a collection, each document must have a unique Id</a:t>
            </a:r>
          </a:p>
          <a:p>
            <a:endParaRPr lang="en-US" sz="1600"/>
          </a:p>
          <a:p>
            <a:pPr marL="285750" indent="-285750">
              <a:buFont typeface="Arial"/>
              <a:buChar char="•"/>
            </a:pPr>
            <a:endParaRPr lang="en-US" sz="1600"/>
          </a:p>
        </p:txBody>
      </p:sp>
      <p:pic>
        <p:nvPicPr>
          <p:cNvPr id="21" name="Picture 20" descr="Screen Shot 2015-03-13 at 10.12.36 A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72" y="3276600"/>
            <a:ext cx="4336842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Complex Join Queries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2166" y="1706764"/>
            <a:ext cx="5228075" cy="48987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Relational DBs</a:t>
            </a:r>
          </a:p>
        </p:txBody>
      </p:sp>
      <p:pic>
        <p:nvPicPr>
          <p:cNvPr id="17" name="Picture 16" descr="Screen Shot 2015-03-13 at 11.1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02" r="25999"/>
          <a:stretch>
            <a:fillRect/>
          </a:stretch>
        </p:blipFill>
        <p:spPr>
          <a:xfrm>
            <a:off x="2925009" y="1773553"/>
            <a:ext cx="4035388" cy="1785826"/>
          </a:xfrm>
          <a:prstGeom prst="rect">
            <a:avLst/>
          </a:prstGeom>
        </p:spPr>
      </p:pic>
      <p:pic>
        <p:nvPicPr>
          <p:cNvPr id="18" name="Picture 17" descr="Screen Shot 2015-03-13 at 11.13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6945" r="29174"/>
          <a:stretch>
            <a:fillRect/>
          </a:stretch>
        </p:blipFill>
        <p:spPr>
          <a:xfrm>
            <a:off x="3336308" y="3963762"/>
            <a:ext cx="3206087" cy="2732291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62166" y="4900267"/>
            <a:ext cx="5228075" cy="4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Getting Started…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113" y="2095501"/>
            <a:ext cx="1712016" cy="115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80" y="1742440"/>
            <a:ext cx="1727200" cy="172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1894840"/>
            <a:ext cx="1300480" cy="136892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02030" y="3523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Install 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16910" y="352373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Practice simple stuff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9630" y="349146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Move to complex stuff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104" y="4189214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Install it from here:  </a:t>
            </a:r>
            <a:r>
              <a:rPr lang="en-US">
                <a:hlinkClick r:id="rId6"/>
              </a:rPr>
              <a:t>http://www.mongodb.org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7104" y="4727863"/>
            <a:ext cx="7394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Manual:</a:t>
            </a:r>
            <a:r>
              <a:rPr lang="en-US"/>
              <a:t> </a:t>
            </a:r>
            <a:r>
              <a:rPr lang="en-US">
                <a:hlinkClick r:id="rId7"/>
              </a:rPr>
              <a:t>http://docs.mongodb.org/master/MongoDB-manual.pdf</a:t>
            </a:r>
            <a:endParaRPr lang="en-US"/>
          </a:p>
          <a:p>
            <a:r>
              <a:rPr lang="en-US"/>
              <a:t>	(Focus on Ch. 3, 4 for now)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0080" y="5527041"/>
            <a:ext cx="829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Dataset:  </a:t>
            </a:r>
            <a:r>
              <a:rPr lang="en-US">
                <a:hlinkClick r:id="rId8"/>
              </a:rPr>
              <a:t>http://docs.mongodb.org/manual/reference/bios-example-collection/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Data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700" y="169544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hu-HU">
                <a:latin typeface="Calibri" charset="0"/>
              </a:rPr>
              <a:t>reate</a:t>
            </a:r>
          </a:p>
          <a:p>
            <a:pPr lvl="1"/>
            <a:r>
              <a:rPr lang="hu-HU">
                <a:latin typeface="Calibri" charset="0"/>
              </a:rPr>
              <a:t>db.collection.insert( &lt;document&gt; ) </a:t>
            </a:r>
            <a:r>
              <a:rPr lang="en-US">
                <a:latin typeface="Calibri" charset="0"/>
              </a:rPr>
              <a:t>(</a:t>
            </a:r>
            <a:r>
              <a:rPr lang="en-US" err="1">
                <a:latin typeface="Calibri" charset="0"/>
              </a:rPr>
              <a:t>insertOne,insertMany</a:t>
            </a:r>
            <a:r>
              <a:rPr lang="en-US">
                <a:latin typeface="Calibri" charset="0"/>
              </a:rPr>
              <a:t>)</a:t>
            </a:r>
            <a:endParaRPr lang="hu-HU">
              <a:latin typeface="Calibri" charset="0"/>
            </a:endParaRPr>
          </a:p>
          <a:p>
            <a:pPr lvl="1"/>
            <a:r>
              <a:rPr lang="hu-HU">
                <a:latin typeface="Calibri" charset="0"/>
              </a:rPr>
              <a:t>db.collection.save( &lt;document&gt; ) </a:t>
            </a:r>
          </a:p>
          <a:p>
            <a:pPr lvl="1"/>
            <a:r>
              <a:rPr lang="hu-HU">
                <a:latin typeface="Calibri" charset="0"/>
              </a:rPr>
              <a:t>db.collection.update( &lt;query&gt;, &lt;update&gt;, { upsert: true } ) </a:t>
            </a:r>
          </a:p>
          <a:p>
            <a:r>
              <a:rPr lang="hu-HU" b="1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hu-HU">
                <a:latin typeface="Calibri" charset="0"/>
              </a:rPr>
              <a:t>ead</a:t>
            </a:r>
          </a:p>
          <a:p>
            <a:pPr lvl="1"/>
            <a:r>
              <a:rPr lang="hu-HU">
                <a:latin typeface="Calibri" charset="0"/>
              </a:rPr>
              <a:t>db.collection.find( &lt;query&gt;, &lt;projection&gt; )</a:t>
            </a:r>
          </a:p>
          <a:p>
            <a:pPr lvl="1"/>
            <a:r>
              <a:rPr lang="hu-HU">
                <a:latin typeface="Calibri" charset="0"/>
              </a:rPr>
              <a:t>db.collection.findOne( &lt;query&gt;, &lt;projection&gt; ) </a:t>
            </a:r>
          </a:p>
          <a:p>
            <a:r>
              <a:rPr lang="hu-HU" b="1">
                <a:solidFill>
                  <a:srgbClr val="FF0000"/>
                </a:solidFill>
                <a:latin typeface="Calibri" charset="0"/>
              </a:rPr>
              <a:t>U</a:t>
            </a:r>
            <a:r>
              <a:rPr lang="hu-HU">
                <a:latin typeface="Calibri" charset="0"/>
              </a:rPr>
              <a:t>pdate</a:t>
            </a:r>
          </a:p>
          <a:p>
            <a:pPr lvl="1"/>
            <a:r>
              <a:rPr lang="hu-HU">
                <a:latin typeface="Calibri" charset="0"/>
              </a:rPr>
              <a:t>db.collection.update( &lt;query&gt;, &lt;update&gt;, &lt;options&gt; ) </a:t>
            </a:r>
            <a:endParaRPr lang="en-US">
              <a:latin typeface="Calibri" charset="0"/>
            </a:endParaRPr>
          </a:p>
          <a:p>
            <a:pPr lvl="1"/>
            <a:r>
              <a:rPr lang="en-US">
                <a:latin typeface="Calibri" charset="0"/>
              </a:rPr>
              <a:t>// </a:t>
            </a:r>
            <a:r>
              <a:rPr lang="en-US" err="1">
                <a:latin typeface="Calibri" charset="0"/>
              </a:rPr>
              <a:t>updateOne</a:t>
            </a:r>
            <a:r>
              <a:rPr lang="en-US">
                <a:latin typeface="Calibri" charset="0"/>
              </a:rPr>
              <a:t>, </a:t>
            </a:r>
            <a:r>
              <a:rPr lang="en-US" err="1">
                <a:latin typeface="Calibri" charset="0"/>
              </a:rPr>
              <a:t>updateMany</a:t>
            </a:r>
            <a:r>
              <a:rPr lang="en-US">
                <a:latin typeface="Calibri" charset="0"/>
              </a:rPr>
              <a:t> </a:t>
            </a:r>
            <a:endParaRPr lang="hu-HU">
              <a:latin typeface="Calibri" charset="0"/>
            </a:endParaRPr>
          </a:p>
          <a:p>
            <a:r>
              <a:rPr lang="hu-HU" b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hu-HU">
                <a:latin typeface="Calibri" charset="0"/>
              </a:rPr>
              <a:t>elete</a:t>
            </a:r>
          </a:p>
          <a:p>
            <a:pPr lvl="1"/>
            <a:r>
              <a:rPr lang="hu-HU">
                <a:latin typeface="Calibri" charset="0"/>
              </a:rPr>
              <a:t>db.collection.</a:t>
            </a:r>
            <a:r>
              <a:rPr lang="en-US" err="1">
                <a:latin typeface="Calibri" charset="0"/>
              </a:rPr>
              <a:t>deleteOne</a:t>
            </a:r>
            <a:r>
              <a:rPr lang="hu-HU">
                <a:latin typeface="Calibri" charset="0"/>
              </a:rPr>
              <a:t>( &lt;query&gt;, &lt;justOne&gt; ) </a:t>
            </a:r>
            <a:endParaRPr lang="en-US">
              <a:latin typeface="Calibri" charset="0"/>
            </a:endParaRPr>
          </a:p>
          <a:p>
            <a:pPr lvl="1"/>
            <a:r>
              <a:rPr lang="hu-HU">
                <a:latin typeface="Calibri" charset="0"/>
              </a:rPr>
              <a:t>db.collection.</a:t>
            </a:r>
            <a:r>
              <a:rPr lang="en-US" err="1">
                <a:latin typeface="Calibri" charset="0"/>
              </a:rPr>
              <a:t>deleteMany</a:t>
            </a:r>
            <a:r>
              <a:rPr lang="hu-HU">
                <a:latin typeface="Calibri" charset="0"/>
              </a:rPr>
              <a:t>( &lt;query&gt;, &lt;justOne&gt; ) </a:t>
            </a:r>
            <a:endParaRPr lang="en-US">
              <a:latin typeface="Calibri" charset="0"/>
            </a:endParaRPr>
          </a:p>
          <a:p>
            <a:pPr lvl="1"/>
            <a:endParaRPr lang="en-US">
              <a:latin typeface="Calibri" charset="0"/>
            </a:endParaRPr>
          </a:p>
          <a:p>
            <a:pPr lvl="1"/>
            <a:endParaRPr lang="hu-HU">
              <a:latin typeface="Calibri" charset="0"/>
            </a:endParaRPr>
          </a:p>
        </p:txBody>
      </p:sp>
      <p:pic>
        <p:nvPicPr>
          <p:cNvPr id="17" name="Picture 16" descr="Screen Shot 2015-03-13 at 8.44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1626020"/>
            <a:ext cx="4366037" cy="3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Example Operations – Creation and Deletion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91" y="3128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</p:txBody>
      </p:sp>
      <p:pic>
        <p:nvPicPr>
          <p:cNvPr id="9" name="Picture 8" descr="Screen Shot 2015-03-13 at 11.21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8" y="2169617"/>
            <a:ext cx="2993387" cy="17490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2798" y="1749252"/>
            <a:ext cx="1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In RDBMS</a:t>
            </a:r>
          </a:p>
        </p:txBody>
      </p:sp>
      <p:pic>
        <p:nvPicPr>
          <p:cNvPr id="12" name="Picture 11" descr="Screen Shot 2015-03-13 at 11.22.0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55" y="2531564"/>
            <a:ext cx="2616200" cy="1054100"/>
          </a:xfrm>
          <a:prstGeom prst="rect">
            <a:avLst/>
          </a:prstGeom>
        </p:spPr>
      </p:pic>
      <p:pic>
        <p:nvPicPr>
          <p:cNvPr id="14" name="Picture 13" descr="Screen Shot 2015-03-13 at 11.22.1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28" y="4187543"/>
            <a:ext cx="3136900" cy="393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72376" y="1706306"/>
            <a:ext cx="15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In </a:t>
            </a:r>
            <a:r>
              <a:rPr lang="en-US" b="1" err="1">
                <a:solidFill>
                  <a:srgbClr val="800000"/>
                </a:solidFill>
              </a:rPr>
              <a:t>MongoDB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4655" y="2116326"/>
            <a:ext cx="2936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Either insert the 1</a:t>
            </a:r>
            <a:r>
              <a:rPr lang="en-US" sz="1600" b="1" baseline="30000"/>
              <a:t>st</a:t>
            </a:r>
            <a:r>
              <a:rPr lang="en-US" sz="1600" b="1"/>
              <a:t> </a:t>
            </a:r>
            <a:r>
              <a:rPr lang="en-US" sz="1600" b="1" err="1"/>
              <a:t>docuement</a:t>
            </a:r>
            <a:endParaRPr lang="en-US" sz="1600" b="1"/>
          </a:p>
        </p:txBody>
      </p:sp>
      <p:sp>
        <p:nvSpPr>
          <p:cNvPr id="18" name="TextBox 17"/>
          <p:cNvSpPr txBox="1"/>
          <p:nvPr/>
        </p:nvSpPr>
        <p:spPr>
          <a:xfrm>
            <a:off x="4953000" y="3754708"/>
            <a:ext cx="364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Or create “Users” collection explicitly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7639" y="5308081"/>
            <a:ext cx="6904672" cy="419100"/>
            <a:chOff x="487639" y="5308081"/>
            <a:chExt cx="6904672" cy="419100"/>
          </a:xfrm>
        </p:grpSpPr>
        <p:pic>
          <p:nvPicPr>
            <p:cNvPr id="20" name="Picture 19" descr="Screen Shot 2015-03-13 at 11.24.03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39" y="5308081"/>
              <a:ext cx="1981200" cy="419100"/>
            </a:xfrm>
            <a:prstGeom prst="rect">
              <a:avLst/>
            </a:prstGeom>
          </p:spPr>
        </p:pic>
        <p:pic>
          <p:nvPicPr>
            <p:cNvPr id="21" name="Picture 20" descr="Screen Shot 2015-03-13 at 11.24.53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611" y="5308081"/>
              <a:ext cx="19177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ADBA6F08E4E488C5B3653CEB68539" ma:contentTypeVersion="9" ma:contentTypeDescription="Create a new document." ma:contentTypeScope="" ma:versionID="f38f123dffa418f3d4f14957ba29ad10">
  <xsd:schema xmlns:xsd="http://www.w3.org/2001/XMLSchema" xmlns:xs="http://www.w3.org/2001/XMLSchema" xmlns:p="http://schemas.microsoft.com/office/2006/metadata/properties" xmlns:ns2="9d8119d2-725f-4f7a-bea4-e12d0e21b565" xmlns:ns3="58dc659d-db7c-4e26-a3df-5e87b3824fbe" targetNamespace="http://schemas.microsoft.com/office/2006/metadata/properties" ma:root="true" ma:fieldsID="8b47b95b36605424229d22bb3c3105d4" ns2:_="" ns3:_="">
    <xsd:import namespace="9d8119d2-725f-4f7a-bea4-e12d0e21b565"/>
    <xsd:import namespace="58dc659d-db7c-4e26-a3df-5e87b3824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119d2-725f-4f7a-bea4-e12d0e21b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659d-db7c-4e26-a3df-5e87b3824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E399D-A2F1-417F-8DEB-3C3FF41F55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E72B12-DE9F-42DB-A858-DBC99217D6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B6043-BBF4-4E4F-8971-74BE3873340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revision>1</cp:revision>
  <dcterms:created xsi:type="dcterms:W3CDTF">2020-06-03T14:19:11Z</dcterms:created>
  <dcterms:modified xsi:type="dcterms:W3CDTF">2021-09-29T16:03:29Z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0x01010082EADBA6F08E4E488C5B3653CEB68539</vt:lpwstr>
  </property>
</Properties>
</file>