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70" r:id="rId12"/>
    <p:sldId id="271" r:id="rId13"/>
    <p:sldId id="266" r:id="rId14"/>
    <p:sldId id="267" r:id="rId15"/>
    <p:sldId id="268" r:id="rId16"/>
    <p:sldId id="269"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97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D601995-93FC-428B-83C0-EE9289014890}" type="doc">
      <dgm:prSet loTypeId="urn:microsoft.com/office/officeart/2005/8/layout/vList2#1" loCatId="list" qsTypeId="urn:microsoft.com/office/officeart/2005/8/quickstyle/simple1#1" qsCatId="simple" csTypeId="urn:microsoft.com/office/officeart/2005/8/colors/accent1_2#1" csCatId="accent1"/>
      <dgm:spPr/>
      <dgm:t>
        <a:bodyPr/>
        <a:lstStyle/>
        <a:p>
          <a:endParaRPr lang="en-IN"/>
        </a:p>
      </dgm:t>
    </dgm:pt>
    <dgm:pt modelId="{EB65B38D-7C42-41B4-BEEF-1EA2D7173CD6}">
      <dgm:prSet/>
      <dgm:spPr/>
      <dgm:t>
        <a:bodyPr/>
        <a:lstStyle/>
        <a:p>
          <a:r>
            <a:rPr lang="en-US" b="0" i="0"/>
            <a:t>1) Scrum Master and Product owners are rotated across sprints. </a:t>
          </a:r>
          <a:endParaRPr lang="en-IN"/>
        </a:p>
      </dgm:t>
    </dgm:pt>
    <dgm:pt modelId="{BF08CDE2-EE1B-4C03-BEBB-DC9D9200E563}" type="parTrans" cxnId="{4C862982-B953-45E8-B58C-EAA856A4A0DF}">
      <dgm:prSet/>
      <dgm:spPr/>
      <dgm:t>
        <a:bodyPr/>
        <a:lstStyle/>
        <a:p>
          <a:endParaRPr lang="en-IN"/>
        </a:p>
      </dgm:t>
    </dgm:pt>
    <dgm:pt modelId="{82306603-F87A-413C-B5E5-AA51388FF9EC}" type="sibTrans" cxnId="{4C862982-B953-45E8-B58C-EAA856A4A0DF}">
      <dgm:prSet/>
      <dgm:spPr/>
      <dgm:t>
        <a:bodyPr/>
        <a:lstStyle/>
        <a:p>
          <a:endParaRPr lang="en-IN"/>
        </a:p>
      </dgm:t>
    </dgm:pt>
    <dgm:pt modelId="{C39CC665-B541-4565-A149-006D8218B4EF}">
      <dgm:prSet/>
      <dgm:spPr/>
      <dgm:t>
        <a:bodyPr/>
        <a:lstStyle/>
        <a:p>
          <a:r>
            <a:rPr lang="en-US" b="0" i="0" dirty="0"/>
            <a:t>2)Daily scrum meetings usually took more than an hour than the expected 15 minutes time-box</a:t>
          </a:r>
          <a:endParaRPr lang="en-IN" dirty="0"/>
        </a:p>
      </dgm:t>
    </dgm:pt>
    <dgm:pt modelId="{5C607FF8-23FC-41B4-B56E-89BC453AFA87}" type="parTrans" cxnId="{E96E7BCB-9A42-4905-B051-4D5D71F9137F}">
      <dgm:prSet/>
      <dgm:spPr/>
      <dgm:t>
        <a:bodyPr/>
        <a:lstStyle/>
        <a:p>
          <a:endParaRPr lang="en-IN"/>
        </a:p>
      </dgm:t>
    </dgm:pt>
    <dgm:pt modelId="{6ED18F6A-17D7-4C68-AB16-ACC0353630E3}" type="sibTrans" cxnId="{E96E7BCB-9A42-4905-B051-4D5D71F9137F}">
      <dgm:prSet/>
      <dgm:spPr/>
      <dgm:t>
        <a:bodyPr/>
        <a:lstStyle/>
        <a:p>
          <a:endParaRPr lang="en-IN"/>
        </a:p>
      </dgm:t>
    </dgm:pt>
    <dgm:pt modelId="{B9BC0066-A3CC-4593-86CE-F03D9C638670}">
      <dgm:prSet/>
      <dgm:spPr/>
      <dgm:t>
        <a:bodyPr/>
        <a:lstStyle/>
        <a:p>
          <a:r>
            <a:rPr lang="en-US" b="0" i="0"/>
            <a:t>3)Two test engineers are assigned among the development teams which is a clear violation of scrum framework and shows structure of sub-teams</a:t>
          </a:r>
          <a:endParaRPr lang="en-IN"/>
        </a:p>
      </dgm:t>
    </dgm:pt>
    <dgm:pt modelId="{D96D2B6B-BF68-4B40-854E-66FE55A3EBF8}" type="parTrans" cxnId="{0C9B30B5-3F58-4D67-B0D1-3F8A11B8BE75}">
      <dgm:prSet/>
      <dgm:spPr/>
      <dgm:t>
        <a:bodyPr/>
        <a:lstStyle/>
        <a:p>
          <a:endParaRPr lang="en-IN"/>
        </a:p>
      </dgm:t>
    </dgm:pt>
    <dgm:pt modelId="{CF6D421C-9E64-496F-8E12-0E217E3EA117}" type="sibTrans" cxnId="{0C9B30B5-3F58-4D67-B0D1-3F8A11B8BE75}">
      <dgm:prSet/>
      <dgm:spPr/>
      <dgm:t>
        <a:bodyPr/>
        <a:lstStyle/>
        <a:p>
          <a:endParaRPr lang="en-IN"/>
        </a:p>
      </dgm:t>
    </dgm:pt>
    <dgm:pt modelId="{A09A4309-D5CF-4252-B102-B554FEEE896D}">
      <dgm:prSet/>
      <dgm:spPr/>
      <dgm:t>
        <a:bodyPr/>
        <a:lstStyle/>
        <a:p>
          <a:r>
            <a:rPr lang="en-US" b="0" i="0"/>
            <a:t>4) Idleness and inefficiency as the test engineers were actually doing their only assigned work on the 3rd week of every sprint as there was nothing ready for testing.</a:t>
          </a:r>
          <a:endParaRPr lang="en-IN"/>
        </a:p>
      </dgm:t>
    </dgm:pt>
    <dgm:pt modelId="{825D9E33-621C-4B51-AB90-83419AA5C365}" type="parTrans" cxnId="{78F3BE3E-6B70-4587-A389-D283BE0AF028}">
      <dgm:prSet/>
      <dgm:spPr/>
      <dgm:t>
        <a:bodyPr/>
        <a:lstStyle/>
        <a:p>
          <a:endParaRPr lang="en-IN"/>
        </a:p>
      </dgm:t>
    </dgm:pt>
    <dgm:pt modelId="{4495CC6F-8AE5-42F9-BC1D-987954A7F44F}" type="sibTrans" cxnId="{78F3BE3E-6B70-4587-A389-D283BE0AF028}">
      <dgm:prSet/>
      <dgm:spPr/>
      <dgm:t>
        <a:bodyPr/>
        <a:lstStyle/>
        <a:p>
          <a:endParaRPr lang="en-IN"/>
        </a:p>
      </dgm:t>
    </dgm:pt>
    <dgm:pt modelId="{3CD9C6F1-0AE8-4B13-BA86-E9E37C7C5D4E}">
      <dgm:prSet/>
      <dgm:spPr/>
      <dgm:t>
        <a:bodyPr/>
        <a:lstStyle/>
        <a:p>
          <a:r>
            <a:rPr lang="en-US" b="0" i="0"/>
            <a:t>5)The scrum master should not assign work to developers but facilitate them for self organisation</a:t>
          </a:r>
          <a:endParaRPr lang="en-IN"/>
        </a:p>
      </dgm:t>
    </dgm:pt>
    <dgm:pt modelId="{D84FE7FC-ABEF-4EEB-AD1C-D65A0A57A2BB}" type="parTrans" cxnId="{06D7CEBF-2054-403D-91BA-3A23498CBCB3}">
      <dgm:prSet/>
      <dgm:spPr/>
      <dgm:t>
        <a:bodyPr/>
        <a:lstStyle/>
        <a:p>
          <a:endParaRPr lang="en-IN"/>
        </a:p>
      </dgm:t>
    </dgm:pt>
    <dgm:pt modelId="{E0E6702F-E1F6-4F43-A7B3-1DF3772D386A}" type="sibTrans" cxnId="{06D7CEBF-2054-403D-91BA-3A23498CBCB3}">
      <dgm:prSet/>
      <dgm:spPr/>
      <dgm:t>
        <a:bodyPr/>
        <a:lstStyle/>
        <a:p>
          <a:endParaRPr lang="en-IN"/>
        </a:p>
      </dgm:t>
    </dgm:pt>
    <dgm:pt modelId="{07D86C1F-42AC-4F58-A74F-F61DAF012B8D}" type="pres">
      <dgm:prSet presAssocID="{4D601995-93FC-428B-83C0-EE9289014890}" presName="linear" presStyleCnt="0">
        <dgm:presLayoutVars>
          <dgm:animLvl val="lvl"/>
          <dgm:resizeHandles val="exact"/>
        </dgm:presLayoutVars>
      </dgm:prSet>
      <dgm:spPr/>
    </dgm:pt>
    <dgm:pt modelId="{1A83480C-8BD2-4FEB-A79E-A7578B7884BA}" type="pres">
      <dgm:prSet presAssocID="{EB65B38D-7C42-41B4-BEEF-1EA2D7173CD6}" presName="parentText" presStyleLbl="node1" presStyleIdx="0" presStyleCnt="5" custLinFactNeighborX="-3241" custLinFactNeighborY="50111">
        <dgm:presLayoutVars>
          <dgm:chMax val="0"/>
          <dgm:bulletEnabled val="1"/>
        </dgm:presLayoutVars>
      </dgm:prSet>
      <dgm:spPr/>
    </dgm:pt>
    <dgm:pt modelId="{E4291110-904D-421D-B2FA-79453FF76641}" type="pres">
      <dgm:prSet presAssocID="{82306603-F87A-413C-B5E5-AA51388FF9EC}" presName="spacer" presStyleCnt="0"/>
      <dgm:spPr/>
    </dgm:pt>
    <dgm:pt modelId="{3C922625-7DF3-43A0-8BFF-14A8EDC1ADC1}" type="pres">
      <dgm:prSet presAssocID="{C39CC665-B541-4565-A149-006D8218B4EF}" presName="parentText" presStyleLbl="node1" presStyleIdx="1" presStyleCnt="5">
        <dgm:presLayoutVars>
          <dgm:chMax val="0"/>
          <dgm:bulletEnabled val="1"/>
        </dgm:presLayoutVars>
      </dgm:prSet>
      <dgm:spPr/>
    </dgm:pt>
    <dgm:pt modelId="{A3D1EFBB-41F5-4FAE-852B-88E59E28D76F}" type="pres">
      <dgm:prSet presAssocID="{6ED18F6A-17D7-4C68-AB16-ACC0353630E3}" presName="spacer" presStyleCnt="0"/>
      <dgm:spPr/>
    </dgm:pt>
    <dgm:pt modelId="{D677FD75-DC35-47FC-853A-82C30CCC17D0}" type="pres">
      <dgm:prSet presAssocID="{B9BC0066-A3CC-4593-86CE-F03D9C638670}" presName="parentText" presStyleLbl="node1" presStyleIdx="2" presStyleCnt="5">
        <dgm:presLayoutVars>
          <dgm:chMax val="0"/>
          <dgm:bulletEnabled val="1"/>
        </dgm:presLayoutVars>
      </dgm:prSet>
      <dgm:spPr/>
    </dgm:pt>
    <dgm:pt modelId="{EBFFB558-2A60-40A1-B5F9-612224B47B1B}" type="pres">
      <dgm:prSet presAssocID="{CF6D421C-9E64-496F-8E12-0E217E3EA117}" presName="spacer" presStyleCnt="0"/>
      <dgm:spPr/>
    </dgm:pt>
    <dgm:pt modelId="{9756B3AD-8D63-436B-80AD-5862D03AAE8C}" type="pres">
      <dgm:prSet presAssocID="{A09A4309-D5CF-4252-B102-B554FEEE896D}" presName="parentText" presStyleLbl="node1" presStyleIdx="3" presStyleCnt="5">
        <dgm:presLayoutVars>
          <dgm:chMax val="0"/>
          <dgm:bulletEnabled val="1"/>
        </dgm:presLayoutVars>
      </dgm:prSet>
      <dgm:spPr/>
    </dgm:pt>
    <dgm:pt modelId="{49328CBD-4372-4756-96CB-4F69A91E1D88}" type="pres">
      <dgm:prSet presAssocID="{4495CC6F-8AE5-42F9-BC1D-987954A7F44F}" presName="spacer" presStyleCnt="0"/>
      <dgm:spPr/>
    </dgm:pt>
    <dgm:pt modelId="{2D87FC67-4170-44D3-9A3C-543D1AFD7F58}" type="pres">
      <dgm:prSet presAssocID="{3CD9C6F1-0AE8-4B13-BA86-E9E37C7C5D4E}" presName="parentText" presStyleLbl="node1" presStyleIdx="4" presStyleCnt="5">
        <dgm:presLayoutVars>
          <dgm:chMax val="0"/>
          <dgm:bulletEnabled val="1"/>
        </dgm:presLayoutVars>
      </dgm:prSet>
      <dgm:spPr/>
    </dgm:pt>
  </dgm:ptLst>
  <dgm:cxnLst>
    <dgm:cxn modelId="{78F3BE3E-6B70-4587-A389-D283BE0AF028}" srcId="{4D601995-93FC-428B-83C0-EE9289014890}" destId="{A09A4309-D5CF-4252-B102-B554FEEE896D}" srcOrd="3" destOrd="0" parTransId="{825D9E33-621C-4B51-AB90-83419AA5C365}" sibTransId="{4495CC6F-8AE5-42F9-BC1D-987954A7F44F}"/>
    <dgm:cxn modelId="{11729742-042F-4481-9C9D-DCCF504F846A}" type="presOf" srcId="{3CD9C6F1-0AE8-4B13-BA86-E9E37C7C5D4E}" destId="{2D87FC67-4170-44D3-9A3C-543D1AFD7F58}" srcOrd="0" destOrd="0" presId="urn:microsoft.com/office/officeart/2005/8/layout/vList2#1"/>
    <dgm:cxn modelId="{8C7D984A-F4DB-43FE-AD7E-14D6AD4A496F}" type="presOf" srcId="{4D601995-93FC-428B-83C0-EE9289014890}" destId="{07D86C1F-42AC-4F58-A74F-F61DAF012B8D}" srcOrd="0" destOrd="0" presId="urn:microsoft.com/office/officeart/2005/8/layout/vList2#1"/>
    <dgm:cxn modelId="{97F54D70-E9F7-4439-BAF8-51704694B446}" type="presOf" srcId="{EB65B38D-7C42-41B4-BEEF-1EA2D7173CD6}" destId="{1A83480C-8BD2-4FEB-A79E-A7578B7884BA}" srcOrd="0" destOrd="0" presId="urn:microsoft.com/office/officeart/2005/8/layout/vList2#1"/>
    <dgm:cxn modelId="{4C862982-B953-45E8-B58C-EAA856A4A0DF}" srcId="{4D601995-93FC-428B-83C0-EE9289014890}" destId="{EB65B38D-7C42-41B4-BEEF-1EA2D7173CD6}" srcOrd="0" destOrd="0" parTransId="{BF08CDE2-EE1B-4C03-BEBB-DC9D9200E563}" sibTransId="{82306603-F87A-413C-B5E5-AA51388FF9EC}"/>
    <dgm:cxn modelId="{0C9B30B5-3F58-4D67-B0D1-3F8A11B8BE75}" srcId="{4D601995-93FC-428B-83C0-EE9289014890}" destId="{B9BC0066-A3CC-4593-86CE-F03D9C638670}" srcOrd="2" destOrd="0" parTransId="{D96D2B6B-BF68-4B40-854E-66FE55A3EBF8}" sibTransId="{CF6D421C-9E64-496F-8E12-0E217E3EA117}"/>
    <dgm:cxn modelId="{06D7CEBF-2054-403D-91BA-3A23498CBCB3}" srcId="{4D601995-93FC-428B-83C0-EE9289014890}" destId="{3CD9C6F1-0AE8-4B13-BA86-E9E37C7C5D4E}" srcOrd="4" destOrd="0" parTransId="{D84FE7FC-ABEF-4EEB-AD1C-D65A0A57A2BB}" sibTransId="{E0E6702F-E1F6-4F43-A7B3-1DF3772D386A}"/>
    <dgm:cxn modelId="{41CCEDBF-48C4-40F7-8C02-301B051C2565}" type="presOf" srcId="{C39CC665-B541-4565-A149-006D8218B4EF}" destId="{3C922625-7DF3-43A0-8BFF-14A8EDC1ADC1}" srcOrd="0" destOrd="0" presId="urn:microsoft.com/office/officeart/2005/8/layout/vList2#1"/>
    <dgm:cxn modelId="{E96E7BCB-9A42-4905-B051-4D5D71F9137F}" srcId="{4D601995-93FC-428B-83C0-EE9289014890}" destId="{C39CC665-B541-4565-A149-006D8218B4EF}" srcOrd="1" destOrd="0" parTransId="{5C607FF8-23FC-41B4-B56E-89BC453AFA87}" sibTransId="{6ED18F6A-17D7-4C68-AB16-ACC0353630E3}"/>
    <dgm:cxn modelId="{B38718E1-B8F2-40D8-95DD-7878EFC87710}" type="presOf" srcId="{B9BC0066-A3CC-4593-86CE-F03D9C638670}" destId="{D677FD75-DC35-47FC-853A-82C30CCC17D0}" srcOrd="0" destOrd="0" presId="urn:microsoft.com/office/officeart/2005/8/layout/vList2#1"/>
    <dgm:cxn modelId="{F0DA65FE-FE38-4563-A541-C300C053BE67}" type="presOf" srcId="{A09A4309-D5CF-4252-B102-B554FEEE896D}" destId="{9756B3AD-8D63-436B-80AD-5862D03AAE8C}" srcOrd="0" destOrd="0" presId="urn:microsoft.com/office/officeart/2005/8/layout/vList2#1"/>
    <dgm:cxn modelId="{08DA92ED-2EFF-4941-9E7D-EDFA3D81C124}" type="presParOf" srcId="{07D86C1F-42AC-4F58-A74F-F61DAF012B8D}" destId="{1A83480C-8BD2-4FEB-A79E-A7578B7884BA}" srcOrd="0" destOrd="0" presId="urn:microsoft.com/office/officeart/2005/8/layout/vList2#1"/>
    <dgm:cxn modelId="{0A75E2EC-EABA-499B-B2F5-828862512677}" type="presParOf" srcId="{07D86C1F-42AC-4F58-A74F-F61DAF012B8D}" destId="{E4291110-904D-421D-B2FA-79453FF76641}" srcOrd="1" destOrd="0" presId="urn:microsoft.com/office/officeart/2005/8/layout/vList2#1"/>
    <dgm:cxn modelId="{78103F58-98FC-4289-827B-40A60B2686FD}" type="presParOf" srcId="{07D86C1F-42AC-4F58-A74F-F61DAF012B8D}" destId="{3C922625-7DF3-43A0-8BFF-14A8EDC1ADC1}" srcOrd="2" destOrd="0" presId="urn:microsoft.com/office/officeart/2005/8/layout/vList2#1"/>
    <dgm:cxn modelId="{B9709D6D-691D-4628-835D-D9E08B45781C}" type="presParOf" srcId="{07D86C1F-42AC-4F58-A74F-F61DAF012B8D}" destId="{A3D1EFBB-41F5-4FAE-852B-88E59E28D76F}" srcOrd="3" destOrd="0" presId="urn:microsoft.com/office/officeart/2005/8/layout/vList2#1"/>
    <dgm:cxn modelId="{BD59A460-B49B-4173-ACE6-4B186D61F42A}" type="presParOf" srcId="{07D86C1F-42AC-4F58-A74F-F61DAF012B8D}" destId="{D677FD75-DC35-47FC-853A-82C30CCC17D0}" srcOrd="4" destOrd="0" presId="urn:microsoft.com/office/officeart/2005/8/layout/vList2#1"/>
    <dgm:cxn modelId="{8CFADD59-7946-4782-BD6B-1BA95F2D58E4}" type="presParOf" srcId="{07D86C1F-42AC-4F58-A74F-F61DAF012B8D}" destId="{EBFFB558-2A60-40A1-B5F9-612224B47B1B}" srcOrd="5" destOrd="0" presId="urn:microsoft.com/office/officeart/2005/8/layout/vList2#1"/>
    <dgm:cxn modelId="{F335171B-A911-46BE-AAB2-B8012B98FDF2}" type="presParOf" srcId="{07D86C1F-42AC-4F58-A74F-F61DAF012B8D}" destId="{9756B3AD-8D63-436B-80AD-5862D03AAE8C}" srcOrd="6" destOrd="0" presId="urn:microsoft.com/office/officeart/2005/8/layout/vList2#1"/>
    <dgm:cxn modelId="{817039AF-5D0E-4DBE-9638-E97D4228E897}" type="presParOf" srcId="{07D86C1F-42AC-4F58-A74F-F61DAF012B8D}" destId="{49328CBD-4372-4756-96CB-4F69A91E1D88}" srcOrd="7" destOrd="0" presId="urn:microsoft.com/office/officeart/2005/8/layout/vList2#1"/>
    <dgm:cxn modelId="{372026EF-301F-4F5E-AF49-14F5EE53ABB9}" type="presParOf" srcId="{07D86C1F-42AC-4F58-A74F-F61DAF012B8D}" destId="{2D87FC67-4170-44D3-9A3C-543D1AFD7F58}" srcOrd="8" destOrd="0" presId="urn:microsoft.com/office/officeart/2005/8/layout/v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92F381-CD12-4567-8285-8E06CCC39F60}" type="doc">
      <dgm:prSet loTypeId="urn:microsoft.com/office/officeart/2005/8/layout/vList2#2" loCatId="list" qsTypeId="urn:microsoft.com/office/officeart/2005/8/quickstyle/simple1#2" qsCatId="simple" csTypeId="urn:microsoft.com/office/officeart/2005/8/colors/accent1_2#2" csCatId="accent1"/>
      <dgm:spPr/>
      <dgm:t>
        <a:bodyPr/>
        <a:lstStyle/>
        <a:p>
          <a:endParaRPr lang="en-IN"/>
        </a:p>
      </dgm:t>
    </dgm:pt>
    <dgm:pt modelId="{B2D2AC40-53D4-4EEA-B353-2D0EAFBF04BE}">
      <dgm:prSet/>
      <dgm:spPr/>
      <dgm:t>
        <a:bodyPr/>
        <a:lstStyle/>
        <a:p>
          <a:r>
            <a:rPr lang="en-US" b="0" i="0"/>
            <a:t>6) Scrum master making commitment on behalf of the team</a:t>
          </a:r>
          <a:endParaRPr lang="en-IN"/>
        </a:p>
      </dgm:t>
    </dgm:pt>
    <dgm:pt modelId="{19F87073-A801-425A-8C26-418F1ED5368B}" type="parTrans" cxnId="{E2A40B0C-46E7-4396-ACF7-347D8EFA7159}">
      <dgm:prSet/>
      <dgm:spPr/>
      <dgm:t>
        <a:bodyPr/>
        <a:lstStyle/>
        <a:p>
          <a:endParaRPr lang="en-IN"/>
        </a:p>
      </dgm:t>
    </dgm:pt>
    <dgm:pt modelId="{653380E0-4FD5-48EA-AFC9-9849628A0420}" type="sibTrans" cxnId="{E2A40B0C-46E7-4396-ACF7-347D8EFA7159}">
      <dgm:prSet/>
      <dgm:spPr/>
      <dgm:t>
        <a:bodyPr/>
        <a:lstStyle/>
        <a:p>
          <a:endParaRPr lang="en-IN"/>
        </a:p>
      </dgm:t>
    </dgm:pt>
    <dgm:pt modelId="{92EB7D7D-8129-49D4-B220-C6A242D0D024}">
      <dgm:prSet/>
      <dgm:spPr/>
      <dgm:t>
        <a:bodyPr/>
        <a:lstStyle/>
        <a:p>
          <a:r>
            <a:rPr lang="en-US" b="0" i="0"/>
            <a:t>7)Convincing and motivating the development team on commitments made by the scrum master violates the whole point of a sprint planning</a:t>
          </a:r>
          <a:endParaRPr lang="en-IN"/>
        </a:p>
      </dgm:t>
    </dgm:pt>
    <dgm:pt modelId="{C27FA8B2-FF89-458E-8711-E60F639B3E6D}" type="parTrans" cxnId="{D708AFF8-7F64-486A-B389-1F1CC7577112}">
      <dgm:prSet/>
      <dgm:spPr/>
      <dgm:t>
        <a:bodyPr/>
        <a:lstStyle/>
        <a:p>
          <a:endParaRPr lang="en-IN"/>
        </a:p>
      </dgm:t>
    </dgm:pt>
    <dgm:pt modelId="{ABA98143-50AA-4113-AD61-7611AD2DF52F}" type="sibTrans" cxnId="{D708AFF8-7F64-486A-B389-1F1CC7577112}">
      <dgm:prSet/>
      <dgm:spPr/>
      <dgm:t>
        <a:bodyPr/>
        <a:lstStyle/>
        <a:p>
          <a:endParaRPr lang="en-IN"/>
        </a:p>
      </dgm:t>
    </dgm:pt>
    <dgm:pt modelId="{A70C2DD0-75E8-4DAA-82DA-40534179C6A3}">
      <dgm:prSet/>
      <dgm:spPr/>
      <dgm:t>
        <a:bodyPr/>
        <a:lstStyle/>
        <a:p>
          <a:r>
            <a:rPr lang="en-US" b="0" i="0"/>
            <a:t>8)The sprint backlog which contains the priorities of the product goal was delayed until the third week.</a:t>
          </a:r>
          <a:endParaRPr lang="en-IN"/>
        </a:p>
      </dgm:t>
    </dgm:pt>
    <dgm:pt modelId="{D451413B-B441-458D-BD2F-DF270424F65A}" type="parTrans" cxnId="{D300A65F-81F6-4E52-9383-7CA8CBF525F9}">
      <dgm:prSet/>
      <dgm:spPr/>
      <dgm:t>
        <a:bodyPr/>
        <a:lstStyle/>
        <a:p>
          <a:endParaRPr lang="en-IN"/>
        </a:p>
      </dgm:t>
    </dgm:pt>
    <dgm:pt modelId="{1048712A-9EA4-4324-803D-3E47466876D0}" type="sibTrans" cxnId="{D300A65F-81F6-4E52-9383-7CA8CBF525F9}">
      <dgm:prSet/>
      <dgm:spPr/>
      <dgm:t>
        <a:bodyPr/>
        <a:lstStyle/>
        <a:p>
          <a:endParaRPr lang="en-IN"/>
        </a:p>
      </dgm:t>
    </dgm:pt>
    <dgm:pt modelId="{63570C58-62F5-44E1-9F05-36295D665B81}">
      <dgm:prSet/>
      <dgm:spPr/>
      <dgm:t>
        <a:bodyPr/>
        <a:lstStyle/>
        <a:p>
          <a:r>
            <a:rPr lang="en-US" b="0" i="0"/>
            <a:t>9)It is a clearly known that the scrum master has to take responsibility of the product issues so as in order to protect the scrum development team in order to not affect their efficiency</a:t>
          </a:r>
          <a:endParaRPr lang="en-IN"/>
        </a:p>
      </dgm:t>
    </dgm:pt>
    <dgm:pt modelId="{43EB9108-8D71-44C0-B4C7-5456B6E54410}" type="parTrans" cxnId="{491333D5-58A3-438D-B0D2-0DD4DD7442E6}">
      <dgm:prSet/>
      <dgm:spPr/>
      <dgm:t>
        <a:bodyPr/>
        <a:lstStyle/>
        <a:p>
          <a:endParaRPr lang="en-IN"/>
        </a:p>
      </dgm:t>
    </dgm:pt>
    <dgm:pt modelId="{A62E4220-A6F3-4E4F-97D3-1940FDEA959F}" type="sibTrans" cxnId="{491333D5-58A3-438D-B0D2-0DD4DD7442E6}">
      <dgm:prSet/>
      <dgm:spPr/>
      <dgm:t>
        <a:bodyPr/>
        <a:lstStyle/>
        <a:p>
          <a:endParaRPr lang="en-IN"/>
        </a:p>
      </dgm:t>
    </dgm:pt>
    <dgm:pt modelId="{91083F8A-1DE1-4CD7-8012-F0B649E302D2}">
      <dgm:prSet/>
      <dgm:spPr/>
      <dgm:t>
        <a:bodyPr/>
        <a:lstStyle/>
        <a:p>
          <a:r>
            <a:rPr lang="en-US" b="0" i="0"/>
            <a:t>10)The whole Scrum Team should collaborate to define a Sprint Goal that communicates why the Sprint is valuable to stakeholders instead of the product owner first approaching the stakeholder</a:t>
          </a:r>
          <a:endParaRPr lang="en-IN"/>
        </a:p>
      </dgm:t>
    </dgm:pt>
    <dgm:pt modelId="{70FB2F0F-173C-489D-9BEC-478B9FAD4608}" type="parTrans" cxnId="{69660D31-939D-4742-B969-C81C1700312A}">
      <dgm:prSet/>
      <dgm:spPr/>
      <dgm:t>
        <a:bodyPr/>
        <a:lstStyle/>
        <a:p>
          <a:endParaRPr lang="en-IN"/>
        </a:p>
      </dgm:t>
    </dgm:pt>
    <dgm:pt modelId="{9F3C6130-C1B3-428F-990C-3C3A573425FD}" type="sibTrans" cxnId="{69660D31-939D-4742-B969-C81C1700312A}">
      <dgm:prSet/>
      <dgm:spPr/>
      <dgm:t>
        <a:bodyPr/>
        <a:lstStyle/>
        <a:p>
          <a:endParaRPr lang="en-IN"/>
        </a:p>
      </dgm:t>
    </dgm:pt>
    <dgm:pt modelId="{9E15D351-D520-46D4-8CF3-2EDDD9FC48D3}">
      <dgm:prSet/>
      <dgm:spPr/>
      <dgm:t>
        <a:bodyPr/>
        <a:lstStyle/>
        <a:p>
          <a:r>
            <a:rPr lang="en-US" b="0" i="0"/>
            <a:t>11) Manager has the team of 200+ members </a:t>
          </a:r>
          <a:endParaRPr lang="en-IN"/>
        </a:p>
      </dgm:t>
    </dgm:pt>
    <dgm:pt modelId="{7EC70A99-C69D-4137-8E49-7B8E6ADD4EC1}" type="parTrans" cxnId="{D581EA93-AAD7-4964-ABC5-A13F69FDB09D}">
      <dgm:prSet/>
      <dgm:spPr/>
      <dgm:t>
        <a:bodyPr/>
        <a:lstStyle/>
        <a:p>
          <a:endParaRPr lang="en-IN"/>
        </a:p>
      </dgm:t>
    </dgm:pt>
    <dgm:pt modelId="{6BFDEEDE-A9C0-4B92-90C7-64BEBD89E85D}" type="sibTrans" cxnId="{D581EA93-AAD7-4964-ABC5-A13F69FDB09D}">
      <dgm:prSet/>
      <dgm:spPr/>
      <dgm:t>
        <a:bodyPr/>
        <a:lstStyle/>
        <a:p>
          <a:endParaRPr lang="en-IN"/>
        </a:p>
      </dgm:t>
    </dgm:pt>
    <dgm:pt modelId="{54431891-6FC3-495D-B243-E6F8D26BC755}" type="pres">
      <dgm:prSet presAssocID="{D592F381-CD12-4567-8285-8E06CCC39F60}" presName="linear" presStyleCnt="0">
        <dgm:presLayoutVars>
          <dgm:animLvl val="lvl"/>
          <dgm:resizeHandles val="exact"/>
        </dgm:presLayoutVars>
      </dgm:prSet>
      <dgm:spPr/>
    </dgm:pt>
    <dgm:pt modelId="{E60CDE8F-0A7E-49B4-8066-622F44AB1616}" type="pres">
      <dgm:prSet presAssocID="{B2D2AC40-53D4-4EEA-B353-2D0EAFBF04BE}" presName="parentText" presStyleLbl="node1" presStyleIdx="0" presStyleCnt="6">
        <dgm:presLayoutVars>
          <dgm:chMax val="0"/>
          <dgm:bulletEnabled val="1"/>
        </dgm:presLayoutVars>
      </dgm:prSet>
      <dgm:spPr/>
    </dgm:pt>
    <dgm:pt modelId="{70A92743-66FD-4608-BE85-915E008E0670}" type="pres">
      <dgm:prSet presAssocID="{653380E0-4FD5-48EA-AFC9-9849628A0420}" presName="spacer" presStyleCnt="0"/>
      <dgm:spPr/>
    </dgm:pt>
    <dgm:pt modelId="{8F9A4F78-8696-4CAA-A8E0-FE19BD9C04BD}" type="pres">
      <dgm:prSet presAssocID="{92EB7D7D-8129-49D4-B220-C6A242D0D024}" presName="parentText" presStyleLbl="node1" presStyleIdx="1" presStyleCnt="6">
        <dgm:presLayoutVars>
          <dgm:chMax val="0"/>
          <dgm:bulletEnabled val="1"/>
        </dgm:presLayoutVars>
      </dgm:prSet>
      <dgm:spPr/>
    </dgm:pt>
    <dgm:pt modelId="{ED03B17A-8C5F-4923-AA51-2E0A6E63C53C}" type="pres">
      <dgm:prSet presAssocID="{ABA98143-50AA-4113-AD61-7611AD2DF52F}" presName="spacer" presStyleCnt="0"/>
      <dgm:spPr/>
    </dgm:pt>
    <dgm:pt modelId="{58BB3E34-848C-449D-A8F2-8DB8A6DF39A4}" type="pres">
      <dgm:prSet presAssocID="{A70C2DD0-75E8-4DAA-82DA-40534179C6A3}" presName="parentText" presStyleLbl="node1" presStyleIdx="2" presStyleCnt="6">
        <dgm:presLayoutVars>
          <dgm:chMax val="0"/>
          <dgm:bulletEnabled val="1"/>
        </dgm:presLayoutVars>
      </dgm:prSet>
      <dgm:spPr/>
    </dgm:pt>
    <dgm:pt modelId="{1212DD10-4543-4BC2-96A3-FC0A226A6827}" type="pres">
      <dgm:prSet presAssocID="{1048712A-9EA4-4324-803D-3E47466876D0}" presName="spacer" presStyleCnt="0"/>
      <dgm:spPr/>
    </dgm:pt>
    <dgm:pt modelId="{05F531FA-BF1C-45AA-87D3-3360440F74FE}" type="pres">
      <dgm:prSet presAssocID="{63570C58-62F5-44E1-9F05-36295D665B81}" presName="parentText" presStyleLbl="node1" presStyleIdx="3" presStyleCnt="6">
        <dgm:presLayoutVars>
          <dgm:chMax val="0"/>
          <dgm:bulletEnabled val="1"/>
        </dgm:presLayoutVars>
      </dgm:prSet>
      <dgm:spPr/>
    </dgm:pt>
    <dgm:pt modelId="{D381A1C8-97BF-4EE3-B303-9D03A3C1E411}" type="pres">
      <dgm:prSet presAssocID="{A62E4220-A6F3-4E4F-97D3-1940FDEA959F}" presName="spacer" presStyleCnt="0"/>
      <dgm:spPr/>
    </dgm:pt>
    <dgm:pt modelId="{9656F642-54CE-4788-B072-E7636CD48A21}" type="pres">
      <dgm:prSet presAssocID="{91083F8A-1DE1-4CD7-8012-F0B649E302D2}" presName="parentText" presStyleLbl="node1" presStyleIdx="4" presStyleCnt="6">
        <dgm:presLayoutVars>
          <dgm:chMax val="0"/>
          <dgm:bulletEnabled val="1"/>
        </dgm:presLayoutVars>
      </dgm:prSet>
      <dgm:spPr/>
    </dgm:pt>
    <dgm:pt modelId="{6DD7816B-D1CB-430F-904A-F9FE580B3DDA}" type="pres">
      <dgm:prSet presAssocID="{9F3C6130-C1B3-428F-990C-3C3A573425FD}" presName="spacer" presStyleCnt="0"/>
      <dgm:spPr/>
    </dgm:pt>
    <dgm:pt modelId="{1B34A5FF-84DD-4B6E-87B5-DEAE72C3B3F6}" type="pres">
      <dgm:prSet presAssocID="{9E15D351-D520-46D4-8CF3-2EDDD9FC48D3}" presName="parentText" presStyleLbl="node1" presStyleIdx="5" presStyleCnt="6">
        <dgm:presLayoutVars>
          <dgm:chMax val="0"/>
          <dgm:bulletEnabled val="1"/>
        </dgm:presLayoutVars>
      </dgm:prSet>
      <dgm:spPr/>
    </dgm:pt>
  </dgm:ptLst>
  <dgm:cxnLst>
    <dgm:cxn modelId="{90A78203-6756-46F0-91B1-F45A7B519366}" type="presOf" srcId="{63570C58-62F5-44E1-9F05-36295D665B81}" destId="{05F531FA-BF1C-45AA-87D3-3360440F74FE}" srcOrd="0" destOrd="0" presId="urn:microsoft.com/office/officeart/2005/8/layout/vList2#2"/>
    <dgm:cxn modelId="{E2A40B0C-46E7-4396-ACF7-347D8EFA7159}" srcId="{D592F381-CD12-4567-8285-8E06CCC39F60}" destId="{B2D2AC40-53D4-4EEA-B353-2D0EAFBF04BE}" srcOrd="0" destOrd="0" parTransId="{19F87073-A801-425A-8C26-418F1ED5368B}" sibTransId="{653380E0-4FD5-48EA-AFC9-9849628A0420}"/>
    <dgm:cxn modelId="{43898011-0A33-48F8-ABFC-D477E6337A07}" type="presOf" srcId="{B2D2AC40-53D4-4EEA-B353-2D0EAFBF04BE}" destId="{E60CDE8F-0A7E-49B4-8066-622F44AB1616}" srcOrd="0" destOrd="0" presId="urn:microsoft.com/office/officeart/2005/8/layout/vList2#2"/>
    <dgm:cxn modelId="{69660D31-939D-4742-B969-C81C1700312A}" srcId="{D592F381-CD12-4567-8285-8E06CCC39F60}" destId="{91083F8A-1DE1-4CD7-8012-F0B649E302D2}" srcOrd="4" destOrd="0" parTransId="{70FB2F0F-173C-489D-9BEC-478B9FAD4608}" sibTransId="{9F3C6130-C1B3-428F-990C-3C3A573425FD}"/>
    <dgm:cxn modelId="{D300A65F-81F6-4E52-9383-7CA8CBF525F9}" srcId="{D592F381-CD12-4567-8285-8E06CCC39F60}" destId="{A70C2DD0-75E8-4DAA-82DA-40534179C6A3}" srcOrd="2" destOrd="0" parTransId="{D451413B-B441-458D-BD2F-DF270424F65A}" sibTransId="{1048712A-9EA4-4324-803D-3E47466876D0}"/>
    <dgm:cxn modelId="{D581EA93-AAD7-4964-ABC5-A13F69FDB09D}" srcId="{D592F381-CD12-4567-8285-8E06CCC39F60}" destId="{9E15D351-D520-46D4-8CF3-2EDDD9FC48D3}" srcOrd="5" destOrd="0" parTransId="{7EC70A99-C69D-4137-8E49-7B8E6ADD4EC1}" sibTransId="{6BFDEEDE-A9C0-4B92-90C7-64BEBD89E85D}"/>
    <dgm:cxn modelId="{5A047B98-FD52-415A-BA70-116D121AEDFF}" type="presOf" srcId="{92EB7D7D-8129-49D4-B220-C6A242D0D024}" destId="{8F9A4F78-8696-4CAA-A8E0-FE19BD9C04BD}" srcOrd="0" destOrd="0" presId="urn:microsoft.com/office/officeart/2005/8/layout/vList2#2"/>
    <dgm:cxn modelId="{FCA3A0B6-3CD2-425E-921F-D3AC998477BF}" type="presOf" srcId="{91083F8A-1DE1-4CD7-8012-F0B649E302D2}" destId="{9656F642-54CE-4788-B072-E7636CD48A21}" srcOrd="0" destOrd="0" presId="urn:microsoft.com/office/officeart/2005/8/layout/vList2#2"/>
    <dgm:cxn modelId="{491333D5-58A3-438D-B0D2-0DD4DD7442E6}" srcId="{D592F381-CD12-4567-8285-8E06CCC39F60}" destId="{63570C58-62F5-44E1-9F05-36295D665B81}" srcOrd="3" destOrd="0" parTransId="{43EB9108-8D71-44C0-B4C7-5456B6E54410}" sibTransId="{A62E4220-A6F3-4E4F-97D3-1940FDEA959F}"/>
    <dgm:cxn modelId="{0B2123E7-635F-4207-BA5D-2C452E21D5FE}" type="presOf" srcId="{A70C2DD0-75E8-4DAA-82DA-40534179C6A3}" destId="{58BB3E34-848C-449D-A8F2-8DB8A6DF39A4}" srcOrd="0" destOrd="0" presId="urn:microsoft.com/office/officeart/2005/8/layout/vList2#2"/>
    <dgm:cxn modelId="{D90CADEA-9FA0-4330-86AB-7F588FD567C9}" type="presOf" srcId="{D592F381-CD12-4567-8285-8E06CCC39F60}" destId="{54431891-6FC3-495D-B243-E6F8D26BC755}" srcOrd="0" destOrd="0" presId="urn:microsoft.com/office/officeart/2005/8/layout/vList2#2"/>
    <dgm:cxn modelId="{CCAA0AEC-78DC-4511-A851-07780C4EE690}" type="presOf" srcId="{9E15D351-D520-46D4-8CF3-2EDDD9FC48D3}" destId="{1B34A5FF-84DD-4B6E-87B5-DEAE72C3B3F6}" srcOrd="0" destOrd="0" presId="urn:microsoft.com/office/officeart/2005/8/layout/vList2#2"/>
    <dgm:cxn modelId="{D708AFF8-7F64-486A-B389-1F1CC7577112}" srcId="{D592F381-CD12-4567-8285-8E06CCC39F60}" destId="{92EB7D7D-8129-49D4-B220-C6A242D0D024}" srcOrd="1" destOrd="0" parTransId="{C27FA8B2-FF89-458E-8711-E60F639B3E6D}" sibTransId="{ABA98143-50AA-4113-AD61-7611AD2DF52F}"/>
    <dgm:cxn modelId="{E151D72A-CDFF-4B4D-9854-6C0DFC1D68C6}" type="presParOf" srcId="{54431891-6FC3-495D-B243-E6F8D26BC755}" destId="{E60CDE8F-0A7E-49B4-8066-622F44AB1616}" srcOrd="0" destOrd="0" presId="urn:microsoft.com/office/officeart/2005/8/layout/vList2#2"/>
    <dgm:cxn modelId="{BA742440-5475-4BFE-A444-6A0C88F395B9}" type="presParOf" srcId="{54431891-6FC3-495D-B243-E6F8D26BC755}" destId="{70A92743-66FD-4608-BE85-915E008E0670}" srcOrd="1" destOrd="0" presId="urn:microsoft.com/office/officeart/2005/8/layout/vList2#2"/>
    <dgm:cxn modelId="{61630309-6BE1-4CD4-89D9-3EF9EE37D605}" type="presParOf" srcId="{54431891-6FC3-495D-B243-E6F8D26BC755}" destId="{8F9A4F78-8696-4CAA-A8E0-FE19BD9C04BD}" srcOrd="2" destOrd="0" presId="urn:microsoft.com/office/officeart/2005/8/layout/vList2#2"/>
    <dgm:cxn modelId="{C7BEAF4E-757C-41F3-871A-501A4EE0BAF9}" type="presParOf" srcId="{54431891-6FC3-495D-B243-E6F8D26BC755}" destId="{ED03B17A-8C5F-4923-AA51-2E0A6E63C53C}" srcOrd="3" destOrd="0" presId="urn:microsoft.com/office/officeart/2005/8/layout/vList2#2"/>
    <dgm:cxn modelId="{0FFE24EC-D99F-4288-AD09-B6BC35AFF6E2}" type="presParOf" srcId="{54431891-6FC3-495D-B243-E6F8D26BC755}" destId="{58BB3E34-848C-449D-A8F2-8DB8A6DF39A4}" srcOrd="4" destOrd="0" presId="urn:microsoft.com/office/officeart/2005/8/layout/vList2#2"/>
    <dgm:cxn modelId="{F6C48854-7FCF-4F1F-8ED7-390977E114CE}" type="presParOf" srcId="{54431891-6FC3-495D-B243-E6F8D26BC755}" destId="{1212DD10-4543-4BC2-96A3-FC0A226A6827}" srcOrd="5" destOrd="0" presId="urn:microsoft.com/office/officeart/2005/8/layout/vList2#2"/>
    <dgm:cxn modelId="{56794ABF-A1AE-4A04-B978-3BA4EE645F45}" type="presParOf" srcId="{54431891-6FC3-495D-B243-E6F8D26BC755}" destId="{05F531FA-BF1C-45AA-87D3-3360440F74FE}" srcOrd="6" destOrd="0" presId="urn:microsoft.com/office/officeart/2005/8/layout/vList2#2"/>
    <dgm:cxn modelId="{81C05AB5-EB38-4F91-B8C4-B3EC19FE0686}" type="presParOf" srcId="{54431891-6FC3-495D-B243-E6F8D26BC755}" destId="{D381A1C8-97BF-4EE3-B303-9D03A3C1E411}" srcOrd="7" destOrd="0" presId="urn:microsoft.com/office/officeart/2005/8/layout/vList2#2"/>
    <dgm:cxn modelId="{5BE68474-0867-4762-A23D-96542F2BE3C0}" type="presParOf" srcId="{54431891-6FC3-495D-B243-E6F8D26BC755}" destId="{9656F642-54CE-4788-B072-E7636CD48A21}" srcOrd="8" destOrd="0" presId="urn:microsoft.com/office/officeart/2005/8/layout/vList2#2"/>
    <dgm:cxn modelId="{5A76816D-DFD5-4429-A431-C1D98DC905BD}" type="presParOf" srcId="{54431891-6FC3-495D-B243-E6F8D26BC755}" destId="{6DD7816B-D1CB-430F-904A-F9FE580B3DDA}" srcOrd="9" destOrd="0" presId="urn:microsoft.com/office/officeart/2005/8/layout/vList2#2"/>
    <dgm:cxn modelId="{C2EC7BAE-917B-4F6C-8E7C-899B62735059}" type="presParOf" srcId="{54431891-6FC3-495D-B243-E6F8D26BC755}" destId="{1B34A5FF-84DD-4B6E-87B5-DEAE72C3B3F6}" srcOrd="10"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3480C-8BD2-4FEB-A79E-A7578B7884BA}">
      <dsp:nvSpPr>
        <dsp:cNvPr id="0" name=""/>
        <dsp:cNvSpPr/>
      </dsp:nvSpPr>
      <dsp:spPr>
        <a:xfrm>
          <a:off x="0" y="473452"/>
          <a:ext cx="8646238" cy="63560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1) Scrum Master and Product owners are rotated across sprints. </a:t>
          </a:r>
          <a:endParaRPr lang="en-IN" sz="1600" kern="1200"/>
        </a:p>
      </dsp:txBody>
      <dsp:txXfrm>
        <a:off x="31028" y="504480"/>
        <a:ext cx="8584182" cy="573546"/>
      </dsp:txXfrm>
    </dsp:sp>
    <dsp:sp modelId="{3C922625-7DF3-43A0-8BFF-14A8EDC1ADC1}">
      <dsp:nvSpPr>
        <dsp:cNvPr id="0" name=""/>
        <dsp:cNvSpPr/>
      </dsp:nvSpPr>
      <dsp:spPr>
        <a:xfrm>
          <a:off x="0" y="1132044"/>
          <a:ext cx="8646238" cy="63560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2)Daily scrum meetings usually took more than an hour than the expected 15 minutes time-box</a:t>
          </a:r>
          <a:endParaRPr lang="en-IN" sz="1600" kern="1200" dirty="0"/>
        </a:p>
      </dsp:txBody>
      <dsp:txXfrm>
        <a:off x="31028" y="1163072"/>
        <a:ext cx="8584182" cy="573546"/>
      </dsp:txXfrm>
    </dsp:sp>
    <dsp:sp modelId="{D677FD75-DC35-47FC-853A-82C30CCC17D0}">
      <dsp:nvSpPr>
        <dsp:cNvPr id="0" name=""/>
        <dsp:cNvSpPr/>
      </dsp:nvSpPr>
      <dsp:spPr>
        <a:xfrm>
          <a:off x="0" y="1813726"/>
          <a:ext cx="8646238" cy="63560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3)Two test engineers are assigned among the development teams which is a clear violation of scrum framework and shows structure of sub-teams</a:t>
          </a:r>
          <a:endParaRPr lang="en-IN" sz="1600" kern="1200"/>
        </a:p>
      </dsp:txBody>
      <dsp:txXfrm>
        <a:off x="31028" y="1844754"/>
        <a:ext cx="8584182" cy="573546"/>
      </dsp:txXfrm>
    </dsp:sp>
    <dsp:sp modelId="{9756B3AD-8D63-436B-80AD-5862D03AAE8C}">
      <dsp:nvSpPr>
        <dsp:cNvPr id="0" name=""/>
        <dsp:cNvSpPr/>
      </dsp:nvSpPr>
      <dsp:spPr>
        <a:xfrm>
          <a:off x="0" y="2495409"/>
          <a:ext cx="8646238" cy="63560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4) Idleness and inefficiency as the test engineers were actually doing their only assigned work on the 3rd week of every sprint as there was nothing ready for testing.</a:t>
          </a:r>
          <a:endParaRPr lang="en-IN" sz="1600" kern="1200"/>
        </a:p>
      </dsp:txBody>
      <dsp:txXfrm>
        <a:off x="31028" y="2526437"/>
        <a:ext cx="8584182" cy="573546"/>
      </dsp:txXfrm>
    </dsp:sp>
    <dsp:sp modelId="{2D87FC67-4170-44D3-9A3C-543D1AFD7F58}">
      <dsp:nvSpPr>
        <dsp:cNvPr id="0" name=""/>
        <dsp:cNvSpPr/>
      </dsp:nvSpPr>
      <dsp:spPr>
        <a:xfrm>
          <a:off x="0" y="3177091"/>
          <a:ext cx="8646238" cy="63560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5)The scrum master should not assign work to developers but facilitate them for self organisation</a:t>
          </a:r>
          <a:endParaRPr lang="en-IN" sz="1600" kern="1200"/>
        </a:p>
      </dsp:txBody>
      <dsp:txXfrm>
        <a:off x="31028" y="3208119"/>
        <a:ext cx="8584182" cy="5735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CDE8F-0A7E-49B4-8066-622F44AB1616}">
      <dsp:nvSpPr>
        <dsp:cNvPr id="0" name=""/>
        <dsp:cNvSpPr/>
      </dsp:nvSpPr>
      <dsp:spPr>
        <a:xfrm>
          <a:off x="0" y="105533"/>
          <a:ext cx="10619951" cy="6753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6) Scrum master making commitment on behalf of the team</a:t>
          </a:r>
          <a:endParaRPr lang="en-IN" sz="1700" kern="1200"/>
        </a:p>
      </dsp:txBody>
      <dsp:txXfrm>
        <a:off x="32967" y="138500"/>
        <a:ext cx="10554017" cy="609393"/>
      </dsp:txXfrm>
    </dsp:sp>
    <dsp:sp modelId="{8F9A4F78-8696-4CAA-A8E0-FE19BD9C04BD}">
      <dsp:nvSpPr>
        <dsp:cNvPr id="0" name=""/>
        <dsp:cNvSpPr/>
      </dsp:nvSpPr>
      <dsp:spPr>
        <a:xfrm>
          <a:off x="0" y="829820"/>
          <a:ext cx="10619951" cy="6753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7)Convincing and motivating the development team on commitments made by the scrum master violates the whole point of a sprint planning</a:t>
          </a:r>
          <a:endParaRPr lang="en-IN" sz="1700" kern="1200"/>
        </a:p>
      </dsp:txBody>
      <dsp:txXfrm>
        <a:off x="32967" y="862787"/>
        <a:ext cx="10554017" cy="609393"/>
      </dsp:txXfrm>
    </dsp:sp>
    <dsp:sp modelId="{58BB3E34-848C-449D-A8F2-8DB8A6DF39A4}">
      <dsp:nvSpPr>
        <dsp:cNvPr id="0" name=""/>
        <dsp:cNvSpPr/>
      </dsp:nvSpPr>
      <dsp:spPr>
        <a:xfrm>
          <a:off x="0" y="1554108"/>
          <a:ext cx="10619951" cy="6753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8)The sprint backlog which contains the priorities of the product goal was delayed until the third week.</a:t>
          </a:r>
          <a:endParaRPr lang="en-IN" sz="1700" kern="1200"/>
        </a:p>
      </dsp:txBody>
      <dsp:txXfrm>
        <a:off x="32967" y="1587075"/>
        <a:ext cx="10554017" cy="609393"/>
      </dsp:txXfrm>
    </dsp:sp>
    <dsp:sp modelId="{05F531FA-BF1C-45AA-87D3-3360440F74FE}">
      <dsp:nvSpPr>
        <dsp:cNvPr id="0" name=""/>
        <dsp:cNvSpPr/>
      </dsp:nvSpPr>
      <dsp:spPr>
        <a:xfrm>
          <a:off x="0" y="2278396"/>
          <a:ext cx="10619951" cy="6753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9)It is a clearly known that the scrum master has to take responsibility of the product issues so as in order to protect the scrum development team in order to not affect their efficiency</a:t>
          </a:r>
          <a:endParaRPr lang="en-IN" sz="1700" kern="1200"/>
        </a:p>
      </dsp:txBody>
      <dsp:txXfrm>
        <a:off x="32967" y="2311363"/>
        <a:ext cx="10554017" cy="609393"/>
      </dsp:txXfrm>
    </dsp:sp>
    <dsp:sp modelId="{9656F642-54CE-4788-B072-E7636CD48A21}">
      <dsp:nvSpPr>
        <dsp:cNvPr id="0" name=""/>
        <dsp:cNvSpPr/>
      </dsp:nvSpPr>
      <dsp:spPr>
        <a:xfrm>
          <a:off x="0" y="3002683"/>
          <a:ext cx="10619951" cy="6753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10)The whole Scrum Team should collaborate to define a Sprint Goal that communicates why the Sprint is valuable to stakeholders instead of the product owner first approaching the stakeholder</a:t>
          </a:r>
          <a:endParaRPr lang="en-IN" sz="1700" kern="1200"/>
        </a:p>
      </dsp:txBody>
      <dsp:txXfrm>
        <a:off x="32967" y="3035650"/>
        <a:ext cx="10554017" cy="609393"/>
      </dsp:txXfrm>
    </dsp:sp>
    <dsp:sp modelId="{1B34A5FF-84DD-4B6E-87B5-DEAE72C3B3F6}">
      <dsp:nvSpPr>
        <dsp:cNvPr id="0" name=""/>
        <dsp:cNvSpPr/>
      </dsp:nvSpPr>
      <dsp:spPr>
        <a:xfrm>
          <a:off x="0" y="3726971"/>
          <a:ext cx="10619951" cy="67532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t>11) Manager has the team of 200+ members </a:t>
          </a:r>
          <a:endParaRPr lang="en-IN" sz="1700" kern="1200"/>
        </a:p>
      </dsp:txBody>
      <dsp:txXfrm>
        <a:off x="32967" y="3759938"/>
        <a:ext cx="10554017" cy="609393"/>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994FB4D3-A576-42B2-BB27-7894D002BA00}" type="datetimeFigureOut">
              <a:rPr lang="en-IN" smtClean="0"/>
              <a:t>16-09-2021</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76007385-D98C-4D79-965B-06C5A1CF828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FB4D3-A576-42B2-BB27-7894D002BA00}"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4FB4D3-A576-42B2-BB27-7894D002BA00}"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cs typeface="Arial" panose="020B0604020202020204"/>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4FB4D3-A576-42B2-BB27-7894D002BA00}"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4FB4D3-A576-42B2-BB27-7894D002BA00}"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4FB4D3-A576-42B2-BB27-7894D002BA00}"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4FB4D3-A576-42B2-BB27-7894D002BA00}"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FB4D3-A576-42B2-BB27-7894D002BA00}"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FB4D3-A576-42B2-BB27-7894D002BA00}"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4FB4D3-A576-42B2-BB27-7894D002BA00}"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4FB4D3-A576-42B2-BB27-7894D002BA00}" type="datetimeFigureOut">
              <a:rPr lang="en-IN" smtClean="0"/>
              <a:t>16-09-2021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FB4D3-A576-42B2-BB27-7894D002BA00}"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4FB4D3-A576-42B2-BB27-7894D002BA00}" type="datetimeFigureOut">
              <a:rPr lang="en-IN" smtClean="0"/>
              <a:t>16-09-2021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4FB4D3-A576-42B2-BB27-7894D002BA00}" type="datetimeFigureOut">
              <a:rPr lang="en-IN" smtClean="0"/>
              <a:t>16-09-2021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FB4D3-A576-42B2-BB27-7894D002BA00}" type="datetimeFigureOut">
              <a:rPr lang="en-IN" smtClean="0"/>
              <a:t>16-09-2021</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FB4D3-A576-42B2-BB27-7894D002BA00}"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4FB4D3-A576-42B2-BB27-7894D002BA00}" type="datetimeFigureOut">
              <a:rPr lang="en-IN" smtClean="0"/>
              <a:t>16-09-2021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6007385-D98C-4D79-965B-06C5A1CF828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94FB4D3-A576-42B2-BB27-7894D002BA00}" type="datetimeFigureOut">
              <a:rPr lang="en-IN" smtClean="0"/>
              <a:t>16-09-2021</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6007385-D98C-4D79-965B-06C5A1CF828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6796" y="781230"/>
            <a:ext cx="8825658" cy="2677648"/>
          </a:xfrm>
        </p:spPr>
        <p:txBody>
          <a:bodyPr/>
          <a:lstStyle/>
          <a:p>
            <a:pPr algn="ctr"/>
            <a:r>
              <a:rPr lang="en-US" dirty="0"/>
              <a:t>Case Study Material for Agile - Scrum</a:t>
            </a:r>
            <a:endParaRPr lang="en-IN" dirty="0"/>
          </a:p>
        </p:txBody>
      </p:sp>
      <p:sp>
        <p:nvSpPr>
          <p:cNvPr id="3" name="Subtitle 2"/>
          <p:cNvSpPr>
            <a:spLocks noGrp="1"/>
          </p:cNvSpPr>
          <p:nvPr>
            <p:ph type="subTitle" idx="1"/>
          </p:nvPr>
        </p:nvSpPr>
        <p:spPr>
          <a:xfrm>
            <a:off x="1536695" y="3969512"/>
            <a:ext cx="8825658" cy="861420"/>
          </a:xfrm>
        </p:spPr>
        <p:txBody>
          <a:bodyPr>
            <a:normAutofit/>
          </a:bodyPr>
          <a:lstStyle/>
          <a:p>
            <a:pPr algn="ctr"/>
            <a:r>
              <a:rPr lang="en-IN" sz="2800" dirty="0"/>
              <a:t>Software Engineering (UE19CS302)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573240" y="2555720"/>
            <a:ext cx="4478153" cy="3354359"/>
          </a:xfrm>
          <a:prstGeom prst="rect">
            <a:avLst/>
          </a:prstGeom>
        </p:spPr>
      </p:pic>
      <p:pic>
        <p:nvPicPr>
          <p:cNvPr id="5" name="Picture 4"/>
          <p:cNvPicPr>
            <a:picLocks noChangeAspect="1"/>
          </p:cNvPicPr>
          <p:nvPr/>
        </p:nvPicPr>
        <p:blipFill>
          <a:blip r:embed="rId3"/>
          <a:stretch>
            <a:fillRect/>
          </a:stretch>
        </p:blipFill>
        <p:spPr>
          <a:xfrm>
            <a:off x="5388745" y="2555721"/>
            <a:ext cx="6324600" cy="28462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765040"/>
            <a:ext cx="9238726" cy="1206000"/>
          </a:xfrm>
        </p:spPr>
        <p:txBody>
          <a:bodyPr/>
          <a:lstStyle/>
          <a:p>
            <a:r>
              <a:rPr lang="en-IN" altLang="en-US" sz="2200" dirty="0"/>
              <a:t>1c)Discuss each of the findings in the table and indicate whether the finding contributed positively or negatively in go/no go recommendation and indicate with ~5 sentences why it is so.</a:t>
            </a:r>
          </a:p>
        </p:txBody>
      </p:sp>
      <p:sp>
        <p:nvSpPr>
          <p:cNvPr id="3" name="Content Placeholder 2"/>
          <p:cNvSpPr>
            <a:spLocks noGrp="1"/>
          </p:cNvSpPr>
          <p:nvPr>
            <p:ph idx="1"/>
          </p:nvPr>
        </p:nvSpPr>
        <p:spPr>
          <a:xfrm>
            <a:off x="844550" y="2418080"/>
            <a:ext cx="10793095" cy="4564380"/>
          </a:xfrm>
        </p:spPr>
        <p:txBody>
          <a:bodyPr>
            <a:normAutofit/>
          </a:bodyPr>
          <a:lstStyle/>
          <a:p>
            <a:r>
              <a:rPr lang="en-US" dirty="0"/>
              <a:t>They can decrease the time to 25-30 min from 60-90 minutes because if they exclude all the unnecessary discussions they could save time.</a:t>
            </a:r>
            <a:r>
              <a:rPr lang="en-IN" altLang="en-US" b="1" dirty="0"/>
              <a:t>NO GO </a:t>
            </a:r>
            <a:endParaRPr lang="en-US" dirty="0"/>
          </a:p>
          <a:p>
            <a:r>
              <a:rPr lang="en-US" dirty="0"/>
              <a:t> that software should be tested on an iteration by</a:t>
            </a:r>
            <a:r>
              <a:rPr lang="en-IN" altLang="en-US" dirty="0"/>
              <a:t> </a:t>
            </a:r>
            <a:r>
              <a:rPr lang="en-US" dirty="0"/>
              <a:t>iteration basis</a:t>
            </a:r>
            <a:r>
              <a:rPr lang="en-IN" altLang="en-US" dirty="0"/>
              <a:t>.</a:t>
            </a:r>
            <a:r>
              <a:rPr lang="en-IN" altLang="en-US" b="1" dirty="0"/>
              <a:t>NO GO</a:t>
            </a:r>
            <a:r>
              <a:rPr lang="en-IN" altLang="en-US" dirty="0"/>
              <a:t> </a:t>
            </a:r>
            <a:endParaRPr lang="en-US" dirty="0"/>
          </a:p>
          <a:p>
            <a:r>
              <a:rPr lang="en-US" dirty="0"/>
              <a:t>Project Manager is responsible for assigning tasks ,keeping track of tasks and to make commitments on</a:t>
            </a:r>
            <a:r>
              <a:rPr lang="en-IN" altLang="en-US" dirty="0"/>
              <a:t> </a:t>
            </a:r>
            <a:r>
              <a:rPr lang="en-US" dirty="0"/>
              <a:t>behalf of the team</a:t>
            </a:r>
            <a:r>
              <a:rPr lang="en-IN" altLang="en-US" dirty="0"/>
              <a:t>.</a:t>
            </a:r>
            <a:r>
              <a:rPr lang="en-IN" altLang="en-US" b="1" dirty="0"/>
              <a:t>NO GO</a:t>
            </a:r>
            <a:endParaRPr lang="en-US" dirty="0"/>
          </a:p>
          <a:p>
            <a:r>
              <a:rPr lang="en-US" dirty="0"/>
              <a:t>The sprint backlog is prepared beforehand and therefore cannot undergo changes during the sprint</a:t>
            </a:r>
            <a:r>
              <a:rPr lang="en-IN" altLang="en-US" dirty="0"/>
              <a:t>.</a:t>
            </a:r>
            <a:r>
              <a:rPr lang="en-IN" altLang="en-US" b="1" dirty="0"/>
              <a:t>NO GO</a:t>
            </a:r>
            <a:endParaRPr lang="en-US" dirty="0"/>
          </a:p>
          <a:p>
            <a:r>
              <a:rPr lang="en-US" dirty="0"/>
              <a:t>This is because sprint review meetings are necessarily done to verify whether the sprint backlog is fulfilled or not and this is an very important step</a:t>
            </a:r>
            <a:r>
              <a:rPr lang="en-IN" altLang="en-US" dirty="0"/>
              <a:t>.</a:t>
            </a:r>
            <a:r>
              <a:rPr lang="en-IN" altLang="en-US" b="1" dirty="0"/>
              <a:t>GO</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sym typeface="+mn-ea"/>
              </a:rPr>
              <a:t>The list of tasks is a draft before the start of sprint and is finalized at the end of 1st week of the sprint</a:t>
            </a:r>
            <a:r>
              <a:rPr lang="en-IN" altLang="en-US">
                <a:sym typeface="+mn-ea"/>
              </a:rPr>
              <a:t>.</a:t>
            </a:r>
            <a:r>
              <a:rPr lang="en-IN" altLang="en-US" b="1">
                <a:sym typeface="+mn-ea"/>
              </a:rPr>
              <a:t>NO GO</a:t>
            </a:r>
            <a:endParaRPr lang="en-US"/>
          </a:p>
          <a:p>
            <a:r>
              <a:rPr lang="en-US">
                <a:sym typeface="+mn-ea"/>
              </a:rPr>
              <a:t>The uncompleted items are again moved back to the Product Backlog and are again prioritized from there</a:t>
            </a:r>
            <a:r>
              <a:rPr lang="en-IN" altLang="en-US">
                <a:sym typeface="+mn-ea"/>
              </a:rPr>
              <a:t> </a:t>
            </a:r>
            <a:r>
              <a:rPr lang="en-US">
                <a:sym typeface="+mn-ea"/>
              </a:rPr>
              <a:t>which increases work on the next sprint and hence it takes more time to complete the product development</a:t>
            </a:r>
            <a:r>
              <a:rPr lang="en-IN" altLang="en-US">
                <a:sym typeface="+mn-ea"/>
              </a:rPr>
              <a:t> </a:t>
            </a:r>
            <a:r>
              <a:rPr lang="en-US">
                <a:sym typeface="+mn-ea"/>
              </a:rPr>
              <a:t>cycle than estimated time.</a:t>
            </a:r>
            <a:r>
              <a:rPr lang="en-IN" altLang="en-US" b="1">
                <a:sym typeface="+mn-ea"/>
              </a:rPr>
              <a:t>NO GO</a:t>
            </a:r>
            <a:endParaRPr lang="en-US"/>
          </a:p>
          <a:p>
            <a:r>
              <a:rPr lang="en-US"/>
              <a:t>The product owners never met a customer for reviews which is against scrum principle </a:t>
            </a:r>
            <a:r>
              <a:rPr lang="en-IN" altLang="en-US"/>
              <a:t>which is customer collaboration.</a:t>
            </a:r>
            <a:r>
              <a:rPr lang="en-IN" altLang="en-US" b="1"/>
              <a:t>NO GO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2) How can Service Inc achieve 40% growth in margin while achieving only a 25% growth in revenue? </a:t>
            </a:r>
            <a:endParaRPr lang="en-IN" sz="2000" dirty="0"/>
          </a:p>
        </p:txBody>
      </p:sp>
      <p:sp>
        <p:nvSpPr>
          <p:cNvPr id="3" name="Content Placeholder 2"/>
          <p:cNvSpPr>
            <a:spLocks noGrp="1"/>
          </p:cNvSpPr>
          <p:nvPr>
            <p:ph idx="1"/>
          </p:nvPr>
        </p:nvSpPr>
        <p:spPr/>
        <p:txBody>
          <a:bodyPr/>
          <a:lstStyle/>
          <a:p>
            <a:r>
              <a:rPr lang="en-US" dirty="0"/>
              <a:t>Service Inc’s revenue was growing steadily at 12%, whereas the margin was growing at 10%.</a:t>
            </a:r>
          </a:p>
          <a:p>
            <a:r>
              <a:rPr lang="en-US" dirty="0"/>
              <a:t>To achieve greater margin and revenue, they entered product engineering space, as consulting business was not scalable. </a:t>
            </a:r>
          </a:p>
          <a:p>
            <a:r>
              <a:rPr lang="en-US" dirty="0"/>
              <a:t>The Product Inc believes that for a pure product engineering operation (i.e., agile operation) wanted Service Inc engineers to learn Agile methodologies for smooth and profitable work.</a:t>
            </a:r>
          </a:p>
          <a:p>
            <a:r>
              <a:rPr lang="en-US" dirty="0"/>
              <a:t>So, it came to the point that Service Inc should become agile and follow one of its methodologies like SCRUM principles to reach to its target. </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The SCRUM principles included :-</a:t>
            </a:r>
          </a:p>
          <a:p>
            <a:r>
              <a:rPr lang="en-US" dirty="0"/>
              <a:t> Control over the empirical process </a:t>
            </a:r>
          </a:p>
          <a:p>
            <a:r>
              <a:rPr lang="en-US" dirty="0"/>
              <a:t> Self-organization </a:t>
            </a:r>
          </a:p>
          <a:p>
            <a:r>
              <a:rPr lang="en-US" dirty="0"/>
              <a:t> Collaboration </a:t>
            </a:r>
          </a:p>
          <a:p>
            <a:r>
              <a:rPr lang="en-US" dirty="0"/>
              <a:t> Value-based prioritization </a:t>
            </a:r>
          </a:p>
          <a:p>
            <a:r>
              <a:rPr lang="en-US" dirty="0"/>
              <a:t> Timeboxing </a:t>
            </a:r>
          </a:p>
          <a:p>
            <a:r>
              <a:rPr lang="en-US" dirty="0"/>
              <a:t> Iterative development.</a:t>
            </a:r>
          </a:p>
          <a:p>
            <a:r>
              <a:rPr lang="en-US" dirty="0"/>
              <a:t>An internal process quality team was roped in for this transition, most employees underwent training of these methodologies.</a:t>
            </a:r>
            <a:endParaRPr lang="en-IN"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this way, Service Inc can achieve 40% growth in margin and 25% growth in revenue.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0629" y="3195960"/>
            <a:ext cx="9259410" cy="29307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B107-2562-41D0-BD6C-FDD6FD581CED}"/>
              </a:ext>
            </a:extLst>
          </p:cNvPr>
          <p:cNvSpPr>
            <a:spLocks noGrp="1"/>
          </p:cNvSpPr>
          <p:nvPr>
            <p:ph type="title"/>
          </p:nvPr>
        </p:nvSpPr>
        <p:spPr>
          <a:xfrm>
            <a:off x="710511" y="645540"/>
            <a:ext cx="9878916" cy="1233806"/>
          </a:xfrm>
        </p:spPr>
        <p:txBody>
          <a:bodyPr/>
          <a:lstStyle/>
          <a:p>
            <a:r>
              <a:rPr lang="en-IN" sz="2400" dirty="0">
                <a:latin typeface="Arial" panose="020B0604020202020204" pitchFamily="34" charset="0"/>
                <a:cs typeface="Arial" panose="020B0604020202020204" pitchFamily="34" charset="0"/>
              </a:rPr>
              <a:t>3) </a:t>
            </a:r>
            <a:r>
              <a:rPr lang="en-US" sz="2400" dirty="0">
                <a:latin typeface="Arial" panose="020B0604020202020204" pitchFamily="34" charset="0"/>
                <a:cs typeface="Arial" panose="020B0604020202020204" pitchFamily="34" charset="0"/>
              </a:rPr>
              <a:t>What are the cultural differences between Service Inc and Product Inc that you think is a challenge for successful scrum implementation that would satisfy Product Inc.</a:t>
            </a:r>
            <a:endParaRPr lang="en-IN" sz="2400"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1FCE9F2E-6921-48DA-BC36-5297D02A56A6}"/>
              </a:ext>
            </a:extLst>
          </p:cNvPr>
          <p:cNvSpPr>
            <a:spLocks noGrp="1"/>
          </p:cNvSpPr>
          <p:nvPr>
            <p:ph sz="half" idx="1"/>
          </p:nvPr>
        </p:nvSpPr>
        <p:spPr>
          <a:xfrm>
            <a:off x="1154546" y="2306974"/>
            <a:ext cx="4828744" cy="3712828"/>
          </a:xfrm>
        </p:spPr>
        <p:txBody>
          <a:bodyPr/>
          <a:lstStyle/>
          <a:p>
            <a:pPr marL="0" indent="0" algn="ctr">
              <a:buNone/>
            </a:pPr>
            <a:r>
              <a:rPr lang="en-IN" sz="2500" dirty="0"/>
              <a:t>PRODUCT INC </a:t>
            </a:r>
          </a:p>
          <a:p>
            <a:pPr marL="0" indent="0" algn="ctr">
              <a:buNone/>
            </a:pPr>
            <a:endParaRPr lang="en-IN" dirty="0"/>
          </a:p>
        </p:txBody>
      </p:sp>
      <p:sp>
        <p:nvSpPr>
          <p:cNvPr id="7" name="Content Placeholder 6">
            <a:extLst>
              <a:ext uri="{FF2B5EF4-FFF2-40B4-BE49-F238E27FC236}">
                <a16:creationId xmlns:a16="http://schemas.microsoft.com/office/drawing/2014/main" id="{90D30D6B-0BA2-4914-A664-000BB3686ADA}"/>
              </a:ext>
            </a:extLst>
          </p:cNvPr>
          <p:cNvSpPr>
            <a:spLocks noGrp="1"/>
          </p:cNvSpPr>
          <p:nvPr>
            <p:ph sz="half" idx="2"/>
          </p:nvPr>
        </p:nvSpPr>
        <p:spPr>
          <a:xfrm>
            <a:off x="6208711" y="2306972"/>
            <a:ext cx="4825159" cy="3674233"/>
          </a:xfrm>
        </p:spPr>
        <p:txBody>
          <a:bodyPr>
            <a:normAutofit/>
          </a:bodyPr>
          <a:lstStyle/>
          <a:p>
            <a:pPr marL="0" indent="0" algn="ctr">
              <a:buNone/>
            </a:pPr>
            <a:r>
              <a:rPr lang="en-IN" sz="2500" dirty="0"/>
              <a:t>SERVICE INC</a:t>
            </a:r>
          </a:p>
          <a:p>
            <a:pPr marL="0" indent="0" algn="ctr">
              <a:buNone/>
            </a:pPr>
            <a:endParaRPr lang="en-IN" sz="2500" dirty="0"/>
          </a:p>
        </p:txBody>
      </p:sp>
      <p:sp>
        <p:nvSpPr>
          <p:cNvPr id="8" name="TextBox 7">
            <a:extLst>
              <a:ext uri="{FF2B5EF4-FFF2-40B4-BE49-F238E27FC236}">
                <a16:creationId xmlns:a16="http://schemas.microsoft.com/office/drawing/2014/main" id="{80EE3B55-F583-4D08-B412-A128B92D0601}"/>
              </a:ext>
            </a:extLst>
          </p:cNvPr>
          <p:cNvSpPr txBox="1"/>
          <p:nvPr/>
        </p:nvSpPr>
        <p:spPr>
          <a:xfrm>
            <a:off x="5931446" y="3590415"/>
            <a:ext cx="855677" cy="553998"/>
          </a:xfrm>
          <a:prstGeom prst="rect">
            <a:avLst/>
          </a:prstGeom>
          <a:noFill/>
        </p:spPr>
        <p:txBody>
          <a:bodyPr wrap="square" rtlCol="0">
            <a:spAutoFit/>
          </a:bodyPr>
          <a:lstStyle/>
          <a:p>
            <a:r>
              <a:rPr lang="en-IN" sz="3000" dirty="0">
                <a:solidFill>
                  <a:srgbClr val="FF0000"/>
                </a:solidFill>
                <a:latin typeface="Algerian" panose="04020705040A02060702" pitchFamily="82" charset="0"/>
              </a:rPr>
              <a:t>v/s</a:t>
            </a:r>
          </a:p>
        </p:txBody>
      </p:sp>
      <p:pic>
        <p:nvPicPr>
          <p:cNvPr id="4" name="Picture 3" descr="A group of people in an office&#10;&#10;Description automatically generated">
            <a:extLst>
              <a:ext uri="{FF2B5EF4-FFF2-40B4-BE49-F238E27FC236}">
                <a16:creationId xmlns:a16="http://schemas.microsoft.com/office/drawing/2014/main" id="{A62EF7DB-F88A-459A-B8F5-05C94B16C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511" y="2860971"/>
            <a:ext cx="5170171" cy="3771726"/>
          </a:xfrm>
          <a:prstGeom prst="rect">
            <a:avLst/>
          </a:prstGeom>
        </p:spPr>
      </p:pic>
      <p:pic>
        <p:nvPicPr>
          <p:cNvPr id="5" name="Picture 4" descr="A picture containing indoor, floor, furniture, several&#10;&#10;Description automatically generated">
            <a:extLst>
              <a:ext uri="{FF2B5EF4-FFF2-40B4-BE49-F238E27FC236}">
                <a16:creationId xmlns:a16="http://schemas.microsoft.com/office/drawing/2014/main" id="{2C2E4A7B-FF3D-451C-BEBE-CAF2913CD7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5278" y="2860971"/>
            <a:ext cx="4713755" cy="3771004"/>
          </a:xfrm>
          <a:prstGeom prst="rect">
            <a:avLst/>
          </a:prstGeom>
        </p:spPr>
      </p:pic>
    </p:spTree>
    <p:extLst>
      <p:ext uri="{BB962C8B-B14F-4D97-AF65-F5344CB8AC3E}">
        <p14:creationId xmlns:p14="http://schemas.microsoft.com/office/powerpoint/2010/main" val="1559625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1C1BB-EC16-4D78-9E12-DCF574893952}"/>
              </a:ext>
            </a:extLst>
          </p:cNvPr>
          <p:cNvSpPr>
            <a:spLocks noGrp="1"/>
          </p:cNvSpPr>
          <p:nvPr>
            <p:ph type="title"/>
          </p:nvPr>
        </p:nvSpPr>
        <p:spPr/>
        <p:txBody>
          <a:bodyPr/>
          <a:lstStyle/>
          <a:p>
            <a:r>
              <a:rPr lang="en-IN" dirty="0"/>
              <a:t>Service Inc Failed in…</a:t>
            </a:r>
          </a:p>
        </p:txBody>
      </p:sp>
      <p:sp>
        <p:nvSpPr>
          <p:cNvPr id="7" name="Content Placeholder 6">
            <a:extLst>
              <a:ext uri="{FF2B5EF4-FFF2-40B4-BE49-F238E27FC236}">
                <a16:creationId xmlns:a16="http://schemas.microsoft.com/office/drawing/2014/main" id="{5CEC3379-236A-4DC5-99DB-28FA61F457E6}"/>
              </a:ext>
            </a:extLst>
          </p:cNvPr>
          <p:cNvSpPr>
            <a:spLocks noGrp="1"/>
          </p:cNvSpPr>
          <p:nvPr>
            <p:ph idx="1"/>
          </p:nvPr>
        </p:nvSpPr>
        <p:spPr/>
        <p:txBody>
          <a:bodyPr>
            <a:normAutofit/>
          </a:bodyPr>
          <a:lstStyle/>
          <a:p>
            <a:r>
              <a:rPr lang="en-IN" sz="2500" dirty="0"/>
              <a:t>Even though, Service Inc had set up multiple centres with many product companies.</a:t>
            </a:r>
          </a:p>
          <a:p>
            <a:r>
              <a:rPr lang="en-IN" sz="2500" dirty="0"/>
              <a:t>But limited themselves to customer support.</a:t>
            </a:r>
          </a:p>
          <a:p>
            <a:r>
              <a:rPr lang="en-IN" sz="2500" dirty="0"/>
              <a:t>Projects was mostly building discontinued or near End-Of-Life products.</a:t>
            </a:r>
          </a:p>
          <a:p>
            <a:endParaRPr lang="en-IN" sz="2500" dirty="0"/>
          </a:p>
        </p:txBody>
      </p:sp>
    </p:spTree>
    <p:extLst>
      <p:ext uri="{BB962C8B-B14F-4D97-AF65-F5344CB8AC3E}">
        <p14:creationId xmlns:p14="http://schemas.microsoft.com/office/powerpoint/2010/main" val="3900259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971A1-1BB7-430E-8D49-1A1D9FF21D21}"/>
              </a:ext>
            </a:extLst>
          </p:cNvPr>
          <p:cNvSpPr>
            <a:spLocks noGrp="1"/>
          </p:cNvSpPr>
          <p:nvPr>
            <p:ph type="title"/>
          </p:nvPr>
        </p:nvSpPr>
        <p:spPr>
          <a:xfrm>
            <a:off x="1154954" y="947920"/>
            <a:ext cx="9673467" cy="895220"/>
          </a:xfrm>
        </p:spPr>
        <p:txBody>
          <a:bodyPr/>
          <a:lstStyle/>
          <a:p>
            <a:r>
              <a:rPr lang="en-IN" dirty="0"/>
              <a:t>Strength turned to be the WEAKNESS:</a:t>
            </a:r>
          </a:p>
        </p:txBody>
      </p:sp>
      <p:sp>
        <p:nvSpPr>
          <p:cNvPr id="3" name="Content Placeholder 2">
            <a:extLst>
              <a:ext uri="{FF2B5EF4-FFF2-40B4-BE49-F238E27FC236}">
                <a16:creationId xmlns:a16="http://schemas.microsoft.com/office/drawing/2014/main" id="{34973901-18A7-44B9-ABE4-1F5B77AAF3AA}"/>
              </a:ext>
            </a:extLst>
          </p:cNvPr>
          <p:cNvSpPr>
            <a:spLocks noGrp="1"/>
          </p:cNvSpPr>
          <p:nvPr>
            <p:ph idx="1"/>
          </p:nvPr>
        </p:nvSpPr>
        <p:spPr/>
        <p:txBody>
          <a:bodyPr>
            <a:normAutofit/>
          </a:bodyPr>
          <a:lstStyle/>
          <a:p>
            <a:r>
              <a:rPr lang="en-IN" sz="2100" dirty="0"/>
              <a:t>Service Inc had:</a:t>
            </a:r>
          </a:p>
          <a:p>
            <a:pPr lvl="1"/>
            <a:r>
              <a:rPr lang="en-IN" sz="1900" dirty="0"/>
              <a:t>Trained project managers</a:t>
            </a:r>
          </a:p>
          <a:p>
            <a:pPr lvl="1"/>
            <a:r>
              <a:rPr lang="en-IN" sz="1900" dirty="0"/>
              <a:t>Skilled program managers</a:t>
            </a:r>
          </a:p>
          <a:p>
            <a:pPr lvl="1"/>
            <a:r>
              <a:rPr lang="en-IN" sz="1900" dirty="0"/>
              <a:t>Had extensive documentation team</a:t>
            </a:r>
          </a:p>
          <a:p>
            <a:pPr marL="457200" lvl="1" indent="0">
              <a:buNone/>
            </a:pPr>
            <a:endParaRPr lang="en-IN" sz="1900" dirty="0"/>
          </a:p>
          <a:p>
            <a:pPr marL="457200" lvl="1" indent="0">
              <a:buNone/>
            </a:pPr>
            <a:endParaRPr lang="en-IN" sz="2100" dirty="0"/>
          </a:p>
        </p:txBody>
      </p:sp>
      <p:pic>
        <p:nvPicPr>
          <p:cNvPr id="5" name="Picture 4" descr="Graphical user interface, application&#10;&#10;Description automatically generated">
            <a:extLst>
              <a:ext uri="{FF2B5EF4-FFF2-40B4-BE49-F238E27FC236}">
                <a16:creationId xmlns:a16="http://schemas.microsoft.com/office/drawing/2014/main" id="{41D9C286-ACBE-49FC-8DF3-705966CAC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539" y="2307136"/>
            <a:ext cx="5387508" cy="4473024"/>
          </a:xfrm>
          <a:prstGeom prst="rect">
            <a:avLst/>
          </a:prstGeom>
        </p:spPr>
      </p:pic>
    </p:spTree>
    <p:extLst>
      <p:ext uri="{BB962C8B-B14F-4D97-AF65-F5344CB8AC3E}">
        <p14:creationId xmlns:p14="http://schemas.microsoft.com/office/powerpoint/2010/main" val="2976546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FEF349-FF7E-4358-B530-CC48FB50EE76}"/>
              </a:ext>
            </a:extLst>
          </p:cNvPr>
          <p:cNvSpPr>
            <a:spLocks noGrp="1"/>
          </p:cNvSpPr>
          <p:nvPr>
            <p:ph idx="1"/>
          </p:nvPr>
        </p:nvSpPr>
        <p:spPr/>
        <p:txBody>
          <a:bodyPr>
            <a:normAutofit/>
          </a:bodyPr>
          <a:lstStyle/>
          <a:p>
            <a:r>
              <a:rPr lang="en-IN" sz="2500" dirty="0"/>
              <a:t>These strengths of Service Inc, was simply not agile. </a:t>
            </a:r>
          </a:p>
          <a:p>
            <a:r>
              <a:rPr lang="en-IN" sz="2500" dirty="0"/>
              <a:t>Because, in agile-product development, a company should be prepared to undergo any sudden uncertainty and constant change but not to rely entirely on documentation.</a:t>
            </a:r>
          </a:p>
        </p:txBody>
      </p:sp>
    </p:spTree>
    <p:extLst>
      <p:ext uri="{BB962C8B-B14F-4D97-AF65-F5344CB8AC3E}">
        <p14:creationId xmlns:p14="http://schemas.microsoft.com/office/powerpoint/2010/main" val="231677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Presented By</a:t>
            </a:r>
            <a:endParaRPr lang="en-IN" dirty="0"/>
          </a:p>
        </p:txBody>
      </p:sp>
      <p:sp>
        <p:nvSpPr>
          <p:cNvPr id="3" name="Content Placeholder 2"/>
          <p:cNvSpPr>
            <a:spLocks noGrp="1"/>
          </p:cNvSpPr>
          <p:nvPr>
            <p:ph idx="1"/>
          </p:nvPr>
        </p:nvSpPr>
        <p:spPr>
          <a:xfrm>
            <a:off x="1217098" y="2692277"/>
            <a:ext cx="8761413" cy="3416300"/>
          </a:xfrm>
        </p:spPr>
        <p:txBody>
          <a:bodyPr/>
          <a:lstStyle/>
          <a:p>
            <a:r>
              <a:rPr lang="en-IN" dirty="0" err="1"/>
              <a:t>B.Pravena</a:t>
            </a:r>
            <a:r>
              <a:rPr lang="en-IN" dirty="0"/>
              <a:t> – PES2UG19CS076 – Q1a =&gt; 20% </a:t>
            </a:r>
          </a:p>
          <a:p>
            <a:r>
              <a:rPr lang="en-IN" dirty="0" err="1"/>
              <a:t>Batchu</a:t>
            </a:r>
            <a:r>
              <a:rPr lang="en-IN" dirty="0"/>
              <a:t> Sai Suraj – PES2UG19CS083 – Q1c =&gt; 22%</a:t>
            </a:r>
          </a:p>
          <a:p>
            <a:r>
              <a:rPr lang="en-IN" dirty="0"/>
              <a:t>Bharath Kumar S P – PES2UG19CS087 – Q3 =&gt; 22%</a:t>
            </a:r>
          </a:p>
          <a:p>
            <a:r>
              <a:rPr lang="en-IN" dirty="0" err="1"/>
              <a:t>Bhuvantej</a:t>
            </a:r>
            <a:r>
              <a:rPr lang="en-IN" dirty="0"/>
              <a:t> R – PES2UG19CS092 – Q2 =&gt; 18%</a:t>
            </a:r>
          </a:p>
          <a:p>
            <a:r>
              <a:rPr lang="en-IN" dirty="0" err="1"/>
              <a:t>Balendra</a:t>
            </a:r>
            <a:r>
              <a:rPr lang="en-IN" dirty="0"/>
              <a:t> D P – PES2UG19CS100 – Q1b =&gt; 18%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9F0C2-C42C-448F-A52E-C337E518449B}"/>
              </a:ext>
            </a:extLst>
          </p:cNvPr>
          <p:cNvSpPr>
            <a:spLocks noGrp="1"/>
          </p:cNvSpPr>
          <p:nvPr>
            <p:ph type="title"/>
          </p:nvPr>
        </p:nvSpPr>
        <p:spPr>
          <a:xfrm>
            <a:off x="838200" y="4669978"/>
            <a:ext cx="4678680" cy="1578422"/>
          </a:xfrm>
        </p:spPr>
        <p:txBody>
          <a:bodyPr anchor="t">
            <a:normAutofit/>
          </a:bodyPr>
          <a:lstStyle/>
          <a:p>
            <a:pPr>
              <a:lnSpc>
                <a:spcPct val="90000"/>
              </a:lnSpc>
            </a:pPr>
            <a:r>
              <a:rPr lang="en-IN" sz="3100">
                <a:solidFill>
                  <a:schemeClr val="bg1"/>
                </a:solidFill>
              </a:rPr>
              <a:t>Misunderstanding and Failing to adapt:</a:t>
            </a:r>
            <a:endParaRPr lang="en-IN" sz="3100" dirty="0">
              <a:solidFill>
                <a:schemeClr val="bg1"/>
              </a:solidFill>
            </a:endParaRPr>
          </a:p>
        </p:txBody>
      </p:sp>
      <p:pic>
        <p:nvPicPr>
          <p:cNvPr id="5" name="Picture 4" descr="Graphical user interface, application&#10;&#10;Description automatically generated">
            <a:extLst>
              <a:ext uri="{FF2B5EF4-FFF2-40B4-BE49-F238E27FC236}">
                <a16:creationId xmlns:a16="http://schemas.microsoft.com/office/drawing/2014/main" id="{8AC74160-1DD5-4BDD-8550-F0B1B8CFB877}"/>
              </a:ext>
            </a:extLst>
          </p:cNvPr>
          <p:cNvPicPr>
            <a:picLocks noChangeAspect="1"/>
          </p:cNvPicPr>
          <p:nvPr/>
        </p:nvPicPr>
        <p:blipFill rotWithShape="1">
          <a:blip r:embed="rId2">
            <a:extLst>
              <a:ext uri="{28A0092B-C50C-407E-A947-70E740481C1C}">
                <a14:useLocalDpi xmlns:a14="http://schemas.microsoft.com/office/drawing/2010/main" val="0"/>
              </a:ext>
            </a:extLst>
          </a:blip>
          <a:srcRect t="13418"/>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12" name="Group 11">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13" name="Freeform: Shape 12">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0252778C-2B4C-4CBD-93A4-25AB71D1A2A2}"/>
              </a:ext>
            </a:extLst>
          </p:cNvPr>
          <p:cNvSpPr>
            <a:spLocks noGrp="1"/>
          </p:cNvSpPr>
          <p:nvPr>
            <p:ph idx="1"/>
          </p:nvPr>
        </p:nvSpPr>
        <p:spPr>
          <a:xfrm>
            <a:off x="5664200" y="4669978"/>
            <a:ext cx="6436359" cy="2066102"/>
          </a:xfrm>
        </p:spPr>
        <p:txBody>
          <a:bodyPr>
            <a:normAutofit/>
          </a:bodyPr>
          <a:lstStyle/>
          <a:p>
            <a:pPr>
              <a:lnSpc>
                <a:spcPct val="90000"/>
              </a:lnSpc>
            </a:pPr>
            <a:r>
              <a:rPr lang="en-IN">
                <a:solidFill>
                  <a:schemeClr val="bg1">
                    <a:alpha val="80000"/>
                  </a:schemeClr>
                </a:solidFill>
              </a:rPr>
              <a:t>During the switch, there has to be a proper transition throughout the teams, departments, etc.</a:t>
            </a:r>
          </a:p>
          <a:p>
            <a:pPr>
              <a:lnSpc>
                <a:spcPct val="90000"/>
              </a:lnSpc>
            </a:pPr>
            <a:r>
              <a:rPr lang="en-IN">
                <a:solidFill>
                  <a:schemeClr val="bg1">
                    <a:alpha val="80000"/>
                  </a:schemeClr>
                </a:solidFill>
              </a:rPr>
              <a:t>Loss of authority.</a:t>
            </a:r>
          </a:p>
          <a:p>
            <a:pPr>
              <a:lnSpc>
                <a:spcPct val="90000"/>
              </a:lnSpc>
            </a:pPr>
            <a:r>
              <a:rPr lang="en-IN">
                <a:solidFill>
                  <a:schemeClr val="bg1">
                    <a:alpha val="80000"/>
                  </a:schemeClr>
                </a:solidFill>
              </a:rPr>
              <a:t>Mistaking the role of Project Manager with Scrum Master.</a:t>
            </a:r>
          </a:p>
          <a:p>
            <a:pPr>
              <a:lnSpc>
                <a:spcPct val="90000"/>
              </a:lnSpc>
            </a:pPr>
            <a:endParaRPr lang="en-IN" dirty="0">
              <a:solidFill>
                <a:schemeClr val="bg1">
                  <a:alpha val="80000"/>
                </a:schemeClr>
              </a:solidFill>
            </a:endParaRPr>
          </a:p>
        </p:txBody>
      </p:sp>
    </p:spTree>
    <p:extLst>
      <p:ext uri="{BB962C8B-B14F-4D97-AF65-F5344CB8AC3E}">
        <p14:creationId xmlns:p14="http://schemas.microsoft.com/office/powerpoint/2010/main" val="1529622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Introduction</a:t>
            </a:r>
            <a:endParaRPr lang="en-IN" dirty="0"/>
          </a:p>
        </p:txBody>
      </p:sp>
      <p:sp>
        <p:nvSpPr>
          <p:cNvPr id="3" name="Content Placeholder 2"/>
          <p:cNvSpPr>
            <a:spLocks noGrp="1"/>
          </p:cNvSpPr>
          <p:nvPr>
            <p:ph idx="1"/>
          </p:nvPr>
        </p:nvSpPr>
        <p:spPr>
          <a:xfrm>
            <a:off x="752071" y="2363803"/>
            <a:ext cx="10687858" cy="4392104"/>
          </a:xfrm>
        </p:spPr>
        <p:txBody>
          <a:bodyPr>
            <a:normAutofit lnSpcReduction="10000"/>
          </a:bodyPr>
          <a:lstStyle/>
          <a:p>
            <a:r>
              <a:rPr lang="en-US" dirty="0">
                <a:solidFill>
                  <a:schemeClr val="tx1"/>
                </a:solidFill>
              </a:rPr>
              <a:t>IT Sector is a gold mine for Service Inc and wants to increase it’s margins in this sector. </a:t>
            </a:r>
          </a:p>
          <a:p>
            <a:r>
              <a:rPr lang="en-US" dirty="0">
                <a:solidFill>
                  <a:schemeClr val="tx1"/>
                </a:solidFill>
              </a:rPr>
              <a:t>Service Inc decided to get into Product Engineering space as they believed it would help them increase their profits. </a:t>
            </a:r>
          </a:p>
          <a:p>
            <a:r>
              <a:rPr lang="en-US" dirty="0">
                <a:solidFill>
                  <a:schemeClr val="tx1"/>
                </a:solidFill>
              </a:rPr>
              <a:t>They wanted to increase their revenue by 25% and margin by 40% in the next 3 years. </a:t>
            </a:r>
          </a:p>
          <a:p>
            <a:r>
              <a:rPr lang="en-US" dirty="0">
                <a:solidFill>
                  <a:schemeClr val="tx1"/>
                </a:solidFill>
              </a:rPr>
              <a:t>Service Inc decided that if they could make Product Inc agree to handover the execution of a product of Product line roadmap for growing products on a revenue sharing process they would reach their targets. </a:t>
            </a:r>
          </a:p>
          <a:p>
            <a:r>
              <a:rPr lang="en-US" dirty="0">
                <a:solidFill>
                  <a:schemeClr val="tx1"/>
                </a:solidFill>
              </a:rPr>
              <a:t>The SVP’s of both the companies had a meeting and SVP of Product Inc mentioned the strengths and weaknesses of Service Inc and also promised to help Service Inc in reaching their targets.  </a:t>
            </a:r>
          </a:p>
          <a:p>
            <a:r>
              <a:rPr lang="en-US" dirty="0"/>
              <a:t>Service Inc SVP decided to train his project managers, program managers, lead engineers in Agile and Scrum.</a:t>
            </a:r>
          </a:p>
          <a:p>
            <a:r>
              <a:rPr lang="en-US" dirty="0"/>
              <a:t>Stan(Program director of Product Inc ) gave 2 types of projects to the Service Inc.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7178" y="2423605"/>
            <a:ext cx="9977644" cy="3622089"/>
          </a:xfrm>
        </p:spPr>
        <p:txBody>
          <a:bodyPr>
            <a:normAutofit lnSpcReduction="10000"/>
          </a:bodyPr>
          <a:lstStyle/>
          <a:p>
            <a:r>
              <a:rPr lang="en-US" dirty="0"/>
              <a:t>One was maintenance projects in which they had to fix the bugs and the second one was to release minor versions of the projects that were shortly getting to discontinuance. </a:t>
            </a:r>
          </a:p>
          <a:p>
            <a:r>
              <a:rPr lang="en-US" dirty="0"/>
              <a:t>To understand the real status of the stakeholders he considered the feedback of the engineers as ground reality.  Stan took first week to get introduced to the stake holders. </a:t>
            </a:r>
          </a:p>
          <a:p>
            <a:r>
              <a:rPr lang="en-US" dirty="0"/>
              <a:t>He attended the sprint planning meeting, daily scrum meeting and sprint meetings too in order to know the status of progress happening in the next 4 weeks. </a:t>
            </a:r>
          </a:p>
          <a:p>
            <a:r>
              <a:rPr lang="en-US" dirty="0"/>
              <a:t>In the last 2 weeks he consolidated all his findings. </a:t>
            </a:r>
          </a:p>
          <a:p>
            <a:r>
              <a:rPr lang="en-US" dirty="0"/>
              <a:t>Each presentation had a go/no go recommendation at the conclusion. </a:t>
            </a:r>
          </a:p>
          <a:p>
            <a:r>
              <a:rPr lang="en-US" dirty="0"/>
              <a:t>The final decision was no go by Product Inc. </a:t>
            </a:r>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006" y="575058"/>
            <a:ext cx="9853357" cy="872002"/>
          </a:xfrm>
        </p:spPr>
        <p:txBody>
          <a:bodyPr/>
          <a:lstStyle/>
          <a:p>
            <a:r>
              <a:rPr lang="en-US" sz="2400" dirty="0"/>
              <a:t>1a). Identify from the observations, where all would you think Service Inc did not meet the intent of the Agile Manifesto </a:t>
            </a:r>
            <a:r>
              <a:rPr lang="en-US" dirty="0"/>
              <a:t>.</a:t>
            </a:r>
            <a:endParaRPr lang="en-IN" dirty="0"/>
          </a:p>
        </p:txBody>
      </p:sp>
      <p:sp>
        <p:nvSpPr>
          <p:cNvPr id="3" name="Content Placeholder 2"/>
          <p:cNvSpPr>
            <a:spLocks noGrp="1"/>
          </p:cNvSpPr>
          <p:nvPr>
            <p:ph idx="1"/>
          </p:nvPr>
        </p:nvSpPr>
        <p:spPr>
          <a:xfrm>
            <a:off x="498006" y="2292781"/>
            <a:ext cx="11202763" cy="1222776"/>
          </a:xfrm>
        </p:spPr>
        <p:txBody>
          <a:bodyPr/>
          <a:lstStyle/>
          <a:p>
            <a:r>
              <a:rPr lang="en-US" dirty="0"/>
              <a:t>Service Inc maintained heavy documentation instead of having an effective working software. </a:t>
            </a:r>
          </a:p>
          <a:p>
            <a:r>
              <a:rPr lang="en-US" dirty="0"/>
              <a:t>They did not complete the working software in the expected timeframe as the backlog at the beginning of the scrum was more ambitious than the average velocity of the scrum teams.</a:t>
            </a:r>
          </a:p>
          <a:p>
            <a:endParaRPr lang="en-US" dirty="0"/>
          </a:p>
          <a:p>
            <a:pPr marL="0" indent="0">
              <a:buNone/>
            </a:pPr>
            <a:endParaRPr lang="en-IN" dirty="0"/>
          </a:p>
        </p:txBody>
      </p:sp>
      <p:pic>
        <p:nvPicPr>
          <p:cNvPr id="1026" name="Picture 2" descr="4 Values of Agile Manifesto that Take Your Business to the Next Level"/>
          <p:cNvPicPr>
            <a:picLocks noChangeAspect="1" noChangeArrowheads="1"/>
          </p:cNvPicPr>
          <p:nvPr/>
        </p:nvPicPr>
        <p:blipFill rotWithShape="1">
          <a:blip r:embed="rId2">
            <a:extLst>
              <a:ext uri="{28A0092B-C50C-407E-A947-70E740481C1C}">
                <a14:useLocalDpi xmlns:a14="http://schemas.microsoft.com/office/drawing/2010/main" val="0"/>
              </a:ext>
            </a:extLst>
          </a:blip>
          <a:srcRect l="14514" t="8101" r="15516" b="25114"/>
          <a:stretch>
            <a:fillRect/>
          </a:stretch>
        </p:blipFill>
        <p:spPr bwMode="auto">
          <a:xfrm>
            <a:off x="2210540" y="3477597"/>
            <a:ext cx="7031114" cy="2805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06" y="778646"/>
            <a:ext cx="10954188" cy="1245464"/>
          </a:xfrm>
        </p:spPr>
        <p:txBody>
          <a:bodyPr/>
          <a:lstStyle/>
          <a:p>
            <a:r>
              <a:rPr lang="en-US" dirty="0">
                <a:solidFill>
                  <a:schemeClr val="bg1"/>
                </a:solidFill>
              </a:rPr>
              <a:t>Product owners had never met a customer ever since the centers had been set up. </a:t>
            </a:r>
          </a:p>
          <a:p>
            <a:r>
              <a:rPr lang="en-US" dirty="0">
                <a:solidFill>
                  <a:schemeClr val="bg1"/>
                </a:solidFill>
              </a:rPr>
              <a:t>Instead of focusing on simple ways to explain about the completed tasks they had detailed presentation on the just concluded sprint.</a:t>
            </a:r>
            <a:endParaRPr lang="en-IN" dirty="0">
              <a:solidFill>
                <a:schemeClr val="bg1"/>
              </a:solidFill>
            </a:endParaRPr>
          </a:p>
        </p:txBody>
      </p:sp>
      <p:pic>
        <p:nvPicPr>
          <p:cNvPr id="4" name="Picture 3"/>
          <p:cNvPicPr>
            <a:picLocks noChangeAspect="1"/>
          </p:cNvPicPr>
          <p:nvPr/>
        </p:nvPicPr>
        <p:blipFill rotWithShape="1">
          <a:blip r:embed="rId2"/>
          <a:srcRect l="4031" r="1743" b="3581"/>
          <a:stretch>
            <a:fillRect/>
          </a:stretch>
        </p:blipFill>
        <p:spPr>
          <a:xfrm>
            <a:off x="346229" y="2659880"/>
            <a:ext cx="5938736" cy="3419474"/>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5330" y="2911875"/>
            <a:ext cx="3343183" cy="33431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874" y="994010"/>
            <a:ext cx="11230252" cy="3675355"/>
          </a:xfrm>
        </p:spPr>
        <p:txBody>
          <a:bodyPr/>
          <a:lstStyle/>
          <a:p>
            <a:r>
              <a:rPr lang="en-US" dirty="0">
                <a:solidFill>
                  <a:schemeClr val="bg1"/>
                </a:solidFill>
              </a:rPr>
              <a:t>The team members had meeting for a longer time than the required time. </a:t>
            </a:r>
          </a:p>
          <a:p>
            <a:r>
              <a:rPr lang="en-US" dirty="0">
                <a:solidFill>
                  <a:schemeClr val="bg1"/>
                </a:solidFill>
              </a:rPr>
              <a:t>The backlog changes which had to get over before the sprint, underwent changes till 3rd week. </a:t>
            </a:r>
          </a:p>
          <a:p>
            <a:endParaRPr lang="en-US" dirty="0">
              <a:solidFill>
                <a:schemeClr val="bg1"/>
              </a:solidFill>
            </a:endParaRPr>
          </a:p>
          <a:p>
            <a:r>
              <a:rPr lang="en-US" dirty="0">
                <a:solidFill>
                  <a:schemeClr val="tx1"/>
                </a:solidFill>
              </a:rPr>
              <a:t>The quality engineers who had to join during the 1st week joined only after 2 weeks</a:t>
            </a:r>
            <a:r>
              <a:rPr lang="en-US" dirty="0">
                <a:solidFill>
                  <a:schemeClr val="bg1"/>
                </a:solidFill>
              </a:rPr>
              <a:t>. </a:t>
            </a:r>
          </a:p>
          <a:p>
            <a:r>
              <a:rPr lang="en-US" dirty="0">
                <a:solidFill>
                  <a:schemeClr val="tx1"/>
                </a:solidFill>
              </a:rPr>
              <a:t>The work which had to be assigned by project manager was done by the scrum master. </a:t>
            </a:r>
          </a:p>
          <a:p>
            <a:r>
              <a:rPr lang="en-US" dirty="0">
                <a:solidFill>
                  <a:schemeClr val="tx1"/>
                </a:solidFill>
              </a:rPr>
              <a:t>The test engineers who had to write test cases earlier delayed it till the 3rd week. </a:t>
            </a:r>
          </a:p>
          <a:p>
            <a:r>
              <a:rPr lang="en-US" dirty="0">
                <a:solidFill>
                  <a:schemeClr val="tx1"/>
                </a:solidFill>
              </a:rPr>
              <a:t>The task list which had to be finalized at the beginning of the week was delayed till the end of the week.</a:t>
            </a:r>
            <a:endParaRPr lang="en-IN" dirty="0">
              <a:solidFill>
                <a:schemeClr val="tx1"/>
              </a:solidFill>
            </a:endParaRPr>
          </a:p>
        </p:txBody>
      </p:sp>
      <p:pic>
        <p:nvPicPr>
          <p:cNvPr id="4" name="Picture 3"/>
          <p:cNvPicPr>
            <a:picLocks noChangeAspect="1"/>
          </p:cNvPicPr>
          <p:nvPr/>
        </p:nvPicPr>
        <p:blipFill>
          <a:blip r:embed="rId2"/>
          <a:stretch>
            <a:fillRect/>
          </a:stretch>
        </p:blipFill>
        <p:spPr>
          <a:xfrm>
            <a:off x="3119120" y="3887261"/>
            <a:ext cx="6309360" cy="29707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1b. Identify from the observations, where all would you think Service Inc deviated from, what is expected from a SCRUM implementation</a:t>
            </a:r>
            <a:endParaRPr lang="en-IN" sz="2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08184799"/>
              </p:ext>
            </p:extLst>
          </p:nvPr>
        </p:nvGraphicFramePr>
        <p:xfrm>
          <a:off x="152323" y="2009407"/>
          <a:ext cx="8646238" cy="4263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8794722" y="2439351"/>
            <a:ext cx="3397278" cy="33823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50947552"/>
              </p:ext>
            </p:extLst>
          </p:nvPr>
        </p:nvGraphicFramePr>
        <p:xfrm>
          <a:off x="786024" y="2229852"/>
          <a:ext cx="10619951" cy="4507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56</TotalTime>
  <Words>1418</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Century Gothic</vt:lpstr>
      <vt:lpstr>Wingdings 3</vt:lpstr>
      <vt:lpstr>Ion Boardroom</vt:lpstr>
      <vt:lpstr>Case Study Material for Agile - Scrum</vt:lpstr>
      <vt:lpstr>Presented By</vt:lpstr>
      <vt:lpstr>Introduction</vt:lpstr>
      <vt:lpstr>PowerPoint Presentation</vt:lpstr>
      <vt:lpstr>1a). Identify from the observations, where all would you think Service Inc did not meet the intent of the Agile Manifesto .</vt:lpstr>
      <vt:lpstr>PowerPoint Presentation</vt:lpstr>
      <vt:lpstr>PowerPoint Presentation</vt:lpstr>
      <vt:lpstr>1b. Identify from the observations, where all would you think Service Inc deviated from, what is expected from a SCRUM implementation</vt:lpstr>
      <vt:lpstr>PowerPoint Presentation</vt:lpstr>
      <vt:lpstr>PowerPoint Presentation</vt:lpstr>
      <vt:lpstr>1c)Discuss each of the findings in the table and indicate whether the finding contributed positively or negatively in go/no go recommendation and indicate with ~5 sentences why it is so.</vt:lpstr>
      <vt:lpstr>PowerPoint Presentation</vt:lpstr>
      <vt:lpstr>2) How can Service Inc achieve 40% growth in margin while achieving only a 25% growth in revenue? </vt:lpstr>
      <vt:lpstr>PowerPoint Presentation</vt:lpstr>
      <vt:lpstr>PowerPoint Presentation</vt:lpstr>
      <vt:lpstr>3) What are the cultural differences between Service Inc and Product Inc that you think is a challenge for successful scrum implementation that would satisfy Product Inc.</vt:lpstr>
      <vt:lpstr>Service Inc Failed in…</vt:lpstr>
      <vt:lpstr>Strength turned to be the WEAKNESS:</vt:lpstr>
      <vt:lpstr>PowerPoint Presentation</vt:lpstr>
      <vt:lpstr>Misunderstanding and Failing to adapt: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Material for Agile - Scrum</dc:title>
  <dc:creator>Pravena B</dc:creator>
  <cp:lastModifiedBy>EC CSE 5B BHARATH KUMAR S P</cp:lastModifiedBy>
  <cp:revision>25</cp:revision>
  <dcterms:created xsi:type="dcterms:W3CDTF">2021-09-15T04:52:00Z</dcterms:created>
  <dcterms:modified xsi:type="dcterms:W3CDTF">2021-09-16T17:20:32Z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78A28D4AF79E4C5D83E8247B2603041E</vt:lpwstr>
  </property>
  <property fmtid="{D5CDD505-2E9C-101B-9397-08002B2CF9AE}" pid="3" name="KSOProductBuildVer">
    <vt:lpwstr>1033-11.2.0.10294</vt:lpwstr>
  </property>
</Properties>
</file>