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ba2fb2b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ba2fb2b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ba2fb2b5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ba2fb2b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ba2fb2b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ba2fb2b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ba2fb2b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ba2fb2b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ba2fb2b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ba2fb2b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bba2fb2b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bba2fb2b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ba2fb2b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ba2fb2b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ba2fb2b5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ba2fb2b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bba2fb2b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bba2fb2b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37325"/>
            <a:ext cx="854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highlight>
                  <a:schemeClr val="lt1"/>
                </a:highlight>
              </a:rPr>
              <a:t>AIR QUALITY ANALYSIS (on the basis of PM10)</a:t>
            </a:r>
            <a:endParaRPr b="1" sz="30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887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STATISTICS 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921650" y="4470425"/>
            <a:ext cx="2370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Jayshri Gupta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Pravesh Raikwar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921650" y="4470425"/>
            <a:ext cx="2370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250300" y="2053425"/>
            <a:ext cx="7785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4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330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and DATA CLEANING: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936000"/>
            <a:ext cx="4384675" cy="22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23881" l="10378" r="0" t="4274"/>
          <a:stretch/>
        </p:blipFill>
        <p:spPr>
          <a:xfrm>
            <a:off x="5193725" y="936000"/>
            <a:ext cx="1672341" cy="22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98100" y="3214725"/>
            <a:ext cx="31344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103300" y="3214725"/>
            <a:ext cx="2149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into Consideration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03675" y="3807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98100" y="3502000"/>
            <a:ext cx="642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DATA CLEANING: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Outlier identification method:</a:t>
            </a:r>
            <a:r>
              <a:rPr b="1" lang="en" sz="1200">
                <a:solidFill>
                  <a:schemeClr val="dk1"/>
                </a:solidFill>
              </a:rPr>
              <a:t> IQR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Outlier replacement:</a:t>
            </a:r>
            <a:r>
              <a:rPr b="1" lang="en" sz="1200">
                <a:solidFill>
                  <a:schemeClr val="dk1"/>
                </a:solidFill>
              </a:rPr>
              <a:t> Mean of the population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300" y="3621775"/>
            <a:ext cx="1792625" cy="13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598088" y="3607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VISUAL ANALYSIS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793675"/>
            <a:ext cx="4478750" cy="2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7587" t="0"/>
          <a:stretch/>
        </p:blipFill>
        <p:spPr>
          <a:xfrm>
            <a:off x="4851050" y="2883175"/>
            <a:ext cx="4230451" cy="21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598100" y="3094125"/>
            <a:ext cx="3686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bar plot of different parameters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193800" y="2501275"/>
            <a:ext cx="3887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Date-wise Plot of different parameters for June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736827"/>
            <a:ext cx="3973900" cy="318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151" y="1429988"/>
            <a:ext cx="34575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497650" y="4001675"/>
            <a:ext cx="3686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Quarterly analysis of different Parameters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794150" y="3661825"/>
            <a:ext cx="3686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Yearly Analysis of PM10 values segregating them into different categories according to their standard values and health impact.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598088" y="3607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HYPOTHESIS TESTING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25" y="946075"/>
            <a:ext cx="6375525" cy="27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83575" y="40686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68425" y="3898800"/>
            <a:ext cx="30000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Proportions into consideration: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Proportion 1 :</a:t>
            </a:r>
            <a:r>
              <a:rPr lang="en" sz="1100"/>
              <a:t> The entire cleansed data of the first three months(January,2020 to March, 2020) of PM10 having </a:t>
            </a:r>
            <a:r>
              <a:rPr b="1" lang="en" sz="1100"/>
              <a:t>5251</a:t>
            </a:r>
            <a:r>
              <a:rPr lang="en" sz="1100"/>
              <a:t> data points.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17"/>
          <p:cNvSpPr txBox="1"/>
          <p:nvPr/>
        </p:nvSpPr>
        <p:spPr>
          <a:xfrm>
            <a:off x="4108750" y="4068600"/>
            <a:ext cx="3134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Proportion 2 : </a:t>
            </a:r>
            <a:r>
              <a:rPr lang="en" sz="1100"/>
              <a:t>The entire cleansed data of the first three months(January,2020 to March, 2020) of PM10 having </a:t>
            </a:r>
            <a:r>
              <a:rPr b="1" lang="en" sz="1100"/>
              <a:t>3904 </a:t>
            </a:r>
            <a:r>
              <a:rPr lang="en" sz="1100"/>
              <a:t>data 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11535"/>
          <a:stretch/>
        </p:blipFill>
        <p:spPr>
          <a:xfrm>
            <a:off x="152400" y="152400"/>
            <a:ext cx="1957750" cy="23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2733" t="12891"/>
          <a:stretch/>
        </p:blipFill>
        <p:spPr>
          <a:xfrm>
            <a:off x="2262550" y="152400"/>
            <a:ext cx="1875208" cy="23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06950" y="2587625"/>
            <a:ext cx="57864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used: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Two-tailed test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z-Test: Two Sample for Means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Reasons: 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Normally distributed data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Independent proportion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Large sample size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749" y="2320500"/>
            <a:ext cx="4834800" cy="27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0" y="122275"/>
            <a:ext cx="58293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384800" y="3174500"/>
            <a:ext cx="5786400" cy="113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Conclusion: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CFE2F3"/>
                </a:highlight>
              </a:rPr>
              <a:t>(z value) 	</a:t>
            </a:r>
            <a:r>
              <a:rPr b="1" lang="en" sz="1200">
                <a:highlight>
                  <a:srgbClr val="CFE2F3"/>
                </a:highlight>
              </a:rPr>
              <a:t>59.366  &gt;&gt;  1.959    	</a:t>
            </a:r>
            <a:r>
              <a:rPr lang="en" sz="1200">
                <a:highlight>
                  <a:srgbClr val="CFE2F3"/>
                </a:highlight>
              </a:rPr>
              <a:t>(</a:t>
            </a:r>
            <a:r>
              <a:rPr lang="en" sz="1100">
                <a:highlight>
                  <a:srgbClr val="CFE2F3"/>
                </a:highlight>
              </a:rPr>
              <a:t>z critical)</a:t>
            </a:r>
            <a:endParaRPr sz="1200"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 value significantly greater than z critical two-tail, hence </a:t>
            </a:r>
            <a:r>
              <a:rPr lang="en" sz="1100">
                <a:solidFill>
                  <a:srgbClr val="FFFFFF"/>
                </a:solidFill>
                <a:highlight>
                  <a:srgbClr val="FF0000"/>
                </a:highlight>
              </a:rPr>
              <a:t>we neglect null hypothesis and suggest alternative hypothesis.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338975" y="2250200"/>
            <a:ext cx="25515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Conclusion of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Hypothesis Test: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CFE2F3"/>
                </a:highlight>
              </a:rPr>
              <a:t>The average PM10 contribution in AQI between the first quarter of the year and the second quarter of the year is not the same.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598088" y="3607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ANOVA(Analysis of Variance)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98100" y="793675"/>
            <a:ext cx="409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Comparison of PM10 data between different weeks of June, 2020. The data used is displayed below.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50" y="1307825"/>
            <a:ext cx="4184100" cy="17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782200" y="1929750"/>
            <a:ext cx="3898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Carrying out </a:t>
            </a:r>
            <a:r>
              <a:rPr b="1" lang="en" sz="1100">
                <a:solidFill>
                  <a:schemeClr val="dk1"/>
                </a:solidFill>
              </a:rPr>
              <a:t>Anova: Single Factor test </a:t>
            </a:r>
            <a:r>
              <a:rPr lang="en" sz="1100">
                <a:solidFill>
                  <a:schemeClr val="dk1"/>
                </a:solidFill>
              </a:rPr>
              <a:t>on the above data to analyse if there is a difference between the week 1, week 2, week 3, and week 4 of June, 2020.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250" y="2621950"/>
            <a:ext cx="4449000" cy="2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98100" y="3746950"/>
            <a:ext cx="3728100" cy="11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 &lt; F</a:t>
            </a:r>
            <a:r>
              <a:rPr b="1" baseline="-25000" lang="en" sz="1700"/>
              <a:t>Critical</a:t>
            </a:r>
            <a:r>
              <a:rPr b="1" lang="en" sz="1700"/>
              <a:t>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conclude that there is a significant difference between the PM10 values between the weeks of June.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598088" y="3607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TUKEY’S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98100" y="9041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use the Q-value method to analyse the results of the significance difference. We find the Q critical value using the following formula: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Q critical value = Q*√(s</a:t>
            </a:r>
            <a:r>
              <a:rPr b="1" baseline="30000" lang="en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 pooled / n)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b="1" baseline="-25000" lang="en">
                <a:solidFill>
                  <a:schemeClr val="dk1"/>
                </a:solidFill>
                <a:highlight>
                  <a:schemeClr val="lt1"/>
                </a:highlight>
              </a:rPr>
              <a:t> critical 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= 3.9047 	Pooled Variance = 133.513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00" y="1992700"/>
            <a:ext cx="62484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598100" y="42594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difference in means between Week 2  and Week 3 is statistically significant. As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|Mean Difference|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&gt;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Q </a:t>
            </a:r>
            <a:r>
              <a:rPr b="1" baseline="-25000" lang="en" sz="1200">
                <a:solidFill>
                  <a:schemeClr val="dk1"/>
                </a:solidFill>
                <a:highlight>
                  <a:srgbClr val="FFFFFF"/>
                </a:highlight>
              </a:rPr>
              <a:t>critical.</a:t>
            </a:r>
            <a:endParaRPr b="1" baseline="-25000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