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20"/>
  </p:notesMasterIdLst>
  <p:sldIdLst>
    <p:sldId id="256" r:id="rId2"/>
    <p:sldId id="257" r:id="rId3"/>
    <p:sldId id="258" r:id="rId4"/>
    <p:sldId id="260" r:id="rId5"/>
    <p:sldId id="261" r:id="rId6"/>
    <p:sldId id="292" r:id="rId7"/>
    <p:sldId id="305" r:id="rId8"/>
    <p:sldId id="273" r:id="rId9"/>
    <p:sldId id="281" r:id="rId10"/>
    <p:sldId id="293" r:id="rId11"/>
    <p:sldId id="298" r:id="rId12"/>
    <p:sldId id="294" r:id="rId13"/>
    <p:sldId id="304" r:id="rId14"/>
    <p:sldId id="291" r:id="rId15"/>
    <p:sldId id="303" r:id="rId16"/>
    <p:sldId id="269" r:id="rId17"/>
    <p:sldId id="300"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2" d="100"/>
          <a:sy n="112" d="100"/>
        </p:scale>
        <p:origin x="18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52511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94"/>
        <p:cNvGrpSpPr/>
        <p:nvPr/>
      </p:nvGrpSpPr>
      <p:grpSpPr>
        <a:xfrm>
          <a:off x="0" y="0"/>
          <a:ext cx="0" cy="0"/>
          <a:chOff x="0" y="0"/>
          <a:chExt cx="0" cy="0"/>
        </a:xfrm>
      </p:grpSpPr>
      <p:sp>
        <p:nvSpPr>
          <p:cNvPr id="195" name="Shape 195"/>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r>
              <a:rPr lang="en-US" dirty="0"/>
              <a:t>5-Feb-18</a:t>
            </a:r>
            <a:endParaRPr dirty="0"/>
          </a:p>
        </p:txBody>
      </p:sp>
      <p:sp>
        <p:nvSpPr>
          <p:cNvPr id="196" name="Shape 196"/>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8"/>
        <p:cNvGrpSpPr/>
        <p:nvPr/>
      </p:nvGrpSpPr>
      <p:grpSpPr>
        <a:xfrm>
          <a:off x="0" y="0"/>
          <a:ext cx="0" cy="0"/>
          <a:chOff x="0" y="0"/>
          <a:chExt cx="0" cy="0"/>
        </a:xfrm>
      </p:grpSpPr>
      <p:sp>
        <p:nvSpPr>
          <p:cNvPr id="199" name="Shape 199"/>
          <p:cNvSpPr txBox="1">
            <a:spLocks noGrp="1"/>
          </p:cNvSpPr>
          <p:nvPr>
            <p:ph type="ctrTitle"/>
          </p:nvPr>
        </p:nvSpPr>
        <p:spPr>
          <a:xfrm>
            <a:off x="685800" y="1597818"/>
            <a:ext cx="7772400" cy="110251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a:p>
        </p:txBody>
      </p:sp>
      <p:sp>
        <p:nvSpPr>
          <p:cNvPr id="200" name="Shape 200"/>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lvl="0" indent="0" algn="ctr" rtl="0">
              <a:spcBef>
                <a:spcPts val="1000"/>
              </a:spcBef>
              <a:spcAft>
                <a:spcPts val="0"/>
              </a:spcAft>
              <a:buClr>
                <a:srgbClr val="353535"/>
              </a:buClr>
              <a:buFont typeface="Noto Sans Symbols"/>
              <a:buNone/>
              <a:defRPr sz="3200" b="0" i="0" u="none" strike="noStrike" cap="none">
                <a:solidFill>
                  <a:srgbClr val="404040"/>
                </a:solidFill>
                <a:latin typeface="Calibri"/>
                <a:ea typeface="Calibri"/>
                <a:cs typeface="Calibri"/>
                <a:sym typeface="Calibri"/>
              </a:defRPr>
            </a:lvl1pPr>
            <a:lvl2pPr marL="457200" marR="0" lvl="1" indent="0" algn="ctr" rtl="0">
              <a:spcBef>
                <a:spcPts val="1000"/>
              </a:spcBef>
              <a:spcAft>
                <a:spcPts val="0"/>
              </a:spcAft>
              <a:buClr>
                <a:srgbClr val="353535"/>
              </a:buClr>
              <a:buFont typeface="Noto Sans Symbols"/>
              <a:buNone/>
              <a:defRPr sz="1600" b="0" i="0" u="none" strike="noStrike" cap="none">
                <a:solidFill>
                  <a:srgbClr val="404040"/>
                </a:solidFill>
                <a:latin typeface="Calibri"/>
                <a:ea typeface="Calibri"/>
                <a:cs typeface="Calibri"/>
                <a:sym typeface="Calibri"/>
              </a:defRPr>
            </a:lvl2pPr>
            <a:lvl3pPr marL="914400" marR="0" lvl="2" indent="0" algn="ctr" rtl="0">
              <a:spcBef>
                <a:spcPts val="1000"/>
              </a:spcBef>
              <a:spcAft>
                <a:spcPts val="0"/>
              </a:spcAft>
              <a:buClr>
                <a:srgbClr val="353535"/>
              </a:buClr>
              <a:buFont typeface="Noto Sans Symbols"/>
              <a:buNone/>
              <a:defRPr sz="1400" b="0" i="0" u="none" strike="noStrike" cap="none">
                <a:solidFill>
                  <a:srgbClr val="404040"/>
                </a:solidFill>
                <a:latin typeface="Calibri"/>
                <a:ea typeface="Calibri"/>
                <a:cs typeface="Calibri"/>
                <a:sym typeface="Calibri"/>
              </a:defRPr>
            </a:lvl3pPr>
            <a:lvl4pPr marL="1371600" marR="0" lvl="3"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4pPr>
            <a:lvl5pPr marL="1828800" marR="0" lvl="4"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5pPr>
            <a:lvl6pPr marL="2286000" marR="0" lvl="5"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6pPr>
            <a:lvl7pPr marL="2743200" marR="0" lvl="6"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7pPr>
            <a:lvl8pPr marL="3200400" marR="0" lvl="7"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8pPr>
            <a:lvl9pPr marL="3657600" marR="0" lvl="8"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9pPr>
          </a:lstStyle>
          <a:p>
            <a:endParaRPr/>
          </a:p>
        </p:txBody>
      </p:sp>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t>28-Jun-20</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a:solidFill>
                  <a:srgbClr val="FEFFFF"/>
                </a:solidFill>
                <a:latin typeface="Century Gothic"/>
                <a:ea typeface="Century Gothic"/>
                <a:cs typeface="Century Gothic"/>
                <a:sym typeface="Century Gothic"/>
              </a:rPr>
              <a:t>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7"/>
        <p:cNvGrpSpPr/>
        <p:nvPr/>
      </p:nvGrpSpPr>
      <p:grpSpPr>
        <a:xfrm>
          <a:off x="0" y="0"/>
          <a:ext cx="0" cy="0"/>
          <a:chOff x="0" y="0"/>
          <a:chExt cx="0" cy="0"/>
        </a:xfrm>
      </p:grpSpPr>
      <p:grpSp>
        <p:nvGrpSpPr>
          <p:cNvPr id="158" name="Shape 158"/>
          <p:cNvGrpSpPr/>
          <p:nvPr/>
        </p:nvGrpSpPr>
        <p:grpSpPr>
          <a:xfrm>
            <a:off x="0" y="171449"/>
            <a:ext cx="1981200" cy="4979193"/>
            <a:chOff x="2487613" y="285750"/>
            <a:chExt cx="2428874" cy="5654676"/>
          </a:xfrm>
        </p:grpSpPr>
        <p:sp>
          <p:nvSpPr>
            <p:cNvPr id="159" name="Shape 159"/>
            <p:cNvSpPr/>
            <p:nvPr/>
          </p:nvSpPr>
          <p:spPr>
            <a:xfrm>
              <a:off x="2487613" y="2284222"/>
              <a:ext cx="85632" cy="534097"/>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0" name="Shape 160"/>
            <p:cNvSpPr/>
            <p:nvPr/>
          </p:nvSpPr>
          <p:spPr>
            <a:xfrm>
              <a:off x="2596600" y="2779108"/>
              <a:ext cx="550779" cy="1978191"/>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1" name="Shape 161"/>
            <p:cNvSpPr/>
            <p:nvPr/>
          </p:nvSpPr>
          <p:spPr>
            <a:xfrm>
              <a:off x="3174626" y="4730255"/>
              <a:ext cx="519639" cy="1210171"/>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2" name="Shape 162"/>
            <p:cNvSpPr/>
            <p:nvPr/>
          </p:nvSpPr>
          <p:spPr>
            <a:xfrm>
              <a:off x="3305023" y="5630785"/>
              <a:ext cx="145966" cy="309641"/>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3" name="Shape 163"/>
            <p:cNvSpPr/>
            <p:nvPr/>
          </p:nvSpPr>
          <p:spPr>
            <a:xfrm>
              <a:off x="2573246" y="2818321"/>
              <a:ext cx="700636" cy="2834098"/>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4" name="Shape 164"/>
            <p:cNvSpPr/>
            <p:nvPr/>
          </p:nvSpPr>
          <p:spPr>
            <a:xfrm>
              <a:off x="2507075" y="285750"/>
              <a:ext cx="89526" cy="2493358"/>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5" name="Shape 165"/>
            <p:cNvSpPr/>
            <p:nvPr/>
          </p:nvSpPr>
          <p:spPr>
            <a:xfrm>
              <a:off x="2553783" y="2599273"/>
              <a:ext cx="68118" cy="420516"/>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6" name="Shape 166"/>
            <p:cNvSpPr/>
            <p:nvPr/>
          </p:nvSpPr>
          <p:spPr>
            <a:xfrm>
              <a:off x="3143488" y="4757298"/>
              <a:ext cx="161534" cy="873487"/>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7" name="Shape 167"/>
            <p:cNvSpPr/>
            <p:nvPr/>
          </p:nvSpPr>
          <p:spPr>
            <a:xfrm>
              <a:off x="3147380" y="1282282"/>
              <a:ext cx="1769107" cy="3447972"/>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8" name="Shape 168"/>
            <p:cNvSpPr/>
            <p:nvPr/>
          </p:nvSpPr>
          <p:spPr>
            <a:xfrm>
              <a:off x="3273883" y="5652419"/>
              <a:ext cx="138181" cy="288006"/>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9" name="Shape 169"/>
            <p:cNvSpPr/>
            <p:nvPr/>
          </p:nvSpPr>
          <p:spPr>
            <a:xfrm>
              <a:off x="3143488" y="4655887"/>
              <a:ext cx="31138" cy="189300"/>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0" name="Shape 170"/>
            <p:cNvSpPr/>
            <p:nvPr/>
          </p:nvSpPr>
          <p:spPr>
            <a:xfrm>
              <a:off x="3211605" y="5410385"/>
              <a:ext cx="202405" cy="530040"/>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nvGrpSpPr>
          <p:cNvPr id="171" name="Shape 171"/>
          <p:cNvGrpSpPr/>
          <p:nvPr/>
        </p:nvGrpSpPr>
        <p:grpSpPr>
          <a:xfrm>
            <a:off x="20638" y="0"/>
            <a:ext cx="1952625" cy="5139928"/>
            <a:chOff x="6627813" y="196102"/>
            <a:chExt cx="1952625" cy="5677649"/>
          </a:xfrm>
        </p:grpSpPr>
        <p:sp>
          <p:nvSpPr>
            <p:cNvPr id="172" name="Shape 172"/>
            <p:cNvSpPr/>
            <p:nvPr/>
          </p:nvSpPr>
          <p:spPr>
            <a:xfrm>
              <a:off x="6627813" y="196102"/>
              <a:ext cx="409575" cy="3647004"/>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3" name="Shape 173"/>
            <p:cNvSpPr/>
            <p:nvPr/>
          </p:nvSpPr>
          <p:spPr>
            <a:xfrm>
              <a:off x="7061200" y="3772087"/>
              <a:ext cx="350837" cy="1309923"/>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4" name="Shape 174"/>
            <p:cNvSpPr/>
            <p:nvPr/>
          </p:nvSpPr>
          <p:spPr>
            <a:xfrm>
              <a:off x="7439025" y="5053076"/>
              <a:ext cx="357188" cy="820674"/>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5" name="Shape 175"/>
            <p:cNvSpPr/>
            <p:nvPr/>
          </p:nvSpPr>
          <p:spPr>
            <a:xfrm>
              <a:off x="7037388" y="3811542"/>
              <a:ext cx="457200" cy="1853094"/>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6" name="Shape 176"/>
            <p:cNvSpPr/>
            <p:nvPr/>
          </p:nvSpPr>
          <p:spPr>
            <a:xfrm>
              <a:off x="6992938" y="1264030"/>
              <a:ext cx="144462" cy="2508056"/>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7" name="Shape 177"/>
            <p:cNvSpPr/>
            <p:nvPr/>
          </p:nvSpPr>
          <p:spPr>
            <a:xfrm>
              <a:off x="7526338" y="5640962"/>
              <a:ext cx="111125" cy="232788"/>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8" name="Shape 178"/>
            <p:cNvSpPr/>
            <p:nvPr/>
          </p:nvSpPr>
          <p:spPr>
            <a:xfrm>
              <a:off x="7021513" y="3598482"/>
              <a:ext cx="68262" cy="424804"/>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9" name="Shape 179"/>
            <p:cNvSpPr/>
            <p:nvPr/>
          </p:nvSpPr>
          <p:spPr>
            <a:xfrm>
              <a:off x="7412038" y="2801482"/>
              <a:ext cx="1168400" cy="225159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0" name="Shape 180"/>
            <p:cNvSpPr/>
            <p:nvPr/>
          </p:nvSpPr>
          <p:spPr>
            <a:xfrm>
              <a:off x="7494588" y="5664635"/>
              <a:ext cx="100011" cy="209115"/>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1" name="Shape 181"/>
            <p:cNvSpPr/>
            <p:nvPr/>
          </p:nvSpPr>
          <p:spPr>
            <a:xfrm>
              <a:off x="7412038" y="5082010"/>
              <a:ext cx="114300" cy="558953"/>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2" name="Shape 182"/>
            <p:cNvSpPr/>
            <p:nvPr/>
          </p:nvSpPr>
          <p:spPr>
            <a:xfrm>
              <a:off x="7412038" y="4978110"/>
              <a:ext cx="31750" cy="189385"/>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3" name="Shape 183"/>
            <p:cNvSpPr/>
            <p:nvPr/>
          </p:nvSpPr>
          <p:spPr>
            <a:xfrm>
              <a:off x="7439025" y="5434480"/>
              <a:ext cx="174625" cy="439271"/>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sp>
        <p:nvSpPr>
          <p:cNvPr id="184" name="Shape 184"/>
          <p:cNvSpPr/>
          <p:nvPr/>
        </p:nvSpPr>
        <p:spPr>
          <a:xfrm>
            <a:off x="0" y="0"/>
            <a:ext cx="182563" cy="5143500"/>
          </a:xfrm>
          <a:prstGeom prst="rect">
            <a:avLst/>
          </a:pr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5" name="Shape 185"/>
          <p:cNvSpPr/>
          <p:nvPr/>
        </p:nvSpPr>
        <p:spPr>
          <a:xfrm>
            <a:off x="3886200" y="4600575"/>
            <a:ext cx="2286000" cy="27384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900">
                <a:solidFill>
                  <a:srgbClr val="000000"/>
                </a:solidFill>
                <a:latin typeface="Century Gothic"/>
                <a:ea typeface="Century Gothic"/>
                <a:cs typeface="Century Gothic"/>
                <a:sym typeface="Century Gothic"/>
              </a:rPr>
              <a:t>Acharya Institute of Technology</a:t>
            </a:r>
          </a:p>
        </p:txBody>
      </p:sp>
      <p:sp>
        <p:nvSpPr>
          <p:cNvPr id="186" name="Shape 186"/>
          <p:cNvSpPr/>
          <p:nvPr/>
        </p:nvSpPr>
        <p:spPr>
          <a:xfrm>
            <a:off x="2590800" y="4600575"/>
            <a:ext cx="1219199" cy="273843"/>
          </a:xfrm>
          <a:prstGeom prst="rect">
            <a:avLst/>
          </a:prstGeom>
          <a:solidFill>
            <a:srgbClr val="223A84"/>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 sz="900">
                <a:solidFill>
                  <a:srgbClr val="FFFFFF"/>
                </a:solidFill>
                <a:latin typeface="Century Gothic"/>
                <a:ea typeface="Century Gothic"/>
                <a:cs typeface="Century Gothic"/>
                <a:sym typeface="Century Gothic"/>
              </a:rPr>
              <a:t>Department of ISE</a:t>
            </a:r>
          </a:p>
        </p:txBody>
      </p:sp>
      <p:sp>
        <p:nvSpPr>
          <p:cNvPr id="187" name="Shape 187"/>
          <p:cNvSpPr/>
          <p:nvPr userDrawn="1"/>
        </p:nvSpPr>
        <p:spPr>
          <a:xfrm rot="10800000" flipH="1">
            <a:off x="26566" y="4760284"/>
            <a:ext cx="1383763" cy="381000"/>
          </a:xfrm>
          <a:custGeom>
            <a:avLst/>
            <a:gdLst/>
            <a:ahLst/>
            <a:cxnLst/>
            <a:rect l="0" t="0" r="0" b="0"/>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9" name="Shape 189"/>
          <p:cNvSpPr txBox="1">
            <a:spLocks noGrp="1"/>
          </p:cNvSpPr>
          <p:nvPr>
            <p:ph type="title"/>
          </p:nvPr>
        </p:nvSpPr>
        <p:spPr>
          <a:xfrm>
            <a:off x="1944688" y="467915"/>
            <a:ext cx="6589711" cy="96083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dirty="0"/>
          </a:p>
        </p:txBody>
      </p:sp>
      <p:sp>
        <p:nvSpPr>
          <p:cNvPr id="190" name="Shape 190"/>
          <p:cNvSpPr txBox="1">
            <a:spLocks noGrp="1"/>
          </p:cNvSpPr>
          <p:nvPr>
            <p:ph type="body" idx="1"/>
          </p:nvPr>
        </p:nvSpPr>
        <p:spPr>
          <a:xfrm>
            <a:off x="1943100" y="1600200"/>
            <a:ext cx="6591299" cy="2914650"/>
          </a:xfrm>
          <a:prstGeom prst="rect">
            <a:avLst/>
          </a:prstGeom>
          <a:noFill/>
          <a:ln>
            <a:noFill/>
          </a:ln>
        </p:spPr>
        <p:txBody>
          <a:bodyPr lIns="91425" tIns="91425" rIns="91425" bIns="91425" anchor="t" anchorCtr="0"/>
          <a:lstStyle>
            <a:lvl1pPr marL="342900" marR="0" lvl="0" indent="-139700" algn="l" rtl="0">
              <a:spcBef>
                <a:spcPts val="1000"/>
              </a:spcBef>
              <a:spcAft>
                <a:spcPts val="0"/>
              </a:spcAft>
              <a:buClr>
                <a:srgbClr val="353535"/>
              </a:buClr>
              <a:buSzPct val="100000"/>
              <a:buFont typeface="Noto Sans Symbols"/>
              <a:buChar char="•"/>
              <a:defRPr sz="3200" b="0" i="0" u="none" strike="noStrike" cap="none">
                <a:solidFill>
                  <a:srgbClr val="404040"/>
                </a:solidFill>
                <a:latin typeface="Calibri"/>
                <a:ea typeface="Calibri"/>
                <a:cs typeface="Calibri"/>
                <a:sym typeface="Calibri"/>
              </a:defRPr>
            </a:lvl1pPr>
            <a:lvl2pPr marL="742950" marR="0" lvl="1" indent="-184150" algn="l" rtl="0">
              <a:spcBef>
                <a:spcPts val="1000"/>
              </a:spcBef>
              <a:spcAft>
                <a:spcPts val="0"/>
              </a:spcAft>
              <a:buClr>
                <a:srgbClr val="353535"/>
              </a:buClr>
              <a:buSzPct val="100000"/>
              <a:buFont typeface="Noto Sans Symbols"/>
              <a:buChar char="•"/>
              <a:defRPr sz="1600" b="0" i="0" u="none" strike="noStrike" cap="none">
                <a:solidFill>
                  <a:srgbClr val="404040"/>
                </a:solidFill>
                <a:latin typeface="Calibri"/>
                <a:ea typeface="Calibri"/>
                <a:cs typeface="Calibri"/>
                <a:sym typeface="Calibri"/>
              </a:defRPr>
            </a:lvl2pPr>
            <a:lvl3pPr marL="1143000" marR="0" lvl="2" indent="-139700" algn="l" rtl="0">
              <a:spcBef>
                <a:spcPts val="1000"/>
              </a:spcBef>
              <a:spcAft>
                <a:spcPts val="0"/>
              </a:spcAft>
              <a:buClr>
                <a:srgbClr val="353535"/>
              </a:buClr>
              <a:buSzPct val="100000"/>
              <a:buFont typeface="Noto Sans Symbols"/>
              <a:buChar char="•"/>
              <a:defRPr sz="1400" b="0" i="0" u="none" strike="noStrike" cap="none">
                <a:solidFill>
                  <a:srgbClr val="404040"/>
                </a:solidFill>
                <a:latin typeface="Calibri"/>
                <a:ea typeface="Calibri"/>
                <a:cs typeface="Calibri"/>
                <a:sym typeface="Calibri"/>
              </a:defRPr>
            </a:lvl3pPr>
            <a:lvl4pPr marL="1600200" marR="0" lvl="3"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4pPr>
            <a:lvl5pPr marL="2057400" marR="0" lvl="4"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5pPr>
            <a:lvl6pPr marL="2514600" marR="0" lvl="5"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6pPr>
            <a:lvl7pPr marL="2971800" marR="0" lvl="6"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7pPr>
            <a:lvl8pPr marL="3429000" marR="0" lvl="7"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8pPr>
            <a:lvl9pPr marL="3886200" marR="0" lvl="8"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9pPr>
          </a:lstStyle>
          <a:p>
            <a:endParaRPr/>
          </a:p>
        </p:txBody>
      </p:sp>
      <p:sp>
        <p:nvSpPr>
          <p:cNvPr id="191" name="Shape 19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192" name="Shape 19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pic>
        <p:nvPicPr>
          <p:cNvPr id="1026" name="Picture 2" descr="C:\Users\CHAYAPATHI-CPN\Desktop\downloa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97700" y="34115"/>
            <a:ext cx="914401" cy="11776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70" r:id="rId1"/>
    <p:sldLayoutId id="214748367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Shape 374"/>
          <p:cNvSpPr txBox="1">
            <a:spLocks noGrp="1"/>
          </p:cNvSpPr>
          <p:nvPr>
            <p:ph type="ctrTitle"/>
          </p:nvPr>
        </p:nvSpPr>
        <p:spPr>
          <a:xfrm>
            <a:off x="582250" y="421674"/>
            <a:ext cx="7571150" cy="702276"/>
          </a:xfrm>
          <a:prstGeom prst="rect">
            <a:avLst/>
          </a:prstGeom>
          <a:noFill/>
          <a:ln>
            <a:noFill/>
          </a:ln>
        </p:spPr>
        <p:txBody>
          <a:bodyPr lIns="91425" tIns="45700" rIns="91425" bIns="45700" anchor="t" anchorCtr="0">
            <a:noAutofit/>
          </a:bodyPr>
          <a:lstStyle/>
          <a:p>
            <a:pPr lvl="0" algn="ctr">
              <a:buSzPct val="25000"/>
            </a:pPr>
            <a:r>
              <a:rPr lang="en" sz="3200" b="0" i="0" u="none" strike="noStrike" cap="none" dirty="0">
                <a:solidFill>
                  <a:srgbClr val="1581AA"/>
                </a:solidFill>
                <a:latin typeface="+mj-lt"/>
                <a:sym typeface="Calibri"/>
              </a:rPr>
              <a:t>TITLE : </a:t>
            </a:r>
            <a:r>
              <a:rPr lang="en-US" sz="3200" dirty="0">
                <a:latin typeface="+mj-lt"/>
              </a:rPr>
              <a:t>IoT Based Wireless Smart Board</a:t>
            </a:r>
            <a:endParaRPr lang="en" sz="3200" b="0" i="0" u="none" strike="noStrike" cap="none" dirty="0">
              <a:solidFill>
                <a:srgbClr val="1581AA"/>
              </a:solidFill>
              <a:latin typeface="+mj-lt"/>
              <a:sym typeface="Calibri"/>
            </a:endParaRPr>
          </a:p>
        </p:txBody>
      </p:sp>
      <p:sp>
        <p:nvSpPr>
          <p:cNvPr id="375" name="Shape 375"/>
          <p:cNvSpPr txBox="1">
            <a:spLocks noGrp="1"/>
          </p:cNvSpPr>
          <p:nvPr>
            <p:ph type="subTitle" idx="1"/>
          </p:nvPr>
        </p:nvSpPr>
        <p:spPr>
          <a:xfrm>
            <a:off x="381000" y="1962150"/>
            <a:ext cx="3581400" cy="1676400"/>
          </a:xfrm>
          <a:prstGeom prst="rect">
            <a:avLst/>
          </a:prstGeom>
          <a:noFill/>
          <a:ln>
            <a:noFill/>
          </a:ln>
        </p:spPr>
        <p:txBody>
          <a:bodyPr lIns="91425" tIns="45700" rIns="91425" bIns="45700" anchor="t" anchorCtr="0">
            <a:noAutofit/>
          </a:bodyPr>
          <a:lstStyle/>
          <a:p>
            <a:pPr marL="0" marR="0" lvl="0" indent="0" rtl="0">
              <a:lnSpc>
                <a:spcPct val="90000"/>
              </a:lnSpc>
              <a:spcBef>
                <a:spcPts val="0"/>
              </a:spcBef>
              <a:spcAft>
                <a:spcPts val="0"/>
              </a:spcAft>
              <a:buClr>
                <a:srgbClr val="353535"/>
              </a:buClr>
              <a:buSzPct val="25000"/>
              <a:buFont typeface="Noto Sans Symbols"/>
              <a:buNone/>
            </a:pPr>
            <a:r>
              <a:rPr lang="en" sz="2200" b="1" i="0" u="none" strike="noStrike" cap="none" dirty="0" smtClean="0">
                <a:solidFill>
                  <a:schemeClr val="tx1"/>
                </a:solidFill>
                <a:latin typeface="+mn-lt"/>
                <a:ea typeface="Times New Roman"/>
                <a:cs typeface="Times New Roman"/>
                <a:sym typeface="Times New Roman"/>
              </a:rPr>
              <a:t>Under </a:t>
            </a:r>
            <a:r>
              <a:rPr lang="en" sz="2200" b="1" i="0" u="none" strike="noStrike" cap="none" dirty="0">
                <a:solidFill>
                  <a:schemeClr val="tx1"/>
                </a:solidFill>
                <a:latin typeface="+mn-lt"/>
                <a:ea typeface="Times New Roman"/>
                <a:cs typeface="Times New Roman"/>
                <a:sym typeface="Times New Roman"/>
              </a:rPr>
              <a:t>the Guidance</a:t>
            </a:r>
            <a:r>
              <a:rPr lang="en" sz="2200" b="0" i="0" u="none" strike="noStrike" cap="none" dirty="0">
                <a:solidFill>
                  <a:schemeClr val="tx1"/>
                </a:solidFill>
                <a:latin typeface="+mn-lt"/>
                <a:ea typeface="Times New Roman"/>
                <a:cs typeface="Times New Roman"/>
                <a:sym typeface="Times New Roman"/>
              </a:rPr>
              <a:t>  </a:t>
            </a:r>
            <a:r>
              <a:rPr lang="en" sz="2200" b="1" i="0" u="none" strike="noStrike" cap="none" dirty="0" smtClean="0">
                <a:solidFill>
                  <a:schemeClr val="tx1"/>
                </a:solidFill>
                <a:latin typeface="+mn-lt"/>
                <a:ea typeface="Times New Roman"/>
                <a:cs typeface="Times New Roman"/>
                <a:sym typeface="Times New Roman"/>
              </a:rPr>
              <a:t>of:</a:t>
            </a:r>
          </a:p>
          <a:p>
            <a:pPr marL="0" marR="0" lvl="0" indent="0" rtl="0">
              <a:lnSpc>
                <a:spcPct val="90000"/>
              </a:lnSpc>
              <a:spcBef>
                <a:spcPts val="0"/>
              </a:spcBef>
              <a:spcAft>
                <a:spcPts val="0"/>
              </a:spcAft>
              <a:buClr>
                <a:srgbClr val="353535"/>
              </a:buClr>
              <a:buSzPct val="25000"/>
              <a:buFont typeface="Noto Sans Symbols"/>
              <a:buNone/>
            </a:pPr>
            <a:r>
              <a:rPr lang="en" sz="1800" b="1" dirty="0" smtClean="0">
                <a:solidFill>
                  <a:schemeClr val="tx1"/>
                </a:solidFill>
                <a:latin typeface="+mn-lt"/>
              </a:rPr>
              <a:t>Department </a:t>
            </a:r>
            <a:r>
              <a:rPr lang="en" sz="1800" b="1" dirty="0">
                <a:solidFill>
                  <a:schemeClr val="tx1"/>
                </a:solidFill>
                <a:latin typeface="+mn-lt"/>
              </a:rPr>
              <a:t>of </a:t>
            </a:r>
            <a:r>
              <a:rPr lang="en" sz="1800" b="1" dirty="0" smtClean="0">
                <a:solidFill>
                  <a:schemeClr val="tx1"/>
                </a:solidFill>
                <a:latin typeface="+mn-lt"/>
              </a:rPr>
              <a:t>ISE</a:t>
            </a:r>
          </a:p>
          <a:p>
            <a:pPr marL="0" marR="0" lvl="0" indent="0" rtl="0">
              <a:lnSpc>
                <a:spcPct val="90000"/>
              </a:lnSpc>
              <a:spcBef>
                <a:spcPts val="0"/>
              </a:spcBef>
              <a:spcAft>
                <a:spcPts val="0"/>
              </a:spcAft>
              <a:buClr>
                <a:srgbClr val="353535"/>
              </a:buClr>
              <a:buSzPct val="25000"/>
              <a:buFont typeface="Noto Sans Symbols"/>
              <a:buNone/>
            </a:pPr>
            <a:r>
              <a:rPr lang="en" sz="1800" b="1" i="0" u="none" strike="noStrike" cap="none" dirty="0" smtClean="0">
                <a:solidFill>
                  <a:schemeClr val="tx1"/>
                </a:solidFill>
                <a:latin typeface="+mn-lt"/>
                <a:sym typeface="Calibri"/>
              </a:rPr>
              <a:t>Acharya </a:t>
            </a:r>
            <a:r>
              <a:rPr lang="en" sz="1800" b="1" i="0" u="none" strike="noStrike" cap="none" dirty="0">
                <a:solidFill>
                  <a:schemeClr val="tx1"/>
                </a:solidFill>
                <a:latin typeface="+mn-lt"/>
                <a:sym typeface="Calibri"/>
              </a:rPr>
              <a:t>Institute Of Technology </a:t>
            </a:r>
            <a:endParaRPr sz="3000" b="0" i="0" u="none" strike="noStrike" cap="none" dirty="0">
              <a:solidFill>
                <a:schemeClr val="tx1"/>
              </a:solidFill>
              <a:latin typeface="+mn-lt"/>
              <a:ea typeface="Times New Roman"/>
              <a:cs typeface="Times New Roman"/>
              <a:sym typeface="Times New Roman"/>
            </a:endParaRPr>
          </a:p>
        </p:txBody>
      </p:sp>
      <p:sp>
        <p:nvSpPr>
          <p:cNvPr id="376" name="Shape 376"/>
          <p:cNvSpPr/>
          <p:nvPr/>
        </p:nvSpPr>
        <p:spPr>
          <a:xfrm>
            <a:off x="4038601" y="1933268"/>
            <a:ext cx="4495799" cy="2298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dirty="0">
                <a:solidFill>
                  <a:schemeClr val="tx1"/>
                </a:solidFill>
                <a:latin typeface="+mn-lt"/>
                <a:sym typeface="Arial"/>
              </a:rPr>
              <a:t>Project Team  Members: </a:t>
            </a:r>
          </a:p>
          <a:p>
            <a:pPr marL="0" marR="0" lvl="0" indent="0" algn="l" rtl="0">
              <a:spcBef>
                <a:spcPts val="0"/>
              </a:spcBef>
              <a:spcAft>
                <a:spcPts val="0"/>
              </a:spcAft>
              <a:buSzPct val="25000"/>
              <a:buNone/>
            </a:pPr>
            <a:r>
              <a:rPr lang="en" sz="1800" b="1" dirty="0">
                <a:solidFill>
                  <a:schemeClr val="tx1"/>
                </a:solidFill>
                <a:latin typeface="+mn-lt"/>
              </a:rPr>
              <a:t>Batch </a:t>
            </a:r>
            <a:r>
              <a:rPr lang="en" sz="1800" b="1" dirty="0" smtClean="0">
                <a:solidFill>
                  <a:schemeClr val="tx1"/>
                </a:solidFill>
                <a:latin typeface="+mn-lt"/>
              </a:rPr>
              <a:t>No: 5</a:t>
            </a:r>
            <a:endParaRPr lang="en" sz="1800" dirty="0">
              <a:solidFill>
                <a:schemeClr val="tx1"/>
              </a:solidFill>
              <a:latin typeface="+mn-lt"/>
              <a:sym typeface="Arial"/>
            </a:endParaRPr>
          </a:p>
          <a:p>
            <a:pPr marL="0" marR="0" lvl="0" indent="0" algn="l" rtl="0">
              <a:spcBef>
                <a:spcPts val="0"/>
              </a:spcBef>
              <a:spcAft>
                <a:spcPts val="0"/>
              </a:spcAft>
              <a:buNone/>
            </a:pPr>
            <a:endParaRPr sz="1800" dirty="0">
              <a:solidFill>
                <a:schemeClr val="tx1"/>
              </a:solidFill>
              <a:latin typeface="+mn-lt"/>
            </a:endParaRPr>
          </a:p>
          <a:p>
            <a:pPr marL="0" marR="0" lvl="0" indent="0" algn="l" rtl="0">
              <a:spcBef>
                <a:spcPts val="0"/>
              </a:spcBef>
              <a:spcAft>
                <a:spcPts val="0"/>
              </a:spcAft>
              <a:buSzPct val="25000"/>
              <a:buNone/>
            </a:pPr>
            <a:r>
              <a:rPr lang="en" sz="1800" b="1" dirty="0">
                <a:solidFill>
                  <a:schemeClr val="tx1"/>
                </a:solidFill>
                <a:latin typeface="+mn-lt"/>
                <a:sym typeface="Arial"/>
              </a:rPr>
              <a:t>Pravesh Kasaundha</a:t>
            </a:r>
            <a:r>
              <a:rPr lang="en-IN" sz="1800" b="1" dirty="0" smtClean="0">
                <a:solidFill>
                  <a:schemeClr val="tx1"/>
                </a:solidFill>
                <a:latin typeface="+mn-lt"/>
                <a:sym typeface="Arial"/>
              </a:rPr>
              <a:t>n       </a:t>
            </a:r>
            <a:r>
              <a:rPr lang="en" sz="1800" b="1" dirty="0" smtClean="0">
                <a:solidFill>
                  <a:schemeClr val="tx1"/>
                </a:solidFill>
                <a:latin typeface="+mn-lt"/>
                <a:sym typeface="Arial"/>
              </a:rPr>
              <a:t>(</a:t>
            </a:r>
            <a:r>
              <a:rPr lang="en" sz="1800" b="1" smtClean="0">
                <a:solidFill>
                  <a:schemeClr val="tx1"/>
                </a:solidFill>
                <a:latin typeface="+mn-lt"/>
              </a:rPr>
              <a:t>1AY15IS072</a:t>
            </a:r>
            <a:r>
              <a:rPr lang="en" sz="1800" b="1" smtClean="0">
                <a:solidFill>
                  <a:schemeClr val="tx1"/>
                </a:solidFill>
                <a:latin typeface="+mn-lt"/>
              </a:rPr>
              <a:t>)</a:t>
            </a:r>
            <a:endParaRPr lang="en" sz="1800" b="1" dirty="0">
              <a:solidFill>
                <a:schemeClr val="tx1"/>
              </a:solidFill>
              <a:latin typeface="+mn-lt"/>
            </a:endParaRPr>
          </a:p>
        </p:txBody>
      </p:sp>
      <p:sp>
        <p:nvSpPr>
          <p:cNvPr id="2" name="TextBox 1">
            <a:extLst>
              <a:ext uri="{FF2B5EF4-FFF2-40B4-BE49-F238E27FC236}">
                <a16:creationId xmlns:a16="http://schemas.microsoft.com/office/drawing/2014/main" id="{C87B7F6A-0B24-42DC-89EC-3080F56C97A9}"/>
              </a:ext>
            </a:extLst>
          </p:cNvPr>
          <p:cNvSpPr txBox="1"/>
          <p:nvPr/>
        </p:nvSpPr>
        <p:spPr>
          <a:xfrm>
            <a:off x="914400" y="4761308"/>
            <a:ext cx="312906" cy="400110"/>
          </a:xfrm>
          <a:prstGeom prst="rect">
            <a:avLst/>
          </a:prstGeom>
          <a:noFill/>
        </p:spPr>
        <p:txBody>
          <a:bodyPr wrap="non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10</a:t>
            </a:r>
            <a:endParaRPr lang="en" sz="2000" b="1" i="1" dirty="0">
              <a:solidFill>
                <a:srgbClr val="FEFFFF"/>
              </a:solidFill>
              <a:latin typeface="Century Gothic"/>
              <a:ea typeface="Century Gothic"/>
              <a:cs typeface="Century Gothic"/>
              <a:sym typeface="Century Gothic"/>
            </a:endParaRPr>
          </a:p>
        </p:txBody>
      </p:sp>
      <p:sp>
        <p:nvSpPr>
          <p:cNvPr id="5" name="Title 1"/>
          <p:cNvSpPr txBox="1">
            <a:spLocks/>
          </p:cNvSpPr>
          <p:nvPr/>
        </p:nvSpPr>
        <p:spPr>
          <a:xfrm>
            <a:off x="665285" y="285750"/>
            <a:ext cx="3220915" cy="457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just"/>
            <a:r>
              <a:rPr lang="en-US" sz="2200" dirty="0">
                <a:solidFill>
                  <a:schemeClr val="accent6">
                    <a:lumMod val="75000"/>
                  </a:schemeClr>
                </a:solidFill>
                <a:latin typeface="+mj-lt"/>
                <a:cs typeface="Times New Roman" pitchFamily="18" charset="0"/>
              </a:rPr>
              <a:t>Module 1: Configuration</a:t>
            </a:r>
          </a:p>
        </p:txBody>
      </p:sp>
      <p:sp>
        <p:nvSpPr>
          <p:cNvPr id="6" name="Subtitle 2"/>
          <p:cNvSpPr>
            <a:spLocks noGrp="1"/>
          </p:cNvSpPr>
          <p:nvPr>
            <p:ph type="subTitle" idx="1"/>
          </p:nvPr>
        </p:nvSpPr>
        <p:spPr>
          <a:xfrm>
            <a:off x="685800" y="971550"/>
            <a:ext cx="7772400" cy="3381913"/>
          </a:xfrm>
        </p:spPr>
        <p:txBody>
          <a:bodyPr/>
          <a:lstStyle/>
          <a:p>
            <a:pPr algn="just">
              <a:lnSpc>
                <a:spcPct val="150000"/>
              </a:lnSpc>
              <a:spcBef>
                <a:spcPts val="0"/>
              </a:spcBef>
            </a:pPr>
            <a:r>
              <a:rPr lang="en-US" sz="2000" b="1" dirty="0">
                <a:solidFill>
                  <a:schemeClr val="tx1"/>
                </a:solidFill>
                <a:latin typeface="+mn-lt"/>
                <a:cs typeface="Times New Roman" pitchFamily="18" charset="0"/>
              </a:rPr>
              <a:t>Objective: </a:t>
            </a:r>
            <a:r>
              <a:rPr lang="en-US" sz="2000" dirty="0">
                <a:solidFill>
                  <a:schemeClr val="tx1"/>
                </a:solidFill>
                <a:latin typeface="+mn-lt"/>
                <a:cs typeface="Times New Roman" pitchFamily="18" charset="0"/>
              </a:rPr>
              <a:t>In this module , we will be configuring Raspberry Pi , Router and Dataplicity.</a:t>
            </a:r>
          </a:p>
          <a:p>
            <a:pPr algn="just">
              <a:lnSpc>
                <a:spcPct val="150000"/>
              </a:lnSpc>
              <a:spcBef>
                <a:spcPts val="0"/>
              </a:spcBef>
            </a:pPr>
            <a:r>
              <a:rPr lang="en-US" sz="2000" b="1" dirty="0">
                <a:solidFill>
                  <a:schemeClr val="tx1"/>
                </a:solidFill>
                <a:latin typeface="+mn-lt"/>
                <a:cs typeface="Times New Roman" pitchFamily="18" charset="0"/>
              </a:rPr>
              <a:t>Methodology: </a:t>
            </a:r>
          </a:p>
          <a:p>
            <a:pPr marL="342900" indent="-342900" algn="just">
              <a:lnSpc>
                <a:spcPct val="150000"/>
              </a:lnSpc>
              <a:spcBef>
                <a:spcPts val="0"/>
              </a:spcBef>
              <a:buFont typeface="Arial" panose="020B0604020202020204" pitchFamily="34" charset="0"/>
              <a:buChar char="•"/>
            </a:pPr>
            <a:r>
              <a:rPr lang="en-US" sz="2000" dirty="0">
                <a:solidFill>
                  <a:schemeClr val="tx1"/>
                </a:solidFill>
                <a:latin typeface="+mn-lt"/>
                <a:cs typeface="Times New Roman" pitchFamily="18" charset="0"/>
              </a:rPr>
              <a:t>Using Python: The python library will be used to configure the Raspberry Pi. The python libraries such as numpy ,pandas, requests will be used  to write the python scripts</a:t>
            </a:r>
            <a:r>
              <a:rPr lang="en-US" sz="2000" dirty="0" smtClean="0">
                <a:solidFill>
                  <a:schemeClr val="tx1"/>
                </a:solidFill>
                <a:latin typeface="+mn-lt"/>
                <a:cs typeface="Times New Roman" pitchFamily="18" charset="0"/>
              </a:rPr>
              <a:t>.</a:t>
            </a:r>
            <a:endParaRPr lang="en-US" sz="2800" dirty="0">
              <a:solidFill>
                <a:schemeClr val="tx1"/>
              </a:solidFill>
              <a:latin typeface="+mn-lt"/>
              <a:cs typeface="Times New Roman" pitchFamily="18" charset="0"/>
            </a:endParaRPr>
          </a:p>
        </p:txBody>
      </p:sp>
    </p:spTree>
    <p:extLst>
      <p:ext uri="{BB962C8B-B14F-4D97-AF65-F5344CB8AC3E}">
        <p14:creationId xmlns:p14="http://schemas.microsoft.com/office/powerpoint/2010/main" val="3278829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11</a:t>
            </a:r>
            <a:endParaRPr lang="en" sz="2000" b="1" i="1" dirty="0">
              <a:solidFill>
                <a:srgbClr val="FEFFFF"/>
              </a:solidFill>
              <a:latin typeface="Century Gothic"/>
              <a:ea typeface="Century Gothic"/>
              <a:cs typeface="Century Gothic"/>
              <a:sym typeface="Century Gothic"/>
            </a:endParaRPr>
          </a:p>
        </p:txBody>
      </p:sp>
      <p:sp>
        <p:nvSpPr>
          <p:cNvPr id="5" name="Rectangle 4"/>
          <p:cNvSpPr/>
          <p:nvPr/>
        </p:nvSpPr>
        <p:spPr>
          <a:xfrm>
            <a:off x="609600" y="254998"/>
            <a:ext cx="2438400" cy="430887"/>
          </a:xfrm>
          <a:prstGeom prst="rect">
            <a:avLst/>
          </a:prstGeom>
        </p:spPr>
        <p:txBody>
          <a:bodyPr wrap="square">
            <a:spAutoFit/>
          </a:bodyPr>
          <a:lstStyle/>
          <a:p>
            <a:pPr algn="just"/>
            <a:r>
              <a:rPr lang="en" sz="2200" dirty="0">
                <a:solidFill>
                  <a:schemeClr val="accent6">
                    <a:lumMod val="75000"/>
                  </a:schemeClr>
                </a:solidFill>
                <a:latin typeface="+mj-lt"/>
                <a:cs typeface="Times New Roman" pitchFamily="18" charset="0"/>
                <a:sym typeface="Century Gothic"/>
              </a:rPr>
              <a:t>Module 2: Setup</a:t>
            </a:r>
            <a:endParaRPr lang="en-IN" sz="2200" dirty="0">
              <a:solidFill>
                <a:schemeClr val="accent6">
                  <a:lumMod val="75000"/>
                </a:schemeClr>
              </a:solidFill>
              <a:latin typeface="+mj-lt"/>
              <a:cs typeface="Times New Roman" pitchFamily="18" charset="0"/>
            </a:endParaRPr>
          </a:p>
        </p:txBody>
      </p:sp>
      <p:sp>
        <p:nvSpPr>
          <p:cNvPr id="7" name="TextBox 6"/>
          <p:cNvSpPr txBox="1"/>
          <p:nvPr/>
        </p:nvSpPr>
        <p:spPr>
          <a:xfrm>
            <a:off x="609600" y="685885"/>
            <a:ext cx="7467600" cy="3785652"/>
          </a:xfrm>
          <a:prstGeom prst="rect">
            <a:avLst/>
          </a:prstGeom>
          <a:noFill/>
        </p:spPr>
        <p:txBody>
          <a:bodyPr wrap="square" rtlCol="0">
            <a:spAutoFit/>
          </a:bodyPr>
          <a:lstStyle/>
          <a:p>
            <a:pPr algn="just">
              <a:lnSpc>
                <a:spcPct val="150000"/>
              </a:lnSpc>
            </a:pPr>
            <a:r>
              <a:rPr lang="en-IN" sz="2000" b="1" dirty="0">
                <a:latin typeface="+mn-lt"/>
                <a:cs typeface="Times New Roman" pitchFamily="18" charset="0"/>
              </a:rPr>
              <a:t>Objectives</a:t>
            </a:r>
            <a:r>
              <a:rPr lang="en-IN" sz="2000" b="1" dirty="0" smtClean="0">
                <a:latin typeface="+mn-lt"/>
                <a:cs typeface="Times New Roman" pitchFamily="18" charset="0"/>
              </a:rPr>
              <a:t>:</a:t>
            </a:r>
            <a:r>
              <a:rPr lang="en-IN" sz="2000" dirty="0" smtClean="0">
                <a:latin typeface="+mn-lt"/>
                <a:cs typeface="Times New Roman" pitchFamily="18" charset="0"/>
              </a:rPr>
              <a:t> </a:t>
            </a:r>
            <a:r>
              <a:rPr lang="en-IN" sz="2000" dirty="0">
                <a:latin typeface="+mn-lt"/>
                <a:cs typeface="Times New Roman" pitchFamily="18" charset="0"/>
              </a:rPr>
              <a:t>In this module, we will be setting up the environment for the next phase.</a:t>
            </a:r>
          </a:p>
          <a:p>
            <a:pPr algn="just">
              <a:lnSpc>
                <a:spcPct val="150000"/>
              </a:lnSpc>
            </a:pPr>
            <a:r>
              <a:rPr lang="en-IN" sz="2000" b="1" dirty="0">
                <a:latin typeface="+mn-lt"/>
                <a:cs typeface="Times New Roman" pitchFamily="18" charset="0"/>
              </a:rPr>
              <a:t>Methodology:</a:t>
            </a:r>
          </a:p>
          <a:p>
            <a:pPr algn="just">
              <a:lnSpc>
                <a:spcPct val="150000"/>
              </a:lnSpc>
            </a:pPr>
            <a:r>
              <a:rPr lang="en-IN" sz="2000" dirty="0">
                <a:latin typeface="+mn-lt"/>
                <a:cs typeface="Times New Roman" pitchFamily="18" charset="0"/>
              </a:rPr>
              <a:t>This phase involves the following method:</a:t>
            </a:r>
          </a:p>
          <a:p>
            <a:pPr marL="342900" indent="-342900" algn="just">
              <a:lnSpc>
                <a:spcPct val="150000"/>
              </a:lnSpc>
              <a:buFont typeface="Arial" panose="020B0604020202020204" pitchFamily="34" charset="0"/>
              <a:buChar char="•"/>
            </a:pPr>
            <a:r>
              <a:rPr lang="en-IN" sz="2000" dirty="0">
                <a:latin typeface="+mn-lt"/>
                <a:cs typeface="Times New Roman" pitchFamily="18" charset="0"/>
              </a:rPr>
              <a:t>Getting the digital board ready by providing the power supply and connecting it to the network.</a:t>
            </a:r>
          </a:p>
          <a:p>
            <a:pPr marL="342900" indent="-342900" algn="just">
              <a:lnSpc>
                <a:spcPct val="150000"/>
              </a:lnSpc>
              <a:buFont typeface="Arial" panose="020B0604020202020204" pitchFamily="34" charset="0"/>
              <a:buChar char="•"/>
            </a:pPr>
            <a:r>
              <a:rPr lang="en-IN" sz="2000" dirty="0">
                <a:latin typeface="+mn-lt"/>
                <a:cs typeface="Times New Roman" pitchFamily="18" charset="0"/>
              </a:rPr>
              <a:t>Install Raspbian OS on raspberry pi and set it ready for use.</a:t>
            </a:r>
          </a:p>
          <a:p>
            <a:pPr marL="342900" indent="-342900" algn="just">
              <a:lnSpc>
                <a:spcPct val="150000"/>
              </a:lnSpc>
              <a:buFont typeface="Arial" panose="020B0604020202020204" pitchFamily="34" charset="0"/>
              <a:buChar char="•"/>
            </a:pPr>
            <a:r>
              <a:rPr lang="en-IN" sz="2000" dirty="0">
                <a:latin typeface="+mn-lt"/>
                <a:cs typeface="Times New Roman" pitchFamily="18" charset="0"/>
              </a:rPr>
              <a:t>Register yourself and the device online with Dataplicity.</a:t>
            </a:r>
          </a:p>
        </p:txBody>
      </p:sp>
    </p:spTree>
    <p:extLst>
      <p:ext uri="{BB962C8B-B14F-4D97-AF65-F5344CB8AC3E}">
        <p14:creationId xmlns:p14="http://schemas.microsoft.com/office/powerpoint/2010/main" val="2543538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533400" y="4777145"/>
            <a:ext cx="585788" cy="273843"/>
          </a:xfrm>
        </p:spPr>
        <p:txBody>
          <a:bodyPr/>
          <a:lstStyle/>
          <a:p>
            <a:pPr algn="r">
              <a:buSzPct val="25000"/>
            </a:pPr>
            <a:r>
              <a:rPr lang="en" sz="2000" b="1" i="1" dirty="0" smtClean="0">
                <a:solidFill>
                  <a:srgbClr val="FEFFFF"/>
                </a:solidFill>
                <a:latin typeface="Century Gothic"/>
                <a:ea typeface="Century Gothic"/>
                <a:cs typeface="Century Gothic"/>
                <a:sym typeface="Century Gothic"/>
              </a:rPr>
              <a:t>12</a:t>
            </a:r>
            <a:endParaRPr lang="en" sz="2000" b="1" i="1" dirty="0">
              <a:solidFill>
                <a:srgbClr val="FEFFFF"/>
              </a:solidFill>
              <a:latin typeface="Century Gothic"/>
              <a:ea typeface="Century Gothic"/>
              <a:cs typeface="Century Gothic"/>
              <a:sym typeface="Century Gothic"/>
            </a:endParaRPr>
          </a:p>
        </p:txBody>
      </p:sp>
      <p:sp>
        <p:nvSpPr>
          <p:cNvPr id="5" name="TextBox 4"/>
          <p:cNvSpPr txBox="1"/>
          <p:nvPr/>
        </p:nvSpPr>
        <p:spPr>
          <a:xfrm>
            <a:off x="533400" y="133350"/>
            <a:ext cx="2895600" cy="430887"/>
          </a:xfrm>
          <a:prstGeom prst="rect">
            <a:avLst/>
          </a:prstGeom>
          <a:noFill/>
        </p:spPr>
        <p:txBody>
          <a:bodyPr wrap="square" rtlCol="0">
            <a:spAutoFit/>
          </a:bodyPr>
          <a:lstStyle/>
          <a:p>
            <a:r>
              <a:rPr lang="en" sz="2200" dirty="0">
                <a:solidFill>
                  <a:schemeClr val="accent6">
                    <a:lumMod val="75000"/>
                  </a:schemeClr>
                </a:solidFill>
                <a:latin typeface="+mj-lt"/>
                <a:cs typeface="Times New Roman" pitchFamily="18" charset="0"/>
                <a:sym typeface="Century Gothic"/>
              </a:rPr>
              <a:t> Module 3: Assembly</a:t>
            </a:r>
            <a:endParaRPr lang="en-IN" sz="2200" dirty="0">
              <a:solidFill>
                <a:schemeClr val="accent6">
                  <a:lumMod val="75000"/>
                </a:schemeClr>
              </a:solidFill>
              <a:latin typeface="+mj-lt"/>
              <a:cs typeface="Times New Roman" pitchFamily="18" charset="0"/>
            </a:endParaRPr>
          </a:p>
        </p:txBody>
      </p:sp>
      <p:sp>
        <p:nvSpPr>
          <p:cNvPr id="6" name="TextBox 5"/>
          <p:cNvSpPr txBox="1"/>
          <p:nvPr/>
        </p:nvSpPr>
        <p:spPr>
          <a:xfrm>
            <a:off x="609600" y="777865"/>
            <a:ext cx="7467600" cy="3785652"/>
          </a:xfrm>
          <a:prstGeom prst="rect">
            <a:avLst/>
          </a:prstGeom>
          <a:noFill/>
        </p:spPr>
        <p:txBody>
          <a:bodyPr wrap="square" rtlCol="0">
            <a:spAutoFit/>
          </a:bodyPr>
          <a:lstStyle/>
          <a:p>
            <a:pPr algn="just">
              <a:lnSpc>
                <a:spcPct val="150000"/>
              </a:lnSpc>
            </a:pPr>
            <a:r>
              <a:rPr lang="en-IN" sz="2000" b="1" dirty="0">
                <a:latin typeface="+mn-lt"/>
                <a:cs typeface="Times New Roman" pitchFamily="18" charset="0"/>
              </a:rPr>
              <a:t>Objectives: </a:t>
            </a:r>
            <a:r>
              <a:rPr lang="en-IN" sz="2000" dirty="0">
                <a:latin typeface="+mn-lt"/>
                <a:cs typeface="Times New Roman" pitchFamily="18" charset="0"/>
              </a:rPr>
              <a:t>In this module, we will be assembling all the components configured and set in the previous phase.</a:t>
            </a:r>
          </a:p>
          <a:p>
            <a:pPr algn="just">
              <a:lnSpc>
                <a:spcPct val="150000"/>
              </a:lnSpc>
            </a:pPr>
            <a:r>
              <a:rPr lang="en-IN" sz="2000" b="1" dirty="0">
                <a:latin typeface="+mn-lt"/>
                <a:cs typeface="Times New Roman" pitchFamily="18" charset="0"/>
              </a:rPr>
              <a:t>Methodology: </a:t>
            </a:r>
          </a:p>
          <a:p>
            <a:pPr marL="342900" indent="-342900" algn="just">
              <a:lnSpc>
                <a:spcPct val="150000"/>
              </a:lnSpc>
              <a:buFont typeface="Arial" panose="020B0604020202020204" pitchFamily="34" charset="0"/>
              <a:buChar char="•"/>
            </a:pPr>
            <a:r>
              <a:rPr lang="en-IN" sz="2000" dirty="0">
                <a:latin typeface="+mn-lt"/>
                <a:cs typeface="Times New Roman" pitchFamily="18" charset="0"/>
              </a:rPr>
              <a:t>Connect the laptop to </a:t>
            </a:r>
            <a:r>
              <a:rPr lang="en-IN" sz="2000" dirty="0" smtClean="0">
                <a:latin typeface="+mn-lt"/>
                <a:cs typeface="Times New Roman" pitchFamily="18" charset="0"/>
              </a:rPr>
              <a:t>internet either </a:t>
            </a:r>
            <a:r>
              <a:rPr lang="en-IN" sz="2000" dirty="0">
                <a:latin typeface="+mn-lt"/>
                <a:cs typeface="Times New Roman" pitchFamily="18" charset="0"/>
              </a:rPr>
              <a:t>through </a:t>
            </a:r>
            <a:r>
              <a:rPr lang="en-IN" sz="2000" dirty="0" smtClean="0">
                <a:latin typeface="+mn-lt"/>
                <a:cs typeface="Times New Roman" pitchFamily="18" charset="0"/>
              </a:rPr>
              <a:t>Wi-Fi/LAN.</a:t>
            </a:r>
          </a:p>
          <a:p>
            <a:pPr marL="342900" indent="-342900" algn="just">
              <a:lnSpc>
                <a:spcPct val="150000"/>
              </a:lnSpc>
              <a:buFont typeface="Arial" panose="020B0604020202020204" pitchFamily="34" charset="0"/>
              <a:buChar char="•"/>
            </a:pPr>
            <a:r>
              <a:rPr lang="en-IN" sz="2000" dirty="0" smtClean="0">
                <a:latin typeface="+mn-lt"/>
                <a:cs typeface="Times New Roman" pitchFamily="18" charset="0"/>
              </a:rPr>
              <a:t>The </a:t>
            </a:r>
            <a:r>
              <a:rPr lang="en-IN" sz="2000" dirty="0">
                <a:latin typeface="+mn-lt"/>
                <a:cs typeface="Times New Roman" pitchFamily="18" charset="0"/>
              </a:rPr>
              <a:t>Raspberry Pi will be connected to the same network as your </a:t>
            </a:r>
            <a:r>
              <a:rPr lang="en-IN" sz="2000">
                <a:latin typeface="+mn-lt"/>
                <a:cs typeface="Times New Roman" pitchFamily="18" charset="0"/>
              </a:rPr>
              <a:t>laptop </a:t>
            </a:r>
            <a:r>
              <a:rPr lang="en-IN" sz="2000" smtClean="0">
                <a:latin typeface="+mn-lt"/>
                <a:cs typeface="Times New Roman" pitchFamily="18" charset="0"/>
              </a:rPr>
              <a:t>through </a:t>
            </a:r>
            <a:r>
              <a:rPr lang="en-IN" sz="2000" dirty="0">
                <a:latin typeface="+mn-lt"/>
                <a:cs typeface="Times New Roman" pitchFamily="18" charset="0"/>
              </a:rPr>
              <a:t>the wi-fi adapter present in Raspberry Pi.</a:t>
            </a:r>
          </a:p>
          <a:p>
            <a:pPr marL="342900" indent="-342900" algn="just">
              <a:lnSpc>
                <a:spcPct val="150000"/>
              </a:lnSpc>
              <a:buFont typeface="Arial" panose="020B0604020202020204" pitchFamily="34" charset="0"/>
              <a:buChar char="•"/>
            </a:pPr>
            <a:r>
              <a:rPr lang="en-IN" sz="2000" dirty="0">
                <a:latin typeface="+mn-lt"/>
                <a:cs typeface="Times New Roman" pitchFamily="18" charset="0"/>
              </a:rPr>
              <a:t> The raspberry Pi will be connected through the HDMI port to the Digital screen.</a:t>
            </a:r>
          </a:p>
        </p:txBody>
      </p:sp>
    </p:spTree>
    <p:extLst>
      <p:ext uri="{BB962C8B-B14F-4D97-AF65-F5344CB8AC3E}">
        <p14:creationId xmlns:p14="http://schemas.microsoft.com/office/powerpoint/2010/main" val="748360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13</a:t>
            </a:r>
            <a:endParaRPr lang="en" sz="2000" b="1" i="1" dirty="0">
              <a:solidFill>
                <a:srgbClr val="FEFFFF"/>
              </a:solidFill>
              <a:latin typeface="Century Gothic"/>
              <a:ea typeface="Century Gothic"/>
              <a:cs typeface="Century Gothic"/>
              <a:sym typeface="Century Gothic"/>
            </a:endParaRPr>
          </a:p>
        </p:txBody>
      </p:sp>
      <p:sp>
        <p:nvSpPr>
          <p:cNvPr id="5" name="Title 1"/>
          <p:cNvSpPr>
            <a:spLocks noGrp="1"/>
          </p:cNvSpPr>
          <p:nvPr>
            <p:ph type="ctrTitle"/>
          </p:nvPr>
        </p:nvSpPr>
        <p:spPr>
          <a:xfrm>
            <a:off x="518549" y="82768"/>
            <a:ext cx="3367651" cy="457200"/>
          </a:xfrm>
        </p:spPr>
        <p:txBody>
          <a:bodyPr/>
          <a:lstStyle/>
          <a:p>
            <a:r>
              <a:rPr lang="en-US" sz="2200" b="1" dirty="0">
                <a:solidFill>
                  <a:schemeClr val="accent6">
                    <a:lumMod val="75000"/>
                  </a:schemeClr>
                </a:solidFill>
                <a:latin typeface="+mj-lt"/>
                <a:cs typeface="Times New Roman" pitchFamily="18" charset="0"/>
              </a:rPr>
              <a:t>   </a:t>
            </a:r>
            <a:r>
              <a:rPr lang="en-US" sz="2200" dirty="0">
                <a:solidFill>
                  <a:schemeClr val="accent6">
                    <a:lumMod val="75000"/>
                  </a:schemeClr>
                </a:solidFill>
                <a:latin typeface="+mj-lt"/>
                <a:cs typeface="Times New Roman" pitchFamily="18" charset="0"/>
              </a:rPr>
              <a:t>Module 4: </a:t>
            </a:r>
            <a:r>
              <a:rPr lang="en-US" sz="2200" dirty="0" smtClean="0">
                <a:solidFill>
                  <a:schemeClr val="accent6">
                    <a:lumMod val="75000"/>
                  </a:schemeClr>
                </a:solidFill>
                <a:latin typeface="+mj-lt"/>
                <a:cs typeface="Times New Roman" pitchFamily="18" charset="0"/>
              </a:rPr>
              <a:t>Deployment</a:t>
            </a:r>
            <a:endParaRPr lang="en-US" sz="2200" b="1" dirty="0">
              <a:solidFill>
                <a:schemeClr val="accent6">
                  <a:lumMod val="75000"/>
                </a:schemeClr>
              </a:solidFill>
              <a:latin typeface="+mj-lt"/>
              <a:cs typeface="Times New Roman" pitchFamily="18" charset="0"/>
            </a:endParaRPr>
          </a:p>
        </p:txBody>
      </p:sp>
      <p:sp>
        <p:nvSpPr>
          <p:cNvPr id="6" name="Subtitle 2"/>
          <p:cNvSpPr>
            <a:spLocks noGrp="1"/>
          </p:cNvSpPr>
          <p:nvPr>
            <p:ph type="subTitle" idx="1"/>
          </p:nvPr>
        </p:nvSpPr>
        <p:spPr>
          <a:xfrm>
            <a:off x="762000" y="666750"/>
            <a:ext cx="7374296" cy="3936782"/>
          </a:xfrm>
        </p:spPr>
        <p:txBody>
          <a:bodyPr/>
          <a:lstStyle/>
          <a:p>
            <a:pPr algn="just">
              <a:lnSpc>
                <a:spcPct val="150000"/>
              </a:lnSpc>
              <a:spcBef>
                <a:spcPts val="0"/>
              </a:spcBef>
            </a:pPr>
            <a:r>
              <a:rPr lang="en-US" sz="2000" b="1" dirty="0">
                <a:solidFill>
                  <a:schemeClr val="tx1"/>
                </a:solidFill>
                <a:latin typeface="+mn-lt"/>
                <a:cs typeface="Times New Roman" pitchFamily="18" charset="0"/>
              </a:rPr>
              <a:t>Objective:</a:t>
            </a:r>
            <a:r>
              <a:rPr lang="en-US" sz="2000" dirty="0">
                <a:solidFill>
                  <a:schemeClr val="tx1"/>
                </a:solidFill>
                <a:latin typeface="+mn-lt"/>
                <a:cs typeface="Times New Roman" pitchFamily="18" charset="0"/>
              </a:rPr>
              <a:t> In this module, we will be deploying the </a:t>
            </a:r>
            <a:r>
              <a:rPr lang="en-US" sz="2000" dirty="0" smtClean="0">
                <a:solidFill>
                  <a:schemeClr val="tx1"/>
                </a:solidFill>
                <a:latin typeface="+mn-lt"/>
                <a:cs typeface="Times New Roman" pitchFamily="18" charset="0"/>
              </a:rPr>
              <a:t>system.</a:t>
            </a:r>
            <a:endParaRPr lang="en-US" sz="2000" b="1" dirty="0">
              <a:solidFill>
                <a:schemeClr val="tx1"/>
              </a:solidFill>
              <a:latin typeface="+mn-lt"/>
              <a:cs typeface="Times New Roman" pitchFamily="18" charset="0"/>
            </a:endParaRPr>
          </a:p>
          <a:p>
            <a:pPr algn="just">
              <a:lnSpc>
                <a:spcPct val="150000"/>
              </a:lnSpc>
              <a:spcBef>
                <a:spcPts val="0"/>
              </a:spcBef>
            </a:pPr>
            <a:r>
              <a:rPr lang="en-US" sz="2000" b="1" dirty="0">
                <a:solidFill>
                  <a:schemeClr val="tx1"/>
                </a:solidFill>
                <a:latin typeface="+mn-lt"/>
                <a:cs typeface="Times New Roman" pitchFamily="18" charset="0"/>
              </a:rPr>
              <a:t>Methodology:</a:t>
            </a:r>
          </a:p>
          <a:p>
            <a:pPr marL="342900" indent="-342900" algn="just">
              <a:lnSpc>
                <a:spcPct val="150000"/>
              </a:lnSpc>
              <a:spcBef>
                <a:spcPts val="0"/>
              </a:spcBef>
              <a:buFont typeface="Arial" panose="020B0604020202020204" pitchFamily="34" charset="0"/>
              <a:buChar char="•"/>
            </a:pPr>
            <a:r>
              <a:rPr lang="en-US" sz="2000" dirty="0">
                <a:solidFill>
                  <a:schemeClr val="tx1"/>
                </a:solidFill>
                <a:latin typeface="+mn-lt"/>
                <a:cs typeface="Times New Roman" pitchFamily="18" charset="0"/>
              </a:rPr>
              <a:t>The user will push the information or data to be displayed through the Dataplicity portal.</a:t>
            </a:r>
          </a:p>
          <a:p>
            <a:pPr marL="342900" indent="-342900" algn="just">
              <a:lnSpc>
                <a:spcPct val="150000"/>
              </a:lnSpc>
              <a:spcBef>
                <a:spcPts val="0"/>
              </a:spcBef>
              <a:buFont typeface="Arial" panose="020B0604020202020204" pitchFamily="34" charset="0"/>
              <a:buChar char="•"/>
            </a:pPr>
            <a:r>
              <a:rPr lang="en-US" sz="2000" dirty="0">
                <a:solidFill>
                  <a:schemeClr val="tx1"/>
                </a:solidFill>
                <a:latin typeface="+mn-lt"/>
                <a:cs typeface="Times New Roman" pitchFamily="18" charset="0"/>
              </a:rPr>
              <a:t>This information through the internet will be sent to the raspberry pi which  is present in the remote location.</a:t>
            </a:r>
          </a:p>
          <a:p>
            <a:pPr marL="342900" indent="-342900" algn="just">
              <a:lnSpc>
                <a:spcPct val="150000"/>
              </a:lnSpc>
              <a:spcBef>
                <a:spcPts val="0"/>
              </a:spcBef>
              <a:buFont typeface="Arial" panose="020B0604020202020204" pitchFamily="34" charset="0"/>
              <a:buChar char="•"/>
            </a:pPr>
            <a:r>
              <a:rPr lang="en-US" sz="2000" dirty="0">
                <a:solidFill>
                  <a:schemeClr val="tx1"/>
                </a:solidFill>
                <a:latin typeface="+mn-lt"/>
                <a:cs typeface="Times New Roman" pitchFamily="18" charset="0"/>
              </a:rPr>
              <a:t>The raspberry pi will push the same data onto the smart board which will display this data. </a:t>
            </a:r>
          </a:p>
          <a:p>
            <a:pPr algn="just">
              <a:lnSpc>
                <a:spcPct val="150000"/>
              </a:lnSpc>
              <a:spcBef>
                <a:spcPts val="0"/>
              </a:spcBef>
            </a:pPr>
            <a:endParaRPr lang="en-US" sz="2000" b="1" dirty="0">
              <a:solidFill>
                <a:schemeClr val="tx1"/>
              </a:solidFill>
              <a:latin typeface="+mn-lt"/>
              <a:cs typeface="Times New Roman" pitchFamily="18" charset="0"/>
            </a:endParaRPr>
          </a:p>
        </p:txBody>
      </p:sp>
    </p:spTree>
    <p:extLst>
      <p:ext uri="{BB962C8B-B14F-4D97-AF65-F5344CB8AC3E}">
        <p14:creationId xmlns:p14="http://schemas.microsoft.com/office/powerpoint/2010/main" val="2493496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14</a:t>
            </a:r>
            <a:endParaRPr lang="en" sz="2000" b="1" i="1" dirty="0">
              <a:solidFill>
                <a:srgbClr val="FEFFFF"/>
              </a:solidFill>
              <a:latin typeface="Century Gothic"/>
              <a:ea typeface="Century Gothic"/>
              <a:cs typeface="Century Gothic"/>
              <a:sym typeface="Century Gothic"/>
            </a:endParaRPr>
          </a:p>
        </p:txBody>
      </p:sp>
      <p:sp>
        <p:nvSpPr>
          <p:cNvPr id="18" name="Shape 450"/>
          <p:cNvSpPr txBox="1">
            <a:spLocks/>
          </p:cNvSpPr>
          <p:nvPr/>
        </p:nvSpPr>
        <p:spPr>
          <a:xfrm>
            <a:off x="381000" y="209550"/>
            <a:ext cx="3650973" cy="59055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buSzPct val="25000"/>
            </a:pPr>
            <a:r>
              <a:rPr lang="en" sz="2800" dirty="0" smtClean="0">
                <a:solidFill>
                  <a:schemeClr val="accent6">
                    <a:lumMod val="75000"/>
                  </a:schemeClr>
                </a:solidFill>
                <a:latin typeface="+mj-lt"/>
              </a:rPr>
              <a:t>System Diagram</a:t>
            </a:r>
            <a:endParaRPr lang="en" sz="2800" dirty="0">
              <a:solidFill>
                <a:schemeClr val="accent6">
                  <a:lumMod val="75000"/>
                </a:schemeClr>
              </a:solidFill>
              <a:latin typeface="+mj-lt"/>
            </a:endParaRPr>
          </a:p>
        </p:txBody>
      </p:sp>
      <p:pic>
        <p:nvPicPr>
          <p:cNvPr id="6" name="Picture 5">
            <a:extLst>
              <a:ext uri="{FF2B5EF4-FFF2-40B4-BE49-F238E27FC236}">
                <a16:creationId xmlns:a16="http://schemas.microsoft.com/office/drawing/2014/main" id="{20B24FD4-E13D-4914-838E-68E7D1059EE4}"/>
              </a:ext>
            </a:extLst>
          </p:cNvPr>
          <p:cNvPicPr>
            <a:picLocks noChangeAspect="1"/>
          </p:cNvPicPr>
          <p:nvPr/>
        </p:nvPicPr>
        <p:blipFill>
          <a:blip r:embed="rId2"/>
          <a:stretch>
            <a:fillRect/>
          </a:stretch>
        </p:blipFill>
        <p:spPr>
          <a:xfrm>
            <a:off x="1038225" y="1123950"/>
            <a:ext cx="7038975" cy="2876550"/>
          </a:xfrm>
          <a:prstGeom prst="rect">
            <a:avLst/>
          </a:prstGeom>
        </p:spPr>
      </p:pic>
    </p:spTree>
    <p:extLst>
      <p:ext uri="{BB962C8B-B14F-4D97-AF65-F5344CB8AC3E}">
        <p14:creationId xmlns:p14="http://schemas.microsoft.com/office/powerpoint/2010/main" val="4143221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15</a:t>
            </a:r>
            <a:endParaRPr lang="en" sz="2000" b="1" i="1" dirty="0">
              <a:solidFill>
                <a:srgbClr val="FEFFFF"/>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53A4EB5E-2033-455F-9717-6C3C3E33B255}"/>
              </a:ext>
            </a:extLst>
          </p:cNvPr>
          <p:cNvSpPr txBox="1"/>
          <p:nvPr/>
        </p:nvSpPr>
        <p:spPr>
          <a:xfrm>
            <a:off x="1981200" y="132605"/>
            <a:ext cx="4114800" cy="646331"/>
          </a:xfrm>
          <a:prstGeom prst="rect">
            <a:avLst/>
          </a:prstGeom>
          <a:noFill/>
        </p:spPr>
        <p:txBody>
          <a:bodyPr wrap="square" rtlCol="0">
            <a:spAutoFit/>
          </a:bodyPr>
          <a:lstStyle/>
          <a:p>
            <a:pPr algn="ctr"/>
            <a:r>
              <a:rPr lang="en-IN" sz="3600" dirty="0" smtClean="0">
                <a:solidFill>
                  <a:schemeClr val="accent6">
                    <a:lumMod val="75000"/>
                  </a:schemeClr>
                </a:solidFill>
                <a:latin typeface="+mj-lt"/>
                <a:cs typeface="Times New Roman" panose="02020603050405020304" pitchFamily="18" charset="0"/>
              </a:rPr>
              <a:t>Low Level Design</a:t>
            </a:r>
            <a:endParaRPr lang="en-IN" sz="3600" dirty="0">
              <a:solidFill>
                <a:schemeClr val="accent6">
                  <a:lumMod val="75000"/>
                </a:schemeClr>
              </a:solidFill>
              <a:latin typeface="+mj-lt"/>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52550"/>
            <a:ext cx="6810375" cy="2762250"/>
          </a:xfrm>
          <a:prstGeom prst="rect">
            <a:avLst/>
          </a:prstGeom>
        </p:spPr>
      </p:pic>
      <p:sp>
        <p:nvSpPr>
          <p:cNvPr id="7" name="TextBox 6">
            <a:extLst>
              <a:ext uri="{FF2B5EF4-FFF2-40B4-BE49-F238E27FC236}">
                <a16:creationId xmlns:a16="http://schemas.microsoft.com/office/drawing/2014/main" id="{53A4EB5E-2033-455F-9717-6C3C3E33B255}"/>
              </a:ext>
            </a:extLst>
          </p:cNvPr>
          <p:cNvSpPr txBox="1"/>
          <p:nvPr/>
        </p:nvSpPr>
        <p:spPr>
          <a:xfrm>
            <a:off x="511175" y="778936"/>
            <a:ext cx="4114800" cy="523220"/>
          </a:xfrm>
          <a:prstGeom prst="rect">
            <a:avLst/>
          </a:prstGeom>
          <a:noFill/>
        </p:spPr>
        <p:txBody>
          <a:bodyPr wrap="square" rtlCol="0">
            <a:spAutoFit/>
          </a:bodyPr>
          <a:lstStyle/>
          <a:p>
            <a:r>
              <a:rPr lang="en-IN" sz="2800" dirty="0" smtClean="0">
                <a:solidFill>
                  <a:schemeClr val="accent6">
                    <a:lumMod val="75000"/>
                  </a:schemeClr>
                </a:solidFill>
                <a:latin typeface="+mj-lt"/>
                <a:cs typeface="Times New Roman" panose="02020603050405020304" pitchFamily="18" charset="0"/>
              </a:rPr>
              <a:t>Use Case Diagram</a:t>
            </a:r>
            <a:endParaRPr lang="en-IN" sz="2800" dirty="0">
              <a:solidFill>
                <a:schemeClr val="accent6">
                  <a:lumMod val="7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74857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idx="4294967295"/>
          </p:nvPr>
        </p:nvSpPr>
        <p:spPr>
          <a:xfrm>
            <a:off x="609600" y="190555"/>
            <a:ext cx="3352800" cy="500062"/>
          </a:xfrm>
          <a:prstGeom prst="rect">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r>
              <a:rPr lang="en" sz="2800" b="0" i="0" u="none" strike="noStrike" cap="none" dirty="0" smtClean="0">
                <a:solidFill>
                  <a:schemeClr val="accent6">
                    <a:lumMod val="75000"/>
                  </a:schemeClr>
                </a:solidFill>
                <a:latin typeface="+mj-lt"/>
                <a:ea typeface="Century Gothic"/>
                <a:cs typeface="Century Gothic"/>
                <a:sym typeface="Century Gothic"/>
              </a:rPr>
              <a:t>Activity Diagram</a:t>
            </a:r>
            <a:endParaRPr lang="en" sz="2800" b="0" i="0" u="none" strike="noStrike" cap="none" dirty="0">
              <a:solidFill>
                <a:schemeClr val="accent6">
                  <a:lumMod val="75000"/>
                </a:schemeClr>
              </a:solidFill>
              <a:latin typeface="+mj-lt"/>
              <a:ea typeface="Century Gothic"/>
              <a:cs typeface="Century Gothic"/>
              <a:sym typeface="Century Gothic"/>
            </a:endParaRPr>
          </a:p>
        </p:txBody>
      </p:sp>
      <p:sp>
        <p:nvSpPr>
          <p:cNvPr id="481" name="Shape 481"/>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16</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16</a:t>
            </a:fld>
            <a:endParaRPr lang="en" sz="2000" b="1" i="1" dirty="0">
              <a:solidFill>
                <a:srgbClr val="FEFFFF"/>
              </a:solidFill>
              <a:latin typeface="Century Gothic"/>
              <a:ea typeface="Century Gothic"/>
              <a:cs typeface="Century Gothic"/>
              <a:sym typeface="Century Gothic"/>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690617"/>
            <a:ext cx="5153025" cy="415340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17</a:t>
            </a:r>
            <a:endParaRPr lang="en" sz="2000" b="1" i="1" dirty="0">
              <a:solidFill>
                <a:srgbClr val="FEFFFF"/>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86A6991B-176A-4366-B347-E7992AEFB948}"/>
              </a:ext>
            </a:extLst>
          </p:cNvPr>
          <p:cNvSpPr txBox="1"/>
          <p:nvPr/>
        </p:nvSpPr>
        <p:spPr>
          <a:xfrm>
            <a:off x="3276600" y="-95250"/>
            <a:ext cx="2667000" cy="646331"/>
          </a:xfrm>
          <a:prstGeom prst="rect">
            <a:avLst/>
          </a:prstGeom>
          <a:noFill/>
        </p:spPr>
        <p:txBody>
          <a:bodyPr wrap="square" rtlCol="0">
            <a:spAutoFit/>
          </a:bodyPr>
          <a:lstStyle/>
          <a:p>
            <a:pPr algn="ctr"/>
            <a:r>
              <a:rPr lang="en-IN" sz="3600" dirty="0" smtClean="0">
                <a:solidFill>
                  <a:schemeClr val="accent6">
                    <a:lumMod val="75000"/>
                  </a:schemeClr>
                </a:solidFill>
                <a:latin typeface="Times New Roman" panose="02020603050405020304" pitchFamily="18" charset="0"/>
                <a:cs typeface="Times New Roman" panose="02020603050405020304" pitchFamily="18" charset="0"/>
              </a:rPr>
              <a:t>Gantt Chart</a:t>
            </a:r>
            <a:endParaRPr lang="en-IN" sz="36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09601" y="895350"/>
            <a:ext cx="7490866" cy="3646594"/>
          </a:xfrm>
          <a:prstGeom prst="rect">
            <a:avLst/>
          </a:prstGeom>
        </p:spPr>
      </p:pic>
    </p:spTree>
    <p:extLst>
      <p:ext uri="{BB962C8B-B14F-4D97-AF65-F5344CB8AC3E}">
        <p14:creationId xmlns:p14="http://schemas.microsoft.com/office/powerpoint/2010/main" val="2420292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smtClean="0">
                <a:solidFill>
                  <a:srgbClr val="FEFFFF"/>
                </a:solidFill>
                <a:latin typeface="Century Gothic"/>
                <a:ea typeface="Century Gothic"/>
                <a:cs typeface="Century Gothic"/>
                <a:sym typeface="Century Gothic"/>
              </a:rPr>
              <a:t>18</a:t>
            </a:r>
            <a:endParaRPr lang="en" sz="2000" b="1" i="1" dirty="0">
              <a:solidFill>
                <a:srgbClr val="FEFFFF"/>
              </a:solidFill>
              <a:latin typeface="Century Gothic"/>
              <a:ea typeface="Century Gothic"/>
              <a:cs typeface="Century Gothic"/>
              <a:sym typeface="Century Gothic"/>
            </a:endParaRPr>
          </a:p>
        </p:txBody>
      </p:sp>
      <p:pic>
        <p:nvPicPr>
          <p:cNvPr id="2050" name="Picture 2" descr="C:\Users\CHAYAPATHI-CPN\Downloads\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09675"/>
            <a:ext cx="4762500" cy="31908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41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3523037" y="189445"/>
            <a:ext cx="2460625" cy="80221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b="0" i="0" u="none" strike="noStrike" cap="none" dirty="0">
                <a:solidFill>
                  <a:srgbClr val="1581AA"/>
                </a:solidFill>
                <a:latin typeface="+mj-lt"/>
                <a:ea typeface="Century Gothic"/>
                <a:cs typeface="Times New Roman" pitchFamily="18" charset="0"/>
                <a:sym typeface="Century Gothic"/>
              </a:rPr>
              <a:t>Agenda</a:t>
            </a:r>
            <a:endParaRPr lang="en" sz="3800" b="0" i="0" u="none" strike="noStrike" cap="none" dirty="0">
              <a:solidFill>
                <a:srgbClr val="1581AA"/>
              </a:solidFill>
              <a:latin typeface="+mj-lt"/>
              <a:ea typeface="Century Gothic"/>
              <a:cs typeface="Times New Roman" pitchFamily="18" charset="0"/>
              <a:sym typeface="Century Gothic"/>
            </a:endParaRPr>
          </a:p>
        </p:txBody>
      </p:sp>
      <p:sp>
        <p:nvSpPr>
          <p:cNvPr id="382" name="Shape 382"/>
          <p:cNvSpPr txBox="1">
            <a:spLocks noGrp="1"/>
          </p:cNvSpPr>
          <p:nvPr>
            <p:ph type="body" idx="4294967295"/>
          </p:nvPr>
        </p:nvSpPr>
        <p:spPr>
          <a:xfrm>
            <a:off x="2057400" y="1123950"/>
            <a:ext cx="3962400" cy="3124200"/>
          </a:xfrm>
          <a:prstGeom prst="rect">
            <a:avLst/>
          </a:prstGeom>
          <a:noFill/>
          <a:ln>
            <a:noFill/>
          </a:ln>
        </p:spPr>
        <p:txBody>
          <a:bodyPr lIns="91425" tIns="45700" rIns="91425" bIns="45700" anchor="t" anchorCtr="0">
            <a:noAutofit/>
          </a:bodyPr>
          <a:lstStyle/>
          <a:p>
            <a:pPr indent="-342900">
              <a:buFont typeface="Arial" panose="020B0604020202020204" pitchFamily="34" charset="0"/>
              <a:buChar char="•"/>
            </a:pPr>
            <a:r>
              <a:rPr lang="en-US" sz="2000" b="1" dirty="0">
                <a:solidFill>
                  <a:schemeClr val="tx1"/>
                </a:solidFill>
                <a:latin typeface="+mn-lt"/>
              </a:rPr>
              <a:t>Abstract</a:t>
            </a:r>
          </a:p>
          <a:p>
            <a:pPr indent="-342900">
              <a:buFont typeface="Arial" panose="020B0604020202020204" pitchFamily="34" charset="0"/>
              <a:buChar char="•"/>
            </a:pPr>
            <a:r>
              <a:rPr lang="en-US" sz="2000" b="1" dirty="0">
                <a:solidFill>
                  <a:schemeClr val="tx1"/>
                </a:solidFill>
                <a:latin typeface="+mn-lt"/>
              </a:rPr>
              <a:t>Introduction</a:t>
            </a:r>
          </a:p>
          <a:p>
            <a:pPr indent="-342900">
              <a:buFont typeface="Arial" panose="020B0604020202020204" pitchFamily="34" charset="0"/>
              <a:buChar char="•"/>
            </a:pPr>
            <a:r>
              <a:rPr lang="en-US" sz="2000" b="1" dirty="0">
                <a:solidFill>
                  <a:schemeClr val="tx1"/>
                </a:solidFill>
                <a:latin typeface="+mn-lt"/>
              </a:rPr>
              <a:t>Problem Statement </a:t>
            </a:r>
          </a:p>
          <a:p>
            <a:pPr indent="-342900">
              <a:buFont typeface="Arial" panose="020B0604020202020204" pitchFamily="34" charset="0"/>
              <a:buChar char="•"/>
            </a:pPr>
            <a:r>
              <a:rPr lang="en-US" sz="2000" b="1" dirty="0">
                <a:solidFill>
                  <a:schemeClr val="tx1"/>
                </a:solidFill>
                <a:latin typeface="+mn-lt"/>
              </a:rPr>
              <a:t>Proposed System  </a:t>
            </a:r>
            <a:endParaRPr lang="en-US" sz="2000" b="1" dirty="0" smtClean="0">
              <a:solidFill>
                <a:schemeClr val="tx1"/>
              </a:solidFill>
              <a:latin typeface="+mn-lt"/>
            </a:endParaRPr>
          </a:p>
          <a:p>
            <a:pPr indent="-342900">
              <a:buFont typeface="Arial" panose="020B0604020202020204" pitchFamily="34" charset="0"/>
              <a:buChar char="•"/>
            </a:pPr>
            <a:r>
              <a:rPr lang="en-US" sz="2000" b="1" dirty="0" smtClean="0">
                <a:solidFill>
                  <a:schemeClr val="tx1"/>
                </a:solidFill>
                <a:latin typeface="+mn-lt"/>
              </a:rPr>
              <a:t>High </a:t>
            </a:r>
            <a:r>
              <a:rPr lang="en-US" sz="2000" b="1" dirty="0">
                <a:solidFill>
                  <a:schemeClr val="tx1"/>
                </a:solidFill>
                <a:latin typeface="+mn-lt"/>
              </a:rPr>
              <a:t>Level </a:t>
            </a:r>
            <a:r>
              <a:rPr lang="en-US" sz="2000" b="1" dirty="0" smtClean="0">
                <a:solidFill>
                  <a:schemeClr val="tx1"/>
                </a:solidFill>
                <a:latin typeface="+mn-lt"/>
              </a:rPr>
              <a:t>Design</a:t>
            </a:r>
          </a:p>
          <a:p>
            <a:pPr indent="-342900">
              <a:buFont typeface="Arial" panose="020B0604020202020204" pitchFamily="34" charset="0"/>
              <a:buChar char="•"/>
            </a:pPr>
            <a:r>
              <a:rPr lang="en-US" sz="2000" b="1" dirty="0" smtClean="0">
                <a:solidFill>
                  <a:schemeClr val="tx1"/>
                </a:solidFill>
                <a:latin typeface="+mn-lt"/>
              </a:rPr>
              <a:t>Low </a:t>
            </a:r>
            <a:r>
              <a:rPr lang="en-US" sz="2000" b="1" dirty="0">
                <a:solidFill>
                  <a:schemeClr val="tx1"/>
                </a:solidFill>
                <a:latin typeface="+mn-lt"/>
              </a:rPr>
              <a:t>Level </a:t>
            </a:r>
            <a:r>
              <a:rPr lang="en-US" sz="2000" b="1" dirty="0" smtClean="0">
                <a:solidFill>
                  <a:schemeClr val="tx1"/>
                </a:solidFill>
                <a:latin typeface="+mn-lt"/>
              </a:rPr>
              <a:t>Design </a:t>
            </a:r>
          </a:p>
          <a:p>
            <a:pPr indent="-342900">
              <a:buFont typeface="Arial" panose="020B0604020202020204" pitchFamily="34" charset="0"/>
              <a:buChar char="•"/>
            </a:pPr>
            <a:endParaRPr lang="en-US" sz="2000" b="1" dirty="0">
              <a:solidFill>
                <a:schemeClr val="tx1"/>
              </a:solidFill>
              <a:latin typeface="+mn-lt"/>
            </a:endParaRPr>
          </a:p>
        </p:txBody>
      </p:sp>
      <p:sp>
        <p:nvSpPr>
          <p:cNvPr id="384" name="Shape 38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b="1" i="1">
              <a:solidFill>
                <a:srgbClr val="FEFFFF"/>
              </a:solidFill>
              <a:latin typeface="Century Gothic"/>
              <a:ea typeface="Century Gothic"/>
              <a:cs typeface="Century Gothic"/>
              <a:sym typeface="Century Gothic"/>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3001099" y="112197"/>
            <a:ext cx="3084501" cy="5799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b="0" i="0" u="none" strike="noStrike" cap="none" dirty="0">
                <a:solidFill>
                  <a:srgbClr val="1581AA"/>
                </a:solidFill>
                <a:latin typeface="+mj-lt"/>
                <a:ea typeface="Century Gothic"/>
                <a:cs typeface="Times New Roman" pitchFamily="18" charset="0"/>
                <a:sym typeface="Century Gothic"/>
              </a:rPr>
              <a:t>Abstract</a:t>
            </a:r>
            <a:endParaRPr lang="en" sz="2800" b="0" i="0" u="none" strike="noStrike" cap="none" dirty="0">
              <a:solidFill>
                <a:srgbClr val="1581AA"/>
              </a:solidFill>
              <a:latin typeface="+mj-lt"/>
              <a:ea typeface="Century Gothic"/>
              <a:cs typeface="Times New Roman" pitchFamily="18" charset="0"/>
              <a:sym typeface="Century Gothic"/>
            </a:endParaRPr>
          </a:p>
        </p:txBody>
      </p:sp>
      <p:sp>
        <p:nvSpPr>
          <p:cNvPr id="390" name="Shape 390"/>
          <p:cNvSpPr txBox="1">
            <a:spLocks noGrp="1"/>
          </p:cNvSpPr>
          <p:nvPr>
            <p:ph type="body" idx="4294967295"/>
          </p:nvPr>
        </p:nvSpPr>
        <p:spPr>
          <a:xfrm>
            <a:off x="990600" y="1038100"/>
            <a:ext cx="7105500" cy="3551100"/>
          </a:xfrm>
          <a:prstGeom prst="rect">
            <a:avLst/>
          </a:prstGeom>
          <a:noFill/>
          <a:ln>
            <a:noFill/>
          </a:ln>
        </p:spPr>
        <p:txBody>
          <a:bodyPr lIns="91425" tIns="45700" rIns="91425" bIns="45700" anchor="t" anchorCtr="0">
            <a:noAutofit/>
          </a:bodyPr>
          <a:lstStyle/>
          <a:p>
            <a:pPr indent="-342900" algn="just">
              <a:buSzPct val="125000"/>
              <a:buFont typeface="Arial" panose="020B0604020202020204" pitchFamily="34" charset="0"/>
              <a:buChar char="•"/>
            </a:pPr>
            <a:r>
              <a:rPr lang="en-IN" sz="2000" dirty="0">
                <a:solidFill>
                  <a:schemeClr val="tx1"/>
                </a:solidFill>
                <a:latin typeface="+mn-lt"/>
                <a:ea typeface="Times New Roman"/>
                <a:cs typeface="Times New Roman" panose="02020603050405020304" pitchFamily="18" charset="0"/>
                <a:sym typeface="Times New Roman"/>
              </a:rPr>
              <a:t>Digital display board is a common sight today</a:t>
            </a:r>
            <a:r>
              <a:rPr lang="en-GB" sz="2000" dirty="0" smtClean="0">
                <a:solidFill>
                  <a:schemeClr val="tx1"/>
                </a:solidFill>
                <a:latin typeface="+mn-lt"/>
                <a:ea typeface="Times New Roman"/>
                <a:cs typeface="Times New Roman" panose="02020603050405020304" pitchFamily="18" charset="0"/>
                <a:sym typeface="Times New Roman"/>
              </a:rPr>
              <a:t>. </a:t>
            </a:r>
            <a:r>
              <a:rPr lang="en-GB" sz="2000" dirty="0" smtClean="0">
                <a:solidFill>
                  <a:schemeClr val="tx1"/>
                </a:solidFill>
                <a:latin typeface="+mn-lt"/>
                <a:cs typeface="Times New Roman" panose="02020603050405020304" pitchFamily="18" charset="0"/>
              </a:rPr>
              <a:t>Advertisement </a:t>
            </a:r>
            <a:r>
              <a:rPr lang="en-GB" sz="2000" dirty="0">
                <a:solidFill>
                  <a:schemeClr val="tx1"/>
                </a:solidFill>
                <a:latin typeface="+mn-lt"/>
                <a:cs typeface="Times New Roman" panose="02020603050405020304" pitchFamily="18" charset="0"/>
              </a:rPr>
              <a:t>is going digital in recent days. The use of digital display boards at railway station, bus stands, educational institutions and public places are becoming an effective mode of communication in providing information to the people. </a:t>
            </a:r>
          </a:p>
          <a:p>
            <a:pPr indent="-342900" algn="just">
              <a:buSzPct val="125000"/>
              <a:buFont typeface="Arial" panose="020B0604020202020204" pitchFamily="34" charset="0"/>
              <a:buChar char="•"/>
            </a:pPr>
            <a:r>
              <a:rPr lang="en-GB" sz="2000" dirty="0">
                <a:solidFill>
                  <a:schemeClr val="tx1"/>
                </a:solidFill>
                <a:latin typeface="+mn-lt"/>
                <a:cs typeface="Times New Roman" panose="02020603050405020304" pitchFamily="18" charset="0"/>
              </a:rPr>
              <a:t>If the user wants to change the message it needs to be done using a computer and hence the person needs to be present at the location. Also the display board cannot be placed anywhere because of complex and delicate wiring. Digital smart board overcomes these drawbacks.</a:t>
            </a:r>
            <a:endParaRPr lang="en" sz="2000" dirty="0">
              <a:solidFill>
                <a:schemeClr val="tx1"/>
              </a:solidFill>
              <a:latin typeface="+mn-lt"/>
              <a:ea typeface="Times New Roman"/>
              <a:cs typeface="Times New Roman" panose="02020603050405020304" pitchFamily="18" charset="0"/>
              <a:sym typeface="Times New Roman"/>
            </a:endParaRPr>
          </a:p>
        </p:txBody>
      </p:sp>
      <p:sp>
        <p:nvSpPr>
          <p:cNvPr id="39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idx="4294967295"/>
          </p:nvPr>
        </p:nvSpPr>
        <p:spPr>
          <a:xfrm>
            <a:off x="2828130" y="149659"/>
            <a:ext cx="3496469" cy="71473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b="0" i="0" u="none" strike="noStrike" cap="none" dirty="0">
                <a:solidFill>
                  <a:srgbClr val="1581AA"/>
                </a:solidFill>
                <a:latin typeface="+mj-lt"/>
                <a:ea typeface="Century Gothic"/>
                <a:cs typeface="Times New Roman" pitchFamily="18" charset="0"/>
                <a:sym typeface="Century Gothic"/>
              </a:rPr>
              <a:t>Introduction</a:t>
            </a:r>
            <a:endParaRPr lang="en" sz="2800" b="0" i="0" u="none" strike="noStrike" cap="none" dirty="0">
              <a:solidFill>
                <a:srgbClr val="1581AA"/>
              </a:solidFill>
              <a:latin typeface="+mj-lt"/>
              <a:ea typeface="Century Gothic"/>
              <a:cs typeface="Times New Roman" pitchFamily="18" charset="0"/>
              <a:sym typeface="Century Gothic"/>
            </a:endParaRPr>
          </a:p>
        </p:txBody>
      </p:sp>
      <p:sp>
        <p:nvSpPr>
          <p:cNvPr id="403" name="Shape 403"/>
          <p:cNvSpPr txBox="1">
            <a:spLocks noGrp="1"/>
          </p:cNvSpPr>
          <p:nvPr>
            <p:ph type="body" idx="4294967295"/>
          </p:nvPr>
        </p:nvSpPr>
        <p:spPr>
          <a:xfrm>
            <a:off x="1071164" y="1277332"/>
            <a:ext cx="7010399" cy="3042293"/>
          </a:xfrm>
          <a:prstGeom prst="rect">
            <a:avLst/>
          </a:prstGeom>
          <a:noFill/>
          <a:ln>
            <a:noFill/>
          </a:ln>
        </p:spPr>
        <p:txBody>
          <a:bodyPr lIns="91425" tIns="45700" rIns="91425" bIns="45700" anchor="t" anchorCtr="0">
            <a:noAutofit/>
          </a:bodyPr>
          <a:lstStyle/>
          <a:p>
            <a:pPr lvl="0" indent="-342900" algn="just">
              <a:buFont typeface="Times New Roman"/>
              <a:buChar char="•"/>
            </a:pPr>
            <a:r>
              <a:rPr lang="en" sz="2000" dirty="0">
                <a:solidFill>
                  <a:schemeClr val="tx1"/>
                </a:solidFill>
                <a:latin typeface="+mn-lt"/>
                <a:ea typeface="Times New Roman"/>
                <a:cs typeface="Times New Roman" panose="02020603050405020304" pitchFamily="18" charset="0"/>
                <a:sym typeface="Times New Roman"/>
              </a:rPr>
              <a:t>Digital smart board </a:t>
            </a:r>
            <a:r>
              <a:rPr lang="en-IN" sz="2000" dirty="0">
                <a:solidFill>
                  <a:schemeClr val="tx1"/>
                </a:solidFill>
                <a:latin typeface="+mn-lt"/>
                <a:ea typeface="Times New Roman"/>
                <a:cs typeface="Times New Roman" panose="02020603050405020304" pitchFamily="18" charset="0"/>
                <a:sym typeface="Times New Roman"/>
              </a:rPr>
              <a:t>is an automatic self enabled, highly reliable wireless electronic board</a:t>
            </a:r>
            <a:r>
              <a:rPr lang="en" sz="2000" dirty="0">
                <a:solidFill>
                  <a:schemeClr val="tx1"/>
                </a:solidFill>
                <a:latin typeface="+mn-lt"/>
                <a:ea typeface="Times New Roman"/>
                <a:cs typeface="Times New Roman" panose="02020603050405020304" pitchFamily="18" charset="0"/>
                <a:sym typeface="Times New Roman"/>
              </a:rPr>
              <a:t>.</a:t>
            </a:r>
          </a:p>
          <a:p>
            <a:pPr lvl="0" indent="-342900" algn="just">
              <a:buClr>
                <a:srgbClr val="373737"/>
              </a:buClr>
              <a:buFont typeface="Times New Roman"/>
              <a:buChar char="•"/>
            </a:pPr>
            <a:r>
              <a:rPr lang="en" sz="2000" dirty="0">
                <a:solidFill>
                  <a:schemeClr val="tx1"/>
                </a:solidFill>
                <a:latin typeface="+mn-lt"/>
                <a:ea typeface="Times New Roman"/>
                <a:cs typeface="Times New Roman" panose="02020603050405020304" pitchFamily="18" charset="0"/>
                <a:sym typeface="Times New Roman"/>
              </a:rPr>
              <a:t>The information can be </a:t>
            </a:r>
            <a:r>
              <a:rPr lang="en-IN" sz="2000" dirty="0">
                <a:solidFill>
                  <a:schemeClr val="tx1"/>
                </a:solidFill>
                <a:latin typeface="+mn-lt"/>
                <a:ea typeface="Times New Roman"/>
                <a:cs typeface="Times New Roman" panose="02020603050405020304" pitchFamily="18" charset="0"/>
                <a:sym typeface="Times New Roman"/>
              </a:rPr>
              <a:t>text, images, </a:t>
            </a:r>
            <a:r>
              <a:rPr lang="en" sz="2000" dirty="0">
                <a:solidFill>
                  <a:schemeClr val="tx1"/>
                </a:solidFill>
                <a:latin typeface="+mn-lt"/>
                <a:ea typeface="Times New Roman"/>
                <a:cs typeface="Times New Roman" panose="02020603050405020304" pitchFamily="18" charset="0"/>
                <a:sym typeface="Times New Roman"/>
              </a:rPr>
              <a:t>audio </a:t>
            </a:r>
            <a:r>
              <a:rPr lang="en-IN" sz="2000" dirty="0">
                <a:solidFill>
                  <a:schemeClr val="tx1"/>
                </a:solidFill>
                <a:latin typeface="+mn-lt"/>
                <a:ea typeface="Times New Roman"/>
                <a:cs typeface="Times New Roman" panose="02020603050405020304" pitchFamily="18" charset="0"/>
                <a:sym typeface="Times New Roman"/>
              </a:rPr>
              <a:t>and video</a:t>
            </a:r>
            <a:r>
              <a:rPr lang="en" sz="2000" dirty="0">
                <a:solidFill>
                  <a:schemeClr val="tx1"/>
                </a:solidFill>
                <a:latin typeface="+mn-lt"/>
                <a:ea typeface="Times New Roman"/>
                <a:cs typeface="Times New Roman" panose="02020603050405020304" pitchFamily="18" charset="0"/>
                <a:sym typeface="Times New Roman"/>
              </a:rPr>
              <a:t>.</a:t>
            </a:r>
          </a:p>
          <a:p>
            <a:pPr lvl="0" indent="-342900" algn="just">
              <a:buClr>
                <a:srgbClr val="373737"/>
              </a:buClr>
              <a:buFont typeface="Times New Roman"/>
              <a:buChar char="•"/>
            </a:pPr>
            <a:r>
              <a:rPr lang="en" sz="2000" dirty="0">
                <a:solidFill>
                  <a:schemeClr val="tx1"/>
                </a:solidFill>
                <a:latin typeface="+mn-lt"/>
                <a:ea typeface="Times New Roman"/>
                <a:cs typeface="Times New Roman" panose="02020603050405020304" pitchFamily="18" charset="0"/>
                <a:sym typeface="Times New Roman"/>
              </a:rPr>
              <a:t>It makes use of a </a:t>
            </a:r>
            <a:r>
              <a:rPr lang="en-IN" sz="2000" dirty="0">
                <a:solidFill>
                  <a:schemeClr val="tx1"/>
                </a:solidFill>
                <a:latin typeface="+mn-lt"/>
                <a:ea typeface="Times New Roman"/>
                <a:cs typeface="Times New Roman" panose="02020603050405020304" pitchFamily="18" charset="0"/>
                <a:sym typeface="Times New Roman"/>
              </a:rPr>
              <a:t>mini</a:t>
            </a:r>
            <a:r>
              <a:rPr lang="en" sz="2000" dirty="0">
                <a:solidFill>
                  <a:schemeClr val="tx1"/>
                </a:solidFill>
                <a:latin typeface="+mn-lt"/>
                <a:ea typeface="Times New Roman"/>
                <a:cs typeface="Times New Roman" panose="02020603050405020304" pitchFamily="18" charset="0"/>
                <a:sym typeface="Times New Roman"/>
              </a:rPr>
              <a:t> computer, which is commonly termed as </a:t>
            </a:r>
            <a:r>
              <a:rPr lang="en" sz="2000" b="1" dirty="0">
                <a:solidFill>
                  <a:schemeClr val="tx1"/>
                </a:solidFill>
                <a:latin typeface="+mn-lt"/>
                <a:ea typeface="Times New Roman"/>
                <a:cs typeface="Times New Roman" panose="02020603050405020304" pitchFamily="18" charset="0"/>
                <a:sym typeface="Times New Roman"/>
              </a:rPr>
              <a:t>Ras</a:t>
            </a:r>
            <a:r>
              <a:rPr lang="en-IN" sz="2000" b="1" dirty="0">
                <a:solidFill>
                  <a:schemeClr val="tx1"/>
                </a:solidFill>
                <a:latin typeface="+mn-lt"/>
                <a:ea typeface="Times New Roman"/>
                <a:cs typeface="Times New Roman" panose="02020603050405020304" pitchFamily="18" charset="0"/>
                <a:sym typeface="Times New Roman"/>
              </a:rPr>
              <a:t>p</a:t>
            </a:r>
            <a:r>
              <a:rPr lang="en" sz="2000" b="1" dirty="0">
                <a:solidFill>
                  <a:schemeClr val="tx1"/>
                </a:solidFill>
                <a:latin typeface="+mn-lt"/>
                <a:ea typeface="Times New Roman"/>
                <a:cs typeface="Times New Roman" panose="02020603050405020304" pitchFamily="18" charset="0"/>
                <a:sym typeface="Times New Roman"/>
              </a:rPr>
              <a:t>berry </a:t>
            </a:r>
            <a:r>
              <a:rPr lang="en-IN" sz="2000" b="1" dirty="0">
                <a:solidFill>
                  <a:schemeClr val="tx1"/>
                </a:solidFill>
                <a:latin typeface="+mn-lt"/>
                <a:ea typeface="Times New Roman"/>
                <a:cs typeface="Times New Roman" panose="02020603050405020304" pitchFamily="18" charset="0"/>
                <a:sym typeface="Times New Roman"/>
              </a:rPr>
              <a:t>P</a:t>
            </a:r>
            <a:r>
              <a:rPr lang="en" sz="2000" b="1" dirty="0">
                <a:solidFill>
                  <a:schemeClr val="tx1"/>
                </a:solidFill>
                <a:latin typeface="+mn-lt"/>
                <a:ea typeface="Times New Roman"/>
                <a:cs typeface="Times New Roman" panose="02020603050405020304" pitchFamily="18" charset="0"/>
                <a:sym typeface="Times New Roman"/>
              </a:rPr>
              <a:t>i.</a:t>
            </a:r>
          </a:p>
          <a:p>
            <a:pPr lvl="0" indent="-342900" algn="just">
              <a:buClr>
                <a:srgbClr val="373737"/>
              </a:buClr>
              <a:buFont typeface="Times New Roman"/>
              <a:buChar char="•"/>
            </a:pPr>
            <a:r>
              <a:rPr lang="en-IN" sz="2000" dirty="0">
                <a:solidFill>
                  <a:schemeClr val="tx1"/>
                </a:solidFill>
                <a:latin typeface="+mn-lt"/>
                <a:ea typeface="Times New Roman"/>
                <a:cs typeface="Times New Roman" panose="02020603050405020304" pitchFamily="18" charset="0"/>
                <a:sym typeface="Times New Roman"/>
              </a:rPr>
              <a:t>It aims at designing a LED Monitor based message display controlled through a laptop. </a:t>
            </a:r>
          </a:p>
        </p:txBody>
      </p:sp>
      <p:sp>
        <p:nvSpPr>
          <p:cNvPr id="404" name="Shape 40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b="1" i="1">
              <a:solidFill>
                <a:srgbClr val="FE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4294967295"/>
          </p:nvPr>
        </p:nvSpPr>
        <p:spPr>
          <a:xfrm>
            <a:off x="914400" y="1121376"/>
            <a:ext cx="7391400" cy="3339456"/>
          </a:xfrm>
          <a:prstGeom prst="rect">
            <a:avLst/>
          </a:prstGeom>
          <a:noFill/>
          <a:ln>
            <a:noFill/>
          </a:ln>
        </p:spPr>
        <p:txBody>
          <a:bodyPr lIns="91425" tIns="45700" rIns="91425" bIns="45700" anchor="t" anchorCtr="0">
            <a:noAutofit/>
          </a:bodyPr>
          <a:lstStyle/>
          <a:p>
            <a:pPr indent="-342900" algn="just">
              <a:spcBef>
                <a:spcPts val="0"/>
              </a:spcBef>
            </a:pPr>
            <a:r>
              <a:rPr lang="en-US" sz="2000" dirty="0" smtClean="0">
                <a:solidFill>
                  <a:schemeClr val="tx1"/>
                </a:solidFill>
                <a:latin typeface="+mn-lt"/>
                <a:cs typeface="Times New Roman" panose="02020603050405020304" pitchFamily="18" charset="0"/>
              </a:rPr>
              <a:t>A display </a:t>
            </a:r>
            <a:r>
              <a:rPr lang="en-US" sz="2000" dirty="0">
                <a:solidFill>
                  <a:schemeClr val="tx1"/>
                </a:solidFill>
                <a:latin typeface="+mn-lt"/>
                <a:cs typeface="Times New Roman" panose="02020603050405020304" pitchFamily="18" charset="0"/>
              </a:rPr>
              <a:t>connected to a server system should continuously listen for the incoming messages from user, process it and display it on LCD screen. </a:t>
            </a:r>
          </a:p>
          <a:p>
            <a:pPr lvl="0" indent="-342900" algn="just">
              <a:buClr>
                <a:srgbClr val="373737"/>
              </a:buClr>
              <a:buFont typeface="Times New Roman"/>
              <a:buChar char="•"/>
            </a:pPr>
            <a:r>
              <a:rPr lang="en-US" sz="2000" dirty="0" smtClean="0">
                <a:solidFill>
                  <a:schemeClr val="tx1"/>
                </a:solidFill>
                <a:latin typeface="+mn-lt"/>
                <a:cs typeface="Times New Roman" panose="02020603050405020304" pitchFamily="18" charset="0"/>
              </a:rPr>
              <a:t>Message </a:t>
            </a:r>
            <a:r>
              <a:rPr lang="en-US" sz="2000" dirty="0">
                <a:solidFill>
                  <a:schemeClr val="tx1"/>
                </a:solidFill>
                <a:latin typeface="+mn-lt"/>
                <a:cs typeface="Times New Roman" panose="02020603050405020304" pitchFamily="18" charset="0"/>
              </a:rPr>
              <a:t>displayed will be updated </a:t>
            </a:r>
            <a:r>
              <a:rPr lang="en-IN" sz="2000" dirty="0">
                <a:solidFill>
                  <a:schemeClr val="tx1"/>
                </a:solidFill>
                <a:latin typeface="+mn-lt"/>
                <a:cs typeface="Times New Roman" panose="02020603050405020304" pitchFamily="18" charset="0"/>
              </a:rPr>
              <a:t>every time</a:t>
            </a:r>
            <a:r>
              <a:rPr lang="en-US" sz="2000" dirty="0">
                <a:solidFill>
                  <a:schemeClr val="tx1"/>
                </a:solidFill>
                <a:latin typeface="+mn-lt"/>
                <a:cs typeface="Times New Roman" panose="02020603050405020304" pitchFamily="18" charset="0"/>
              </a:rPr>
              <a:t> the user sends new information</a:t>
            </a:r>
            <a:r>
              <a:rPr lang="en-US" sz="2000" dirty="0" smtClean="0">
                <a:solidFill>
                  <a:schemeClr val="tx1"/>
                </a:solidFill>
                <a:latin typeface="+mn-lt"/>
                <a:cs typeface="Times New Roman" panose="02020603050405020304" pitchFamily="18" charset="0"/>
              </a:rPr>
              <a:t>.</a:t>
            </a:r>
          </a:p>
          <a:p>
            <a:pPr indent="-342900" algn="just">
              <a:buClr>
                <a:srgbClr val="373737"/>
              </a:buClr>
              <a:buFont typeface="Times New Roman"/>
              <a:buChar char="•"/>
            </a:pPr>
            <a:r>
              <a:rPr lang="en-US" sz="2000" dirty="0">
                <a:solidFill>
                  <a:schemeClr val="tx1"/>
                </a:solidFill>
                <a:latin typeface="+mn-lt"/>
                <a:cs typeface="Times New Roman" panose="02020603050405020304" pitchFamily="18" charset="0"/>
              </a:rPr>
              <a:t>Only authenticated people will be able to update the data to be displayed on the monitor. </a:t>
            </a:r>
            <a:endParaRPr lang="en-US" sz="2000" dirty="0" smtClean="0">
              <a:solidFill>
                <a:schemeClr val="tx1"/>
              </a:solidFill>
              <a:latin typeface="+mn-lt"/>
              <a:cs typeface="Times New Roman" panose="02020603050405020304" pitchFamily="18" charset="0"/>
            </a:endParaRPr>
          </a:p>
          <a:p>
            <a:pPr indent="-342900" algn="just">
              <a:buClr>
                <a:srgbClr val="373737"/>
              </a:buClr>
              <a:buFont typeface="Times New Roman"/>
              <a:buChar char="•"/>
            </a:pPr>
            <a:r>
              <a:rPr lang="en-US" sz="2000" dirty="0">
                <a:solidFill>
                  <a:schemeClr val="tx1"/>
                </a:solidFill>
                <a:latin typeface="+mn-lt"/>
                <a:cs typeface="Times New Roman" panose="02020603050405020304" pitchFamily="18" charset="0"/>
              </a:rPr>
              <a:t>The main objective is to design an automatic, self-enabled highly reliable electronic notice board.</a:t>
            </a:r>
            <a:endParaRPr lang="en" sz="2000" dirty="0">
              <a:solidFill>
                <a:schemeClr val="tx1"/>
              </a:solidFill>
              <a:latin typeface="+mn-lt"/>
              <a:ea typeface="Times New Roman"/>
              <a:cs typeface="Times New Roman" pitchFamily="18" charset="0"/>
              <a:sym typeface="Times New Roman"/>
            </a:endParaRPr>
          </a:p>
          <a:p>
            <a:pPr indent="-342900" algn="just">
              <a:buClr>
                <a:srgbClr val="373737"/>
              </a:buClr>
              <a:buFont typeface="Times New Roman"/>
              <a:buChar char="•"/>
            </a:pPr>
            <a:endParaRPr lang="en" sz="2000" dirty="0">
              <a:solidFill>
                <a:schemeClr val="tx1"/>
              </a:solidFill>
              <a:latin typeface="+mn-lt"/>
              <a:ea typeface="Times New Roman"/>
              <a:cs typeface="Times New Roman" pitchFamily="18" charset="0"/>
              <a:sym typeface="Times New Roman"/>
            </a:endParaRPr>
          </a:p>
        </p:txBody>
      </p:sp>
      <p:sp>
        <p:nvSpPr>
          <p:cNvPr id="410" name="Shape 410"/>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b="1" i="1">
              <a:solidFill>
                <a:srgbClr val="FEFFFF"/>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E289A2B2-B1E6-463A-A06A-978E30B0CF82}"/>
              </a:ext>
            </a:extLst>
          </p:cNvPr>
          <p:cNvSpPr txBox="1"/>
          <p:nvPr/>
        </p:nvSpPr>
        <p:spPr>
          <a:xfrm>
            <a:off x="6934200" y="405884"/>
            <a:ext cx="1226819" cy="400110"/>
          </a:xfrm>
          <a:prstGeom prst="rect">
            <a:avLst/>
          </a:prstGeom>
          <a:noFill/>
        </p:spPr>
        <p:txBody>
          <a:bodyPr wrap="square" rtlCol="0">
            <a:spAutoFit/>
          </a:bodyPr>
          <a:lstStyle/>
          <a:p>
            <a:r>
              <a:rPr lang="en-IN" sz="2000" dirty="0" err="1" smtClean="0">
                <a:solidFill>
                  <a:schemeClr val="accent6">
                    <a:lumMod val="75000"/>
                  </a:schemeClr>
                </a:solidFill>
                <a:latin typeface="+mj-lt"/>
                <a:cs typeface="Times New Roman" panose="02020603050405020304" pitchFamily="18" charset="0"/>
              </a:rPr>
              <a:t>Contd</a:t>
            </a:r>
            <a:r>
              <a:rPr lang="en-IN" sz="2000" dirty="0">
                <a:solidFill>
                  <a:schemeClr val="accent6">
                    <a:lumMod val="75000"/>
                  </a:schemeClr>
                </a:solidFill>
                <a:latin typeface="+mj-lt"/>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1131" y="0"/>
            <a:ext cx="4030663" cy="609600"/>
          </a:xfrm>
        </p:spPr>
        <p:txBody>
          <a:bodyPr/>
          <a:lstStyle/>
          <a:p>
            <a:pPr algn="ctr"/>
            <a:r>
              <a:rPr lang="en-IN" dirty="0" smtClean="0">
                <a:latin typeface="+mj-lt"/>
                <a:cs typeface="Times New Roman" pitchFamily="18" charset="0"/>
              </a:rPr>
              <a:t>Existing System</a:t>
            </a:r>
            <a:endParaRPr lang="en-IN" dirty="0">
              <a:latin typeface="+mj-lt"/>
              <a:cs typeface="Times New Roman" pitchFamily="18" charset="0"/>
            </a:endParaRPr>
          </a:p>
        </p:txBody>
      </p:sp>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6</a:t>
            </a:r>
          </a:p>
        </p:txBody>
      </p:sp>
      <p:sp>
        <p:nvSpPr>
          <p:cNvPr id="5" name="Rectangle 4"/>
          <p:cNvSpPr/>
          <p:nvPr/>
        </p:nvSpPr>
        <p:spPr>
          <a:xfrm>
            <a:off x="1096963" y="1569303"/>
            <a:ext cx="7239000" cy="2462213"/>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mn-lt"/>
              </a:rPr>
              <a:t>T</a:t>
            </a:r>
            <a:r>
              <a:rPr lang="en-IN" sz="2200" dirty="0" smtClean="0">
                <a:latin typeface="+mn-lt"/>
              </a:rPr>
              <a:t>he </a:t>
            </a:r>
            <a:r>
              <a:rPr lang="en-IN" sz="2200" dirty="0">
                <a:latin typeface="+mn-lt"/>
              </a:rPr>
              <a:t>developers have used old </a:t>
            </a:r>
            <a:r>
              <a:rPr lang="en-IN" sz="2200" dirty="0" smtClean="0">
                <a:latin typeface="+mn-lt"/>
              </a:rPr>
              <a:t>technology, like GSM</a:t>
            </a:r>
            <a:r>
              <a:rPr lang="en-IN" sz="2200" dirty="0">
                <a:latin typeface="+mn-lt"/>
              </a:rPr>
              <a:t>, </a:t>
            </a:r>
            <a:r>
              <a:rPr lang="en-IN" sz="2200" dirty="0" smtClean="0">
                <a:latin typeface="+mn-lt"/>
              </a:rPr>
              <a:t>which had low range and bandwidth.</a:t>
            </a:r>
          </a:p>
          <a:p>
            <a:pPr marL="342900" indent="-342900" algn="just">
              <a:buFont typeface="Arial" panose="020B0604020202020204" pitchFamily="34" charset="0"/>
              <a:buChar char="•"/>
            </a:pPr>
            <a:r>
              <a:rPr lang="en-IN" sz="2200" dirty="0" smtClean="0">
                <a:latin typeface="+mn-lt"/>
              </a:rPr>
              <a:t>Transmitter/receiver technology used </a:t>
            </a:r>
            <a:r>
              <a:rPr lang="en-IN" sz="2200" dirty="0">
                <a:latin typeface="+mn-lt"/>
              </a:rPr>
              <a:t>C language in </a:t>
            </a:r>
            <a:r>
              <a:rPr lang="en-IN" sz="2200" dirty="0" err="1">
                <a:latin typeface="+mn-lt"/>
              </a:rPr>
              <a:t>Keil</a:t>
            </a:r>
            <a:r>
              <a:rPr lang="en-IN" sz="2200" dirty="0">
                <a:latin typeface="+mn-lt"/>
              </a:rPr>
              <a:t> Software. </a:t>
            </a:r>
            <a:r>
              <a:rPr lang="en-IN" sz="2200" dirty="0" smtClean="0">
                <a:latin typeface="+mn-lt"/>
              </a:rPr>
              <a:t>This system used old techniques to transmit information which was not economic.</a:t>
            </a:r>
          </a:p>
          <a:p>
            <a:pPr marL="342900" indent="-342900" algn="just">
              <a:buFont typeface="Arial" panose="020B0604020202020204" pitchFamily="34" charset="0"/>
              <a:buChar char="•"/>
            </a:pPr>
            <a:r>
              <a:rPr lang="en-IN" sz="2200" dirty="0" smtClean="0">
                <a:latin typeface="+mn-lt"/>
              </a:rPr>
              <a:t>These </a:t>
            </a:r>
            <a:r>
              <a:rPr lang="en-IN" sz="2200" dirty="0">
                <a:latin typeface="+mn-lt"/>
              </a:rPr>
              <a:t>technologies are inefficient and not reliable. </a:t>
            </a:r>
            <a:endParaRPr lang="en-IN" sz="2200" dirty="0" smtClean="0">
              <a:latin typeface="+mn-lt"/>
            </a:endParaRPr>
          </a:p>
          <a:p>
            <a:pPr marL="342900" indent="-342900" algn="just">
              <a:buFont typeface="Arial" panose="020B0604020202020204" pitchFamily="34" charset="0"/>
              <a:buChar char="•"/>
            </a:pPr>
            <a:endParaRPr lang="en-IN" sz="2200" dirty="0">
              <a:latin typeface="+mn-lt"/>
            </a:endParaRPr>
          </a:p>
        </p:txBody>
      </p:sp>
      <p:sp>
        <p:nvSpPr>
          <p:cNvPr id="6" name="Title 1"/>
          <p:cNvSpPr txBox="1">
            <a:spLocks/>
          </p:cNvSpPr>
          <p:nvPr/>
        </p:nvSpPr>
        <p:spPr>
          <a:xfrm>
            <a:off x="540673" y="609600"/>
            <a:ext cx="2507328" cy="6096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r>
              <a:rPr lang="en-IN" sz="2800" dirty="0" smtClean="0">
                <a:latin typeface="+mj-lt"/>
                <a:cs typeface="Times New Roman" pitchFamily="18" charset="0"/>
              </a:rPr>
              <a:t>Drawbacks</a:t>
            </a:r>
            <a:endParaRPr lang="en-IN" sz="2800" dirty="0">
              <a:latin typeface="+mj-lt"/>
              <a:cs typeface="Times New Roman" pitchFamily="18" charset="0"/>
            </a:endParaRPr>
          </a:p>
        </p:txBody>
      </p:sp>
    </p:spTree>
    <p:extLst>
      <p:ext uri="{BB962C8B-B14F-4D97-AF65-F5344CB8AC3E}">
        <p14:creationId xmlns:p14="http://schemas.microsoft.com/office/powerpoint/2010/main" val="506599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3368" y="361950"/>
            <a:ext cx="4030663" cy="609600"/>
          </a:xfrm>
        </p:spPr>
        <p:txBody>
          <a:bodyPr/>
          <a:lstStyle/>
          <a:p>
            <a:pPr algn="ctr"/>
            <a:r>
              <a:rPr lang="en-IN" dirty="0">
                <a:latin typeface="+mj-lt"/>
                <a:cs typeface="Times New Roman" pitchFamily="18" charset="0"/>
              </a:rPr>
              <a:t>Problem statement</a:t>
            </a:r>
          </a:p>
        </p:txBody>
      </p:sp>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7</a:t>
            </a:r>
          </a:p>
        </p:txBody>
      </p:sp>
      <p:sp>
        <p:nvSpPr>
          <p:cNvPr id="5" name="Rectangle 4"/>
          <p:cNvSpPr/>
          <p:nvPr/>
        </p:nvSpPr>
        <p:spPr>
          <a:xfrm>
            <a:off x="1295400" y="1809750"/>
            <a:ext cx="7239000" cy="1107996"/>
          </a:xfrm>
          <a:prstGeom prst="rect">
            <a:avLst/>
          </a:prstGeom>
        </p:spPr>
        <p:txBody>
          <a:bodyPr wrap="square">
            <a:spAutoFit/>
          </a:bodyPr>
          <a:lstStyle/>
          <a:p>
            <a:pPr algn="just"/>
            <a:r>
              <a:rPr lang="en-IN" sz="2200" dirty="0" smtClean="0">
                <a:latin typeface="+mn-lt"/>
              </a:rPr>
              <a:t>To </a:t>
            </a:r>
            <a:r>
              <a:rPr lang="en-IN" sz="2200" dirty="0">
                <a:latin typeface="+mn-lt"/>
              </a:rPr>
              <a:t>overcome </a:t>
            </a:r>
            <a:r>
              <a:rPr lang="en-IN" sz="2200" dirty="0" smtClean="0">
                <a:latin typeface="+mn-lt"/>
              </a:rPr>
              <a:t>the drawbacks of the existing system, </a:t>
            </a:r>
            <a:r>
              <a:rPr lang="en-IN" sz="2200" dirty="0">
                <a:latin typeface="+mn-lt"/>
              </a:rPr>
              <a:t>we </a:t>
            </a:r>
            <a:r>
              <a:rPr lang="en-IN" sz="2200" dirty="0" smtClean="0">
                <a:latin typeface="+mn-lt"/>
              </a:rPr>
              <a:t>are proposing </a:t>
            </a:r>
            <a:r>
              <a:rPr lang="en-IN" sz="2200" dirty="0">
                <a:latin typeface="+mn-lt"/>
              </a:rPr>
              <a:t>modern technologies such as IOT with wireless based remote access </a:t>
            </a:r>
            <a:r>
              <a:rPr lang="en-IN" sz="2200" dirty="0" smtClean="0">
                <a:latin typeface="+mn-lt"/>
              </a:rPr>
              <a:t>network.</a:t>
            </a:r>
            <a:endParaRPr lang="en-IN" sz="2200" dirty="0">
              <a:latin typeface="+mn-lt"/>
            </a:endParaRPr>
          </a:p>
        </p:txBody>
      </p:sp>
    </p:spTree>
    <p:extLst>
      <p:ext uri="{BB962C8B-B14F-4D97-AF65-F5344CB8AC3E}">
        <p14:creationId xmlns:p14="http://schemas.microsoft.com/office/powerpoint/2010/main" val="2600201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33350"/>
            <a:ext cx="4038600" cy="609600"/>
          </a:xfrm>
        </p:spPr>
        <p:txBody>
          <a:bodyPr/>
          <a:lstStyle/>
          <a:p>
            <a:pPr algn="ctr"/>
            <a:r>
              <a:rPr lang="en-IN" dirty="0" smtClean="0">
                <a:solidFill>
                  <a:schemeClr val="accent6">
                    <a:lumMod val="75000"/>
                  </a:schemeClr>
                </a:solidFill>
                <a:latin typeface="+mj-lt"/>
              </a:rPr>
              <a:t>Proposed System</a:t>
            </a:r>
            <a:endParaRPr lang="en-IN" dirty="0">
              <a:solidFill>
                <a:schemeClr val="accent6">
                  <a:lumMod val="75000"/>
                </a:schemeClr>
              </a:solidFill>
              <a:latin typeface="+mj-lt"/>
            </a:endParaRPr>
          </a:p>
        </p:txBody>
      </p:sp>
      <p:sp>
        <p:nvSpPr>
          <p:cNvPr id="3" name="Subtitle 2"/>
          <p:cNvSpPr>
            <a:spLocks noGrp="1"/>
          </p:cNvSpPr>
          <p:nvPr>
            <p:ph type="subTitle" idx="1"/>
          </p:nvPr>
        </p:nvSpPr>
        <p:spPr>
          <a:xfrm>
            <a:off x="1219200" y="1200150"/>
            <a:ext cx="7162800" cy="3352800"/>
          </a:xfrm>
        </p:spPr>
        <p:txBody>
          <a:bodyPr anchor="t"/>
          <a:lstStyle/>
          <a:p>
            <a:pPr algn="just">
              <a:spcBef>
                <a:spcPts val="0"/>
              </a:spcBef>
              <a:spcAft>
                <a:spcPts val="100"/>
              </a:spcAft>
            </a:pPr>
            <a:r>
              <a:rPr lang="en-US" sz="2000" dirty="0">
                <a:solidFill>
                  <a:schemeClr val="tx1"/>
                </a:solidFill>
                <a:latin typeface="+mn-lt"/>
              </a:rPr>
              <a:t>This project, aims to increase the usability of electronic notice boards, deals with wireless reception and display of messages using Raspberry pi. Practically, all output resolutions are supported. It aims at designing a LED Monitor based message display controlled through a laptop. It is simple, easy to install, user-friendly system which can receive and display information in a particular manner with respect to date and time which will help the user to easily keep the track of information every day and each time he uses the system. </a:t>
            </a:r>
            <a:endParaRPr lang="en-IN" sz="2000" dirty="0">
              <a:solidFill>
                <a:schemeClr val="tx1"/>
              </a:solidFill>
              <a:latin typeface="+mn-lt"/>
            </a:endParaRPr>
          </a:p>
        </p:txBody>
      </p:sp>
      <p:sp>
        <p:nvSpPr>
          <p:cNvPr id="4" name="Slide Number Placeholder 3"/>
          <p:cNvSpPr>
            <a:spLocks noGrp="1"/>
          </p:cNvSpPr>
          <p:nvPr>
            <p:ph type="sldNum" idx="12"/>
          </p:nvPr>
        </p:nvSpPr>
        <p:spPr>
          <a:xfrm>
            <a:off x="511175" y="4812507"/>
            <a:ext cx="585788" cy="273843"/>
          </a:xfrm>
        </p:spPr>
        <p:txBody>
          <a:bodyPr/>
          <a:lstStyle/>
          <a:p>
            <a:pPr algn="r">
              <a:buSzPct val="25000"/>
            </a:pPr>
            <a:r>
              <a:rPr lang="en" sz="2000" b="1" i="1" dirty="0" smtClean="0">
                <a:solidFill>
                  <a:srgbClr val="FEFFFF"/>
                </a:solidFill>
                <a:latin typeface="Century Gothic"/>
                <a:ea typeface="Century Gothic"/>
                <a:cs typeface="Century Gothic"/>
                <a:sym typeface="Century Gothic"/>
              </a:rPr>
              <a:t>8</a:t>
            </a:r>
            <a:endParaRPr lang="en" sz="2000" b="1" i="1" dirty="0">
              <a:solidFill>
                <a:srgbClr val="FE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60829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idx="4294967295"/>
          </p:nvPr>
        </p:nvSpPr>
        <p:spPr>
          <a:xfrm>
            <a:off x="2428761" y="0"/>
            <a:ext cx="4231235" cy="65885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dirty="0" smtClean="0">
                <a:latin typeface="+mj-lt"/>
              </a:rPr>
              <a:t>High Level Design </a:t>
            </a:r>
            <a:endParaRPr lang="en" dirty="0">
              <a:latin typeface="+mj-lt"/>
            </a:endParaRPr>
          </a:p>
        </p:txBody>
      </p:sp>
      <p:sp>
        <p:nvSpPr>
          <p:cNvPr id="452"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9</a:t>
            </a:fld>
            <a:r>
              <a:rPr lang="en" sz="2000" dirty="0">
                <a:solidFill>
                  <a:srgbClr val="FEFFFF"/>
                </a:solidFill>
                <a:latin typeface="Century Gothic"/>
                <a:ea typeface="Century Gothic"/>
                <a:cs typeface="Century Gothic"/>
                <a:sym typeface="Century Gothic"/>
              </a:rPr>
              <a:t>tttt</a:t>
            </a: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9</a:t>
            </a:fld>
            <a:endParaRPr lang="en" sz="2000" b="1" i="1">
              <a:solidFill>
                <a:srgbClr val="FEFFFF"/>
              </a:solidFill>
              <a:latin typeface="Century Gothic"/>
              <a:ea typeface="Century Gothic"/>
              <a:cs typeface="Century Gothic"/>
              <a:sym typeface="Century Gothic"/>
            </a:endParaRPr>
          </a:p>
        </p:txBody>
      </p:sp>
      <p:cxnSp>
        <p:nvCxnSpPr>
          <p:cNvPr id="476" name="Straight Connector 475"/>
          <p:cNvCxnSpPr/>
          <p:nvPr/>
        </p:nvCxnSpPr>
        <p:spPr>
          <a:xfrm>
            <a:off x="2576052" y="450596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609600" y="727471"/>
            <a:ext cx="0" cy="9035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410779" y="1705076"/>
            <a:ext cx="4267200" cy="27716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6"/>
          <p:cNvSpPr/>
          <p:nvPr/>
        </p:nvSpPr>
        <p:spPr>
          <a:xfrm>
            <a:off x="2690352" y="1960406"/>
            <a:ext cx="360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Module </a:t>
            </a:r>
            <a:r>
              <a:rPr lang="en-IN" dirty="0" smtClean="0">
                <a:solidFill>
                  <a:schemeClr val="tx1"/>
                </a:solidFill>
              </a:rPr>
              <a:t>1: Configuration</a:t>
            </a:r>
            <a:endParaRPr lang="en-IN" dirty="0">
              <a:solidFill>
                <a:schemeClr val="tx1"/>
              </a:solidFill>
            </a:endParaRPr>
          </a:p>
        </p:txBody>
      </p:sp>
      <p:sp>
        <p:nvSpPr>
          <p:cNvPr id="10" name="Rectangle 9"/>
          <p:cNvSpPr/>
          <p:nvPr/>
        </p:nvSpPr>
        <p:spPr>
          <a:xfrm>
            <a:off x="2690352" y="2562901"/>
            <a:ext cx="360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a:t>
            </a:r>
            <a:r>
              <a:rPr lang="en-IN" dirty="0" smtClean="0"/>
              <a:t>2: Setup</a:t>
            </a:r>
            <a:endParaRPr lang="en-IN" dirty="0"/>
          </a:p>
        </p:txBody>
      </p:sp>
      <p:sp>
        <p:nvSpPr>
          <p:cNvPr id="11" name="Rectangle 10"/>
          <p:cNvSpPr/>
          <p:nvPr/>
        </p:nvSpPr>
        <p:spPr>
          <a:xfrm>
            <a:off x="2690352" y="3206321"/>
            <a:ext cx="360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a:t>
            </a:r>
            <a:r>
              <a:rPr lang="en-IN" dirty="0" smtClean="0"/>
              <a:t>3: Assembly</a:t>
            </a:r>
            <a:endParaRPr lang="en-IN" dirty="0"/>
          </a:p>
        </p:txBody>
      </p:sp>
      <p:sp>
        <p:nvSpPr>
          <p:cNvPr id="20" name="Rectangle 19"/>
          <p:cNvSpPr/>
          <p:nvPr/>
        </p:nvSpPr>
        <p:spPr>
          <a:xfrm>
            <a:off x="2690352" y="3814354"/>
            <a:ext cx="3600000" cy="36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a:t>
            </a:r>
            <a:r>
              <a:rPr lang="en-IN" dirty="0" smtClean="0"/>
              <a:t>4: Deployment</a:t>
            </a:r>
            <a:endParaRPr lang="en-IN" dirty="0"/>
          </a:p>
        </p:txBody>
      </p:sp>
      <p:sp>
        <p:nvSpPr>
          <p:cNvPr id="12" name="Shape 450"/>
          <p:cNvSpPr txBox="1">
            <a:spLocks/>
          </p:cNvSpPr>
          <p:nvPr/>
        </p:nvSpPr>
        <p:spPr>
          <a:xfrm>
            <a:off x="774572" y="856518"/>
            <a:ext cx="4330828" cy="58259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buSzPct val="25000"/>
            </a:pPr>
            <a:r>
              <a:rPr lang="en" sz="2800" dirty="0" smtClean="0">
                <a:solidFill>
                  <a:schemeClr val="accent6">
                    <a:lumMod val="75000"/>
                  </a:schemeClr>
                </a:solidFill>
                <a:latin typeface="+mj-lt"/>
              </a:rPr>
              <a:t>List of Modules Identified</a:t>
            </a:r>
            <a:endParaRPr lang="en" sz="2800" dirty="0">
              <a:solidFill>
                <a:schemeClr val="accent6">
                  <a:lumMod val="75000"/>
                </a:schemeClr>
              </a:solidFill>
              <a:latin typeface="+mj-lt"/>
            </a:endParaRPr>
          </a:p>
        </p:txBody>
      </p:sp>
    </p:spTree>
    <p:extLst>
      <p:ext uri="{BB962C8B-B14F-4D97-AF65-F5344CB8AC3E}">
        <p14:creationId xmlns:p14="http://schemas.microsoft.com/office/powerpoint/2010/main" val="94207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E5369"/>
      </a:dk2>
      <a:lt2>
        <a:srgbClr val="CFE2E7"/>
      </a:lt2>
      <a:accent1>
        <a:srgbClr val="353535"/>
      </a:accent1>
      <a:accent2>
        <a:srgbClr val="1CACE3"/>
      </a:accent2>
      <a:accent3>
        <a:srgbClr val="FFFFFF"/>
      </a:accent3>
      <a:accent4>
        <a:srgbClr val="000000"/>
      </a:accent4>
      <a:accent5>
        <a:srgbClr val="AEAEAE"/>
      </a:accent5>
      <a:accent6>
        <a:srgbClr val="189BCE"/>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3096</TotalTime>
  <Words>791</Words>
  <Application>Microsoft Office PowerPoint</Application>
  <PresentationFormat>On-screen Show (16:9)</PresentationFormat>
  <Paragraphs>95</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Noto Sans Symbols</vt:lpstr>
      <vt:lpstr>Times New Roman</vt:lpstr>
      <vt:lpstr>默认设计模板</vt:lpstr>
      <vt:lpstr>TITLE : IoT Based Wireless Smart Board</vt:lpstr>
      <vt:lpstr>Agenda</vt:lpstr>
      <vt:lpstr>Abstract</vt:lpstr>
      <vt:lpstr>Introduction</vt:lpstr>
      <vt:lpstr>PowerPoint Presentation</vt:lpstr>
      <vt:lpstr>Existing System</vt:lpstr>
      <vt:lpstr>Problem statement</vt:lpstr>
      <vt:lpstr>Proposed System</vt:lpstr>
      <vt:lpstr>High Level Design </vt:lpstr>
      <vt:lpstr>PowerPoint Presentation</vt:lpstr>
      <vt:lpstr>PowerPoint Presentation</vt:lpstr>
      <vt:lpstr>PowerPoint Presentation</vt:lpstr>
      <vt:lpstr>   Module 4: Deployment</vt:lpstr>
      <vt:lpstr>PowerPoint Presentation</vt:lpstr>
      <vt:lpstr>PowerPoint Presentation</vt:lpstr>
      <vt:lpstr>Activity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FARMING ASSISTANCE WEB                              SERVICE</dc:title>
  <dc:creator>CHAYAPATHI-CPN</dc:creator>
  <cp:lastModifiedBy>PRAVESH KASAUNDHAN</cp:lastModifiedBy>
  <cp:revision>325</cp:revision>
  <dcterms:modified xsi:type="dcterms:W3CDTF">2020-06-28T16:42:25Z</dcterms:modified>
</cp:coreProperties>
</file>