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t="-83000" b="-8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209550"/>
            <a:ext cx="9305925" cy="2919413"/>
          </a:xfrm>
          <a:effectLst/>
        </p:spPr>
        <p:txBody>
          <a:bodyPr>
            <a:normAutofit/>
          </a:bodyPr>
          <a:lstStyle/>
          <a:p>
            <a:r>
              <a:rPr lang="en-US" sz="5300" dirty="0">
                <a:solidFill>
                  <a:schemeClr val="accent2">
                    <a:lumMod val="50000"/>
                  </a:schemeClr>
                </a:solidFill>
                <a:effectLst>
                  <a:outerShdw blurRad="38100" dist="38100" dir="2700000" algn="tl">
                    <a:srgbClr val="000000">
                      <a:alpha val="43137"/>
                    </a:srgbClr>
                  </a:outerShdw>
                </a:effectLst>
                <a:latin typeface="Candara" panose="020E0502030303020204" pitchFamily="34" charset="0"/>
              </a:rPr>
              <a:t>Predicting And Analyzing Urban Water Quality With Machine Learning.</a:t>
            </a:r>
            <a:endParaRPr lang="en-IN" sz="5300" dirty="0">
              <a:solidFill>
                <a:schemeClr val="accent2">
                  <a:lumMod val="50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1443037" y="3040063"/>
            <a:ext cx="9144000" cy="1655762"/>
          </a:xfrm>
        </p:spPr>
        <p:txBody>
          <a:bodyPr>
            <a:noAutofit/>
          </a:bodyPr>
          <a:lstStyle/>
          <a:p>
            <a:pPr>
              <a:lnSpc>
                <a:spcPct val="170000"/>
              </a:lnSpc>
            </a:pPr>
            <a:r>
              <a:rPr lang="en-US" sz="1500" dirty="0"/>
              <a:t>PRESENTED BY:</a:t>
            </a:r>
          </a:p>
          <a:p>
            <a:pPr>
              <a:lnSpc>
                <a:spcPct val="170000"/>
              </a:lnSpc>
            </a:pPr>
            <a:r>
              <a:rPr lang="en-US" sz="2000" b="1" dirty="0"/>
              <a:t>TEAM NO: CSE-001</a:t>
            </a:r>
          </a:p>
          <a:p>
            <a:pPr>
              <a:lnSpc>
                <a:spcPct val="170000"/>
              </a:lnSpc>
            </a:pPr>
            <a:r>
              <a:rPr lang="en-US" sz="1500" b="1" dirty="0"/>
              <a:t>18UK1A0559-CHENNABOINA VARUNRAHUL</a:t>
            </a:r>
          </a:p>
          <a:p>
            <a:pPr>
              <a:lnSpc>
                <a:spcPct val="170000"/>
              </a:lnSpc>
            </a:pPr>
            <a:r>
              <a:rPr lang="en-US" sz="1500" b="1" dirty="0"/>
              <a:t>18UK1A0544-POLU RAVICHANDRA</a:t>
            </a:r>
          </a:p>
          <a:p>
            <a:pPr>
              <a:lnSpc>
                <a:spcPct val="170000"/>
              </a:lnSpc>
            </a:pPr>
            <a:r>
              <a:rPr lang="en-US" sz="1500" b="1" dirty="0"/>
              <a:t>18UK1A0537-NAGUNURI VIKAS</a:t>
            </a:r>
          </a:p>
          <a:p>
            <a:pPr>
              <a:lnSpc>
                <a:spcPct val="170000"/>
              </a:lnSpc>
            </a:pPr>
            <a:r>
              <a:rPr lang="en-US" sz="1500" b="1" dirty="0"/>
              <a:t>18UK1A0554-SRIPADA </a:t>
            </a:r>
            <a:r>
              <a:rPr lang="en-US" sz="1500" b="1" i="1" dirty="0"/>
              <a:t>VIJAY</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E300-B0EF-487C-B36A-97506273F44D}"/>
              </a:ext>
            </a:extLst>
          </p:cNvPr>
          <p:cNvSpPr txBox="1"/>
          <p:nvPr/>
        </p:nvSpPr>
        <p:spPr>
          <a:xfrm>
            <a:off x="514905" y="292963"/>
            <a:ext cx="9552373" cy="907941"/>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VISUALISATION OF GRAPHS:</a:t>
            </a:r>
          </a:p>
        </p:txBody>
      </p:sp>
      <p:pic>
        <p:nvPicPr>
          <p:cNvPr id="9" name="Picture 8">
            <a:extLst>
              <a:ext uri="{FF2B5EF4-FFF2-40B4-BE49-F238E27FC236}">
                <a16:creationId xmlns:a16="http://schemas.microsoft.com/office/drawing/2014/main" id="{40A1BB22-D864-4AB8-AA5C-E39A6A3E4198}"/>
              </a:ext>
            </a:extLst>
          </p:cNvPr>
          <p:cNvPicPr>
            <a:picLocks noChangeAspect="1"/>
          </p:cNvPicPr>
          <p:nvPr/>
        </p:nvPicPr>
        <p:blipFill rotWithShape="1">
          <a:blip r:embed="rId2">
            <a:extLst>
              <a:ext uri="{28A0092B-C50C-407E-A947-70E740481C1C}">
                <a14:useLocalDpi xmlns:a14="http://schemas.microsoft.com/office/drawing/2010/main" val="0"/>
              </a:ext>
            </a:extLst>
          </a:blip>
          <a:srcRect l="20486" t="18511" r="20485" b="6796"/>
          <a:stretch/>
        </p:blipFill>
        <p:spPr>
          <a:xfrm>
            <a:off x="242869" y="1476110"/>
            <a:ext cx="6760800" cy="4695891"/>
          </a:xfrm>
          <a:prstGeom prst="rect">
            <a:avLst/>
          </a:prstGeom>
        </p:spPr>
      </p:pic>
      <p:pic>
        <p:nvPicPr>
          <p:cNvPr id="11" name="Picture 10">
            <a:extLst>
              <a:ext uri="{FF2B5EF4-FFF2-40B4-BE49-F238E27FC236}">
                <a16:creationId xmlns:a16="http://schemas.microsoft.com/office/drawing/2014/main" id="{C28F8FFE-FE81-45A6-B4BB-18AF0CD5BC51}"/>
              </a:ext>
            </a:extLst>
          </p:cNvPr>
          <p:cNvPicPr>
            <a:picLocks noChangeAspect="1"/>
          </p:cNvPicPr>
          <p:nvPr/>
        </p:nvPicPr>
        <p:blipFill rotWithShape="1">
          <a:blip r:embed="rId3">
            <a:extLst>
              <a:ext uri="{28A0092B-C50C-407E-A947-70E740481C1C}">
                <a14:useLocalDpi xmlns:a14="http://schemas.microsoft.com/office/drawing/2010/main" val="0"/>
              </a:ext>
            </a:extLst>
          </a:blip>
          <a:srcRect l="11650" t="27444" r="46311" b="32039"/>
          <a:stretch/>
        </p:blipFill>
        <p:spPr>
          <a:xfrm>
            <a:off x="7101109" y="2420988"/>
            <a:ext cx="4848022" cy="2628343"/>
          </a:xfrm>
          <a:prstGeom prst="rect">
            <a:avLst/>
          </a:prstGeom>
        </p:spPr>
      </p:pic>
    </p:spTree>
    <p:extLst>
      <p:ext uri="{BB962C8B-B14F-4D97-AF65-F5344CB8AC3E}">
        <p14:creationId xmlns:p14="http://schemas.microsoft.com/office/powerpoint/2010/main" val="363181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25C160-3100-4BB2-A4B4-4F3B6CFCC394}"/>
              </a:ext>
            </a:extLst>
          </p:cNvPr>
          <p:cNvPicPr>
            <a:picLocks noChangeAspect="1"/>
          </p:cNvPicPr>
          <p:nvPr/>
        </p:nvPicPr>
        <p:blipFill rotWithShape="1">
          <a:blip r:embed="rId2">
            <a:extLst>
              <a:ext uri="{28A0092B-C50C-407E-A947-70E740481C1C}">
                <a14:useLocalDpi xmlns:a14="http://schemas.microsoft.com/office/drawing/2010/main" val="0"/>
              </a:ext>
            </a:extLst>
          </a:blip>
          <a:srcRect l="26045" t="15946" r="26521" b="4831"/>
          <a:stretch/>
        </p:blipFill>
        <p:spPr>
          <a:xfrm>
            <a:off x="843952" y="168143"/>
            <a:ext cx="5069168" cy="3862319"/>
          </a:xfrm>
          <a:prstGeom prst="rect">
            <a:avLst/>
          </a:prstGeom>
        </p:spPr>
      </p:pic>
      <p:pic>
        <p:nvPicPr>
          <p:cNvPr id="4" name="Picture 3">
            <a:extLst>
              <a:ext uri="{FF2B5EF4-FFF2-40B4-BE49-F238E27FC236}">
                <a16:creationId xmlns:a16="http://schemas.microsoft.com/office/drawing/2014/main" id="{5FAE308C-B8E5-4BE1-AABB-AEDE993BC671}"/>
              </a:ext>
            </a:extLst>
          </p:cNvPr>
          <p:cNvPicPr>
            <a:picLocks noChangeAspect="1"/>
          </p:cNvPicPr>
          <p:nvPr/>
        </p:nvPicPr>
        <p:blipFill rotWithShape="1">
          <a:blip r:embed="rId3">
            <a:extLst>
              <a:ext uri="{28A0092B-C50C-407E-A947-70E740481C1C}">
                <a14:useLocalDpi xmlns:a14="http://schemas.microsoft.com/office/drawing/2010/main" val="0"/>
              </a:ext>
            </a:extLst>
          </a:blip>
          <a:srcRect l="13616" t="31456" r="37889" b="20000"/>
          <a:stretch/>
        </p:blipFill>
        <p:spPr>
          <a:xfrm>
            <a:off x="6178859" y="2743200"/>
            <a:ext cx="5912528" cy="3329126"/>
          </a:xfrm>
          <a:prstGeom prst="rect">
            <a:avLst/>
          </a:prstGeom>
        </p:spPr>
      </p:pic>
    </p:spTree>
    <p:extLst>
      <p:ext uri="{BB962C8B-B14F-4D97-AF65-F5344CB8AC3E}">
        <p14:creationId xmlns:p14="http://schemas.microsoft.com/office/powerpoint/2010/main" val="264913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E0E931-BD55-4ABC-B71C-916A8D5E1F0F}"/>
              </a:ext>
            </a:extLst>
          </p:cNvPr>
          <p:cNvPicPr>
            <a:picLocks noChangeAspect="1"/>
          </p:cNvPicPr>
          <p:nvPr/>
        </p:nvPicPr>
        <p:blipFill rotWithShape="1">
          <a:blip r:embed="rId2"/>
          <a:srcRect l="1175" r="24863" b="7970"/>
          <a:stretch/>
        </p:blipFill>
        <p:spPr>
          <a:xfrm>
            <a:off x="347472" y="127963"/>
            <a:ext cx="5385816" cy="1161341"/>
          </a:xfrm>
          <a:prstGeom prst="rect">
            <a:avLst/>
          </a:prstGeom>
        </p:spPr>
      </p:pic>
      <p:pic>
        <p:nvPicPr>
          <p:cNvPr id="4" name="Picture 3">
            <a:extLst>
              <a:ext uri="{FF2B5EF4-FFF2-40B4-BE49-F238E27FC236}">
                <a16:creationId xmlns:a16="http://schemas.microsoft.com/office/drawing/2014/main" id="{10ACDBA9-DCA8-4FE6-973C-D883C1840964}"/>
              </a:ext>
            </a:extLst>
          </p:cNvPr>
          <p:cNvPicPr>
            <a:picLocks noChangeAspect="1"/>
          </p:cNvPicPr>
          <p:nvPr/>
        </p:nvPicPr>
        <p:blipFill rotWithShape="1">
          <a:blip r:embed="rId3">
            <a:extLst>
              <a:ext uri="{28A0092B-C50C-407E-A947-70E740481C1C}">
                <a14:useLocalDpi xmlns:a14="http://schemas.microsoft.com/office/drawing/2010/main" val="0"/>
              </a:ext>
            </a:extLst>
          </a:blip>
          <a:srcRect l="17475" t="26000" r="18025" b="19333"/>
          <a:stretch/>
        </p:blipFill>
        <p:spPr>
          <a:xfrm>
            <a:off x="347472" y="1289304"/>
            <a:ext cx="5385816" cy="2567657"/>
          </a:xfrm>
          <a:prstGeom prst="rect">
            <a:avLst/>
          </a:prstGeom>
        </p:spPr>
      </p:pic>
      <p:pic>
        <p:nvPicPr>
          <p:cNvPr id="6" name="Picture 5">
            <a:extLst>
              <a:ext uri="{FF2B5EF4-FFF2-40B4-BE49-F238E27FC236}">
                <a16:creationId xmlns:a16="http://schemas.microsoft.com/office/drawing/2014/main" id="{AEF941BE-CF03-478B-9E59-B573496B266E}"/>
              </a:ext>
            </a:extLst>
          </p:cNvPr>
          <p:cNvPicPr>
            <a:picLocks noChangeAspect="1"/>
          </p:cNvPicPr>
          <p:nvPr/>
        </p:nvPicPr>
        <p:blipFill rotWithShape="1">
          <a:blip r:embed="rId4">
            <a:extLst>
              <a:ext uri="{28A0092B-C50C-407E-A947-70E740481C1C}">
                <a14:useLocalDpi xmlns:a14="http://schemas.microsoft.com/office/drawing/2010/main" val="0"/>
              </a:ext>
            </a:extLst>
          </a:blip>
          <a:srcRect l="18377" t="20666" r="16674" b="13600"/>
          <a:stretch/>
        </p:blipFill>
        <p:spPr>
          <a:xfrm>
            <a:off x="6117663" y="3181037"/>
            <a:ext cx="5578167" cy="3175562"/>
          </a:xfrm>
          <a:prstGeom prst="rect">
            <a:avLst/>
          </a:prstGeom>
        </p:spPr>
      </p:pic>
    </p:spTree>
    <p:extLst>
      <p:ext uri="{BB962C8B-B14F-4D97-AF65-F5344CB8AC3E}">
        <p14:creationId xmlns:p14="http://schemas.microsoft.com/office/powerpoint/2010/main" val="422391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1" y="399495"/>
            <a:ext cx="7785716" cy="4216539"/>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SOFTWARE REQUIREMENTS:</a:t>
            </a:r>
          </a:p>
          <a:p>
            <a:pPr marL="285750" indent="-285750">
              <a:buFont typeface="Arial" panose="020B0604020202020204" pitchFamily="34" charset="0"/>
              <a:buChar char="•"/>
            </a:pPr>
            <a:r>
              <a:rPr lang="en-IN" dirty="0"/>
              <a:t>Google </a:t>
            </a:r>
            <a:r>
              <a:rPr lang="en-IN" dirty="0" err="1"/>
              <a:t>colab</a:t>
            </a:r>
            <a:endParaRPr lang="en-IN" dirty="0"/>
          </a:p>
          <a:p>
            <a:pPr marL="285750" indent="-285750">
              <a:buFont typeface="Arial" panose="020B0604020202020204" pitchFamily="34" charset="0"/>
              <a:buChar char="•"/>
            </a:pPr>
            <a:r>
              <a:rPr lang="en-IN" dirty="0"/>
              <a:t>Anaconda navigator</a:t>
            </a:r>
          </a:p>
          <a:p>
            <a:pPr marL="285750" indent="-285750">
              <a:buFont typeface="Arial" panose="020B0604020202020204" pitchFamily="34" charset="0"/>
              <a:buChar char="•"/>
            </a:pPr>
            <a:r>
              <a:rPr lang="en-IN" dirty="0" err="1"/>
              <a:t>Jupyter</a:t>
            </a:r>
            <a:r>
              <a:rPr lang="en-IN" dirty="0"/>
              <a:t> notebook</a:t>
            </a:r>
          </a:p>
          <a:p>
            <a:pPr marL="285750" indent="-285750">
              <a:buFont typeface="Arial" panose="020B0604020202020204" pitchFamily="34" charset="0"/>
              <a:buChar char="•"/>
            </a:pPr>
            <a:r>
              <a:rPr lang="en-IN" dirty="0"/>
              <a:t>Machine learning tools: pandas,</a:t>
            </a:r>
          </a:p>
          <a:p>
            <a:r>
              <a:rPr lang="en-IN" dirty="0"/>
              <a:t>                                               NumPy,</a:t>
            </a:r>
          </a:p>
          <a:p>
            <a:r>
              <a:rPr lang="en-IN" dirty="0"/>
              <a:t>                                               Matplotlib,</a:t>
            </a:r>
          </a:p>
          <a:p>
            <a:r>
              <a:rPr lang="en-IN" dirty="0"/>
              <a:t>                                               </a:t>
            </a:r>
            <a:r>
              <a:rPr lang="en-IN" dirty="0" err="1"/>
              <a:t>Scikitlearn</a:t>
            </a:r>
            <a:r>
              <a:rPr lang="en-IN" dirty="0"/>
              <a:t>,</a:t>
            </a:r>
          </a:p>
          <a:p>
            <a:r>
              <a:rPr lang="en-IN" dirty="0"/>
              <a:t>                                               Seaborn</a:t>
            </a:r>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426128" y="1233996"/>
            <a:ext cx="7901126" cy="2569934"/>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CONCLUSION:</a:t>
            </a:r>
          </a:p>
          <a:p>
            <a:pPr marL="285750" indent="-285750">
              <a:buFont typeface="Arial" panose="020B0604020202020204" pitchFamily="34" charset="0"/>
              <a:buChar char="•"/>
            </a:pPr>
            <a:r>
              <a:rPr lang="en-US" dirty="0"/>
              <a:t>In this project we have presented the Predicting And Analyzing Urban Water Quality.</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t>We have done the Prediction using machine learning model.</a:t>
            </a:r>
          </a:p>
          <a:p>
            <a:pPr marL="285750" indent="-285750">
              <a:buFont typeface="Arial" panose="020B0604020202020204" pitchFamily="34" charset="0"/>
              <a:buChar char="•"/>
            </a:pPr>
            <a:r>
              <a:rPr lang="en-US" dirty="0"/>
              <a:t>For the better results we used Random Forest algorithm and proved with 90% accuracy.</a:t>
            </a:r>
          </a:p>
          <a:p>
            <a:endParaRPr lang="en-IN" dirty="0"/>
          </a:p>
        </p:txBody>
      </p:sp>
    </p:spTree>
    <p:extLst>
      <p:ext uri="{BB962C8B-B14F-4D97-AF65-F5344CB8AC3E}">
        <p14:creationId xmlns:p14="http://schemas.microsoft.com/office/powerpoint/2010/main" val="30143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834498" y="2274838"/>
            <a:ext cx="387066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MACHINE LEARNING APPROACHES</a:t>
            </a:r>
          </a:p>
          <a:p>
            <a:pPr marL="285750" indent="-285750">
              <a:buFont typeface="Arial" panose="020B0604020202020204" pitchFamily="34" charset="0"/>
              <a:buChar char="•"/>
            </a:pPr>
            <a:r>
              <a:rPr lang="en-US" sz="1800" dirty="0"/>
              <a:t>VISUALIZATION OF GRAPHS</a:t>
            </a:r>
          </a:p>
          <a:p>
            <a:pPr marL="285750" indent="-285750">
              <a:buFont typeface="Arial" panose="020B0604020202020204" pitchFamily="34" charset="0"/>
              <a:buChar char="•"/>
            </a:pPr>
            <a:r>
              <a:rPr lang="en-US" sz="1800" dirty="0"/>
              <a:t>SOFTWARE REQUIREMENTS</a:t>
            </a:r>
          </a:p>
          <a:p>
            <a:pPr marL="285750" indent="-285750">
              <a:buFont typeface="Arial" panose="020B0604020202020204" pitchFamily="34" charset="0"/>
              <a:buChar char="•"/>
            </a:pPr>
            <a:r>
              <a:rPr lang="en-US" sz="1800"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OUTLINE:</a:t>
            </a:r>
            <a:endParaRPr lang="en-IN" sz="5300" dirty="0"/>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354367" y="1677370"/>
            <a:ext cx="7934325" cy="3693319"/>
          </a:xfrm>
          <a:prstGeom prst="rect">
            <a:avLst/>
          </a:prstGeom>
          <a:noFill/>
        </p:spPr>
        <p:txBody>
          <a:bodyPr wrap="square">
            <a:spAutoFit/>
          </a:bodyPr>
          <a:lstStyle/>
          <a:p>
            <a:r>
              <a:rPr lang="en-US" dirty="0"/>
              <a:t>Our bodies use water in all the cells, organs, and tissues, to help regulate body temperature and maintain other bodily functions. Because our bodies lose water through breathing, sweating, and digestion, it's crucial to rehydrate and replace water by drinking fluids and eating foods that contain water.</a:t>
            </a:r>
          </a:p>
          <a:p>
            <a:r>
              <a:rPr lang="en-US" dirty="0"/>
              <a:t>                  </a:t>
            </a:r>
            <a:br>
              <a:rPr lang="en-US" b="1" i="0" dirty="0">
                <a:solidFill>
                  <a:srgbClr val="BDC1C6"/>
                </a:solidFill>
                <a:effectLst/>
                <a:latin typeface="Google Sans"/>
              </a:rPr>
            </a:br>
            <a:r>
              <a:rPr lang="en-US" b="1" i="0" dirty="0">
                <a:effectLst/>
              </a:rPr>
              <a:t>Top 5 Benefits of Drinking Water</a:t>
            </a:r>
            <a:endParaRPr lang="en-US" b="0" i="0" dirty="0">
              <a:effectLst/>
            </a:endParaRPr>
          </a:p>
          <a:p>
            <a:pPr>
              <a:buFont typeface="Arial" panose="020B0604020202020204" pitchFamily="34" charset="0"/>
              <a:buChar char="•"/>
            </a:pPr>
            <a:r>
              <a:rPr lang="en-US" b="0" i="0" dirty="0">
                <a:effectLst/>
              </a:rPr>
              <a:t>Increases Energy &amp; Relieves Fatigue. Since your brain is mostly water, drinking it helps you think, focus and concentrate better and be more alert. ...</a:t>
            </a:r>
          </a:p>
          <a:p>
            <a:pPr>
              <a:buFont typeface="Arial" panose="020B0604020202020204" pitchFamily="34" charset="0"/>
              <a:buChar char="•"/>
            </a:pPr>
            <a:r>
              <a:rPr lang="en-US" b="0" i="0" dirty="0">
                <a:effectLst/>
              </a:rPr>
              <a:t>Promotes Weight Loss. ...</a:t>
            </a:r>
          </a:p>
          <a:p>
            <a:pPr>
              <a:buFont typeface="Arial" panose="020B0604020202020204" pitchFamily="34" charset="0"/>
              <a:buChar char="•"/>
            </a:pPr>
            <a:r>
              <a:rPr lang="en-US" b="0" i="0" dirty="0">
                <a:effectLst/>
              </a:rPr>
              <a:t>Flushes Out Toxins. ...</a:t>
            </a:r>
          </a:p>
          <a:p>
            <a:pPr>
              <a:buFont typeface="Arial" panose="020B0604020202020204" pitchFamily="34" charset="0"/>
              <a:buChar char="•"/>
            </a:pPr>
            <a:r>
              <a:rPr lang="en-US" b="0" i="0" dirty="0">
                <a:effectLst/>
              </a:rPr>
              <a:t>Improves Skin Complexion. ...</a:t>
            </a:r>
          </a:p>
          <a:p>
            <a:pPr>
              <a:buFont typeface="Arial" panose="020B0604020202020204" pitchFamily="34" charset="0"/>
              <a:buChar char="•"/>
            </a:pPr>
            <a:r>
              <a:rPr lang="en-US" b="0" i="0" dirty="0">
                <a:effectLst/>
              </a:rPr>
              <a:t>Maintains Regularity</a:t>
            </a:r>
            <a:r>
              <a:rPr lang="en-US" b="0" i="0" dirty="0">
                <a:effectLst/>
                <a:latin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E68887B9-DA75-49AC-836B-2FC325182FE6}"/>
              </a:ext>
            </a:extLst>
          </p:cNvPr>
          <p:cNvSpPr txBox="1"/>
          <p:nvPr/>
        </p:nvSpPr>
        <p:spPr>
          <a:xfrm>
            <a:off x="354367" y="648071"/>
            <a:ext cx="7124700" cy="1446550"/>
          </a:xfrm>
          <a:prstGeom prst="rect">
            <a:avLst/>
          </a:prstGeom>
          <a:noFill/>
        </p:spPr>
        <p:txBody>
          <a:bodyPr wrap="square" rtlCol="0">
            <a:spAutoFit/>
          </a:bodyPr>
          <a:lstStyle/>
          <a:p>
            <a:r>
              <a:rPr lang="en-IN" sz="4400" dirty="0">
                <a:solidFill>
                  <a:schemeClr val="accent2">
                    <a:lumMod val="50000"/>
                  </a:schemeClr>
                </a:solidFill>
                <a:latin typeface="Lucida Sans Typewriter" panose="020B0509030504030204" pitchFamily="49" charset="0"/>
              </a:rPr>
              <a:t>INTRODUCTION:</a:t>
            </a:r>
          </a:p>
          <a:p>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05497" y="176074"/>
            <a:ext cx="9898602" cy="3877985"/>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2">
                    <a:lumMod val="50000"/>
                  </a:schemeClr>
                </a:solidFill>
                <a:latin typeface="Candara" panose="020E0502030303020204" pitchFamily="34" charset="0"/>
              </a:rPr>
              <a:t>OBJECTIVE:</a:t>
            </a:r>
          </a:p>
          <a:p>
            <a:pPr marL="285750" indent="-285750">
              <a:buFont typeface="Arial" panose="020B0604020202020204" pitchFamily="34" charset="0"/>
              <a:buChar char="•"/>
            </a:pPr>
            <a:r>
              <a:rPr lang="en-US" sz="1750" dirty="0"/>
              <a:t>The main objective is to explore what kind of data is provided, determine the most important factors to check whether the water is portable or not, and select the most accurate model to suitable for prediction.</a:t>
            </a:r>
            <a:endParaRPr lang="en-IN" sz="5300" dirty="0">
              <a:solidFill>
                <a:schemeClr val="accent2">
                  <a:lumMod val="50000"/>
                </a:schemeClr>
              </a:solidFill>
              <a:latin typeface="Candara" panose="020E0502030303020204" pitchFamily="34" charset="0"/>
            </a:endParaRPr>
          </a:p>
          <a:p>
            <a:pPr marL="285750" indent="-285750">
              <a:buFont typeface="Arial" panose="020B0604020202020204" pitchFamily="34" charset="0"/>
              <a:buChar char="•"/>
            </a:pPr>
            <a:r>
              <a:rPr lang="en-US" sz="1750" dirty="0"/>
              <a:t>Water pollution is a critical issue that can affects humans’ health and the entire ecosystem thus inducing economical and social concerns. In this paper, we focus on water quality prediction system. With the rapid development of economy and accelerated urbanization, water pollution has become more and more serious. Urban water quality is of great importance to our daily lives. Prediction of urban water quality help control water pollution and protect human health.</a:t>
            </a: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5616922"/>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DATA:</a:t>
            </a:r>
          </a:p>
          <a:p>
            <a:r>
              <a:rPr lang="en-US" dirty="0"/>
              <a:t>Predicting and Analyzing Urban Water Quality dataset consists of:</a:t>
            </a:r>
          </a:p>
          <a:p>
            <a:r>
              <a:rPr lang="en-US" dirty="0"/>
              <a:t>1992 rows with 12 columns</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STATION CODE</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LOCATIONS</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STATE</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Temp</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D.O. (mg/l)</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PH</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CONDUCTIVITY (µmhos/cm)</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B.O.D. (mg/l)</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NITRATENAN N+ NITRITENANN (mg/l)</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FECAL COLIFORM (MPN/100ml)</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TOTAL COLIFORM (MPN/100ml)Mean</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year</a:t>
            </a:r>
            <a:r>
              <a:rPr lang="en-IN" dirty="0"/>
              <a:t> </a:t>
            </a:r>
            <a:endParaRPr lang="en-US" dirty="0"/>
          </a:p>
          <a:p>
            <a:endParaRPr lang="en-US" dirty="0"/>
          </a:p>
          <a:p>
            <a:r>
              <a:rPr lang="en-US" dirty="0"/>
              <a:t>Data source: Internet</a:t>
            </a:r>
            <a:endParaRPr lang="en-IN" dirty="0"/>
          </a:p>
        </p:txBody>
      </p:sp>
      <p:pic>
        <p:nvPicPr>
          <p:cNvPr id="6" name="Picture 5">
            <a:extLst>
              <a:ext uri="{FF2B5EF4-FFF2-40B4-BE49-F238E27FC236}">
                <a16:creationId xmlns:a16="http://schemas.microsoft.com/office/drawing/2014/main" id="{28C911F5-1E2A-431A-BF1D-7D0B6B7657FD}"/>
              </a:ext>
            </a:extLst>
          </p:cNvPr>
          <p:cNvPicPr>
            <a:picLocks noChangeAspect="1"/>
          </p:cNvPicPr>
          <p:nvPr/>
        </p:nvPicPr>
        <p:blipFill rotWithShape="1">
          <a:blip r:embed="rId2">
            <a:extLst>
              <a:ext uri="{28A0092B-C50C-407E-A947-70E740481C1C}">
                <a14:useLocalDpi xmlns:a14="http://schemas.microsoft.com/office/drawing/2010/main" val="0"/>
              </a:ext>
            </a:extLst>
          </a:blip>
          <a:srcRect l="18263" t="21230" r="17573" b="15340"/>
          <a:stretch/>
        </p:blipFill>
        <p:spPr>
          <a:xfrm>
            <a:off x="5246703" y="1438183"/>
            <a:ext cx="6187736" cy="3440805"/>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711508" y="747019"/>
            <a:ext cx="7474998" cy="4508927"/>
          </a:xfrm>
          <a:prstGeom prst="rect">
            <a:avLst/>
          </a:prstGeom>
          <a:noFill/>
        </p:spPr>
        <p:txBody>
          <a:bodyPr wrap="square" rtlCol="0">
            <a:spAutoFit/>
          </a:bodyPr>
          <a:lstStyle/>
          <a:p>
            <a:r>
              <a:rPr lang="en-US" sz="5300" dirty="0">
                <a:solidFill>
                  <a:schemeClr val="accent2">
                    <a:lumMod val="50000"/>
                  </a:schemeClr>
                </a:solidFill>
                <a:latin typeface="Candara" panose="020E0502030303020204" pitchFamily="34" charset="0"/>
              </a:rPr>
              <a:t>DATA VISUALISATION:</a:t>
            </a:r>
          </a:p>
          <a:p>
            <a:endParaRPr lang="en-US" dirty="0"/>
          </a:p>
          <a:p>
            <a:r>
              <a:rPr lang="en-US" dirty="0"/>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br>
              <a:rPr lang="en-US" dirty="0"/>
            </a:br>
            <a:endParaRPr lang="en-US" dirty="0"/>
          </a:p>
          <a:p>
            <a:r>
              <a:rPr lang="en-US" dirty="0"/>
              <a:t>To visualize the dataset we need libraries called Matplotlib and Seaborn. The Matplotlib library is a Python 2D plotting library that allows you to generate plots, scatter plots, histograms, bar charts etc. </a:t>
            </a:r>
          </a:p>
          <a:p>
            <a:endParaRPr lang="en-IN" dirty="0"/>
          </a:p>
        </p:txBody>
      </p:sp>
    </p:spTree>
    <p:extLst>
      <p:ext uri="{BB962C8B-B14F-4D97-AF65-F5344CB8AC3E}">
        <p14:creationId xmlns:p14="http://schemas.microsoft.com/office/powerpoint/2010/main" val="32789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870012" y="248575"/>
            <a:ext cx="10537794" cy="4508927"/>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MODEL BUILDING:</a:t>
            </a:r>
          </a:p>
          <a:p>
            <a:r>
              <a:rPr lang="en-US" dirty="0"/>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r>
              <a:rPr lang="en-US" dirty="0"/>
              <a:t>Example:</a:t>
            </a:r>
          </a:p>
          <a:p>
            <a:r>
              <a:rPr lang="en-US" dirty="0"/>
              <a:t>1.Linear Regression</a:t>
            </a:r>
          </a:p>
          <a:p>
            <a:r>
              <a:rPr lang="en-US" dirty="0"/>
              <a:t>2.Logistic Regression</a:t>
            </a:r>
          </a:p>
          <a:p>
            <a:r>
              <a:rPr lang="en-US" dirty="0"/>
              <a:t>3. Random Forest Regression / Classification.</a:t>
            </a:r>
          </a:p>
          <a:p>
            <a:r>
              <a:rPr lang="en-US" dirty="0"/>
              <a:t>4. Decision Tree Regression / Classification.</a:t>
            </a:r>
          </a:p>
          <a:p>
            <a:r>
              <a:rPr lang="en-US" dirty="0"/>
              <a:t>You will need to train the datasets to run smoothly and see an incremental improvement in the prediction rate.</a:t>
            </a:r>
          </a:p>
          <a:p>
            <a:endParaRPr lang="en-US" dirty="0"/>
          </a:p>
          <a:p>
            <a:endParaRPr lang="en-US" dirty="0"/>
          </a:p>
          <a:p>
            <a:r>
              <a:rPr lang="en-US" dirty="0"/>
              <a:t>On our Dataset , we have applied Random Forest  to predict the Accuracy.</a:t>
            </a:r>
          </a:p>
          <a:p>
            <a:endParaRPr lang="en-IN" dirty="0"/>
          </a:p>
        </p:txBody>
      </p:sp>
    </p:spTree>
    <p:extLst>
      <p:ext uri="{BB962C8B-B14F-4D97-AF65-F5344CB8AC3E}">
        <p14:creationId xmlns:p14="http://schemas.microsoft.com/office/powerpoint/2010/main" val="351159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A6FB4-A644-46A1-88C8-AEC250C7F1AA}"/>
              </a:ext>
            </a:extLst>
          </p:cNvPr>
          <p:cNvSpPr txBox="1"/>
          <p:nvPr/>
        </p:nvSpPr>
        <p:spPr>
          <a:xfrm>
            <a:off x="834500" y="568171"/>
            <a:ext cx="11357499" cy="4231928"/>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MACHINE LEARNING ALGORITHMS:</a:t>
            </a:r>
          </a:p>
          <a:p>
            <a:endParaRPr lang="en-IN" dirty="0"/>
          </a:p>
          <a:p>
            <a:r>
              <a:rPr lang="en-US" u="sng" dirty="0"/>
              <a:t>Random Forest :</a:t>
            </a:r>
          </a:p>
          <a:p>
            <a:r>
              <a:rPr lang="en-US" dirty="0"/>
              <a:t>A random forest is a machine learning technique that’s used to solve regression and classification problems. It utilizes ensemble learning, which is a technique that combines many classifiers to provide solutions to complex problems.</a:t>
            </a:r>
          </a:p>
          <a:p>
            <a:endParaRPr lang="en-US" dirty="0"/>
          </a:p>
          <a:p>
            <a:pPr algn="l"/>
            <a:r>
              <a:rPr lang="en-US" b="1" i="0" dirty="0">
                <a:solidFill>
                  <a:srgbClr val="111111"/>
                </a:solidFill>
                <a:effectLst/>
              </a:rPr>
              <a:t>Working of Random Forest Algorithm </a:t>
            </a:r>
            <a:endParaRPr lang="en-US" b="0" i="0" dirty="0">
              <a:solidFill>
                <a:srgbClr val="111111"/>
              </a:solidFill>
              <a:effectLst/>
            </a:endParaRPr>
          </a:p>
          <a:p>
            <a:pPr algn="l">
              <a:buFont typeface="Arial" panose="020B0604020202020204" pitchFamily="34" charset="0"/>
              <a:buChar char="•"/>
            </a:pPr>
            <a:r>
              <a:rPr lang="en-US" b="0" i="0" dirty="0">
                <a:solidFill>
                  <a:srgbClr val="111111"/>
                </a:solidFill>
                <a:effectLst/>
              </a:rPr>
              <a:t>Step 1 − First, start with the selection of random samples from a given dataset.</a:t>
            </a:r>
          </a:p>
          <a:p>
            <a:pPr algn="l">
              <a:buFont typeface="Arial" panose="020B0604020202020204" pitchFamily="34" charset="0"/>
              <a:buChar char="•"/>
            </a:pPr>
            <a:r>
              <a:rPr lang="en-US" b="0" i="0" dirty="0">
                <a:solidFill>
                  <a:srgbClr val="111111"/>
                </a:solidFill>
                <a:effectLst/>
              </a:rPr>
              <a:t>Step 2 − Next, this algorithm will construct a decision tree for every sample. Then it will get the prediction result...</a:t>
            </a:r>
          </a:p>
          <a:p>
            <a:pPr algn="l">
              <a:buFont typeface="Arial" panose="020B0604020202020204" pitchFamily="34" charset="0"/>
              <a:buChar char="•"/>
            </a:pPr>
            <a:r>
              <a:rPr lang="en-US" b="0" i="0" dirty="0">
                <a:solidFill>
                  <a:srgbClr val="111111"/>
                </a:solidFill>
                <a:effectLst/>
              </a:rPr>
              <a:t>Step 3 − In this step, voting will be performed for every predicted result.</a:t>
            </a:r>
          </a:p>
          <a:p>
            <a:pPr algn="l">
              <a:buFont typeface="Arial" panose="020B0604020202020204" pitchFamily="34" charset="0"/>
              <a:buChar char="•"/>
            </a:pPr>
            <a:r>
              <a:rPr lang="en-US" b="0" i="0" dirty="0">
                <a:solidFill>
                  <a:srgbClr val="111111"/>
                </a:solidFill>
                <a:effectLst/>
              </a:rPr>
              <a:t>Step 4 − At last, select the most voted prediction result as the final prediction result.</a:t>
            </a:r>
          </a:p>
          <a:p>
            <a:endParaRPr lang="en-US" dirty="0"/>
          </a:p>
          <a:p>
            <a:endParaRPr lang="en-IN" dirty="0"/>
          </a:p>
        </p:txBody>
      </p:sp>
    </p:spTree>
    <p:extLst>
      <p:ext uri="{BB962C8B-B14F-4D97-AF65-F5344CB8AC3E}">
        <p14:creationId xmlns:p14="http://schemas.microsoft.com/office/powerpoint/2010/main" val="124518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0F63-94E1-477F-B3D0-9E0E49EDC82D}"/>
              </a:ext>
            </a:extLst>
          </p:cNvPr>
          <p:cNvSpPr txBox="1"/>
          <p:nvPr/>
        </p:nvSpPr>
        <p:spPr>
          <a:xfrm>
            <a:off x="707254" y="594804"/>
            <a:ext cx="7797553" cy="4524315"/>
          </a:xfrm>
          <a:prstGeom prst="rect">
            <a:avLst/>
          </a:prstGeom>
          <a:noFill/>
        </p:spPr>
        <p:txBody>
          <a:bodyPr wrap="square" rtlCol="0">
            <a:spAutoFit/>
          </a:bodyPr>
          <a:lstStyle/>
          <a:p>
            <a:r>
              <a:rPr lang="en-US" u="sng" dirty="0"/>
              <a:t>LOGISTIC REGRESSION:</a:t>
            </a:r>
          </a:p>
          <a:p>
            <a:pPr marL="285750" indent="-285750">
              <a:buFont typeface="Arial" panose="020B0604020202020204" pitchFamily="34" charset="0"/>
              <a:buChar char="•"/>
            </a:pPr>
            <a:r>
              <a:rPr lang="en-US" dirty="0"/>
              <a:t>Logistic regression is a supervised learning classification algorithm used to predict the probability of a target variable. The nature of target or dependent variable is dichotomous, which means there would be only two possible classes. ... Mathematically, a logistic regression model predicts P(Y=1) as a function of X.</a:t>
            </a:r>
          </a:p>
          <a:p>
            <a:pPr marL="285750" indent="-285750">
              <a:buFont typeface="Arial" panose="020B0604020202020204" pitchFamily="34" charset="0"/>
              <a:buChar char="•"/>
            </a:pPr>
            <a:r>
              <a:rPr lang="en-US" dirty="0"/>
              <a:t>Logistic Regression is used when the dependent variable (target) is categorical. For example,</a:t>
            </a:r>
          </a:p>
          <a:p>
            <a:pPr marL="285750" indent="-285750">
              <a:buFont typeface="Arial" panose="020B0604020202020204" pitchFamily="34" charset="0"/>
              <a:buChar char="•"/>
            </a:pPr>
            <a:r>
              <a:rPr lang="en-US" dirty="0"/>
              <a:t>To predict whether an email is a spam (1) or (0)</a:t>
            </a:r>
          </a:p>
          <a:p>
            <a:pPr marL="285750" indent="-285750">
              <a:buFont typeface="Arial" panose="020B0604020202020204" pitchFamily="34" charset="0"/>
              <a:buChar char="•"/>
            </a:pPr>
            <a:r>
              <a:rPr lang="en-US" dirty="0"/>
              <a:t>Whether the tumor is malignant (1) or not (0)</a:t>
            </a:r>
          </a:p>
          <a:p>
            <a:pPr marL="285750" indent="-285750">
              <a:buFont typeface="Arial" panose="020B0604020202020204" pitchFamily="34" charset="0"/>
              <a:buChar char="•"/>
            </a:pPr>
            <a:r>
              <a:rPr lang="en-US" dirty="0"/>
              <a:t>Out of all the algorithms Logistic Regression got the highest accuracy  .</a:t>
            </a:r>
          </a:p>
          <a:p>
            <a:pPr marL="285750" indent="-285750">
              <a:buFont typeface="Arial" panose="020B0604020202020204" pitchFamily="34" charset="0"/>
              <a:buChar char="•"/>
            </a:pPr>
            <a:r>
              <a:rPr lang="en-US" dirty="0"/>
              <a:t>So, We build a model with Logistic regression.</a:t>
            </a:r>
          </a:p>
          <a:p>
            <a:endParaRPr lang="en-US" dirty="0"/>
          </a:p>
          <a:p>
            <a:endParaRPr lang="en-US" dirty="0"/>
          </a:p>
          <a:p>
            <a:endParaRPr lang="en-US" dirty="0"/>
          </a:p>
          <a:p>
            <a:endParaRPr lang="en-IN" dirty="0"/>
          </a:p>
        </p:txBody>
      </p:sp>
      <p:sp>
        <p:nvSpPr>
          <p:cNvPr id="10" name="AutoShape 2">
            <a:extLst>
              <a:ext uri="{FF2B5EF4-FFF2-40B4-BE49-F238E27FC236}">
                <a16:creationId xmlns:a16="http://schemas.microsoft.com/office/drawing/2014/main" id="{D8B888F8-AC96-409D-BBA5-CF82EAA3E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A991246B-5438-4B14-B33F-8CD5CB5F8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494" y="3953001"/>
            <a:ext cx="3429000" cy="2097835"/>
          </a:xfrm>
          <a:prstGeom prst="rect">
            <a:avLst/>
          </a:prstGeom>
        </p:spPr>
      </p:pic>
    </p:spTree>
    <p:extLst>
      <p:ext uri="{BB962C8B-B14F-4D97-AF65-F5344CB8AC3E}">
        <p14:creationId xmlns:p14="http://schemas.microsoft.com/office/powerpoint/2010/main" val="345486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903</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Calibri</vt:lpstr>
      <vt:lpstr>Calibri Light</vt:lpstr>
      <vt:lpstr>Candara</vt:lpstr>
      <vt:lpstr>Google Sans</vt:lpstr>
      <vt:lpstr>Lucida Sans Typewriter</vt:lpstr>
      <vt:lpstr>Office Theme</vt:lpstr>
      <vt:lpstr>Predicting And Analyzing Urban Water Quality With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Anuhya Bajjuri</dc:creator>
  <cp:lastModifiedBy>chennaboinavarun@hotmail.com</cp:lastModifiedBy>
  <cp:revision>21</cp:revision>
  <dcterms:created xsi:type="dcterms:W3CDTF">2021-07-23T17:19:53Z</dcterms:created>
  <dcterms:modified xsi:type="dcterms:W3CDTF">2021-07-26T06:13:18Z</dcterms:modified>
</cp:coreProperties>
</file>