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84" r:id="rId5"/>
    <p:sldId id="286" r:id="rId6"/>
    <p:sldId id="287" r:id="rId7"/>
    <p:sldId id="285" r:id="rId8"/>
    <p:sldId id="261" r:id="rId9"/>
    <p:sldId id="262" r:id="rId10"/>
    <p:sldId id="288" r:id="rId11"/>
    <p:sldId id="296" r:id="rId12"/>
    <p:sldId id="289" r:id="rId13"/>
    <p:sldId id="297" r:id="rId14"/>
    <p:sldId id="294" r:id="rId15"/>
    <p:sldId id="29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5223" autoAdjust="0"/>
  </p:normalViewPr>
  <p:slideViewPr>
    <p:cSldViewPr snapToGrid="0" snapToObjects="1" showGuides="1">
      <p:cViewPr varScale="1">
        <p:scale>
          <a:sx n="73" d="100"/>
          <a:sy n="73" d="100"/>
        </p:scale>
        <p:origin x="51" y="372"/>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9/20/2024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mailto:pravishkar2005@gmail.com" TargetMode="Externa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9.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053798" y="2334275"/>
            <a:ext cx="6077068" cy="849199"/>
          </a:xfrm>
        </p:spPr>
        <p:txBody>
          <a:bodyPr/>
          <a:lstStyle/>
          <a:p>
            <a:pPr algn="ctr"/>
            <a:r>
              <a:rPr lang="en-US" sz="4400" b="1" dirty="0">
                <a:latin typeface="Times New Roman" panose="02020603050405020304" pitchFamily="18" charset="0"/>
                <a:cs typeface="Times New Roman" panose="02020603050405020304" pitchFamily="18" charset="0"/>
              </a:rPr>
              <a:t>PHISHING ATTACKS</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2792044" y="3674527"/>
            <a:ext cx="2364945" cy="630936"/>
          </a:xfrm>
        </p:spPr>
        <p:txBody>
          <a:bodyPr/>
          <a:lstStyle/>
          <a:p>
            <a:r>
              <a:rPr lang="en-US" sz="2400" b="1" dirty="0">
                <a:latin typeface="Times New Roman" panose="02020603050405020304" pitchFamily="18" charset="0"/>
                <a:cs typeface="Times New Roman" panose="02020603050405020304" pitchFamily="18" charset="0"/>
              </a:rPr>
              <a:t>PRAVISHKA D</a:t>
            </a:r>
          </a:p>
        </p:txBody>
      </p:sp>
      <p:pic>
        <p:nvPicPr>
          <p:cNvPr id="4098" name="Picture 2" descr="What Is A Phishing Attack? What Can I Do To Protect My Data?">
            <a:extLst>
              <a:ext uri="{FF2B5EF4-FFF2-40B4-BE49-F238E27FC236}">
                <a16:creationId xmlns:a16="http://schemas.microsoft.com/office/drawing/2014/main" id="{E4F7E97C-E127-7672-6DCB-E17EB0475265}"/>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11099" r="1109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37E4AF2-6069-6FBF-DC36-EA0DDEA7FBCE}"/>
              </a:ext>
            </a:extLst>
          </p:cNvPr>
          <p:cNvSpPr>
            <a:spLocks noGrp="1"/>
          </p:cNvSpPr>
          <p:nvPr>
            <p:ph type="title"/>
          </p:nvPr>
        </p:nvSpPr>
        <p:spPr>
          <a:xfrm>
            <a:off x="5820955" y="1254886"/>
            <a:ext cx="4959821" cy="789735"/>
          </a:xfrm>
        </p:spPr>
        <p:txBody>
          <a:bodyPr/>
          <a:lstStyle/>
          <a:p>
            <a:pPr algn="ctr"/>
            <a:r>
              <a:rPr lang="en-US" sz="4400" b="1" dirty="0">
                <a:latin typeface="Times New Roman" panose="02020603050405020304" pitchFamily="18" charset="0"/>
                <a:cs typeface="Times New Roman" panose="02020603050405020304" pitchFamily="18" charset="0"/>
              </a:rPr>
              <a:t>CASE-STUDY</a:t>
            </a:r>
            <a:endParaRPr lang="en-IN" sz="4400" b="1" dirty="0">
              <a:latin typeface="Times New Roman" panose="02020603050405020304"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DA261696-BF56-1684-7DE2-9B07CAB21F94}"/>
              </a:ext>
            </a:extLst>
          </p:cNvPr>
          <p:cNvSpPr>
            <a:spLocks noGrp="1"/>
          </p:cNvSpPr>
          <p:nvPr>
            <p:ph idx="1"/>
          </p:nvPr>
        </p:nvSpPr>
        <p:spPr>
          <a:xfrm>
            <a:off x="5961888" y="2141173"/>
            <a:ext cx="4818888" cy="3234761"/>
          </a:xfrm>
        </p:spPr>
        <p:txBody>
          <a:bodyPr/>
          <a:lstStyle/>
          <a:p>
            <a:pPr>
              <a:lnSpc>
                <a:spcPct val="150000"/>
              </a:lnSpc>
            </a:pPr>
            <a:r>
              <a:rPr lang="en-US" sz="1400" dirty="0">
                <a:latin typeface="Times New Roman" panose="02020603050405020304" pitchFamily="18" charset="0"/>
                <a:cs typeface="Times New Roman" panose="02020603050405020304" pitchFamily="18" charset="0"/>
              </a:rPr>
              <a:t>A large multinational company fell victim to a spear phishing attack when an email, appearing to be from the CEO, was sent to an executive requesting urgent wire transfers. The email used a sense of authority and urgency to pressure the recipient, leading them to transfer millions to a fraudulent account before realizing it was a scam. This attack could have been prevented by verifying the request through direct contact, implementing multi-level approval for financial transactions, conducting phishing awareness training, and using email filtering systems to flag suspicious requests.</a:t>
            </a:r>
            <a:endParaRPr lang="en-IN" sz="1400" dirty="0">
              <a:latin typeface="Times New Roman" panose="02020603050405020304" pitchFamily="18" charset="0"/>
              <a:cs typeface="Times New Roman" panose="02020603050405020304" pitchFamily="18" charset="0"/>
            </a:endParaRPr>
          </a:p>
        </p:txBody>
      </p:sp>
      <p:pic>
        <p:nvPicPr>
          <p:cNvPr id="7172" name="Picture 4">
            <a:extLst>
              <a:ext uri="{FF2B5EF4-FFF2-40B4-BE49-F238E27FC236}">
                <a16:creationId xmlns:a16="http://schemas.microsoft.com/office/drawing/2014/main" id="{704E8893-7390-B267-A441-C143D00E8000}"/>
              </a:ext>
            </a:extLst>
          </p:cNvPr>
          <p:cNvPicPr>
            <a:picLocks noGrp="1" noChangeAspect="1" noChangeArrowheads="1"/>
          </p:cNvPicPr>
          <p:nvPr>
            <p:ph type="pic" sz="quarter" idx="13"/>
          </p:nvPr>
        </p:nvPicPr>
        <p:blipFill rotWithShape="1">
          <a:blip r:embed="rId2">
            <a:extLst>
              <a:ext uri="{28A0092B-C50C-407E-A947-70E740481C1C}">
                <a14:useLocalDpi xmlns:a14="http://schemas.microsoft.com/office/drawing/2010/main" val="0"/>
              </a:ext>
            </a:extLst>
          </a:blip>
          <a:srcRect l="16391" t="4953" r="13930" b="35048"/>
          <a:stretch/>
        </p:blipFill>
        <p:spPr bwMode="auto">
          <a:xfrm rot="16200000">
            <a:off x="-1371600" y="1371598"/>
            <a:ext cx="6858001"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2123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ctrTitle"/>
          </p:nvPr>
        </p:nvSpPr>
        <p:spPr>
          <a:xfrm>
            <a:off x="2026844" y="1135219"/>
            <a:ext cx="3181260" cy="710619"/>
          </a:xfrm>
        </p:spPr>
        <p:txBody>
          <a:bodyPr/>
          <a:lstStyle/>
          <a:p>
            <a:r>
              <a:rPr lang="en-US" altLang="zh-CN" sz="4400" b="1" dirty="0">
                <a:latin typeface="Times New Roman" panose="02020603050405020304" pitchFamily="18" charset="0"/>
                <a:cs typeface="Times New Roman" panose="02020603050405020304" pitchFamily="18" charset="0"/>
              </a:rPr>
              <a:t>SUMMARY</a:t>
            </a:r>
            <a:br>
              <a:rPr lang="en-US" sz="4400" b="1" dirty="0">
                <a:latin typeface="Times New Roman" panose="02020603050405020304" pitchFamily="18" charset="0"/>
                <a:cs typeface="Times New Roman" panose="02020603050405020304" pitchFamily="18" charset="0"/>
              </a:rPr>
            </a:br>
            <a:endParaRPr lang="en-US"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type="subTitle" idx="1"/>
          </p:nvPr>
        </p:nvSpPr>
        <p:spPr>
          <a:xfrm>
            <a:off x="1294471" y="1916263"/>
            <a:ext cx="4907545" cy="3604213"/>
          </a:xfrm>
        </p:spPr>
        <p:txBody>
          <a:bodyPr/>
          <a:lstStyle/>
          <a:p>
            <a:pPr>
              <a:lnSpc>
                <a:spcPct val="150000"/>
              </a:lnSpc>
            </a:pPr>
            <a:r>
              <a:rPr lang="en-US" sz="1400" dirty="0">
                <a:latin typeface="Times New Roman" panose="02020603050405020304" pitchFamily="18" charset="0"/>
                <a:cs typeface="Times New Roman" panose="02020603050405020304" pitchFamily="18" charset="0"/>
              </a:rPr>
              <a:t>This  presentation covers the basics of phishing attacks, including how cybercriminals trick individuals into sharing sensitive information like login credentials or financial data. It highlights key red flags such as suspicious email addresses and urgent language, while providing actionable tips on avoiding phishing, like verifying requests and using two-factor authentication. The response steps include reporting incidents, changing passwords, and monitoring accounts. A real-life case study reinforces the need for proper verification and training to protect against phishing attacks, which is especially useful given your growing experience in cybersecurity.</a:t>
            </a:r>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4294967295"/>
          </p:nvPr>
        </p:nvSpPr>
        <p:spPr>
          <a:xfrm>
            <a:off x="11825288" y="6400800"/>
            <a:ext cx="366712" cy="247650"/>
          </a:xfrm>
        </p:spPr>
        <p:txBody>
          <a:bodyPr/>
          <a:lstStyle/>
          <a:p>
            <a:fld id="{8D0AFDD5-844D-364D-8AEC-50CF4D36D55D}" type="slidenum">
              <a:rPr lang="en-US" smtClean="0"/>
              <a:pPr/>
              <a:t>11</a:t>
            </a:fld>
            <a:endParaRPr lang="en-US" dirty="0"/>
          </a:p>
        </p:txBody>
      </p:sp>
      <p:pic>
        <p:nvPicPr>
          <p:cNvPr id="8194" name="Picture 2">
            <a:extLst>
              <a:ext uri="{FF2B5EF4-FFF2-40B4-BE49-F238E27FC236}">
                <a16:creationId xmlns:a16="http://schemas.microsoft.com/office/drawing/2014/main" id="{A7C9720E-0FE7-8277-0A69-E169E4CB7DA4}"/>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2964" r="2964"/>
          <a:stretch>
            <a:fillRect/>
          </a:stretch>
        </p:blipFill>
        <p:spPr bwMode="auto">
          <a:xfrm>
            <a:off x="6443482" y="812292"/>
            <a:ext cx="4636008" cy="4928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722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title"/>
          </p:nvPr>
        </p:nvSpPr>
        <p:spPr>
          <a:xfrm>
            <a:off x="704258" y="1551413"/>
            <a:ext cx="5662465" cy="1014984"/>
          </a:xfrm>
        </p:spPr>
        <p:txBody>
          <a:bodyPr/>
          <a:lstStyle/>
          <a:p>
            <a:r>
              <a:rPr lang="en-US" b="1" dirty="0">
                <a:latin typeface="Times New Roman" panose="02020603050405020304" pitchFamily="18" charset="0"/>
                <a:cs typeface="Times New Roman" panose="02020603050405020304" pitchFamily="18" charset="0"/>
              </a:rPr>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4294967295"/>
          </p:nvPr>
        </p:nvSpPr>
        <p:spPr>
          <a:xfrm>
            <a:off x="704258" y="3108325"/>
            <a:ext cx="5993335" cy="2082741"/>
          </a:xfrm>
        </p:spPr>
        <p:txBody>
          <a:bodyPr/>
          <a:lstStyle/>
          <a:p>
            <a:r>
              <a:rPr lang="en-US" dirty="0" err="1">
                <a:latin typeface="Times New Roman" panose="02020603050405020304" pitchFamily="18" charset="0"/>
                <a:cs typeface="Times New Roman" panose="02020603050405020304" pitchFamily="18" charset="0"/>
              </a:rPr>
              <a:t>Pravishka</a:t>
            </a:r>
            <a:r>
              <a:rPr lang="en-US" dirty="0">
                <a:latin typeface="Times New Roman" panose="02020603050405020304" pitchFamily="18" charset="0"/>
                <a:cs typeface="Times New Roman" panose="02020603050405020304" pitchFamily="18" charset="0"/>
              </a:rPr>
              <a:t> D</a:t>
            </a:r>
          </a:p>
          <a:p>
            <a:r>
              <a:rPr lang="en-US" dirty="0">
                <a:latin typeface="Times New Roman" panose="02020603050405020304" pitchFamily="18" charset="0"/>
                <a:cs typeface="Times New Roman" panose="02020603050405020304" pitchFamily="18" charset="0"/>
                <a:hlinkClick r:id="rId2"/>
              </a:rPr>
              <a:t>pravishkar2005@gmail.com</a:t>
            </a:r>
            <a:endParaRPr lang="en-US" dirty="0">
              <a:latin typeface="Times New Roman" panose="02020603050405020304" pitchFamily="18" charset="0"/>
              <a:cs typeface="Times New Roman" panose="02020603050405020304" pitchFamily="18" charset="0"/>
            </a:endParaRPr>
          </a:p>
          <a:p>
            <a:r>
              <a:rPr lang="en-IN" b="0" i="0" dirty="0">
                <a:effectLst/>
                <a:latin typeface="Times New Roman" panose="02020603050405020304" pitchFamily="18" charset="0"/>
                <a:cs typeface="Times New Roman" panose="02020603050405020304" pitchFamily="18" charset="0"/>
              </a:rPr>
              <a:t>www.linkedin.com/in/pravishka-d-329975257</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9218" name="Picture 2">
            <a:extLst>
              <a:ext uri="{FF2B5EF4-FFF2-40B4-BE49-F238E27FC236}">
                <a16:creationId xmlns:a16="http://schemas.microsoft.com/office/drawing/2014/main" id="{907939DB-CB45-D564-75B8-1059302227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7045" y="1325880"/>
            <a:ext cx="4565469" cy="420624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sz="5400" b="1" dirty="0">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sz="2800" dirty="0">
                <a:latin typeface="Times New Roman" panose="02020603050405020304" pitchFamily="18" charset="0"/>
                <a:cs typeface="Times New Roman" panose="02020603050405020304" pitchFamily="18" charset="0"/>
              </a:rPr>
              <a:t>Introduction</a:t>
            </a:r>
          </a:p>
          <a:p>
            <a:endParaRPr lang="en-US" sz="2800"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a:lstStyle/>
          <a:p>
            <a:r>
              <a:rPr lang="en-US" sz="2800" dirty="0">
                <a:latin typeface="Times New Roman" panose="02020603050405020304" pitchFamily="18" charset="0"/>
                <a:cs typeface="Times New Roman" panose="02020603050405020304" pitchFamily="18" charset="0"/>
              </a:rPr>
              <a:t>Types</a:t>
            </a:r>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a:lstStyle/>
          <a:p>
            <a:r>
              <a:rPr lang="en-US" sz="2800" dirty="0">
                <a:latin typeface="Times New Roman" panose="02020603050405020304" pitchFamily="18" charset="0"/>
                <a:cs typeface="Times New Roman" panose="02020603050405020304" pitchFamily="18" charset="0"/>
              </a:rPr>
              <a:t>Recognition</a:t>
            </a:r>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r>
              <a:rPr lang="en-US" sz="2800" dirty="0">
                <a:latin typeface="Times New Roman" panose="02020603050405020304" pitchFamily="18" charset="0"/>
                <a:cs typeface="Times New Roman" panose="02020603050405020304" pitchFamily="18" charset="0"/>
              </a:rPr>
              <a:t>How to Avoid?</a:t>
            </a:r>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en-US" sz="2800" dirty="0">
                <a:latin typeface="Times New Roman" panose="02020603050405020304" pitchFamily="18" charset="0"/>
                <a:cs typeface="Times New Roman" panose="02020603050405020304" pitchFamily="18" charset="0"/>
              </a:rPr>
              <a:t>Responding</a:t>
            </a:r>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Presentation title</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68197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240214" y="1544551"/>
            <a:ext cx="5810132" cy="813986"/>
          </a:xfrm>
        </p:spPr>
        <p:txBody>
          <a:bodyPr/>
          <a:lstStyle/>
          <a:p>
            <a:r>
              <a:rPr lang="en-US" sz="5400" b="1" dirty="0">
                <a:latin typeface="Times New Roman" panose="02020603050405020304" pitchFamily="18" charset="0"/>
                <a:cs typeface="Times New Roman" panose="02020603050405020304" pitchFamily="18" charset="0"/>
              </a:rPr>
              <a:t>INTRODUCTION</a:t>
            </a:r>
            <a:br>
              <a:rPr lang="en-US" sz="5400" b="1" dirty="0">
                <a:latin typeface="Times New Roman" panose="02020603050405020304" pitchFamily="18" charset="0"/>
                <a:cs typeface="Times New Roman" panose="02020603050405020304" pitchFamily="18" charset="0"/>
                <a:sym typeface="DM Sans Medium"/>
              </a:rPr>
            </a:br>
            <a:endParaRPr lang="en-US" sz="54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sp>
        <p:nvSpPr>
          <p:cNvPr id="2" name="Content Placeholder 1">
            <a:extLst>
              <a:ext uri="{FF2B5EF4-FFF2-40B4-BE49-F238E27FC236}">
                <a16:creationId xmlns:a16="http://schemas.microsoft.com/office/drawing/2014/main" id="{F542A57F-6C50-E811-55F2-299248AD8948}"/>
              </a:ext>
            </a:extLst>
          </p:cNvPr>
          <p:cNvSpPr>
            <a:spLocks noGrp="1" noChangeArrowheads="1"/>
          </p:cNvSpPr>
          <p:nvPr>
            <p:ph idx="1"/>
          </p:nvPr>
        </p:nvSpPr>
        <p:spPr bwMode="auto">
          <a:xfrm>
            <a:off x="1016630" y="2155265"/>
            <a:ext cx="6389441" cy="3076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200000"/>
              </a:lnSpc>
              <a:spcBef>
                <a:spcPct val="0"/>
              </a:spcBef>
              <a:spcAft>
                <a:spcPct val="0"/>
              </a:spcAft>
              <a:buClrTx/>
              <a:buSzTx/>
              <a:buFont typeface="Wingdings" panose="05000000000000000000" pitchFamily="2" charset="2"/>
              <a:buChar char="v"/>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Cyberattack tricking victims into sharing sensitive info</a:t>
            </a:r>
          </a:p>
          <a:p>
            <a:pPr marL="457200" marR="0" lvl="0" indent="-457200" algn="l"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Goals: Steal data, financial info, install malware</a:t>
            </a:r>
          </a:p>
          <a:p>
            <a:pPr marL="457200" marR="0" lvl="0" indent="-457200" algn="l"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Everyone is a potential target, widespread risk</a:t>
            </a:r>
          </a:p>
          <a:p>
            <a:pPr marL="457200" marR="0" lvl="0" indent="-457200" algn="l"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90% of data breaches start with phishing attacks </a:t>
            </a:r>
          </a:p>
        </p:txBody>
      </p:sp>
      <p:pic>
        <p:nvPicPr>
          <p:cNvPr id="1033" name="Picture 9">
            <a:extLst>
              <a:ext uri="{FF2B5EF4-FFF2-40B4-BE49-F238E27FC236}">
                <a16:creationId xmlns:a16="http://schemas.microsoft.com/office/drawing/2014/main" id="{531EAECE-DB4B-FF96-4BDA-2BE06A02350D}"/>
              </a:ext>
            </a:extLst>
          </p:cNvPr>
          <p:cNvPicPr>
            <a:picLocks noGrp="1" noChangeAspect="1" noChangeArrowheads="1"/>
          </p:cNvPicPr>
          <p:nvPr>
            <p:ph type="pic" sz="quarter" idx="13"/>
          </p:nvPr>
        </p:nvPicPr>
        <p:blipFill rotWithShape="1">
          <a:blip r:embed="rId2">
            <a:extLst>
              <a:ext uri="{28A0092B-C50C-407E-A947-70E740481C1C}">
                <a14:useLocalDpi xmlns:a14="http://schemas.microsoft.com/office/drawing/2010/main" val="0"/>
              </a:ext>
            </a:extLst>
          </a:blip>
          <a:srcRect l="25738" t="-591" r="354" b="591"/>
          <a:stretch/>
        </p:blipFill>
        <p:spPr bwMode="auto">
          <a:xfrm rot="16200000">
            <a:off x="6621783" y="1287778"/>
            <a:ext cx="6858002" cy="4282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0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600890" y="2403690"/>
            <a:ext cx="4061981" cy="1055876"/>
          </a:xfrm>
        </p:spPr>
        <p:txBody>
          <a:bodyPr/>
          <a:lstStyle/>
          <a:p>
            <a:pPr algn="ctr"/>
            <a:r>
              <a:rPr lang="en-US" sz="5400" b="1" dirty="0">
                <a:latin typeface="Times New Roman" panose="02020603050405020304" pitchFamily="18" charset="0"/>
                <a:cs typeface="Times New Roman" panose="02020603050405020304" pitchFamily="18" charset="0"/>
              </a:rPr>
              <a:t>TYPES OF PHISHING</a:t>
            </a:r>
          </a:p>
        </p:txBody>
      </p:sp>
      <p:pic>
        <p:nvPicPr>
          <p:cNvPr id="5122" name="Picture 2">
            <a:extLst>
              <a:ext uri="{FF2B5EF4-FFF2-40B4-BE49-F238E27FC236}">
                <a16:creationId xmlns:a16="http://schemas.microsoft.com/office/drawing/2014/main" id="{904A0FEF-6870-D376-D3E3-CA964316DC1A}"/>
              </a:ext>
            </a:extLst>
          </p:cNvPr>
          <p:cNvPicPr>
            <a:picLocks noGrp="1" noChangeAspect="1" noChangeArrowheads="1"/>
          </p:cNvPicPr>
          <p:nvPr>
            <p:ph type="pic" sz="quarter" idx="10"/>
          </p:nvPr>
        </p:nvPicPr>
        <p:blipFill rotWithShape="1">
          <a:blip r:embed="rId2">
            <a:extLst>
              <a:ext uri="{28A0092B-C50C-407E-A947-70E740481C1C}">
                <a14:useLocalDpi xmlns:a14="http://schemas.microsoft.com/office/drawing/2010/main" val="0"/>
              </a:ext>
            </a:extLst>
          </a:blip>
          <a:srcRect l="8955" t="8465" r="9188" b="8018"/>
          <a:stretch/>
        </p:blipFill>
        <p:spPr bwMode="auto">
          <a:xfrm>
            <a:off x="5138058" y="636814"/>
            <a:ext cx="5889172" cy="5872843"/>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26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5</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20XX</a:t>
            </a:r>
          </a:p>
        </p:txBody>
      </p:sp>
      <p:sp>
        <p:nvSpPr>
          <p:cNvPr id="8" name="Rectangle 1">
            <a:extLst>
              <a:ext uri="{FF2B5EF4-FFF2-40B4-BE49-F238E27FC236}">
                <a16:creationId xmlns:a16="http://schemas.microsoft.com/office/drawing/2014/main" id="{54F7F14E-8C2D-C48B-9ECA-F534C4543001}"/>
              </a:ext>
            </a:extLst>
          </p:cNvPr>
          <p:cNvSpPr>
            <a:spLocks noGrp="1" noChangeArrowheads="1"/>
          </p:cNvSpPr>
          <p:nvPr>
            <p:ph idx="1"/>
          </p:nvPr>
        </p:nvSpPr>
        <p:spPr bwMode="auto">
          <a:xfrm>
            <a:off x="418854" y="709524"/>
            <a:ext cx="11680723" cy="5150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Email Phishing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most common form, where attackers send deceptive emails.</a:t>
            </a:r>
          </a:p>
          <a:p>
            <a:pPr marR="0" lvl="0"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Spear Phishing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targeted version aimed at specific individuals or organizations.</a:t>
            </a:r>
          </a:p>
          <a:p>
            <a:pPr marR="0" lvl="0"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Clone Phishing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Attackers use legitimate, previously sent emails, modifying the content to include malicious links or attachments.</a:t>
            </a:r>
          </a:p>
          <a:p>
            <a:pPr marR="0" lvl="0"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Whaling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Targeting high-profile individuals like executives or CEOs.</a:t>
            </a:r>
          </a:p>
          <a:p>
            <a:pPr marR="0" lvl="0"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Smishing and Vishing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Phishing via SMS (Smishing) or voice calls (Vishing).</a:t>
            </a:r>
          </a:p>
          <a:p>
            <a:pPr marR="0" lvl="0"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Website Phishing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Fake websites mimicking legitimate ones to steal credentials. </a:t>
            </a:r>
          </a:p>
        </p:txBody>
      </p:sp>
    </p:spTree>
    <p:extLst>
      <p:ext uri="{BB962C8B-B14F-4D97-AF65-F5344CB8AC3E}">
        <p14:creationId xmlns:p14="http://schemas.microsoft.com/office/powerpoint/2010/main" val="2831084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HOW TO RECOGNIZE PHISHING EMAILS AND MESSAGES ?</a:t>
            </a:r>
            <a:endParaRPr lang="en-US" sz="3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6</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sp>
        <p:nvSpPr>
          <p:cNvPr id="7" name="Rectangle 1">
            <a:extLst>
              <a:ext uri="{FF2B5EF4-FFF2-40B4-BE49-F238E27FC236}">
                <a16:creationId xmlns:a16="http://schemas.microsoft.com/office/drawing/2014/main" id="{2D560125-F416-D162-81C2-03C9EC29EE77}"/>
              </a:ext>
            </a:extLst>
          </p:cNvPr>
          <p:cNvSpPr>
            <a:spLocks noGrp="1" noChangeArrowheads="1"/>
          </p:cNvSpPr>
          <p:nvPr>
            <p:ph idx="1"/>
          </p:nvPr>
        </p:nvSpPr>
        <p:spPr bwMode="auto">
          <a:xfrm>
            <a:off x="484188" y="853775"/>
            <a:ext cx="10352304" cy="5150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Unfamiliar or suspicious sender email</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Urgent language or threats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Generic greetings like "Dear Customer"</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Grammatical or spelling errors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Suspicious attachments or links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Hover over links to verify URL </a:t>
            </a:r>
          </a:p>
        </p:txBody>
      </p:sp>
    </p:spTree>
    <p:extLst>
      <p:ext uri="{BB962C8B-B14F-4D97-AF65-F5344CB8AC3E}">
        <p14:creationId xmlns:p14="http://schemas.microsoft.com/office/powerpoint/2010/main" val="2011023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a:xfrm>
            <a:off x="2862072" y="1510235"/>
            <a:ext cx="6473952" cy="2714293"/>
          </a:xfrm>
        </p:spPr>
        <p:txBody>
          <a:bodyPr/>
          <a:lstStyle/>
          <a:p>
            <a:r>
              <a:rPr lang="en-US" sz="3600" dirty="0">
                <a:latin typeface="Times New Roman" panose="02020603050405020304" pitchFamily="18" charset="0"/>
                <a:cs typeface="Times New Roman" panose="02020603050405020304" pitchFamily="18" charset="0"/>
              </a:rPr>
              <a:t>Phishing is the easiest way for a hacker to bypass your defenses—it's easier to trick someone into clicking a link than to hack through your security systems.</a:t>
            </a:r>
          </a:p>
        </p:txBody>
      </p:sp>
      <p:sp>
        <p:nvSpPr>
          <p:cNvPr id="5" name="Text Placeholder 4">
            <a:extLst>
              <a:ext uri="{FF2B5EF4-FFF2-40B4-BE49-F238E27FC236}">
                <a16:creationId xmlns:a16="http://schemas.microsoft.com/office/drawing/2014/main" id="{7B9D02FC-1940-72AB-8671-0839E2CF024F}"/>
              </a:ext>
            </a:extLst>
          </p:cNvPr>
          <p:cNvSpPr>
            <a:spLocks noGrp="1"/>
          </p:cNvSpPr>
          <p:nvPr>
            <p:ph type="body" sz="quarter" idx="15"/>
          </p:nvPr>
        </p:nvSpPr>
        <p:spPr/>
        <p:txBody>
          <a:bodyPr/>
          <a:lstStyle/>
          <a:p>
            <a:r>
              <a:rPr lang="en-US" dirty="0"/>
              <a:t>“</a:t>
            </a:r>
          </a:p>
        </p:txBody>
      </p:sp>
      <p:sp>
        <p:nvSpPr>
          <p:cNvPr id="6" name="Content Placeholder 5">
            <a:extLst>
              <a:ext uri="{FF2B5EF4-FFF2-40B4-BE49-F238E27FC236}">
                <a16:creationId xmlns:a16="http://schemas.microsoft.com/office/drawing/2014/main" id="{6AB13DEF-ED86-6E5A-5AD2-C9B364E4A295}"/>
              </a:ext>
            </a:extLst>
          </p:cNvPr>
          <p:cNvSpPr>
            <a:spLocks noGrp="1"/>
          </p:cNvSpPr>
          <p:nvPr>
            <p:ph idx="1"/>
          </p:nvPr>
        </p:nvSpPr>
        <p:spPr>
          <a:xfrm>
            <a:off x="2826829" y="4403137"/>
            <a:ext cx="6317324" cy="585216"/>
          </a:xfrm>
        </p:spPr>
        <p:txBody>
          <a:bodyPr/>
          <a:lstStyle/>
          <a:p>
            <a:r>
              <a:rPr lang="en-US" b="1" dirty="0">
                <a:latin typeface="Times New Roman" panose="02020603050405020304" pitchFamily="18" charset="0"/>
                <a:cs typeface="Times New Roman" panose="02020603050405020304" pitchFamily="18" charset="0"/>
              </a:rPr>
              <a:t>Kevin Mitnick</a:t>
            </a:r>
            <a:r>
              <a:rPr lang="en-US" dirty="0">
                <a:latin typeface="Times New Roman" panose="02020603050405020304" pitchFamily="18" charset="0"/>
                <a:cs typeface="Times New Roman" panose="02020603050405020304" pitchFamily="18" charset="0"/>
              </a:rPr>
              <a:t>, Former Hacker and Security Consultant</a:t>
            </a:r>
          </a:p>
        </p:txBody>
      </p:sp>
      <p:sp>
        <p:nvSpPr>
          <p:cNvPr id="4" name="Text Placeholder 3">
            <a:extLst>
              <a:ext uri="{FF2B5EF4-FFF2-40B4-BE49-F238E27FC236}">
                <a16:creationId xmlns:a16="http://schemas.microsoft.com/office/drawing/2014/main" id="{F286FC47-3017-DA16-F8BF-CBFF553CB9F5}"/>
              </a:ext>
            </a:extLst>
          </p:cNvPr>
          <p:cNvSpPr>
            <a:spLocks noGrp="1"/>
          </p:cNvSpPr>
          <p:nvPr>
            <p:ph type="body" sz="quarter" idx="14"/>
          </p:nvPr>
        </p:nvSpPr>
        <p:spPr/>
        <p:txBody>
          <a:bodyPr/>
          <a:lstStyle/>
          <a:p>
            <a:r>
              <a:rPr lang="en-US" dirty="0"/>
              <a:t>”</a:t>
            </a: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7</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Presentation title</a:t>
            </a:r>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20XX</a:t>
            </a:r>
          </a:p>
        </p:txBody>
      </p:sp>
    </p:spTree>
    <p:extLst>
      <p:ext uri="{BB962C8B-B14F-4D97-AF65-F5344CB8AC3E}">
        <p14:creationId xmlns:p14="http://schemas.microsoft.com/office/powerpoint/2010/main" val="613288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579D0-D5BE-BC05-B3B3-05E97433F452}"/>
              </a:ext>
            </a:extLst>
          </p:cNvPr>
          <p:cNvSpPr>
            <a:spLocks noGrp="1"/>
          </p:cNvSpPr>
          <p:nvPr>
            <p:ph type="title"/>
          </p:nvPr>
        </p:nvSpPr>
        <p:spPr>
          <a:xfrm>
            <a:off x="731520" y="1714187"/>
            <a:ext cx="3209544" cy="3429625"/>
          </a:xfrm>
        </p:spPr>
        <p:txBody>
          <a:bodyPr/>
          <a:lstStyle/>
          <a:p>
            <a:pPr>
              <a:lnSpc>
                <a:spcPct val="150000"/>
              </a:lnSpc>
            </a:pPr>
            <a:r>
              <a:rPr lang="en-US" sz="4000" b="1" dirty="0">
                <a:latin typeface="Times New Roman" panose="02020603050405020304" pitchFamily="18" charset="0"/>
                <a:cs typeface="Times New Roman" panose="02020603050405020304" pitchFamily="18" charset="0"/>
              </a:rPr>
              <a:t>HOW TO AVOID PHISHING ATTACKS ?</a:t>
            </a:r>
          </a:p>
        </p:txBody>
      </p:sp>
      <p:sp>
        <p:nvSpPr>
          <p:cNvPr id="13" name="Text Placeholder 12">
            <a:extLst>
              <a:ext uri="{FF2B5EF4-FFF2-40B4-BE49-F238E27FC236}">
                <a16:creationId xmlns:a16="http://schemas.microsoft.com/office/drawing/2014/main" id="{57A2B835-2EB4-13B7-BE89-EDFBC68B96C3}"/>
              </a:ext>
            </a:extLst>
          </p:cNvPr>
          <p:cNvSpPr>
            <a:spLocks noGrp="1"/>
          </p:cNvSpPr>
          <p:nvPr>
            <p:ph type="body" sz="quarter" idx="20"/>
          </p:nvPr>
        </p:nvSpPr>
        <p:spPr>
          <a:xfrm>
            <a:off x="5832338" y="626364"/>
            <a:ext cx="5029200" cy="338328"/>
          </a:xfrm>
        </p:spPr>
        <p:txBody>
          <a:bodyPr/>
          <a:lstStyle/>
          <a:p>
            <a:r>
              <a:rPr lang="en-US" sz="2000" dirty="0">
                <a:latin typeface="Times New Roman" panose="02020603050405020304" pitchFamily="18" charset="0"/>
                <a:cs typeface="Times New Roman" panose="02020603050405020304" pitchFamily="18" charset="0"/>
              </a:rPr>
              <a:t>Be cautious of unknown links and attachments</a:t>
            </a:r>
          </a:p>
        </p:txBody>
      </p:sp>
      <p:sp>
        <p:nvSpPr>
          <p:cNvPr id="14" name="Text Placeholder 13">
            <a:extLst>
              <a:ext uri="{FF2B5EF4-FFF2-40B4-BE49-F238E27FC236}">
                <a16:creationId xmlns:a16="http://schemas.microsoft.com/office/drawing/2014/main" id="{E798351D-2881-C0EE-6D6D-424E1230A6D4}"/>
              </a:ext>
            </a:extLst>
          </p:cNvPr>
          <p:cNvSpPr>
            <a:spLocks noGrp="1"/>
          </p:cNvSpPr>
          <p:nvPr>
            <p:ph type="body" sz="quarter" idx="21"/>
          </p:nvPr>
        </p:nvSpPr>
        <p:spPr>
          <a:xfrm>
            <a:off x="5906172" y="1895398"/>
            <a:ext cx="5029200" cy="338328"/>
          </a:xfrm>
        </p:spPr>
        <p:txBody>
          <a:bodyPr/>
          <a:lstStyle/>
          <a:p>
            <a:r>
              <a:rPr lang="en-US" sz="2000" dirty="0">
                <a:latin typeface="Times New Roman" panose="02020603050405020304" pitchFamily="18" charset="0"/>
                <a:cs typeface="Times New Roman" panose="02020603050405020304" pitchFamily="18" charset="0"/>
              </a:rPr>
              <a:t>Verify unusual requests through direct contact</a:t>
            </a:r>
          </a:p>
        </p:txBody>
      </p:sp>
      <p:sp>
        <p:nvSpPr>
          <p:cNvPr id="15" name="Text Placeholder 14">
            <a:extLst>
              <a:ext uri="{FF2B5EF4-FFF2-40B4-BE49-F238E27FC236}">
                <a16:creationId xmlns:a16="http://schemas.microsoft.com/office/drawing/2014/main" id="{A0AE4BAA-4471-F175-A91F-AF7D4D9694F3}"/>
              </a:ext>
            </a:extLst>
          </p:cNvPr>
          <p:cNvSpPr>
            <a:spLocks noGrp="1"/>
          </p:cNvSpPr>
          <p:nvPr>
            <p:ph type="body" sz="quarter" idx="22"/>
          </p:nvPr>
        </p:nvSpPr>
        <p:spPr>
          <a:xfrm>
            <a:off x="5832338" y="3184632"/>
            <a:ext cx="5029200" cy="338328"/>
          </a:xfrm>
        </p:spPr>
        <p:txBody>
          <a:bodyPr/>
          <a:lstStyle/>
          <a:p>
            <a:r>
              <a:rPr lang="en-US" sz="2000" dirty="0">
                <a:latin typeface="Times New Roman" panose="02020603050405020304" pitchFamily="18" charset="0"/>
                <a:cs typeface="Times New Roman" panose="02020603050405020304" pitchFamily="18" charset="0"/>
              </a:rPr>
              <a:t>Ensure websites use HTTPS for sensitive info</a:t>
            </a:r>
          </a:p>
        </p:txBody>
      </p:sp>
      <p:sp>
        <p:nvSpPr>
          <p:cNvPr id="16" name="Text Placeholder 15">
            <a:extLst>
              <a:ext uri="{FF2B5EF4-FFF2-40B4-BE49-F238E27FC236}">
                <a16:creationId xmlns:a16="http://schemas.microsoft.com/office/drawing/2014/main" id="{A6C25713-E18A-8B65-C9FA-9A00A9CBBA6B}"/>
              </a:ext>
            </a:extLst>
          </p:cNvPr>
          <p:cNvSpPr>
            <a:spLocks noGrp="1"/>
          </p:cNvSpPr>
          <p:nvPr>
            <p:ph type="body" sz="quarter" idx="23"/>
          </p:nvPr>
        </p:nvSpPr>
        <p:spPr>
          <a:xfrm>
            <a:off x="5906172" y="4473866"/>
            <a:ext cx="5029200" cy="338328"/>
          </a:xfrm>
        </p:spPr>
        <p:txBody>
          <a:bodyPr/>
          <a:lstStyle/>
          <a:p>
            <a:r>
              <a:rPr lang="en-US" sz="2000" dirty="0">
                <a:latin typeface="Times New Roman" panose="02020603050405020304" pitchFamily="18" charset="0"/>
                <a:cs typeface="Times New Roman" panose="02020603050405020304" pitchFamily="18" charset="0"/>
              </a:rPr>
              <a:t>Regularly update antivirus and browsers</a:t>
            </a:r>
          </a:p>
        </p:txBody>
      </p:sp>
      <p:sp>
        <p:nvSpPr>
          <p:cNvPr id="17" name="Text Placeholder 16">
            <a:extLst>
              <a:ext uri="{FF2B5EF4-FFF2-40B4-BE49-F238E27FC236}">
                <a16:creationId xmlns:a16="http://schemas.microsoft.com/office/drawing/2014/main" id="{2EB94B1B-FC15-3A7B-A562-06B6F366B340}"/>
              </a:ext>
            </a:extLst>
          </p:cNvPr>
          <p:cNvSpPr>
            <a:spLocks noGrp="1"/>
          </p:cNvSpPr>
          <p:nvPr>
            <p:ph type="body" sz="quarter" idx="24"/>
          </p:nvPr>
        </p:nvSpPr>
        <p:spPr>
          <a:xfrm>
            <a:off x="5962967" y="5742900"/>
            <a:ext cx="5594822" cy="338328"/>
          </a:xfrm>
        </p:spPr>
        <p:txBody>
          <a:bodyPr/>
          <a:lstStyle/>
          <a:p>
            <a:r>
              <a:rPr lang="en-US" sz="2000" dirty="0">
                <a:latin typeface="Times New Roman" panose="02020603050405020304" pitchFamily="18" charset="0"/>
                <a:cs typeface="Times New Roman" panose="02020603050405020304" pitchFamily="18" charset="0"/>
              </a:rPr>
              <a:t>Enable two-factor authentication for extra security</a:t>
            </a:r>
          </a:p>
        </p:txBody>
      </p:sp>
      <p:pic>
        <p:nvPicPr>
          <p:cNvPr id="6146" name="Picture 2">
            <a:extLst>
              <a:ext uri="{FF2B5EF4-FFF2-40B4-BE49-F238E27FC236}">
                <a16:creationId xmlns:a16="http://schemas.microsoft.com/office/drawing/2014/main" id="{947C0CA4-CC6A-74ED-B29D-328F9E3D5B85}"/>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bwMode="auto">
          <a:xfrm>
            <a:off x="4365171" y="391886"/>
            <a:ext cx="821872" cy="805543"/>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cxnSp>
        <p:nvCxnSpPr>
          <p:cNvPr id="29" name="Straight Connector 28">
            <a:extLst>
              <a:ext uri="{FF2B5EF4-FFF2-40B4-BE49-F238E27FC236}">
                <a16:creationId xmlns:a16="http://schemas.microsoft.com/office/drawing/2014/main" id="{351B90FA-F8B0-64F7-6A12-36B0CF416AEA}"/>
              </a:ext>
            </a:extLst>
          </p:cNvPr>
          <p:cNvCxnSpPr>
            <a:stCxn id="6146" idx="1"/>
            <a:endCxn id="6146" idx="5"/>
          </p:cNvCxnSpPr>
          <p:nvPr/>
        </p:nvCxnSpPr>
        <p:spPr>
          <a:xfrm>
            <a:off x="4485531" y="509855"/>
            <a:ext cx="581152" cy="569605"/>
          </a:xfrm>
          <a:prstGeom prst="line">
            <a:avLst/>
          </a:prstGeom>
          <a:ln w="57150">
            <a:solidFill>
              <a:srgbClr val="FF0000"/>
            </a:solidFill>
          </a:ln>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2CAF8675-BB49-A3AF-A892-757E3A8CD9F7}"/>
              </a:ext>
            </a:extLst>
          </p:cNvPr>
          <p:cNvCxnSpPr>
            <a:cxnSpLocks/>
            <a:endCxn id="6146" idx="7"/>
          </p:cNvCxnSpPr>
          <p:nvPr/>
        </p:nvCxnSpPr>
        <p:spPr>
          <a:xfrm flipV="1">
            <a:off x="4476678" y="509855"/>
            <a:ext cx="590005" cy="567832"/>
          </a:xfrm>
          <a:prstGeom prst="line">
            <a:avLst/>
          </a:prstGeom>
          <a:ln w="57150">
            <a:solidFill>
              <a:srgbClr val="FF0000"/>
            </a:solidFill>
          </a:ln>
        </p:spPr>
        <p:style>
          <a:lnRef idx="3">
            <a:schemeClr val="dk1"/>
          </a:lnRef>
          <a:fillRef idx="0">
            <a:schemeClr val="dk1"/>
          </a:fillRef>
          <a:effectRef idx="2">
            <a:schemeClr val="dk1"/>
          </a:effectRef>
          <a:fontRef idx="minor">
            <a:schemeClr val="tx1"/>
          </a:fontRef>
        </p:style>
      </p:cxnSp>
      <p:pic>
        <p:nvPicPr>
          <p:cNvPr id="6148" name="Picture 4">
            <a:extLst>
              <a:ext uri="{FF2B5EF4-FFF2-40B4-BE49-F238E27FC236}">
                <a16:creationId xmlns:a16="http://schemas.microsoft.com/office/drawing/2014/main" id="{D3BE0B3C-8A66-42E1-443D-3F349A9404EB}"/>
              </a:ext>
            </a:extLst>
          </p:cNvPr>
          <p:cNvPicPr>
            <a:picLocks noGrp="1" noChangeAspect="1" noChangeArrowheads="1"/>
          </p:cNvPicPr>
          <p:nvPr>
            <p:ph type="pic" sz="quarter" idx="11"/>
          </p:nvPr>
        </p:nvPicPr>
        <p:blipFill>
          <a:blip r:embed="rId3">
            <a:extLst>
              <a:ext uri="{28A0092B-C50C-407E-A947-70E740481C1C}">
                <a14:useLocalDpi xmlns:a14="http://schemas.microsoft.com/office/drawing/2010/main" val="0"/>
              </a:ext>
            </a:extLst>
          </a:blip>
          <a:srcRect/>
          <a:stretch>
            <a:fillRect/>
          </a:stretch>
        </p:blipFill>
        <p:spPr bwMode="auto">
          <a:xfrm>
            <a:off x="4282367" y="1627414"/>
            <a:ext cx="978625" cy="93617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7" name="Picture 6">
            <a:extLst>
              <a:ext uri="{FF2B5EF4-FFF2-40B4-BE49-F238E27FC236}">
                <a16:creationId xmlns:a16="http://schemas.microsoft.com/office/drawing/2014/main" id="{558D6602-C7A5-E9E5-4D89-A8239D335DED}"/>
              </a:ext>
            </a:extLst>
          </p:cNvPr>
          <p:cNvPicPr>
            <a:picLocks noGrp="1" noChangeAspect="1" noChangeArrowheads="1"/>
          </p:cNvPicPr>
          <p:nvPr>
            <p:ph type="pic" sz="quarter" idx="12"/>
          </p:nvPr>
        </p:nvPicPr>
        <p:blipFill>
          <a:blip r:embed="rId4">
            <a:extLst>
              <a:ext uri="{28A0092B-C50C-407E-A947-70E740481C1C}">
                <a14:useLocalDpi xmlns:a14="http://schemas.microsoft.com/office/drawing/2010/main" val="0"/>
              </a:ext>
            </a:extLst>
          </a:blip>
          <a:srcRect/>
          <a:stretch>
            <a:fillRect/>
          </a:stretch>
        </p:blipFill>
        <p:spPr bwMode="auto">
          <a:xfrm>
            <a:off x="4365171" y="2942771"/>
            <a:ext cx="821872" cy="82187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cxnSp>
        <p:nvCxnSpPr>
          <p:cNvPr id="39" name="Straight Connector 38">
            <a:extLst>
              <a:ext uri="{FF2B5EF4-FFF2-40B4-BE49-F238E27FC236}">
                <a16:creationId xmlns:a16="http://schemas.microsoft.com/office/drawing/2014/main" id="{7C8F2C87-E25C-84F8-320A-719B5CC70CA9}"/>
              </a:ext>
            </a:extLst>
          </p:cNvPr>
          <p:cNvCxnSpPr>
            <a:cxnSpLocks/>
          </p:cNvCxnSpPr>
          <p:nvPr/>
        </p:nvCxnSpPr>
        <p:spPr>
          <a:xfrm>
            <a:off x="4651392" y="3568119"/>
            <a:ext cx="240573" cy="109438"/>
          </a:xfrm>
          <a:prstGeom prst="line">
            <a:avLst/>
          </a:prstGeom>
          <a:ln w="95250">
            <a:solidFill>
              <a:srgbClr val="92D050"/>
            </a:solidFill>
          </a:ln>
        </p:spPr>
        <p:style>
          <a:lnRef idx="3">
            <a:schemeClr val="dk1"/>
          </a:lnRef>
          <a:fillRef idx="0">
            <a:schemeClr val="dk1"/>
          </a:fillRef>
          <a:effectRef idx="2">
            <a:schemeClr val="dk1"/>
          </a:effectRef>
          <a:fontRef idx="minor">
            <a:schemeClr val="tx1"/>
          </a:fontRef>
        </p:style>
      </p:cxnSp>
      <p:cxnSp>
        <p:nvCxnSpPr>
          <p:cNvPr id="41" name="Straight Connector 40">
            <a:extLst>
              <a:ext uri="{FF2B5EF4-FFF2-40B4-BE49-F238E27FC236}">
                <a16:creationId xmlns:a16="http://schemas.microsoft.com/office/drawing/2014/main" id="{EF59E42D-94B9-9F21-7A7D-4A79DEBADC75}"/>
              </a:ext>
            </a:extLst>
          </p:cNvPr>
          <p:cNvCxnSpPr>
            <a:cxnSpLocks/>
          </p:cNvCxnSpPr>
          <p:nvPr/>
        </p:nvCxnSpPr>
        <p:spPr>
          <a:xfrm flipH="1">
            <a:off x="4852851" y="3228357"/>
            <a:ext cx="313509" cy="449200"/>
          </a:xfrm>
          <a:prstGeom prst="line">
            <a:avLst/>
          </a:prstGeom>
          <a:ln w="95250">
            <a:solidFill>
              <a:srgbClr val="92D050"/>
            </a:solidFill>
          </a:ln>
        </p:spPr>
        <p:style>
          <a:lnRef idx="3">
            <a:schemeClr val="dk1"/>
          </a:lnRef>
          <a:fillRef idx="0">
            <a:schemeClr val="dk1"/>
          </a:fillRef>
          <a:effectRef idx="2">
            <a:schemeClr val="dk1"/>
          </a:effectRef>
          <a:fontRef idx="minor">
            <a:schemeClr val="tx1"/>
          </a:fontRef>
        </p:style>
      </p:cxnSp>
      <p:pic>
        <p:nvPicPr>
          <p:cNvPr id="6154" name="Picture 10">
            <a:extLst>
              <a:ext uri="{FF2B5EF4-FFF2-40B4-BE49-F238E27FC236}">
                <a16:creationId xmlns:a16="http://schemas.microsoft.com/office/drawing/2014/main" id="{6947B898-67DD-EBBC-5791-14DFC2AE1162}"/>
              </a:ext>
            </a:extLst>
          </p:cNvPr>
          <p:cNvPicPr>
            <a:picLocks noGrp="1" noChangeAspect="1" noChangeArrowheads="1"/>
          </p:cNvPicPr>
          <p:nvPr>
            <p:ph type="pic" sz="quarter" idx="13"/>
          </p:nvPr>
        </p:nvPicPr>
        <p:blipFill>
          <a:blip r:embed="rId5">
            <a:extLst>
              <a:ext uri="{28A0092B-C50C-407E-A947-70E740481C1C}">
                <a14:useLocalDpi xmlns:a14="http://schemas.microsoft.com/office/drawing/2010/main" val="0"/>
              </a:ext>
            </a:extLst>
          </a:blip>
          <a:srcRect/>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a:extLst>
              <a:ext uri="{FF2B5EF4-FFF2-40B4-BE49-F238E27FC236}">
                <a16:creationId xmlns:a16="http://schemas.microsoft.com/office/drawing/2014/main" id="{B33EF041-EF7D-79AD-7CA5-39780CF0678E}"/>
              </a:ext>
            </a:extLst>
          </p:cNvPr>
          <p:cNvPicPr>
            <a:picLocks noGrp="1" noChangeAspect="1" noChangeArrowheads="1"/>
          </p:cNvPicPr>
          <p:nvPr>
            <p:ph type="pic" sz="quarter" idx="14"/>
          </p:nvPr>
        </p:nvPicPr>
        <p:blipFill>
          <a:blip r:embed="rId6">
            <a:extLst>
              <a:ext uri="{28A0092B-C50C-407E-A947-70E740481C1C}">
                <a14:useLocalDpi xmlns:a14="http://schemas.microsoft.com/office/drawing/2010/main" val="0"/>
              </a:ext>
            </a:extLst>
          </a:blip>
          <a:srcRect/>
          <a:stretch>
            <a:fillRect/>
          </a:stretch>
        </p:blipFill>
        <p:spPr bwMode="auto">
          <a:xfrm>
            <a:off x="4365171" y="5545183"/>
            <a:ext cx="895821" cy="92093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533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8692FD-3676-EAB5-DC24-364040BE819C}"/>
              </a:ext>
            </a:extLst>
          </p:cNvPr>
          <p:cNvSpPr>
            <a:spLocks noGrp="1"/>
          </p:cNvSpPr>
          <p:nvPr>
            <p:ph type="title"/>
          </p:nvPr>
        </p:nvSpPr>
        <p:spPr>
          <a:xfrm>
            <a:off x="397565" y="512064"/>
            <a:ext cx="11603225" cy="1014984"/>
          </a:xfrm>
        </p:spPr>
        <p:txBody>
          <a:bodyPr/>
          <a:lstStyle/>
          <a:p>
            <a:r>
              <a:rPr lang="en-US" sz="4800" b="1" dirty="0">
                <a:solidFill>
                  <a:schemeClr val="tx1"/>
                </a:solidFill>
                <a:latin typeface="Times New Roman" panose="02020603050405020304" pitchFamily="18" charset="0"/>
                <a:cs typeface="Times New Roman" panose="02020603050405020304" pitchFamily="18" charset="0"/>
              </a:rPr>
              <a:t>RESPONDING TO PHISHING ATTACKS</a:t>
            </a:r>
          </a:p>
        </p:txBody>
      </p:sp>
      <p:sp>
        <p:nvSpPr>
          <p:cNvPr id="2" name="Text Placeholder 1">
            <a:extLst>
              <a:ext uri="{FF2B5EF4-FFF2-40B4-BE49-F238E27FC236}">
                <a16:creationId xmlns:a16="http://schemas.microsoft.com/office/drawing/2014/main" id="{C5B3F929-AF18-813C-9936-2EAB59511063}"/>
              </a:ext>
            </a:extLst>
          </p:cNvPr>
          <p:cNvSpPr>
            <a:spLocks noGrp="1"/>
          </p:cNvSpPr>
          <p:nvPr>
            <p:ph type="body" sz="quarter" idx="13"/>
          </p:nvPr>
        </p:nvSpPr>
        <p:spPr/>
        <p:txBody>
          <a:bodyPr/>
          <a:lstStyle/>
          <a:p>
            <a:r>
              <a:rPr lang="en-US" dirty="0">
                <a:latin typeface="Times New Roman" panose="02020603050405020304" pitchFamily="18" charset="0"/>
                <a:cs typeface="Times New Roman" panose="02020603050405020304" pitchFamily="18" charset="0"/>
              </a:rPr>
              <a:t>Do not engage or reply to phishing emails</a:t>
            </a:r>
            <a:endParaRPr lang="en-US" altLang="zh-CN"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E3088347-D7E0-F453-D17B-7C2C3835104F}"/>
              </a:ext>
            </a:extLst>
          </p:cNvPr>
          <p:cNvSpPr>
            <a:spLocks noGrp="1"/>
          </p:cNvSpPr>
          <p:nvPr>
            <p:ph type="body" sz="quarter" idx="15"/>
          </p:nvPr>
        </p:nvSpPr>
        <p:spPr/>
        <p:txBody>
          <a:bodyPr/>
          <a:lstStyle/>
          <a:p>
            <a:r>
              <a:rPr lang="en-US" dirty="0">
                <a:latin typeface="Times New Roman" panose="02020603050405020304" pitchFamily="18" charset="0"/>
                <a:cs typeface="Times New Roman" panose="02020603050405020304" pitchFamily="18" charset="0"/>
              </a:rPr>
              <a:t>Report phishing to IT or email provider</a:t>
            </a:r>
          </a:p>
        </p:txBody>
      </p:sp>
      <p:sp>
        <p:nvSpPr>
          <p:cNvPr id="6" name="Text Placeholder 5">
            <a:extLst>
              <a:ext uri="{FF2B5EF4-FFF2-40B4-BE49-F238E27FC236}">
                <a16:creationId xmlns:a16="http://schemas.microsoft.com/office/drawing/2014/main" id="{429AA47D-4B67-1E1F-043D-9C7471285F63}"/>
              </a:ext>
            </a:extLst>
          </p:cNvPr>
          <p:cNvSpPr>
            <a:spLocks noGrp="1"/>
          </p:cNvSpPr>
          <p:nvPr>
            <p:ph type="body" sz="quarter" idx="17"/>
          </p:nvPr>
        </p:nvSpPr>
        <p:spPr/>
        <p:txBody>
          <a:bodyPr/>
          <a:lstStyle/>
          <a:p>
            <a:r>
              <a:rPr lang="en-US" dirty="0">
                <a:latin typeface="Times New Roman" panose="02020603050405020304" pitchFamily="18" charset="0"/>
                <a:cs typeface="Times New Roman" panose="02020603050405020304" pitchFamily="18" charset="0"/>
              </a:rPr>
              <a:t>Change passwords and enable 2FA if compromised</a:t>
            </a:r>
          </a:p>
        </p:txBody>
      </p:sp>
      <p:sp>
        <p:nvSpPr>
          <p:cNvPr id="3" name="Text Placeholder 2">
            <a:extLst>
              <a:ext uri="{FF2B5EF4-FFF2-40B4-BE49-F238E27FC236}">
                <a16:creationId xmlns:a16="http://schemas.microsoft.com/office/drawing/2014/main" id="{2BF0E702-3A2A-79FE-6C7C-4ABFA3EC8254}"/>
              </a:ext>
            </a:extLst>
          </p:cNvPr>
          <p:cNvSpPr>
            <a:spLocks noGrp="1"/>
          </p:cNvSpPr>
          <p:nvPr>
            <p:ph type="body" sz="quarter" idx="14"/>
          </p:nvPr>
        </p:nvSpPr>
        <p:spPr/>
        <p:txBody>
          <a:bodyPr/>
          <a:lstStyle/>
          <a:p>
            <a:r>
              <a:rPr lang="en-US" dirty="0">
                <a:latin typeface="Times New Roman" panose="02020603050405020304" pitchFamily="18" charset="0"/>
                <a:cs typeface="Times New Roman" panose="02020603050405020304" pitchFamily="18" charset="0"/>
              </a:rPr>
              <a:t>Monitor financial accounts for suspicious activity</a:t>
            </a:r>
          </a:p>
        </p:txBody>
      </p:sp>
      <p:sp>
        <p:nvSpPr>
          <p:cNvPr id="5" name="Text Placeholder 4">
            <a:extLst>
              <a:ext uri="{FF2B5EF4-FFF2-40B4-BE49-F238E27FC236}">
                <a16:creationId xmlns:a16="http://schemas.microsoft.com/office/drawing/2014/main" id="{607671AF-A580-DFF8-DD53-11CF125B5C0F}"/>
              </a:ext>
            </a:extLst>
          </p:cNvPr>
          <p:cNvSpPr>
            <a:spLocks noGrp="1"/>
          </p:cNvSpPr>
          <p:nvPr>
            <p:ph type="body" sz="quarter" idx="16"/>
          </p:nvPr>
        </p:nvSpPr>
        <p:spPr/>
        <p:txBody>
          <a:bodyPr/>
          <a:lstStyle/>
          <a:p>
            <a:r>
              <a:rPr lang="en-US" dirty="0">
                <a:latin typeface="Times New Roman" panose="02020603050405020304" pitchFamily="18" charset="0"/>
                <a:cs typeface="Times New Roman" panose="02020603050405020304" pitchFamily="18" charset="0"/>
              </a:rPr>
              <a:t>Delete phishing emails to avoid accidental clicks</a:t>
            </a:r>
          </a:p>
        </p:txBody>
      </p:sp>
    </p:spTree>
    <p:extLst>
      <p:ext uri="{BB962C8B-B14F-4D97-AF65-F5344CB8AC3E}">
        <p14:creationId xmlns:p14="http://schemas.microsoft.com/office/powerpoint/2010/main" val="559354457"/>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{4A115718-1CB2-4D30-AB4D-1132497464E2}tf11429527_win32</Template>
  <TotalTime>81</TotalTime>
  <Words>532</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Century Gothic</vt:lpstr>
      <vt:lpstr>Karla</vt:lpstr>
      <vt:lpstr>Times New Roman</vt:lpstr>
      <vt:lpstr>Univers Condensed Light</vt:lpstr>
      <vt:lpstr>Wingdings</vt:lpstr>
      <vt:lpstr>Office Theme</vt:lpstr>
      <vt:lpstr>PHISHING ATTACKS</vt:lpstr>
      <vt:lpstr>AGENDA</vt:lpstr>
      <vt:lpstr>INTRODUCTION </vt:lpstr>
      <vt:lpstr>TYPES OF PHISHING</vt:lpstr>
      <vt:lpstr>PowerPoint Presentation</vt:lpstr>
      <vt:lpstr>HOW TO RECOGNIZE PHISHING EMAILS AND MESSAGES ?</vt:lpstr>
      <vt:lpstr>Phishing is the easiest way for a hacker to bypass your defenses—it's easier to trick someone into clicking a link than to hack through your security systems.</vt:lpstr>
      <vt:lpstr>HOW TO AVOID PHISHING ATTACKS ?</vt:lpstr>
      <vt:lpstr>RESPONDING TO PHISHING ATTACKS</vt:lpstr>
      <vt:lpstr>CASE-STUDY</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PRAVISHKA D</dc:creator>
  <cp:lastModifiedBy>PRAVISHKA D</cp:lastModifiedBy>
  <cp:revision>1</cp:revision>
  <dcterms:created xsi:type="dcterms:W3CDTF">2024-09-20T05:55:44Z</dcterms:created>
  <dcterms:modified xsi:type="dcterms:W3CDTF">2024-09-20T07:16:55Z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