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32918400" cy="438912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521415D9-36F7-43E2-AB2F-B90AF26B5E84}">
      <p14:sectionLst xmlns:p14="http://schemas.microsoft.com/office/powerpoint/2010/main">
        <p14:section name="Untitled Section" id="{37D8BC20-647F-4238-92D8-4BCC30D59872}">
          <p14:sldIdLst>
            <p14:sldId id="256"/>
          </p14:sldIdLst>
        </p14:section>
      </p14:sectionLst>
    </p:ext>
    <p:ext uri="{EFAFB233-063F-42B5-8137-9DF3F51BA10A}">
      <p15:sldGuideLst xmlns:p15="http://schemas.microsoft.com/office/powerpoint/2012/main">
        <p15:guide id="1" orient="horz" pos="14784" userDrawn="1">
          <p15:clr>
            <a:srgbClr val="A4A3A4"/>
          </p15:clr>
        </p15:guide>
        <p15:guide id="2" pos="100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33" d="100"/>
          <a:sy n="33" d="100"/>
        </p:scale>
        <p:origin x="92" y="-52"/>
      </p:cViewPr>
      <p:guideLst>
        <p:guide orient="horz" pos="14784"/>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2908300" y="889000"/>
            <a:ext cx="340836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2908300" y="889000"/>
            <a:ext cx="3408363"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4870834"/>
            <a:ext cx="23042032" cy="11218333"/>
          </a:xfrm>
          <a:prstGeom prst="rect">
            <a:avLst/>
          </a:prstGeo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10" y="10240433"/>
            <a:ext cx="29626982" cy="28966585"/>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1756833"/>
            <a:ext cx="7406217" cy="37450185"/>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08" y="1756833"/>
            <a:ext cx="22119168" cy="37450185"/>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1645710" y="10240433"/>
            <a:ext cx="29626982" cy="28966585"/>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a:prstGeom prst="rect">
            <a:avLst/>
          </a:prstGeo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a:prstGeom prst="rect">
            <a:avLst/>
          </a:prstGeo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709" y="10240433"/>
            <a:ext cx="14762691" cy="28966585"/>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0240433"/>
            <a:ext cx="14762693" cy="28966585"/>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2"/>
            <a:ext cx="14544675" cy="25287816"/>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2"/>
            <a:ext cx="14551027" cy="25287816"/>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a:prstGeom prst="rect">
            <a:avLst/>
          </a:prstGeo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a:prstGeom prst="rect">
            <a:avLst/>
          </a:prstGeo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a:prstGeom prst="rect">
            <a:avLst/>
          </a:prstGeo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5"/>
            <a:ext cx="19750618" cy="26333450"/>
          </a:xfrm>
          <a:prstGeom prst="rect">
            <a:avLst/>
          </a:prstGeo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21945600"/>
            <a:ext cx="14274800" cy="3937000"/>
          </a:xfrm>
          <a:prstGeom prst="rect">
            <a:avLst/>
          </a:prstGeom>
        </p:spPr>
      </p:pic>
      <p:pic>
        <p:nvPicPr>
          <p:cNvPr id="3" name="New picture"/>
          <p:cNvPicPr/>
          <p:nvPr/>
        </p:nvPicPr>
        <p:blipFill>
          <a:blip r:embed="rId13"/>
          <a:stretch>
            <a:fillRect/>
          </a:stretch>
        </p:blipFill>
        <p:spPr>
          <a:xfrm rot="5400000">
            <a:off x="29718000" y="21945600"/>
            <a:ext cx="14274800" cy="3937000"/>
          </a:xfrm>
          <a:prstGeom prst="rect">
            <a:avLst/>
          </a:prstGeom>
        </p:spPr>
      </p:pic>
      <p:pic>
        <p:nvPicPr>
          <p:cNvPr id="4" name="New picture"/>
          <p:cNvPicPr/>
          <p:nvPr/>
        </p:nvPicPr>
        <p:blipFill>
          <a:blip r:embed="rId14"/>
          <a:stretch>
            <a:fillRect/>
          </a:stretch>
        </p:blipFill>
        <p:spPr>
          <a:xfrm>
            <a:off x="1460500" y="44399200"/>
            <a:ext cx="29997400" cy="1447800"/>
          </a:xfrm>
          <a:prstGeom prst="rect">
            <a:avLst/>
          </a:prstGeom>
        </p:spPr>
      </p:pic>
      <p:sp>
        <p:nvSpPr>
          <p:cNvPr id="5"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306241" rtl="0" eaLnBrk="0" fontAlgn="base" hangingPunct="0">
        <a:spcBef>
          <a:spcPct val="0"/>
        </a:spcBef>
        <a:spcAft>
          <a:spcPct val="0"/>
        </a:spcAft>
        <a:defRPr sz="11100">
          <a:solidFill>
            <a:schemeClr val="tx2"/>
          </a:solidFill>
          <a:latin typeface="+mj-lt"/>
          <a:ea typeface="+mj-ea"/>
          <a:cs typeface="+mj-cs"/>
        </a:defRPr>
      </a:lvl1pPr>
      <a:lvl2pPr algn="ctr" defTabSz="2306241" rtl="0" eaLnBrk="0" fontAlgn="base" hangingPunct="0">
        <a:spcBef>
          <a:spcPct val="0"/>
        </a:spcBef>
        <a:spcAft>
          <a:spcPct val="0"/>
        </a:spcAft>
        <a:defRPr sz="11100">
          <a:solidFill>
            <a:schemeClr val="tx2"/>
          </a:solidFill>
          <a:latin typeface="Times New Roman" pitchFamily="18" charset="0"/>
        </a:defRPr>
      </a:lvl2pPr>
      <a:lvl3pPr algn="ctr" defTabSz="2306241" rtl="0" eaLnBrk="0" fontAlgn="base" hangingPunct="0">
        <a:spcBef>
          <a:spcPct val="0"/>
        </a:spcBef>
        <a:spcAft>
          <a:spcPct val="0"/>
        </a:spcAft>
        <a:defRPr sz="11100">
          <a:solidFill>
            <a:schemeClr val="tx2"/>
          </a:solidFill>
          <a:latin typeface="Times New Roman" pitchFamily="18" charset="0"/>
        </a:defRPr>
      </a:lvl3pPr>
      <a:lvl4pPr algn="ctr" defTabSz="2306241" rtl="0" eaLnBrk="0" fontAlgn="base" hangingPunct="0">
        <a:spcBef>
          <a:spcPct val="0"/>
        </a:spcBef>
        <a:spcAft>
          <a:spcPct val="0"/>
        </a:spcAft>
        <a:defRPr sz="11100">
          <a:solidFill>
            <a:schemeClr val="tx2"/>
          </a:solidFill>
          <a:latin typeface="Times New Roman" pitchFamily="18" charset="0"/>
        </a:defRPr>
      </a:lvl4pPr>
      <a:lvl5pPr algn="ctr" defTabSz="2306241" rtl="0" eaLnBrk="0" fontAlgn="base" hangingPunct="0">
        <a:spcBef>
          <a:spcPct val="0"/>
        </a:spcBef>
        <a:spcAft>
          <a:spcPct val="0"/>
        </a:spcAft>
        <a:defRPr sz="11100">
          <a:solidFill>
            <a:schemeClr val="tx2"/>
          </a:solidFill>
          <a:latin typeface="Times New Roman" pitchFamily="18" charset="0"/>
        </a:defRPr>
      </a:lvl5pPr>
      <a:lvl6pPr marL="342900" algn="ctr" defTabSz="2306241" rtl="0" eaLnBrk="0" fontAlgn="base" hangingPunct="0">
        <a:spcBef>
          <a:spcPct val="0"/>
        </a:spcBef>
        <a:spcAft>
          <a:spcPct val="0"/>
        </a:spcAft>
        <a:defRPr sz="11100">
          <a:solidFill>
            <a:schemeClr val="tx2"/>
          </a:solidFill>
          <a:latin typeface="Times New Roman" pitchFamily="18" charset="0"/>
        </a:defRPr>
      </a:lvl6pPr>
      <a:lvl7pPr marL="685800" algn="ctr" defTabSz="2306241" rtl="0" eaLnBrk="0" fontAlgn="base" hangingPunct="0">
        <a:spcBef>
          <a:spcPct val="0"/>
        </a:spcBef>
        <a:spcAft>
          <a:spcPct val="0"/>
        </a:spcAft>
        <a:defRPr sz="11100">
          <a:solidFill>
            <a:schemeClr val="tx2"/>
          </a:solidFill>
          <a:latin typeface="Times New Roman" pitchFamily="18" charset="0"/>
        </a:defRPr>
      </a:lvl7pPr>
      <a:lvl8pPr marL="1028700" algn="ctr" defTabSz="2306241" rtl="0" eaLnBrk="0" fontAlgn="base" hangingPunct="0">
        <a:spcBef>
          <a:spcPct val="0"/>
        </a:spcBef>
        <a:spcAft>
          <a:spcPct val="0"/>
        </a:spcAft>
        <a:defRPr sz="11100">
          <a:solidFill>
            <a:schemeClr val="tx2"/>
          </a:solidFill>
          <a:latin typeface="Times New Roman" pitchFamily="18" charset="0"/>
        </a:defRPr>
      </a:lvl8pPr>
      <a:lvl9pPr marL="1371600" algn="ctr" defTabSz="2306241" rtl="0" eaLnBrk="0" fontAlgn="base" hangingPunct="0">
        <a:spcBef>
          <a:spcPct val="0"/>
        </a:spcBef>
        <a:spcAft>
          <a:spcPct val="0"/>
        </a:spcAft>
        <a:defRPr sz="11100">
          <a:solidFill>
            <a:schemeClr val="tx2"/>
          </a:solidFill>
          <a:latin typeface="Times New Roman" pitchFamily="18" charset="0"/>
        </a:defRPr>
      </a:lvl9pPr>
    </p:titleStyle>
    <p:bodyStyle>
      <a:defPPr>
        <a:defRPr kern="1200"/>
      </a:defPPr>
      <a:lvl1pPr marL="863204" indent="-863204" algn="l" defTabSz="2306241" rtl="0" eaLnBrk="0" fontAlgn="base" hangingPunct="0">
        <a:spcBef>
          <a:spcPct val="20000"/>
        </a:spcBef>
        <a:spcAft>
          <a:spcPct val="0"/>
        </a:spcAft>
        <a:buChar char="•"/>
        <a:defRPr sz="8025">
          <a:solidFill>
            <a:schemeClr val="tx1"/>
          </a:solidFill>
          <a:latin typeface="+mn-lt"/>
          <a:ea typeface="+mn-ea"/>
          <a:cs typeface="+mn-cs"/>
        </a:defRPr>
      </a:lvl1pPr>
      <a:lvl2pPr marL="1872854" indent="-720329" algn="l" defTabSz="2306241" rtl="0" eaLnBrk="0" fontAlgn="base" hangingPunct="0">
        <a:spcBef>
          <a:spcPct val="20000"/>
        </a:spcBef>
        <a:spcAft>
          <a:spcPct val="0"/>
        </a:spcAft>
        <a:buChar char="–"/>
        <a:defRPr sz="7125">
          <a:solidFill>
            <a:schemeClr val="tx1"/>
          </a:solidFill>
          <a:latin typeface="+mn-lt"/>
        </a:defRPr>
      </a:lvl2pPr>
      <a:lvl3pPr marL="2882504" indent="-576263" algn="l" defTabSz="2306241" rtl="0" eaLnBrk="0" fontAlgn="base" hangingPunct="0">
        <a:spcBef>
          <a:spcPct val="20000"/>
        </a:spcBef>
        <a:spcAft>
          <a:spcPct val="0"/>
        </a:spcAft>
        <a:buChar char="•"/>
        <a:defRPr sz="6075">
          <a:solidFill>
            <a:schemeClr val="tx1"/>
          </a:solidFill>
          <a:latin typeface="+mn-lt"/>
        </a:defRPr>
      </a:lvl3pPr>
      <a:lvl4pPr marL="4038600" indent="-579835" algn="l" defTabSz="2306241" rtl="0" eaLnBrk="0" fontAlgn="base" hangingPunct="0">
        <a:spcBef>
          <a:spcPct val="20000"/>
        </a:spcBef>
        <a:spcAft>
          <a:spcPct val="0"/>
        </a:spcAft>
        <a:buChar char="–"/>
        <a:defRPr sz="4875">
          <a:solidFill>
            <a:schemeClr val="tx1"/>
          </a:solidFill>
          <a:latin typeface="+mn-lt"/>
        </a:defRPr>
      </a:lvl4pPr>
      <a:lvl5pPr marL="5191125" indent="-576263" algn="l" defTabSz="2306241" rtl="0" eaLnBrk="0" fontAlgn="base" hangingPunct="0">
        <a:spcBef>
          <a:spcPct val="20000"/>
        </a:spcBef>
        <a:spcAft>
          <a:spcPct val="0"/>
        </a:spcAft>
        <a:buChar char="»"/>
        <a:defRPr sz="4875">
          <a:solidFill>
            <a:schemeClr val="tx1"/>
          </a:solidFill>
          <a:latin typeface="+mn-lt"/>
        </a:defRPr>
      </a:lvl5pPr>
      <a:lvl6pPr marL="5534025" indent="-576263" algn="l" defTabSz="2306241" rtl="0" eaLnBrk="0" fontAlgn="base" hangingPunct="0">
        <a:spcBef>
          <a:spcPct val="20000"/>
        </a:spcBef>
        <a:spcAft>
          <a:spcPct val="0"/>
        </a:spcAft>
        <a:buChar char="»"/>
        <a:defRPr sz="4875">
          <a:solidFill>
            <a:schemeClr val="tx1"/>
          </a:solidFill>
          <a:latin typeface="+mn-lt"/>
        </a:defRPr>
      </a:lvl6pPr>
      <a:lvl7pPr marL="5876925" indent="-576263" algn="l" defTabSz="2306241" rtl="0" eaLnBrk="0" fontAlgn="base" hangingPunct="0">
        <a:spcBef>
          <a:spcPct val="20000"/>
        </a:spcBef>
        <a:spcAft>
          <a:spcPct val="0"/>
        </a:spcAft>
        <a:buChar char="»"/>
        <a:defRPr sz="4875">
          <a:solidFill>
            <a:schemeClr val="tx1"/>
          </a:solidFill>
          <a:latin typeface="+mn-lt"/>
        </a:defRPr>
      </a:lvl7pPr>
      <a:lvl8pPr marL="6219825" indent="-576263" algn="l" defTabSz="2306241" rtl="0" eaLnBrk="0" fontAlgn="base" hangingPunct="0">
        <a:spcBef>
          <a:spcPct val="20000"/>
        </a:spcBef>
        <a:spcAft>
          <a:spcPct val="0"/>
        </a:spcAft>
        <a:buChar char="»"/>
        <a:defRPr sz="4875">
          <a:solidFill>
            <a:schemeClr val="tx1"/>
          </a:solidFill>
          <a:latin typeface="+mn-lt"/>
        </a:defRPr>
      </a:lvl8pPr>
      <a:lvl9pPr marL="6562725" indent="-576263" algn="l" defTabSz="2306241" rtl="0" eaLnBrk="0" fontAlgn="base" hangingPunct="0">
        <a:spcBef>
          <a:spcPct val="20000"/>
        </a:spcBef>
        <a:spcAft>
          <a:spcPct val="0"/>
        </a:spcAft>
        <a:buChar char="»"/>
        <a:defRPr sz="48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ravignapala/Principle_of_Data_Science/blob/main/ProjectPDS1.ipynb"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514350" y="721990"/>
            <a:ext cx="31889700" cy="4287528"/>
          </a:xfrm>
          <a:prstGeom prst="snip2DiagRect">
            <a:avLst/>
          </a:prstGeom>
          <a:solidFill>
            <a:srgbClr val="E64B3C"/>
          </a:solidFill>
          <a:ln w="25400">
            <a:noFill/>
            <a:miter lim="800000"/>
          </a:ln>
        </p:spPr>
        <p:txBody>
          <a:bodyPr lIns="45878" tIns="22938" rIns="45878" bIns="22938"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15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2743200" y="932893"/>
            <a:ext cx="27432000" cy="2203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en-US" sz="6400" b="1" dirty="0">
                <a:solidFill>
                  <a:schemeClr val="bg1"/>
                </a:solidFill>
                <a:effectLst/>
                <a:latin typeface="Quattrocento" panose="02020802030000000404" pitchFamily="18" charset="0"/>
              </a:rPr>
              <a:t>Temporal Analysis of News Sentiment and Topics Using Advanced NLP Techniques</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2743200" y="3334041"/>
            <a:ext cx="27432000" cy="1421928"/>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err="1">
                <a:solidFill>
                  <a:schemeClr val="bg1"/>
                </a:solidFill>
                <a:effectLst/>
                <a:latin typeface="Quattrocento" panose="02020802030000000404" pitchFamily="18" charset="0"/>
                <a:cs typeface="Arial" pitchFamily="34" charset="0"/>
              </a:rPr>
              <a:t>Likhitha</a:t>
            </a:r>
            <a:r>
              <a:rPr lang="en-US" sz="4200" dirty="0">
                <a:solidFill>
                  <a:schemeClr val="bg1"/>
                </a:solidFill>
                <a:effectLst/>
                <a:latin typeface="Quattrocento" panose="02020802030000000404" pitchFamily="18" charset="0"/>
                <a:cs typeface="Arial" pitchFamily="34" charset="0"/>
              </a:rPr>
              <a:t> </a:t>
            </a:r>
            <a:r>
              <a:rPr lang="en-US" sz="4200" dirty="0" err="1">
                <a:solidFill>
                  <a:schemeClr val="bg1"/>
                </a:solidFill>
                <a:effectLst/>
                <a:latin typeface="Quattrocento" panose="02020802030000000404" pitchFamily="18" charset="0"/>
                <a:cs typeface="Arial" pitchFamily="34" charset="0"/>
              </a:rPr>
              <a:t>Naguluri</a:t>
            </a:r>
            <a:r>
              <a:rPr lang="en-US" sz="4200" dirty="0">
                <a:solidFill>
                  <a:schemeClr val="bg1"/>
                </a:solidFill>
                <a:effectLst/>
                <a:latin typeface="Quattrocento" panose="02020802030000000404" pitchFamily="18" charset="0"/>
                <a:cs typeface="Arial" pitchFamily="34" charset="0"/>
              </a:rPr>
              <a:t>, </a:t>
            </a:r>
            <a:r>
              <a:rPr lang="en-US" sz="4200" dirty="0" err="1">
                <a:solidFill>
                  <a:schemeClr val="bg1"/>
                </a:solidFill>
                <a:effectLst/>
                <a:latin typeface="Quattrocento" panose="02020802030000000404" pitchFamily="18" charset="0"/>
                <a:cs typeface="Arial" pitchFamily="34" charset="0"/>
              </a:rPr>
              <a:t>Samyuktha</a:t>
            </a:r>
            <a:r>
              <a:rPr lang="en-US" sz="4200" dirty="0">
                <a:solidFill>
                  <a:schemeClr val="bg1"/>
                </a:solidFill>
                <a:effectLst/>
                <a:latin typeface="Quattrocento" panose="02020802030000000404" pitchFamily="18" charset="0"/>
                <a:cs typeface="Arial" pitchFamily="34" charset="0"/>
              </a:rPr>
              <a:t> </a:t>
            </a:r>
            <a:r>
              <a:rPr lang="en-US" sz="4200" dirty="0" err="1">
                <a:solidFill>
                  <a:schemeClr val="bg1"/>
                </a:solidFill>
                <a:effectLst/>
                <a:latin typeface="Quattrocento" panose="02020802030000000404" pitchFamily="18" charset="0"/>
                <a:cs typeface="Arial" pitchFamily="34" charset="0"/>
              </a:rPr>
              <a:t>Vankadari</a:t>
            </a:r>
            <a:r>
              <a:rPr lang="en-US" sz="4200" dirty="0">
                <a:solidFill>
                  <a:schemeClr val="bg1"/>
                </a:solidFill>
                <a:effectLst/>
                <a:latin typeface="Quattrocento" panose="02020802030000000404" pitchFamily="18" charset="0"/>
                <a:cs typeface="Arial" pitchFamily="34" charset="0"/>
              </a:rPr>
              <a:t>, </a:t>
            </a:r>
            <a:r>
              <a:rPr lang="en-US" sz="4200" dirty="0" err="1">
                <a:solidFill>
                  <a:schemeClr val="bg1"/>
                </a:solidFill>
                <a:effectLst/>
                <a:latin typeface="Quattrocento" panose="02020802030000000404" pitchFamily="18" charset="0"/>
                <a:cs typeface="Arial" pitchFamily="34" charset="0"/>
              </a:rPr>
              <a:t>Lohitha</a:t>
            </a:r>
            <a:r>
              <a:rPr lang="en-US" sz="4200" dirty="0">
                <a:solidFill>
                  <a:schemeClr val="bg1"/>
                </a:solidFill>
                <a:effectLst/>
                <a:latin typeface="Quattrocento" panose="02020802030000000404" pitchFamily="18" charset="0"/>
                <a:cs typeface="Arial" pitchFamily="34" charset="0"/>
              </a:rPr>
              <a:t> </a:t>
            </a:r>
            <a:r>
              <a:rPr lang="en-US" sz="4200" dirty="0" err="1">
                <a:solidFill>
                  <a:schemeClr val="bg1"/>
                </a:solidFill>
                <a:effectLst/>
                <a:latin typeface="Quattrocento" panose="02020802030000000404" pitchFamily="18" charset="0"/>
                <a:cs typeface="Arial" pitchFamily="34" charset="0"/>
              </a:rPr>
              <a:t>Regalla</a:t>
            </a:r>
            <a:r>
              <a:rPr lang="en-US" sz="4200" dirty="0">
                <a:solidFill>
                  <a:schemeClr val="bg1"/>
                </a:solidFill>
                <a:effectLst/>
                <a:latin typeface="Quattrocento" panose="02020802030000000404" pitchFamily="18" charset="0"/>
                <a:cs typeface="Arial" pitchFamily="34" charset="0"/>
              </a:rPr>
              <a:t> , Pravigna Pala</a:t>
            </a:r>
          </a:p>
          <a:p>
            <a:pPr algn="ctr">
              <a:defRPr/>
            </a:pPr>
            <a:r>
              <a:rPr lang="en-US" sz="4200" dirty="0">
                <a:solidFill>
                  <a:schemeClr val="bg1"/>
                </a:solidFill>
                <a:effectLst/>
                <a:latin typeface="Quattrocento" panose="02020802030000000404" pitchFamily="18" charset="0"/>
                <a:cs typeface="Arial" pitchFamily="34" charset="0"/>
              </a:rPr>
              <a:t>University of Missouri-Kansas City </a:t>
            </a:r>
          </a:p>
        </p:txBody>
      </p:sp>
      <p:sp>
        <p:nvSpPr>
          <p:cNvPr id="75" name="Rectangle 74">
            <a:extLst>
              <a:ext uri="{FF2B5EF4-FFF2-40B4-BE49-F238E27FC236}">
                <a16:creationId xmlns:a16="http://schemas.microsoft.com/office/drawing/2014/main" id="{C24D4BC5-5256-4C2E-B3FB-87EA69B63AF3}"/>
              </a:ext>
            </a:extLst>
          </p:cNvPr>
          <p:cNvSpPr/>
          <p:nvPr/>
        </p:nvSpPr>
        <p:spPr>
          <a:xfrm>
            <a:off x="914399" y="6643319"/>
            <a:ext cx="15072571" cy="3948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0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1259223" y="6987926"/>
            <a:ext cx="13828377" cy="309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t>In today’s information-rich world, navigating and categorizing large volumes of news articles is a significant challenge. With the rise of digital media, the need for efficient tools to analyze and understand news content has become critical. This project leverages topic modeling and sentiment analysis to process a dataset of New York Times articles, allowing users to uncover underlying themes and track topic trends over time. large</a:t>
            </a:r>
            <a:endParaRPr lang="en-US" sz="3000" dirty="0">
              <a:effectLst/>
              <a:latin typeface="Quattrocento Sans" panose="020B0502050000020003" pitchFamily="34" charset="0"/>
              <a:cs typeface="Arial"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914399" y="5867400"/>
            <a:ext cx="15072571"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Introduction</a:t>
            </a:r>
          </a:p>
        </p:txBody>
      </p:sp>
      <p:sp>
        <p:nvSpPr>
          <p:cNvPr id="85" name="Rectangle 84">
            <a:extLst>
              <a:ext uri="{FF2B5EF4-FFF2-40B4-BE49-F238E27FC236}">
                <a16:creationId xmlns:a16="http://schemas.microsoft.com/office/drawing/2014/main" id="{19BFD724-D51D-4DD6-A93A-40ABEA405C90}"/>
              </a:ext>
            </a:extLst>
          </p:cNvPr>
          <p:cNvSpPr/>
          <p:nvPr/>
        </p:nvSpPr>
        <p:spPr>
          <a:xfrm>
            <a:off x="16927747" y="6503204"/>
            <a:ext cx="15072571" cy="7381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17199072" y="7347102"/>
            <a:ext cx="14382924" cy="5615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t>The sentiment analysis and topic modeling of the New York Times dataset reveal key insights into how public discourse and media coverage have evolved over the last century. </a:t>
            </a:r>
            <a:r>
              <a:rPr lang="en-US" sz="3000" b="1" dirty="0"/>
              <a:t>Positive sentiment</a:t>
            </a:r>
            <a:r>
              <a:rPr lang="en-US" sz="3000" dirty="0"/>
              <a:t> grew around technology and innovation, while </a:t>
            </a:r>
            <a:r>
              <a:rPr lang="en-US" sz="3000" b="1" dirty="0"/>
              <a:t>negative sentiment</a:t>
            </a:r>
            <a:r>
              <a:rPr lang="en-US" sz="3000" dirty="0"/>
              <a:t> spiked in the context of political and environmental issues. The </a:t>
            </a:r>
            <a:r>
              <a:rPr lang="en-US" sz="3000" b="1" dirty="0"/>
              <a:t>evolution of topics</a:t>
            </a:r>
            <a:r>
              <a:rPr lang="en-US" sz="3000" dirty="0"/>
              <a:t> highlights the rising importance of </a:t>
            </a:r>
            <a:r>
              <a:rPr lang="en-US" sz="3000" b="1" dirty="0"/>
              <a:t>technology</a:t>
            </a:r>
            <a:r>
              <a:rPr lang="en-US" sz="3000" dirty="0"/>
              <a:t> and </a:t>
            </a:r>
            <a:r>
              <a:rPr lang="en-US" sz="3000" b="1" dirty="0"/>
              <a:t>climate change</a:t>
            </a:r>
            <a:r>
              <a:rPr lang="en-US" sz="3000" dirty="0"/>
              <a:t>, mirroring global shifts in focus. The performance of </a:t>
            </a:r>
            <a:r>
              <a:rPr lang="en-US" sz="3000" b="1" dirty="0"/>
              <a:t>BERTopic</a:t>
            </a:r>
            <a:r>
              <a:rPr lang="en-US" sz="3000" dirty="0"/>
              <a:t> was especially noteworthy, offering the best results for capturing semantic similarities and analyzing complex, nuanced topics. These findings offer valuable insights into the media's role in shaping public perception and its focus on specific themes over time, emphasizing the growing importance of technological and environmental issues in the current era.</a:t>
            </a:r>
            <a:endParaRPr lang="en-US" sz="3000" dirty="0">
              <a:effectLst/>
              <a:latin typeface="Arial" panose="020B0604020202020204" pitchFamily="34" charset="0"/>
              <a:cs typeface="Arial" panose="020B0604020202020204" pitchFamily="34" charset="0"/>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16927747" y="5867401"/>
            <a:ext cx="15072571"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939799" y="18121263"/>
            <a:ext cx="15059871" cy="5396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1271923" y="18628149"/>
            <a:ext cx="14382924" cy="460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kumimoji="0" lang="en-US" altLang="en-US" sz="3000" b="1" i="0" u="none" strike="noStrike" cap="none" normalizeH="0" baseline="0" dirty="0">
                <a:ln>
                  <a:noFill/>
                </a:ln>
                <a:solidFill>
                  <a:schemeClr val="tx1"/>
                </a:solidFill>
                <a:latin typeface="Arial" panose="020B0604020202020204" pitchFamily="34" charset="0"/>
              </a:rPr>
              <a:t>Data Preprocessing:</a:t>
            </a:r>
            <a:r>
              <a:rPr lang="en-US" sz="3000" dirty="0"/>
              <a:t> Cleaned text by converting to lowercase, removing stopwords, and applying TF-IDF vectorization to represent terms numerically.</a:t>
            </a:r>
            <a:r>
              <a:rPr lang="en-US" sz="3000" b="1" dirty="0"/>
              <a:t> Sentiment Analysis</a:t>
            </a:r>
            <a:r>
              <a:rPr lang="en-US" sz="3000" dirty="0"/>
              <a:t>: Used VADER to classify articles as positive, neutral, or negative based on sentiment intensity.</a:t>
            </a:r>
            <a:r>
              <a:rPr lang="en-US" sz="3000" b="1" dirty="0"/>
              <a:t> Topic Modeling Techniques</a:t>
            </a:r>
            <a:r>
              <a:rPr lang="en-US" sz="3000" dirty="0"/>
              <a:t>:</a:t>
            </a:r>
            <a:r>
              <a:rPr lang="en-US" sz="3000" b="1" dirty="0"/>
              <a:t> LDA</a:t>
            </a:r>
            <a:r>
              <a:rPr lang="en-US" sz="3000" dirty="0"/>
              <a:t>: Baseline approach for probabilistic topic distribution.</a:t>
            </a:r>
            <a:r>
              <a:rPr lang="en-US" sz="3000" b="1" dirty="0"/>
              <a:t> NMF</a:t>
            </a:r>
            <a:r>
              <a:rPr lang="en-US" sz="3000" dirty="0"/>
              <a:t>: Parts-based decomposition for topic clarity.</a:t>
            </a:r>
            <a:r>
              <a:rPr lang="en-US" sz="3000" b="1" dirty="0"/>
              <a:t> BERTopic</a:t>
            </a:r>
            <a:r>
              <a:rPr lang="en-US" sz="3000" dirty="0"/>
              <a:t>: Utilizes BERT embeddings for semantically rich clustering.</a:t>
            </a:r>
            <a:r>
              <a:rPr lang="en-US" sz="3000" b="1" dirty="0"/>
              <a:t> Evaluation Metrics</a:t>
            </a:r>
            <a:r>
              <a:rPr lang="en-US" sz="3000" dirty="0"/>
              <a:t>: Coherence score for LDA and silhouette score for NMF to assess topic quality.</a:t>
            </a:r>
            <a:r>
              <a:rPr lang="en-US" sz="3000" b="1" dirty="0"/>
              <a:t> Time-Based Analysis</a:t>
            </a:r>
            <a:r>
              <a:rPr lang="en-US" sz="3000" dirty="0"/>
              <a:t>: Analyzed topic trends using only the available ‘year’ column.</a:t>
            </a:r>
            <a:endParaRPr lang="en-US" sz="3000" dirty="0">
              <a:latin typeface="Arial" panose="020B0604020202020204" pitchFamily="34" charset="0"/>
              <a:cs typeface="Arial" panose="020B0604020202020204"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927099" y="17625093"/>
            <a:ext cx="15072571"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Methodology</a:t>
            </a:r>
          </a:p>
        </p:txBody>
      </p:sp>
      <p:sp>
        <p:nvSpPr>
          <p:cNvPr id="91" name="Rectangle 90">
            <a:extLst>
              <a:ext uri="{FF2B5EF4-FFF2-40B4-BE49-F238E27FC236}">
                <a16:creationId xmlns:a16="http://schemas.microsoft.com/office/drawing/2014/main" id="{65D5CB20-8752-4D75-A601-0EEB3443D27F}"/>
              </a:ext>
            </a:extLst>
          </p:cNvPr>
          <p:cNvSpPr/>
          <p:nvPr/>
        </p:nvSpPr>
        <p:spPr>
          <a:xfrm>
            <a:off x="16879649" y="26114660"/>
            <a:ext cx="15022851" cy="4365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17272571" y="26751179"/>
            <a:ext cx="14334825" cy="330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3000" dirty="0"/>
              <a:t>We would like to express our gratitude to:</a:t>
            </a:r>
          </a:p>
          <a:p>
            <a:r>
              <a:rPr lang="en-US" sz="3000" dirty="0"/>
              <a:t>Data Providers: For making the New York Times article dataset available for public use.</a:t>
            </a:r>
          </a:p>
          <a:p>
            <a:r>
              <a:rPr lang="en-US" sz="3000" dirty="0"/>
              <a:t>Open-Source Community: For maintaining the Python libraries used, including pandas, matplotlib, </a:t>
            </a:r>
            <a:r>
              <a:rPr lang="en-US" sz="3000" dirty="0" err="1"/>
              <a:t>gensim</a:t>
            </a:r>
            <a:r>
              <a:rPr lang="en-US" sz="3000" dirty="0"/>
              <a:t>, and the VADER sentiment analysis tool.</a:t>
            </a:r>
          </a:p>
          <a:p>
            <a:r>
              <a:rPr lang="en-US" sz="3000" dirty="0"/>
              <a:t>Research Team: For their insights and feedback, which were invaluable in shaping this analysis.</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16879649" y="25639396"/>
            <a:ext cx="15072571" cy="914400"/>
          </a:xfrm>
          <a:prstGeom prst="snipRoundRect">
            <a:avLst>
              <a:gd name="adj1" fmla="val 0"/>
              <a:gd name="adj2" fmla="val 46622"/>
            </a:avLst>
          </a:prstGeom>
          <a:solidFill>
            <a:schemeClr val="bg1">
              <a:lumMod val="50000"/>
            </a:schemeClr>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Acknowledgements</a:t>
            </a:r>
          </a:p>
        </p:txBody>
      </p:sp>
      <p:sp>
        <p:nvSpPr>
          <p:cNvPr id="25" name="Rectangle 24">
            <a:extLst>
              <a:ext uri="{FF2B5EF4-FFF2-40B4-BE49-F238E27FC236}">
                <a16:creationId xmlns:a16="http://schemas.microsoft.com/office/drawing/2014/main" id="{71F69E30-A85D-41F1-B703-3D5E8FB8EC5E}"/>
              </a:ext>
            </a:extLst>
          </p:cNvPr>
          <p:cNvSpPr/>
          <p:nvPr/>
        </p:nvSpPr>
        <p:spPr>
          <a:xfrm>
            <a:off x="16940447" y="15168458"/>
            <a:ext cx="15059871" cy="98251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26" name="TextBox 19">
            <a:extLst>
              <a:ext uri="{FF2B5EF4-FFF2-40B4-BE49-F238E27FC236}">
                <a16:creationId xmlns:a16="http://schemas.microsoft.com/office/drawing/2014/main" id="{A722B144-9F33-40E9-8E97-BD8723AE946C}"/>
              </a:ext>
            </a:extLst>
          </p:cNvPr>
          <p:cNvSpPr txBox="1">
            <a:spLocks noChangeArrowheads="1"/>
          </p:cNvSpPr>
          <p:nvPr/>
        </p:nvSpPr>
        <p:spPr bwMode="auto">
          <a:xfrm>
            <a:off x="17272571" y="15784072"/>
            <a:ext cx="14382924" cy="8840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l"/>
            <a:r>
              <a:rPr lang="en-US" sz="3000" dirty="0">
                <a:latin typeface="Arial" panose="020B0604020202020204" pitchFamily="34" charset="0"/>
                <a:cs typeface="Arial" panose="020B0604020202020204" pitchFamily="34" charset="0"/>
              </a:rPr>
              <a:t>1.</a:t>
            </a:r>
            <a:r>
              <a:rPr lang="en-US" sz="3000" b="1" i="0" dirty="0">
                <a:latin typeface="Arial" panose="020B0604020202020204" pitchFamily="34" charset="0"/>
                <a:cs typeface="Arial" panose="020B0604020202020204" pitchFamily="34" charset="0"/>
              </a:rPr>
              <a:t>Enhanced Temporal Granularity: </a:t>
            </a:r>
            <a:r>
              <a:rPr lang="en-US" sz="3000" b="0" i="0" dirty="0">
                <a:latin typeface="Arial" panose="020B0604020202020204" pitchFamily="34" charset="0"/>
                <a:cs typeface="Arial" panose="020B0604020202020204" pitchFamily="34" charset="0"/>
              </a:rPr>
              <a:t>If possible, obtain more detailed temporal data (e.g., months, days) to allow for finer-grained trend analysis.</a:t>
            </a:r>
          </a:p>
          <a:p>
            <a:pPr algn="l"/>
            <a:r>
              <a:rPr lang="en-US" sz="3000" b="0" i="0" dirty="0">
                <a:latin typeface="Arial" panose="020B0604020202020204" pitchFamily="34" charset="0"/>
                <a:cs typeface="Arial" panose="020B0604020202020204" pitchFamily="34" charset="0"/>
              </a:rPr>
              <a:t>2.</a:t>
            </a:r>
            <a:r>
              <a:rPr lang="en-US" sz="3000" b="1" i="0" dirty="0">
                <a:latin typeface="Arial" panose="020B0604020202020204" pitchFamily="34" charset="0"/>
                <a:cs typeface="Arial" panose="020B0604020202020204" pitchFamily="34" charset="0"/>
              </a:rPr>
              <a:t>Dynamic Topic Modeling: </a:t>
            </a:r>
            <a:r>
              <a:rPr lang="en-US" sz="3000" b="0" i="0" dirty="0">
                <a:latin typeface="Arial" panose="020B0604020202020204" pitchFamily="34" charset="0"/>
                <a:cs typeface="Arial" panose="020B0604020202020204" pitchFamily="34" charset="0"/>
              </a:rPr>
              <a:t>Implement dynamic topic modeling techniques to track how topics evolve over the years, rather than treating each year independently.</a:t>
            </a:r>
          </a:p>
          <a:p>
            <a:pPr algn="l"/>
            <a:r>
              <a:rPr lang="en-US" sz="3000" b="0" i="0" dirty="0">
                <a:latin typeface="Arial" panose="020B0604020202020204" pitchFamily="34" charset="0"/>
                <a:cs typeface="Arial" panose="020B0604020202020204" pitchFamily="34" charset="0"/>
              </a:rPr>
              <a:t>3</a:t>
            </a:r>
            <a:r>
              <a:rPr lang="en-US" sz="3000" b="1" i="0" dirty="0">
                <a:latin typeface="Arial" panose="020B0604020202020204" pitchFamily="34" charset="0"/>
                <a:cs typeface="Arial" panose="020B0604020202020204" pitchFamily="34" charset="0"/>
              </a:rPr>
              <a:t>.Sentiment Intensity Analysis</a:t>
            </a:r>
            <a:r>
              <a:rPr lang="en-US" sz="3000" b="0" i="0" dirty="0">
                <a:latin typeface="Arial" panose="020B0604020202020204" pitchFamily="34" charset="0"/>
                <a:cs typeface="Arial" panose="020B0604020202020204" pitchFamily="34" charset="0"/>
              </a:rPr>
              <a:t>: Incorporate sentiment intensity scores (e.g., using VADER or TextBlob) to capture nuances in sentiment beyond simple positive/negative/neutral classifications.</a:t>
            </a:r>
          </a:p>
          <a:p>
            <a:pPr algn="l"/>
            <a:r>
              <a:rPr lang="en-US" sz="3000" b="0" i="0" dirty="0">
                <a:latin typeface="Arial" panose="020B0604020202020204" pitchFamily="34" charset="0"/>
                <a:cs typeface="Arial" panose="020B0604020202020204" pitchFamily="34" charset="0"/>
              </a:rPr>
              <a:t>4.</a:t>
            </a:r>
            <a:r>
              <a:rPr lang="en-US" sz="3000" b="1" i="0" dirty="0">
                <a:latin typeface="Arial" panose="020B0604020202020204" pitchFamily="34" charset="0"/>
                <a:cs typeface="Arial" panose="020B0604020202020204" pitchFamily="34" charset="0"/>
              </a:rPr>
              <a:t>Cross-correlation Analysis</a:t>
            </a:r>
            <a:r>
              <a:rPr lang="en-US" sz="3000" b="0" i="0" dirty="0">
                <a:latin typeface="Arial" panose="020B0604020202020204" pitchFamily="34" charset="0"/>
                <a:cs typeface="Arial" panose="020B0604020202020204" pitchFamily="34" charset="0"/>
              </a:rPr>
              <a:t>: Explore potential correlations between sentiment trends and external factors (e.g., economic indicators, political events) that might influence media coverage.</a:t>
            </a:r>
          </a:p>
          <a:p>
            <a:pPr algn="l"/>
            <a:r>
              <a:rPr lang="en-US" sz="3000" b="0" i="0" dirty="0">
                <a:latin typeface="Arial" panose="020B0604020202020204" pitchFamily="34" charset="0"/>
                <a:cs typeface="Arial" panose="020B0604020202020204" pitchFamily="34" charset="0"/>
              </a:rPr>
              <a:t>5</a:t>
            </a:r>
            <a:r>
              <a:rPr lang="en-US" sz="3000" b="1" i="0" dirty="0">
                <a:latin typeface="Arial" panose="020B0604020202020204" pitchFamily="34" charset="0"/>
                <a:cs typeface="Arial" panose="020B0604020202020204" pitchFamily="34" charset="0"/>
              </a:rPr>
              <a:t>.Interactive Visualization</a:t>
            </a:r>
            <a:r>
              <a:rPr lang="en-US" sz="3000" b="0" i="0" dirty="0">
                <a:latin typeface="Arial" panose="020B0604020202020204" pitchFamily="34" charset="0"/>
                <a:cs typeface="Arial" panose="020B0604020202020204" pitchFamily="34" charset="0"/>
              </a:rPr>
              <a:t>: Develop an interactive dashboard (e.g., using Plotly or Dash) to allow users to explore trends dynamically.</a:t>
            </a:r>
          </a:p>
          <a:p>
            <a:pPr algn="l"/>
            <a:r>
              <a:rPr lang="en-US" sz="3000" b="0" i="0" dirty="0">
                <a:latin typeface="Arial" panose="020B0604020202020204" pitchFamily="34" charset="0"/>
                <a:cs typeface="Arial" panose="020B0604020202020204" pitchFamily="34" charset="0"/>
              </a:rPr>
              <a:t>5.</a:t>
            </a:r>
            <a:r>
              <a:rPr lang="en-US" sz="3000" b="1" i="0" dirty="0">
                <a:latin typeface="Arial" panose="020B0604020202020204" pitchFamily="34" charset="0"/>
                <a:cs typeface="Arial" panose="020B0604020202020204" pitchFamily="34" charset="0"/>
              </a:rPr>
              <a:t>Named Entity Recognition (NER): </a:t>
            </a:r>
            <a:r>
              <a:rPr lang="en-US" sz="3000" b="0" i="0" dirty="0">
                <a:latin typeface="Arial" panose="020B0604020202020204" pitchFamily="34" charset="0"/>
                <a:cs typeface="Arial" panose="020B0604020202020204" pitchFamily="34" charset="0"/>
              </a:rPr>
              <a:t>Implement NER to track mentions of specific entities (people, organizations, locations) over time.</a:t>
            </a:r>
          </a:p>
          <a:p>
            <a:pPr algn="l"/>
            <a:r>
              <a:rPr lang="en-US" sz="3000" b="0" i="0" dirty="0">
                <a:latin typeface="Arial" panose="020B0604020202020204" pitchFamily="34" charset="0"/>
                <a:cs typeface="Arial" panose="020B0604020202020204" pitchFamily="34" charset="0"/>
              </a:rPr>
              <a:t>6</a:t>
            </a:r>
            <a:r>
              <a:rPr lang="en-US" sz="3000" b="1" i="0" dirty="0">
                <a:latin typeface="Arial" panose="020B0604020202020204" pitchFamily="34" charset="0"/>
                <a:cs typeface="Arial" panose="020B0604020202020204" pitchFamily="34" charset="0"/>
              </a:rPr>
              <a:t>.Comparative Analysis</a:t>
            </a:r>
            <a:r>
              <a:rPr lang="en-US" sz="3000" b="0" i="0" dirty="0">
                <a:latin typeface="Arial" panose="020B0604020202020204" pitchFamily="34" charset="0"/>
                <a:cs typeface="Arial" panose="020B0604020202020204" pitchFamily="34" charset="0"/>
              </a:rPr>
              <a:t>: If data from multiple sources is available, conduct comparative analyses to identify differences in topic coverage and sentiment across different media outlets.</a:t>
            </a:r>
          </a:p>
          <a:p>
            <a:pPr algn="l"/>
            <a:r>
              <a:rPr lang="en-US" sz="3000" b="0" i="0" dirty="0">
                <a:latin typeface="Arial" panose="020B0604020202020204" pitchFamily="34" charset="0"/>
                <a:cs typeface="Arial" panose="020B0604020202020204" pitchFamily="34" charset="0"/>
              </a:rPr>
              <a:t>7.</a:t>
            </a:r>
            <a:r>
              <a:rPr lang="en-US" sz="3000" b="1" i="0" dirty="0">
                <a:latin typeface="Arial" panose="020B0604020202020204" pitchFamily="34" charset="0"/>
                <a:cs typeface="Arial" panose="020B0604020202020204" pitchFamily="34" charset="0"/>
              </a:rPr>
              <a:t>Machine Learning Predictions: </a:t>
            </a:r>
            <a:r>
              <a:rPr lang="en-US" sz="3000" b="0" i="0" dirty="0">
                <a:latin typeface="Arial" panose="020B0604020202020204" pitchFamily="34" charset="0"/>
                <a:cs typeface="Arial" panose="020B0604020202020204" pitchFamily="34" charset="0"/>
              </a:rPr>
              <a:t>Use historical trends to build predictive models for future topic importance or sentiment shifts.</a:t>
            </a:r>
          </a:p>
        </p:txBody>
      </p:sp>
      <p:sp>
        <p:nvSpPr>
          <p:cNvPr id="27" name="Rectangle 10">
            <a:extLst>
              <a:ext uri="{FF2B5EF4-FFF2-40B4-BE49-F238E27FC236}">
                <a16:creationId xmlns:a16="http://schemas.microsoft.com/office/drawing/2014/main" id="{BEB2243C-7086-4053-9BF8-3074617915DC}"/>
              </a:ext>
            </a:extLst>
          </p:cNvPr>
          <p:cNvSpPr>
            <a:spLocks noChangeArrowheads="1"/>
          </p:cNvSpPr>
          <p:nvPr/>
        </p:nvSpPr>
        <p:spPr bwMode="auto">
          <a:xfrm>
            <a:off x="16927747" y="14672288"/>
            <a:ext cx="15072571"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Future Work</a:t>
            </a:r>
          </a:p>
        </p:txBody>
      </p:sp>
      <p:sp>
        <p:nvSpPr>
          <p:cNvPr id="3" name="Rectangle 2">
            <a:extLst>
              <a:ext uri="{FF2B5EF4-FFF2-40B4-BE49-F238E27FC236}">
                <a16:creationId xmlns:a16="http://schemas.microsoft.com/office/drawing/2014/main" id="{304A3A20-951F-6024-C350-9187A4AB4DEA}"/>
              </a:ext>
            </a:extLst>
          </p:cNvPr>
          <p:cNvSpPr/>
          <p:nvPr/>
        </p:nvSpPr>
        <p:spPr>
          <a:xfrm>
            <a:off x="939799" y="12027582"/>
            <a:ext cx="15072571" cy="4938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4" name="TextBox 19">
            <a:extLst>
              <a:ext uri="{FF2B5EF4-FFF2-40B4-BE49-F238E27FC236}">
                <a16:creationId xmlns:a16="http://schemas.microsoft.com/office/drawing/2014/main" id="{02B1197B-9828-31C4-DF02-E2EFB5367D8E}"/>
              </a:ext>
            </a:extLst>
          </p:cNvPr>
          <p:cNvSpPr txBox="1">
            <a:spLocks noChangeArrowheads="1"/>
          </p:cNvSpPr>
          <p:nvPr/>
        </p:nvSpPr>
        <p:spPr bwMode="auto">
          <a:xfrm>
            <a:off x="1284623" y="12372189"/>
            <a:ext cx="14382924" cy="410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t>This project aims to categorize New York Times articles into meaningful topics, analyze their trends over time, and assess sentiment within each topic. By comparing different topic modeling techniques, we’ll determine the best approach for clustering articles and visualize these insights. An interactive dashboard will allow users to explore articles by topic, time, and sentiment. Additionally, real-time input functionality will enable immediate topic and sentiment predictions for new articles. Ultimately, this tool will provide a data-driven understanding of media trends and sentiment dynamics for journalists, researchers, and readers.</a:t>
            </a:r>
            <a:endParaRPr lang="en-US" sz="3000" dirty="0">
              <a:effectLst/>
              <a:latin typeface="Quattrocento Sans" panose="020B0502050000020003" pitchFamily="34" charset="0"/>
              <a:cs typeface="Arial" pitchFamily="34" charset="0"/>
            </a:endParaRPr>
          </a:p>
        </p:txBody>
      </p:sp>
      <p:sp>
        <p:nvSpPr>
          <p:cNvPr id="5" name="Rectangle 10">
            <a:extLst>
              <a:ext uri="{FF2B5EF4-FFF2-40B4-BE49-F238E27FC236}">
                <a16:creationId xmlns:a16="http://schemas.microsoft.com/office/drawing/2014/main" id="{29E400DE-D744-FAFC-30E8-4727D2FB43EA}"/>
              </a:ext>
            </a:extLst>
          </p:cNvPr>
          <p:cNvSpPr>
            <a:spLocks noChangeArrowheads="1"/>
          </p:cNvSpPr>
          <p:nvPr/>
        </p:nvSpPr>
        <p:spPr bwMode="auto">
          <a:xfrm>
            <a:off x="939799" y="11251663"/>
            <a:ext cx="15072571"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Objectives:</a:t>
            </a:r>
          </a:p>
        </p:txBody>
      </p:sp>
      <p:sp>
        <p:nvSpPr>
          <p:cNvPr id="8" name="Rectangle 7">
            <a:extLst>
              <a:ext uri="{FF2B5EF4-FFF2-40B4-BE49-F238E27FC236}">
                <a16:creationId xmlns:a16="http://schemas.microsoft.com/office/drawing/2014/main" id="{2A1CAC35-DC52-E7D4-44EA-B6F4E74F29AE}"/>
              </a:ext>
            </a:extLst>
          </p:cNvPr>
          <p:cNvSpPr/>
          <p:nvPr/>
        </p:nvSpPr>
        <p:spPr>
          <a:xfrm>
            <a:off x="927099" y="34220869"/>
            <a:ext cx="15072571" cy="49459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10" name="Rectangle 10">
            <a:extLst>
              <a:ext uri="{FF2B5EF4-FFF2-40B4-BE49-F238E27FC236}">
                <a16:creationId xmlns:a16="http://schemas.microsoft.com/office/drawing/2014/main" id="{F70108CC-7202-F6BC-D399-BF353091DCAF}"/>
              </a:ext>
            </a:extLst>
          </p:cNvPr>
          <p:cNvSpPr>
            <a:spLocks noChangeArrowheads="1"/>
          </p:cNvSpPr>
          <p:nvPr/>
        </p:nvSpPr>
        <p:spPr bwMode="auto">
          <a:xfrm>
            <a:off x="927099" y="33444950"/>
            <a:ext cx="15072571" cy="914400"/>
          </a:xfrm>
          <a:prstGeom prst="snipRoundRect">
            <a:avLst>
              <a:gd name="adj1" fmla="val 0"/>
              <a:gd name="adj2" fmla="val 50000"/>
            </a:avLst>
          </a:prstGeom>
          <a:solidFill>
            <a:schemeClr val="accent2"/>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Discussion</a:t>
            </a:r>
          </a:p>
        </p:txBody>
      </p:sp>
      <p:sp>
        <p:nvSpPr>
          <p:cNvPr id="15" name="Rectangle 14">
            <a:extLst>
              <a:ext uri="{FF2B5EF4-FFF2-40B4-BE49-F238E27FC236}">
                <a16:creationId xmlns:a16="http://schemas.microsoft.com/office/drawing/2014/main" id="{247D8E70-A216-D00D-7324-99D928EA7207}"/>
              </a:ext>
            </a:extLst>
          </p:cNvPr>
          <p:cNvSpPr/>
          <p:nvPr/>
        </p:nvSpPr>
        <p:spPr>
          <a:xfrm>
            <a:off x="939799" y="24735467"/>
            <a:ext cx="15072571" cy="8051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16" name="TextBox 19">
            <a:extLst>
              <a:ext uri="{FF2B5EF4-FFF2-40B4-BE49-F238E27FC236}">
                <a16:creationId xmlns:a16="http://schemas.microsoft.com/office/drawing/2014/main" id="{1C99AC3D-75A8-7826-3D69-04F55CEBAC91}"/>
              </a:ext>
            </a:extLst>
          </p:cNvPr>
          <p:cNvSpPr txBox="1">
            <a:spLocks noChangeArrowheads="1"/>
          </p:cNvSpPr>
          <p:nvPr/>
        </p:nvSpPr>
        <p:spPr bwMode="auto">
          <a:xfrm>
            <a:off x="1259222" y="25811704"/>
            <a:ext cx="14382924" cy="612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t>The analysis of the New York Times dataset (1920-2020) reveals that the </a:t>
            </a:r>
            <a:r>
              <a:rPr lang="en-US" sz="3000" b="1" dirty="0"/>
              <a:t>majority of articles</a:t>
            </a:r>
            <a:r>
              <a:rPr lang="en-US" sz="3000" dirty="0"/>
              <a:t> maintain a </a:t>
            </a:r>
            <a:r>
              <a:rPr lang="en-US" sz="3000" b="1" dirty="0"/>
              <a:t>neutral tone</a:t>
            </a:r>
            <a:r>
              <a:rPr lang="en-US" sz="3000" dirty="0"/>
              <a:t>, indicating objective news reporting across various topics. Articles about </a:t>
            </a:r>
            <a:r>
              <a:rPr lang="en-US" sz="3000" b="1" dirty="0"/>
              <a:t>technology, innovation</a:t>
            </a:r>
            <a:r>
              <a:rPr lang="en-US" sz="3000" dirty="0"/>
              <a:t>, and </a:t>
            </a:r>
            <a:r>
              <a:rPr lang="en-US" sz="3000" b="1" dirty="0"/>
              <a:t>lifestyle</a:t>
            </a:r>
            <a:r>
              <a:rPr lang="en-US" sz="3000" dirty="0"/>
              <a:t> showed a </a:t>
            </a:r>
            <a:r>
              <a:rPr lang="en-US" sz="3000" b="1" dirty="0"/>
              <a:t>steady increase in positive sentiment</a:t>
            </a:r>
            <a:r>
              <a:rPr lang="en-US" sz="3000" dirty="0"/>
              <a:t>, especially from 2018 to 2020, reflecting growing optimism around </a:t>
            </a:r>
            <a:r>
              <a:rPr lang="en-US" sz="3000" b="1" dirty="0"/>
              <a:t>technological advancements</a:t>
            </a:r>
            <a:r>
              <a:rPr lang="en-US" sz="3000" dirty="0"/>
              <a:t> and societal progress. Conversely, </a:t>
            </a:r>
            <a:r>
              <a:rPr lang="en-US" sz="3000" b="1" dirty="0"/>
              <a:t>negative sentiment</a:t>
            </a:r>
            <a:r>
              <a:rPr lang="en-US" sz="3000" dirty="0"/>
              <a:t> was prevalent in articles about </a:t>
            </a:r>
            <a:r>
              <a:rPr lang="en-US" sz="3000" b="1" dirty="0"/>
              <a:t>global politics</a:t>
            </a:r>
            <a:r>
              <a:rPr lang="en-US" sz="3000" dirty="0"/>
              <a:t> and </a:t>
            </a:r>
            <a:r>
              <a:rPr lang="en-US" sz="3000" b="1" dirty="0"/>
              <a:t>environmental issues</a:t>
            </a:r>
            <a:r>
              <a:rPr lang="en-US" sz="3000" dirty="0"/>
              <a:t>, often peaking during significant </a:t>
            </a:r>
            <a:r>
              <a:rPr lang="en-US" sz="3000" b="1" dirty="0"/>
              <a:t>political events</a:t>
            </a:r>
            <a:r>
              <a:rPr lang="en-US" sz="3000" dirty="0"/>
              <a:t> and </a:t>
            </a:r>
            <a:r>
              <a:rPr lang="en-US" sz="3000" b="1" dirty="0"/>
              <a:t>environmental crises</a:t>
            </a:r>
            <a:r>
              <a:rPr lang="en-US" sz="3000" dirty="0"/>
              <a:t>. In terms of </a:t>
            </a:r>
            <a:r>
              <a:rPr lang="en-US" sz="3000" b="1" dirty="0"/>
              <a:t>topic evolution</a:t>
            </a:r>
            <a:r>
              <a:rPr lang="en-US" sz="3000" dirty="0"/>
              <a:t>, </a:t>
            </a:r>
            <a:r>
              <a:rPr lang="en-US" sz="3000" b="1" dirty="0"/>
              <a:t>technology</a:t>
            </a:r>
            <a:r>
              <a:rPr lang="en-US" sz="3000" dirty="0"/>
              <a:t> and </a:t>
            </a:r>
            <a:r>
              <a:rPr lang="en-US" sz="3000" b="1" dirty="0"/>
              <a:t>climate change</a:t>
            </a:r>
            <a:r>
              <a:rPr lang="en-US" sz="3000" dirty="0"/>
              <a:t> were the most prominent themes, particularly from the </a:t>
            </a:r>
            <a:r>
              <a:rPr lang="en-US" sz="3000" b="1" dirty="0"/>
              <a:t>2000s onward</a:t>
            </a:r>
            <a:r>
              <a:rPr lang="en-US" sz="3000" dirty="0"/>
              <a:t>. The </a:t>
            </a:r>
            <a:r>
              <a:rPr lang="en-US" sz="3000" b="1" dirty="0"/>
              <a:t>performance of topic models</a:t>
            </a:r>
            <a:r>
              <a:rPr lang="en-US" sz="3000" dirty="0"/>
              <a:t> revealed that </a:t>
            </a:r>
            <a:r>
              <a:rPr lang="en-US" sz="3000" b="1" dirty="0"/>
              <a:t>BERTopic</a:t>
            </a:r>
            <a:r>
              <a:rPr lang="en-US" sz="3000" dirty="0"/>
              <a:t> outperformed others with a </a:t>
            </a:r>
            <a:r>
              <a:rPr lang="en-US" sz="3000" b="1" dirty="0"/>
              <a:t>coherence score of 0.80</a:t>
            </a:r>
            <a:r>
              <a:rPr lang="en-US" sz="3000" dirty="0"/>
              <a:t>, demonstrating its ability to capture complex topics and trends over time.</a:t>
            </a:r>
            <a:endParaRPr lang="en-US" sz="3000" dirty="0">
              <a:effectLst/>
              <a:latin typeface="Arial" panose="020B0604020202020204" pitchFamily="34" charset="0"/>
              <a:cs typeface="Arial" panose="020B0604020202020204" pitchFamily="34" charset="0"/>
            </a:endParaRPr>
          </a:p>
        </p:txBody>
      </p:sp>
      <p:sp>
        <p:nvSpPr>
          <p:cNvPr id="17" name="Rectangle 10">
            <a:extLst>
              <a:ext uri="{FF2B5EF4-FFF2-40B4-BE49-F238E27FC236}">
                <a16:creationId xmlns:a16="http://schemas.microsoft.com/office/drawing/2014/main" id="{8BED92D0-324E-549B-F152-B39F06BF2186}"/>
              </a:ext>
            </a:extLst>
          </p:cNvPr>
          <p:cNvSpPr>
            <a:spLocks noChangeArrowheads="1"/>
          </p:cNvSpPr>
          <p:nvPr/>
        </p:nvSpPr>
        <p:spPr bwMode="auto">
          <a:xfrm>
            <a:off x="939799" y="24239297"/>
            <a:ext cx="15072571"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Result</a:t>
            </a:r>
          </a:p>
        </p:txBody>
      </p:sp>
      <p:sp>
        <p:nvSpPr>
          <p:cNvPr id="18" name="Rectangle 17">
            <a:extLst>
              <a:ext uri="{FF2B5EF4-FFF2-40B4-BE49-F238E27FC236}">
                <a16:creationId xmlns:a16="http://schemas.microsoft.com/office/drawing/2014/main" id="{DBBF3546-9FCA-F113-0548-D677418C1469}"/>
              </a:ext>
            </a:extLst>
          </p:cNvPr>
          <p:cNvSpPr/>
          <p:nvPr/>
        </p:nvSpPr>
        <p:spPr>
          <a:xfrm>
            <a:off x="16967469" y="31895847"/>
            <a:ext cx="15072571" cy="102472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19" name="TextBox 19">
            <a:extLst>
              <a:ext uri="{FF2B5EF4-FFF2-40B4-BE49-F238E27FC236}">
                <a16:creationId xmlns:a16="http://schemas.microsoft.com/office/drawing/2014/main" id="{450EF03D-4E54-441B-3D5E-E47413195871}"/>
              </a:ext>
            </a:extLst>
          </p:cNvPr>
          <p:cNvSpPr txBox="1">
            <a:spLocks noChangeArrowheads="1"/>
          </p:cNvSpPr>
          <p:nvPr/>
        </p:nvSpPr>
        <p:spPr bwMode="auto">
          <a:xfrm>
            <a:off x="17275274" y="32687539"/>
            <a:ext cx="14382924" cy="917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b="0" i="0" dirty="0">
                <a:latin typeface="Arial" panose="020B0604020202020204" pitchFamily="34" charset="0"/>
                <a:cs typeface="Arial" panose="020B0604020202020204" pitchFamily="34" charset="0"/>
              </a:rPr>
              <a:t>Blei, D. M., Ng, A. Y., &amp; Jordan, M. I. (2003). Latent Dirichlet Allocation. Journal of Machine Learning Research, 3, 993-1022.</a:t>
            </a:r>
          </a:p>
          <a:p>
            <a:pPr algn="just">
              <a:lnSpc>
                <a:spcPct val="110000"/>
              </a:lnSpc>
            </a:pPr>
            <a:r>
              <a:rPr lang="en-US" sz="3000" b="0" i="0" dirty="0">
                <a:latin typeface="Arial" panose="020B0604020202020204" pitchFamily="34" charset="0"/>
                <a:cs typeface="Arial" panose="020B0604020202020204" pitchFamily="34" charset="0"/>
              </a:rPr>
              <a:t>Bird, S., Klein, E., &amp; Loper, E. (2009). Natural Language Processing with Python. O'Reilly Media.</a:t>
            </a:r>
          </a:p>
          <a:p>
            <a:pPr algn="just">
              <a:lnSpc>
                <a:spcPct val="110000"/>
              </a:lnSpc>
            </a:pPr>
            <a:r>
              <a:rPr lang="en-US" sz="3000" b="0" i="0" dirty="0">
                <a:latin typeface="Arial" panose="020B0604020202020204" pitchFamily="34" charset="0"/>
                <a:cs typeface="Arial" panose="020B0604020202020204" pitchFamily="34" charset="0"/>
              </a:rPr>
              <a:t>Řehůřek, R., &amp; Sojka, P. (2010). Software Framework for Topic Modelling with Large Corpora. Proceedings of the LREC 2010 Workshop on New Challenges for NLP Frameworks.</a:t>
            </a:r>
          </a:p>
          <a:p>
            <a:pPr algn="just">
              <a:lnSpc>
                <a:spcPct val="110000"/>
              </a:lnSpc>
            </a:pPr>
            <a:r>
              <a:rPr lang="en-US" sz="3000" b="0" i="0" dirty="0">
                <a:latin typeface="Arial" panose="020B0604020202020204" pitchFamily="34" charset="0"/>
                <a:cs typeface="Arial" panose="020B0604020202020204" pitchFamily="34" charset="0"/>
              </a:rPr>
              <a:t>Hutto, C.J., &amp; Gilbert, E. (2014). VADER: A Parsimonious Rule-based Model for Sentiment Analysis of Social Media Text. Eighth International Conference on Weblogs and Social Media (ICWSM-14).</a:t>
            </a:r>
          </a:p>
          <a:p>
            <a:pPr algn="just">
              <a:lnSpc>
                <a:spcPct val="110000"/>
              </a:lnSpc>
            </a:pPr>
            <a:r>
              <a:rPr lang="en-US" sz="3000" b="0" i="0" dirty="0">
                <a:latin typeface="Arial" panose="020B0604020202020204" pitchFamily="34" charset="0"/>
                <a:cs typeface="Arial" panose="020B0604020202020204" pitchFamily="34" charset="0"/>
              </a:rPr>
              <a:t>McKinney, W. (2010). Data Structures for Statistical Computing in Python. Proceedings of the 9th Python in Science Conference.</a:t>
            </a:r>
          </a:p>
          <a:p>
            <a:pPr algn="just">
              <a:lnSpc>
                <a:spcPct val="110000"/>
              </a:lnSpc>
            </a:pPr>
            <a:r>
              <a:rPr lang="en-US" sz="3000" b="0" i="0" dirty="0">
                <a:latin typeface="Arial" panose="020B0604020202020204" pitchFamily="34" charset="0"/>
                <a:cs typeface="Arial" panose="020B0604020202020204" pitchFamily="34" charset="0"/>
              </a:rPr>
              <a:t>Hunter, J. D. (2007). Matplotlib: A 2D Graphics Environment. Computing in Science &amp; Engineering, 9(3), 90-95.</a:t>
            </a:r>
          </a:p>
          <a:p>
            <a:pPr algn="just">
              <a:lnSpc>
                <a:spcPct val="110000"/>
              </a:lnSpc>
            </a:pPr>
            <a:r>
              <a:rPr lang="en-US" sz="3000" b="0" i="0" dirty="0">
                <a:latin typeface="Arial" panose="020B0604020202020204" pitchFamily="34" charset="0"/>
                <a:cs typeface="Arial" panose="020B0604020202020204" pitchFamily="34" charset="0"/>
              </a:rPr>
              <a:t>Blei, D. M., &amp; Lafferty, J. D. (2006). Dynamic Topic Models. Proceedings of the 23rd International Conference on Machine Learning. </a:t>
            </a:r>
          </a:p>
          <a:p>
            <a:pPr algn="just">
              <a:lnSpc>
                <a:spcPct val="110000"/>
              </a:lnSpc>
            </a:pPr>
            <a:r>
              <a:rPr lang="en-US" sz="3000" b="0" i="0" dirty="0">
                <a:latin typeface="Arial" panose="020B0604020202020204" pitchFamily="34" charset="0"/>
                <a:cs typeface="Arial" panose="020B0604020202020204" pitchFamily="34" charset="0"/>
              </a:rPr>
              <a:t>Liu, B. (2012). Sentiment Analysis and Opinion Mining. Synthesis Lectures on Human Language Technologies, 5(1), 1-167.</a:t>
            </a:r>
          </a:p>
        </p:txBody>
      </p:sp>
      <p:sp>
        <p:nvSpPr>
          <p:cNvPr id="20" name="Rectangle 10">
            <a:extLst>
              <a:ext uri="{FF2B5EF4-FFF2-40B4-BE49-F238E27FC236}">
                <a16:creationId xmlns:a16="http://schemas.microsoft.com/office/drawing/2014/main" id="{BBA508AD-F2AE-CA6B-95C3-73A892856562}"/>
              </a:ext>
            </a:extLst>
          </p:cNvPr>
          <p:cNvSpPr>
            <a:spLocks noChangeArrowheads="1"/>
          </p:cNvSpPr>
          <p:nvPr/>
        </p:nvSpPr>
        <p:spPr bwMode="auto">
          <a:xfrm>
            <a:off x="16940447" y="31229099"/>
            <a:ext cx="15099593" cy="1205192"/>
          </a:xfrm>
          <a:prstGeom prst="snipRoundRect">
            <a:avLst>
              <a:gd name="adj1" fmla="val 0"/>
              <a:gd name="adj2" fmla="val 46622"/>
            </a:avLst>
          </a:prstGeom>
          <a:solidFill>
            <a:schemeClr val="accent6"/>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Reference</a:t>
            </a:r>
          </a:p>
        </p:txBody>
      </p:sp>
      <p:sp>
        <p:nvSpPr>
          <p:cNvPr id="22" name="Rectangle 21">
            <a:extLst>
              <a:ext uri="{FF2B5EF4-FFF2-40B4-BE49-F238E27FC236}">
                <a16:creationId xmlns:a16="http://schemas.microsoft.com/office/drawing/2014/main" id="{466D8871-84EA-BA8A-1D00-18FE5357954C}"/>
              </a:ext>
            </a:extLst>
          </p:cNvPr>
          <p:cNvSpPr/>
          <p:nvPr/>
        </p:nvSpPr>
        <p:spPr>
          <a:xfrm>
            <a:off x="642667" y="40418737"/>
            <a:ext cx="15392401" cy="30767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23" name="TextBox 19">
            <a:extLst>
              <a:ext uri="{FF2B5EF4-FFF2-40B4-BE49-F238E27FC236}">
                <a16:creationId xmlns:a16="http://schemas.microsoft.com/office/drawing/2014/main" id="{73455BF2-D17E-A77A-646A-0E5AD7FBFACD}"/>
              </a:ext>
            </a:extLst>
          </p:cNvPr>
          <p:cNvSpPr txBox="1">
            <a:spLocks noChangeArrowheads="1"/>
          </p:cNvSpPr>
          <p:nvPr/>
        </p:nvSpPr>
        <p:spPr bwMode="auto">
          <a:xfrm>
            <a:off x="1259223" y="40763343"/>
            <a:ext cx="14382924" cy="30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dirty="0">
                <a:effectLst/>
                <a:latin typeface="Arial" panose="020B0604020202020204" pitchFamily="34" charset="0"/>
                <a:cs typeface="Arial" panose="020B0604020202020204" pitchFamily="34" charset="0"/>
                <a:hlinkClick r:id="rId3"/>
              </a:rPr>
              <a:t>https://github.com/Pravignapala/Principle_of_Data_Science/blob/main/ProjectPDS1.ipynb</a:t>
            </a:r>
            <a:endParaRPr lang="en-US" sz="3000" dirty="0">
              <a:effectLst/>
              <a:latin typeface="Arial" panose="020B0604020202020204" pitchFamily="34" charset="0"/>
              <a:cs typeface="Arial" panose="020B0604020202020204" pitchFamily="34" charset="0"/>
            </a:endParaRPr>
          </a:p>
          <a:p>
            <a:pPr algn="just">
              <a:lnSpc>
                <a:spcPct val="110000"/>
              </a:lnSpc>
            </a:pPr>
            <a:r>
              <a:rPr lang="en-US" sz="3000" dirty="0">
                <a:effectLst/>
                <a:latin typeface="Arial" panose="020B0604020202020204" pitchFamily="34" charset="0"/>
                <a:cs typeface="Arial" panose="020B0604020202020204" pitchFamily="34" charset="0"/>
              </a:rPr>
              <a:t>Our project required processing large datasets, which exceeded the available memory on our system. Due to this processor limitations, we were unable to run the complete dataset analysis in real time.</a:t>
            </a:r>
          </a:p>
          <a:p>
            <a:pPr algn="just">
              <a:lnSpc>
                <a:spcPct val="110000"/>
              </a:lnSpc>
            </a:pPr>
            <a:endParaRPr lang="en-US" sz="3000" dirty="0">
              <a:effectLst/>
              <a:latin typeface="Arial" panose="020B0604020202020204" pitchFamily="34" charset="0"/>
              <a:cs typeface="Arial" panose="020B0604020202020204" pitchFamily="34" charset="0"/>
            </a:endParaRPr>
          </a:p>
        </p:txBody>
      </p:sp>
      <p:sp>
        <p:nvSpPr>
          <p:cNvPr id="24" name="Rectangle 10">
            <a:extLst>
              <a:ext uri="{FF2B5EF4-FFF2-40B4-BE49-F238E27FC236}">
                <a16:creationId xmlns:a16="http://schemas.microsoft.com/office/drawing/2014/main" id="{AE830DD8-3850-35C1-6A57-1EADA3F5BEAA}"/>
              </a:ext>
            </a:extLst>
          </p:cNvPr>
          <p:cNvSpPr>
            <a:spLocks noChangeArrowheads="1"/>
          </p:cNvSpPr>
          <p:nvPr/>
        </p:nvSpPr>
        <p:spPr bwMode="auto">
          <a:xfrm>
            <a:off x="914399" y="39642817"/>
            <a:ext cx="15072571" cy="914400"/>
          </a:xfrm>
          <a:prstGeom prst="snipRoundRect">
            <a:avLst>
              <a:gd name="adj1" fmla="val 0"/>
              <a:gd name="adj2" fmla="val 50000"/>
            </a:avLst>
          </a:prstGeom>
          <a:solidFill>
            <a:schemeClr val="accent2"/>
          </a:solidFill>
          <a:ln w="12700">
            <a:noFill/>
            <a:miter lim="800000"/>
          </a:ln>
        </p:spPr>
        <p:txBody>
          <a:bodyPr wrap="none" lIns="205740" tIns="54864" rIns="205740" bIns="51422" anchor="ctr" anchorCtr="0"/>
          <a:lstStyle>
            <a:defPPr>
              <a:defRPr kern="1200"/>
            </a:defPPr>
          </a:lstStyle>
          <a:p>
            <a:pPr defTabSz="3526941">
              <a:defRPr/>
            </a:pPr>
            <a:r>
              <a:rPr lang="en-US" sz="3600" b="1" dirty="0" err="1">
                <a:solidFill>
                  <a:schemeClr val="bg1"/>
                </a:solidFill>
                <a:effectLst/>
                <a:latin typeface="Quattrocento" panose="02020802030000000404" pitchFamily="18" charset="0"/>
              </a:rPr>
              <a:t>Github</a:t>
            </a:r>
            <a:r>
              <a:rPr lang="en-US" sz="3600" b="1" dirty="0">
                <a:solidFill>
                  <a:schemeClr val="bg1"/>
                </a:solidFill>
                <a:effectLst/>
                <a:latin typeface="Quattrocento" panose="02020802030000000404" pitchFamily="18" charset="0"/>
              </a:rPr>
              <a:t> Link</a:t>
            </a:r>
          </a:p>
        </p:txBody>
      </p:sp>
      <p:sp>
        <p:nvSpPr>
          <p:cNvPr id="30" name="TextBox 19">
            <a:extLst>
              <a:ext uri="{FF2B5EF4-FFF2-40B4-BE49-F238E27FC236}">
                <a16:creationId xmlns:a16="http://schemas.microsoft.com/office/drawing/2014/main" id="{488EB4F7-DB45-785F-443E-30B6B4412178}"/>
              </a:ext>
            </a:extLst>
          </p:cNvPr>
          <p:cNvSpPr txBox="1">
            <a:spLocks noChangeArrowheads="1"/>
          </p:cNvSpPr>
          <p:nvPr/>
        </p:nvSpPr>
        <p:spPr bwMode="auto">
          <a:xfrm>
            <a:off x="1259222" y="34775604"/>
            <a:ext cx="14382924" cy="4092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000" b="1" dirty="0"/>
              <a:t>Significance</a:t>
            </a:r>
            <a:r>
              <a:rPr lang="en-US" sz="3000" dirty="0"/>
              <a:t>: This analysis provides a data-driven overview of topic trends in media coverage, revealing shifts in public interest and sentiment over time. Using advanced techniques like BERTopic, the model achieved higher semantic coherence, making topics more interpretable for readers.</a:t>
            </a:r>
          </a:p>
          <a:p>
            <a:pPr algn="just">
              <a:lnSpc>
                <a:spcPct val="110000"/>
              </a:lnSpc>
            </a:pPr>
            <a:r>
              <a:rPr lang="en-US" sz="3000" b="1" dirty="0"/>
              <a:t>Innovation</a:t>
            </a:r>
            <a:r>
              <a:rPr lang="en-US" sz="3000" dirty="0"/>
              <a:t>: The integration of both topic modeling and sentiment analysis enables unique insights, such as the emotional tone of major topics over time. This approach supports dynamic trend analysis and can serve as a valuable tool for journalists, policymakers, and researchers.</a:t>
            </a:r>
            <a:endParaRPr lang="en-US" sz="3000" dirty="0">
              <a:effectLst/>
              <a:latin typeface="Arial" panose="020B0604020202020204" pitchFamily="34" charset="0"/>
              <a:cs typeface="Arial" panose="020B0604020202020204"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4274</TotalTime>
  <Words>1266</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Quattrocento Sans</vt:lpstr>
      <vt:lpstr>Arial</vt:lpstr>
      <vt:lpstr>Quattrocento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Pala, Pravigna (UMKC-Student)</cp:lastModifiedBy>
  <cp:revision>110</cp:revision>
  <cp:lastPrinted>2000-08-03T00:31:24Z</cp:lastPrinted>
  <dcterms:modified xsi:type="dcterms:W3CDTF">2024-11-12T03:07:18Z</dcterms:modified>
  <cp:category>research posters template</cp:category>
</cp:coreProperties>
</file>