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9" r:id="rId11"/>
    <p:sldId id="267" r:id="rId12"/>
    <p:sldId id="268" r:id="rId1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1pPr>
    <a:lvl2pPr marL="0" marR="0" indent="45720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2pPr>
    <a:lvl3pPr marL="0" marR="0" indent="91440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3pPr>
    <a:lvl4pPr marL="0" marR="0" indent="137160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4pPr>
    <a:lvl5pPr marL="0" marR="0" indent="182880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5pPr>
    <a:lvl6pPr marL="0" marR="0" indent="228600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6pPr>
    <a:lvl7pPr marL="0" marR="0" indent="274320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7pPr>
    <a:lvl8pPr marL="0" marR="0" indent="320040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8pPr>
    <a:lvl9pPr marL="0" marR="0" indent="365760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D5D5D5"/>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D5D5D5"/>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2">
              <a:hueOff val="-357243"/>
              <a:satOff val="7293"/>
              <a:lumOff val="8906"/>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D5D5D5"/>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3">
              <a:satOff val="1412"/>
              <a:lumOff val="16412"/>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6E937E"/>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AF7E9"/>
          </a:solidFill>
        </a:fill>
      </a:tcStyle>
    </a:wholeTbl>
    <a:band2H>
      <a:tcTxStyle/>
      <a:tcStyle>
        <a:tcBdr/>
        <a:fill>
          <a:solidFill>
            <a:srgbClr val="FFF171"/>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A51B"/>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4">
              <a:hueOff val="103425"/>
              <a:satOff val="-7243"/>
              <a:lumOff val="9921"/>
            </a:schemeClr>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chemeClr val="accent5"/>
          </a:solidFill>
        </a:fill>
      </a:tcStyle>
    </a:band2H>
    <a:firstCol>
      <a:tcTxStyle b="on" i="off">
        <a:font>
          <a:latin typeface="Graphik Semibold"/>
          <a:ea typeface="Graphik Semibold"/>
          <a:cs typeface="Graphik Semi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5">
              <a:lumOff val="-14283"/>
            </a:schemeClr>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5">
              <a:satOff val="-6299"/>
              <a:lumOff val="-32309"/>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EDEEEE"/>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5D5D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6" d="100"/>
          <a:sy n="36" d="100"/>
        </p:scale>
        <p:origin x="46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8" name="Shape 168"/>
          <p:cNvSpPr>
            <a:spLocks noGrp="1" noRot="1" noChangeAspect="1"/>
          </p:cNvSpPr>
          <p:nvPr>
            <p:ph type="sldImg"/>
          </p:nvPr>
        </p:nvSpPr>
        <p:spPr>
          <a:xfrm>
            <a:off x="1143000" y="685800"/>
            <a:ext cx="4572000" cy="3429000"/>
          </a:xfrm>
          <a:prstGeom prst="rect">
            <a:avLst/>
          </a:prstGeom>
        </p:spPr>
        <p:txBody>
          <a:bodyPr/>
          <a:lstStyle/>
          <a:p>
            <a:endParaRPr/>
          </a:p>
        </p:txBody>
      </p:sp>
      <p:sp>
        <p:nvSpPr>
          <p:cNvPr id="169" name="Shape 16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6500" y="12268950"/>
            <a:ext cx="21971000" cy="660401"/>
          </a:xfrm>
          <a:prstGeom prst="rect">
            <a:avLst/>
          </a:prstGeom>
        </p:spPr>
        <p:txBody>
          <a:bodyPr lIns="45719" tIns="45719" rIns="45719" bIns="45719" anchor="b"/>
          <a:lstStyle>
            <a:lvl1pPr marL="0" indent="0" defTabSz="825500">
              <a:spcBef>
                <a:spcPts val="0"/>
              </a:spcBef>
              <a:buSzTx/>
              <a:buNone/>
              <a:defRPr sz="3300">
                <a:latin typeface="Produkt Light"/>
                <a:ea typeface="Produkt Light"/>
                <a:cs typeface="Produkt Light"/>
                <a:sym typeface="Produkt Light"/>
              </a:defRPr>
            </a:lvl1pPr>
          </a:lstStyle>
          <a:p>
            <a:r>
              <a:t>Author and Date</a:t>
            </a:r>
          </a:p>
        </p:txBody>
      </p:sp>
      <p:sp>
        <p:nvSpPr>
          <p:cNvPr id="12" name="Body Level One…"/>
          <p:cNvSpPr txBox="1">
            <a:spLocks noGrp="1"/>
          </p:cNvSpPr>
          <p:nvPr>
            <p:ph type="body" sz="quarter" idx="1" hasCustomPrompt="1"/>
          </p:nvPr>
        </p:nvSpPr>
        <p:spPr>
          <a:xfrm>
            <a:off x="1206500" y="7353300"/>
            <a:ext cx="21971000" cy="2006600"/>
          </a:xfrm>
          <a:prstGeom prst="rect">
            <a:avLst/>
          </a:prstGeom>
        </p:spPr>
        <p:txBody>
          <a:bodyPr/>
          <a:lstStyle>
            <a:lvl1pPr marL="0" indent="0" defTabSz="825500">
              <a:spcBef>
                <a:spcPts val="0"/>
              </a:spcBef>
              <a:buSzTx/>
              <a:buNone/>
              <a:defRPr sz="5500">
                <a:latin typeface="+mn-lt"/>
                <a:ea typeface="+mn-ea"/>
                <a:cs typeface="+mn-cs"/>
                <a:sym typeface="Produkt Extralight"/>
              </a:defRPr>
            </a:lvl1pPr>
            <a:lvl2pPr marL="0" indent="457200" defTabSz="825500">
              <a:spcBef>
                <a:spcPts val="0"/>
              </a:spcBef>
              <a:buSzTx/>
              <a:buNone/>
              <a:defRPr sz="5500">
                <a:latin typeface="+mn-lt"/>
                <a:ea typeface="+mn-ea"/>
                <a:cs typeface="+mn-cs"/>
                <a:sym typeface="Produkt Extralight"/>
              </a:defRPr>
            </a:lvl2pPr>
            <a:lvl3pPr marL="0" indent="914400" defTabSz="825500">
              <a:spcBef>
                <a:spcPts val="0"/>
              </a:spcBef>
              <a:buSzTx/>
              <a:buNone/>
              <a:defRPr sz="5500">
                <a:latin typeface="+mn-lt"/>
                <a:ea typeface="+mn-ea"/>
                <a:cs typeface="+mn-cs"/>
                <a:sym typeface="Produkt Extralight"/>
              </a:defRPr>
            </a:lvl3pPr>
            <a:lvl4pPr marL="0" indent="1371600" defTabSz="825500">
              <a:spcBef>
                <a:spcPts val="0"/>
              </a:spcBef>
              <a:buSzTx/>
              <a:buNone/>
              <a:defRPr sz="5500">
                <a:latin typeface="+mn-lt"/>
                <a:ea typeface="+mn-ea"/>
                <a:cs typeface="+mn-cs"/>
                <a:sym typeface="Produkt Extralight"/>
              </a:defRPr>
            </a:lvl4pPr>
            <a:lvl5pPr marL="0" indent="1828800" defTabSz="825500">
              <a:spcBef>
                <a:spcPts val="0"/>
              </a:spcBef>
              <a:buSzTx/>
              <a:buNone/>
              <a:defRPr sz="5500">
                <a:latin typeface="+mn-lt"/>
                <a:ea typeface="+mn-ea"/>
                <a:cs typeface="+mn-cs"/>
                <a:sym typeface="Produkt Extralight"/>
              </a:defRPr>
            </a:lvl5pPr>
          </a:lstStyle>
          <a:p>
            <a:r>
              <a:t>Presentation Subtitle</a:t>
            </a:r>
          </a:p>
          <a:p>
            <a:pPr lvl="1"/>
            <a:endParaRPr/>
          </a:p>
          <a:p>
            <a:pPr lvl="2"/>
            <a:endParaRPr/>
          </a:p>
          <a:p>
            <a:pPr lvl="3"/>
            <a:endParaRPr/>
          </a:p>
          <a:p>
            <a:pPr lvl="4"/>
            <a:endParaRPr/>
          </a:p>
        </p:txBody>
      </p:sp>
      <p:sp>
        <p:nvSpPr>
          <p:cNvPr id="13" name="Presentation Title"/>
          <p:cNvSpPr txBox="1">
            <a:spLocks noGrp="1"/>
          </p:cNvSpPr>
          <p:nvPr>
            <p:ph type="title" hasCustomPrompt="1"/>
          </p:nvPr>
        </p:nvSpPr>
        <p:spPr>
          <a:xfrm>
            <a:off x="1206500" y="2616200"/>
            <a:ext cx="21971004" cy="4648200"/>
          </a:xfrm>
          <a:prstGeom prst="rect">
            <a:avLst/>
          </a:prstGeom>
        </p:spPr>
        <p:txBody>
          <a:bodyPr anchor="b"/>
          <a:lstStyle>
            <a:lvl1pPr defTabSz="355600">
              <a:defRPr sz="12000" spc="-119"/>
            </a:lvl1pPr>
          </a:lstStyle>
          <a:p>
            <a:r>
              <a:t>Presentation Title</a:t>
            </a:r>
          </a:p>
        </p:txBody>
      </p:sp>
      <p:sp>
        <p:nvSpPr>
          <p:cNvPr id="14" name="Slide Number"/>
          <p:cNvSpPr txBox="1">
            <a:spLocks noGrp="1"/>
          </p:cNvSpPr>
          <p:nvPr>
            <p:ph type="sldNum" sz="quarter" idx="2"/>
          </p:nvPr>
        </p:nvSpPr>
        <p:spPr>
          <a:xfrm>
            <a:off x="23558499" y="1246072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99" name="Slide Subtitle"/>
          <p:cNvSpPr txBox="1">
            <a:spLocks noGrp="1"/>
          </p:cNvSpPr>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r>
              <a:t>Slide Subtitle</a:t>
            </a:r>
          </a:p>
        </p:txBody>
      </p:sp>
      <p:sp>
        <p:nvSpPr>
          <p:cNvPr id="100" name="Slide Title"/>
          <p:cNvSpPr txBox="1">
            <a:spLocks noGrp="1"/>
          </p:cNvSpPr>
          <p:nvPr>
            <p:ph type="title" hasCustomPrompt="1"/>
          </p:nvPr>
        </p:nvSpPr>
        <p:spPr>
          <a:prstGeom prst="rect">
            <a:avLst/>
          </a:prstGeom>
        </p:spPr>
        <p:txBody>
          <a:bodyPr/>
          <a:lstStyle/>
          <a:p>
            <a:r>
              <a:t>Slide Title</a:t>
            </a:r>
          </a:p>
        </p:txBody>
      </p:sp>
      <p:sp>
        <p:nvSpPr>
          <p:cNvPr id="1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108" name="Agenda Subtitle"/>
          <p:cNvSpPr txBox="1">
            <a:spLocks noGrp="1"/>
          </p:cNvSpPr>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r>
              <a:t>Agenda Subtitle</a:t>
            </a:r>
          </a:p>
        </p:txBody>
      </p:sp>
      <p:sp>
        <p:nvSpPr>
          <p:cNvPr id="109" name="Body Level One…"/>
          <p:cNvSpPr txBox="1">
            <a:spLocks noGrp="1"/>
          </p:cNvSpPr>
          <p:nvPr>
            <p:ph type="body" idx="1" hasCustomPrompt="1"/>
          </p:nvPr>
        </p:nvSpPr>
        <p:spPr>
          <a:prstGeom prst="rect">
            <a:avLst/>
          </a:prstGeom>
        </p:spPr>
        <p:txBody>
          <a:bodyPr/>
          <a:lstStyle>
            <a:lvl1pPr marL="0" indent="0">
              <a:spcBef>
                <a:spcPts val="6000"/>
              </a:spcBef>
              <a:buSzTx/>
              <a:buNone/>
              <a:defRPr sz="5000"/>
            </a:lvl1pPr>
            <a:lvl2pPr marL="0" indent="457200">
              <a:spcBef>
                <a:spcPts val="6000"/>
              </a:spcBef>
              <a:buSzTx/>
              <a:buNone/>
              <a:defRPr sz="5000"/>
            </a:lvl2pPr>
            <a:lvl3pPr marL="0" indent="914400">
              <a:spcBef>
                <a:spcPts val="6000"/>
              </a:spcBef>
              <a:buSzTx/>
              <a:buNone/>
              <a:defRPr sz="5000"/>
            </a:lvl3pPr>
            <a:lvl4pPr marL="0" indent="1371600">
              <a:spcBef>
                <a:spcPts val="6000"/>
              </a:spcBef>
              <a:buSzTx/>
              <a:buNone/>
              <a:defRPr sz="5000"/>
            </a:lvl4pPr>
            <a:lvl5pPr marL="0" indent="1828800">
              <a:spcBef>
                <a:spcPts val="6000"/>
              </a:spcBef>
              <a:buSzTx/>
              <a:buNone/>
              <a:defRPr sz="5000"/>
            </a:lvl5pPr>
          </a:lstStyle>
          <a:p>
            <a:r>
              <a:t>Agenda Topics</a:t>
            </a:r>
          </a:p>
          <a:p>
            <a:pPr lvl="1"/>
            <a:endParaRPr/>
          </a:p>
          <a:p>
            <a:pPr lvl="2"/>
            <a:endParaRPr/>
          </a:p>
          <a:p>
            <a:pPr lvl="3"/>
            <a:endParaRPr/>
          </a:p>
          <a:p>
            <a:pPr lvl="4"/>
            <a:endParaRPr/>
          </a:p>
        </p:txBody>
      </p:sp>
      <p:sp>
        <p:nvSpPr>
          <p:cNvPr id="110" name="Agenda Title"/>
          <p:cNvSpPr txBox="1">
            <a:spLocks noGrp="1"/>
          </p:cNvSpPr>
          <p:nvPr>
            <p:ph type="title" hasCustomPrompt="1"/>
          </p:nvPr>
        </p:nvSpPr>
        <p:spPr>
          <a:prstGeom prst="rect">
            <a:avLst/>
          </a:prstGeom>
        </p:spPr>
        <p:txBody>
          <a:bodyPr/>
          <a:lstStyle/>
          <a:p>
            <a:r>
              <a:t>Agenda Title</a:t>
            </a:r>
          </a:p>
        </p:txBody>
      </p:sp>
      <p:sp>
        <p:nvSpPr>
          <p:cNvPr id="1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tatemen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8" name="Body Level One…"/>
          <p:cNvSpPr txBox="1">
            <a:spLocks noGrp="1"/>
          </p:cNvSpPr>
          <p:nvPr>
            <p:ph type="body" sz="half" idx="1" hasCustomPrompt="1"/>
          </p:nvPr>
        </p:nvSpPr>
        <p:spPr>
          <a:xfrm>
            <a:off x="1206500" y="4191000"/>
            <a:ext cx="21971000" cy="4089400"/>
          </a:xfrm>
          <a:prstGeom prst="rect">
            <a:avLst/>
          </a:prstGeom>
        </p:spPr>
        <p:txBody>
          <a:bodyPr anchor="ctr"/>
          <a:lstStyle>
            <a:lvl1pPr marL="0" indent="0" algn="ctr" defTabSz="2438400">
              <a:lnSpc>
                <a:spcPct val="90000"/>
              </a:lnSpc>
              <a:spcBef>
                <a:spcPts val="0"/>
              </a:spcBef>
              <a:buSzTx/>
              <a:buNone/>
              <a:defRPr sz="12000" spc="-119">
                <a:latin typeface="+mn-lt"/>
                <a:ea typeface="+mn-ea"/>
                <a:cs typeface="+mn-cs"/>
                <a:sym typeface="Produkt Extralight"/>
              </a:defRPr>
            </a:lvl1pPr>
            <a:lvl2pPr marL="0" indent="457200" algn="ctr" defTabSz="2438400">
              <a:lnSpc>
                <a:spcPct val="90000"/>
              </a:lnSpc>
              <a:spcBef>
                <a:spcPts val="0"/>
              </a:spcBef>
              <a:buSzTx/>
              <a:buNone/>
              <a:defRPr sz="12000" spc="-119">
                <a:latin typeface="+mn-lt"/>
                <a:ea typeface="+mn-ea"/>
                <a:cs typeface="+mn-cs"/>
                <a:sym typeface="Produkt Extralight"/>
              </a:defRPr>
            </a:lvl2pPr>
            <a:lvl3pPr marL="0" indent="914400" algn="ctr" defTabSz="2438400">
              <a:lnSpc>
                <a:spcPct val="90000"/>
              </a:lnSpc>
              <a:spcBef>
                <a:spcPts val="0"/>
              </a:spcBef>
              <a:buSzTx/>
              <a:buNone/>
              <a:defRPr sz="12000" spc="-119">
                <a:latin typeface="+mn-lt"/>
                <a:ea typeface="+mn-ea"/>
                <a:cs typeface="+mn-cs"/>
                <a:sym typeface="Produkt Extralight"/>
              </a:defRPr>
            </a:lvl3pPr>
            <a:lvl4pPr marL="0" indent="1371600" algn="ctr" defTabSz="2438400">
              <a:lnSpc>
                <a:spcPct val="90000"/>
              </a:lnSpc>
              <a:spcBef>
                <a:spcPts val="0"/>
              </a:spcBef>
              <a:buSzTx/>
              <a:buNone/>
              <a:defRPr sz="12000" spc="-119">
                <a:latin typeface="+mn-lt"/>
                <a:ea typeface="+mn-ea"/>
                <a:cs typeface="+mn-cs"/>
                <a:sym typeface="Produkt Extralight"/>
              </a:defRPr>
            </a:lvl4pPr>
            <a:lvl5pPr marL="0" indent="1828800" algn="ctr" defTabSz="2438400">
              <a:lnSpc>
                <a:spcPct val="90000"/>
              </a:lnSpc>
              <a:spcBef>
                <a:spcPts val="0"/>
              </a:spcBef>
              <a:buSzTx/>
              <a:buNone/>
              <a:defRPr sz="12000" spc="-119">
                <a:latin typeface="+mn-lt"/>
                <a:ea typeface="+mn-ea"/>
                <a:cs typeface="+mn-cs"/>
                <a:sym typeface="Produkt Extralight"/>
              </a:defRPr>
            </a:lvl5pPr>
          </a:lstStyle>
          <a:p>
            <a:r>
              <a:t>Statement</a:t>
            </a:r>
          </a:p>
          <a:p>
            <a:pPr lvl="1"/>
            <a:endParaRPr/>
          </a:p>
          <a:p>
            <a:pPr lvl="2"/>
            <a:endParaRPr/>
          </a:p>
          <a:p>
            <a:pPr lvl="3"/>
            <a:endParaRPr/>
          </a:p>
          <a:p>
            <a:pPr lvl="4"/>
            <a:endParaRP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ig Fac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26" name="Body Level One…"/>
          <p:cNvSpPr txBox="1">
            <a:spLocks noGrp="1"/>
          </p:cNvSpPr>
          <p:nvPr>
            <p:ph type="body" idx="1" hasCustomPrompt="1"/>
          </p:nvPr>
        </p:nvSpPr>
        <p:spPr>
          <a:xfrm>
            <a:off x="1206500" y="1206500"/>
            <a:ext cx="21971000" cy="7353300"/>
          </a:xfrm>
          <a:prstGeom prst="rect">
            <a:avLst/>
          </a:prstGeom>
        </p:spPr>
        <p:txBody>
          <a:bodyPr anchor="b"/>
          <a:lstStyle>
            <a:lvl1pPr marL="0" indent="0" algn="ctr" defTabSz="2438400">
              <a:lnSpc>
                <a:spcPct val="90000"/>
              </a:lnSpc>
              <a:spcBef>
                <a:spcPts val="0"/>
              </a:spcBef>
              <a:buSzTx/>
              <a:buNone/>
              <a:defRPr sz="35000" spc="-1750">
                <a:latin typeface="+mn-lt"/>
                <a:ea typeface="+mn-ea"/>
                <a:cs typeface="+mn-cs"/>
                <a:sym typeface="Produkt Extralight"/>
              </a:defRPr>
            </a:lvl1pPr>
            <a:lvl2pPr marL="0" indent="457200" algn="ctr" defTabSz="2438400">
              <a:lnSpc>
                <a:spcPct val="90000"/>
              </a:lnSpc>
              <a:spcBef>
                <a:spcPts val="0"/>
              </a:spcBef>
              <a:buSzTx/>
              <a:buNone/>
              <a:defRPr sz="35000" spc="-1750">
                <a:latin typeface="+mn-lt"/>
                <a:ea typeface="+mn-ea"/>
                <a:cs typeface="+mn-cs"/>
                <a:sym typeface="Produkt Extralight"/>
              </a:defRPr>
            </a:lvl2pPr>
            <a:lvl3pPr marL="0" indent="914400" algn="ctr" defTabSz="2438400">
              <a:lnSpc>
                <a:spcPct val="90000"/>
              </a:lnSpc>
              <a:spcBef>
                <a:spcPts val="0"/>
              </a:spcBef>
              <a:buSzTx/>
              <a:buNone/>
              <a:defRPr sz="35000" spc="-1750">
                <a:latin typeface="+mn-lt"/>
                <a:ea typeface="+mn-ea"/>
                <a:cs typeface="+mn-cs"/>
                <a:sym typeface="Produkt Extralight"/>
              </a:defRPr>
            </a:lvl3pPr>
            <a:lvl4pPr marL="0" indent="1371600" algn="ctr" defTabSz="2438400">
              <a:lnSpc>
                <a:spcPct val="90000"/>
              </a:lnSpc>
              <a:spcBef>
                <a:spcPts val="0"/>
              </a:spcBef>
              <a:buSzTx/>
              <a:buNone/>
              <a:defRPr sz="35000" spc="-1750">
                <a:latin typeface="+mn-lt"/>
                <a:ea typeface="+mn-ea"/>
                <a:cs typeface="+mn-cs"/>
                <a:sym typeface="Produkt Extralight"/>
              </a:defRPr>
            </a:lvl4pPr>
            <a:lvl5pPr marL="0" indent="1828800" algn="ctr" defTabSz="2438400">
              <a:lnSpc>
                <a:spcPct val="90000"/>
              </a:lnSpc>
              <a:spcBef>
                <a:spcPts val="0"/>
              </a:spcBef>
              <a:buSzTx/>
              <a:buNone/>
              <a:defRPr sz="35000" spc="-1750">
                <a:latin typeface="+mn-lt"/>
                <a:ea typeface="+mn-ea"/>
                <a:cs typeface="+mn-cs"/>
                <a:sym typeface="Produkt Extralight"/>
              </a:defRPr>
            </a:lvl5pPr>
          </a:lstStyle>
          <a:p>
            <a:r>
              <a:t>100%</a:t>
            </a:r>
          </a:p>
          <a:p>
            <a:pPr lvl="1"/>
            <a:endParaRPr/>
          </a:p>
          <a:p>
            <a:pPr lvl="2"/>
            <a:endParaRPr/>
          </a:p>
          <a:p>
            <a:pPr lvl="3"/>
            <a:endParaRPr/>
          </a:p>
          <a:p>
            <a:pPr lvl="4"/>
            <a:endParaRPr/>
          </a:p>
        </p:txBody>
      </p:sp>
      <p:sp>
        <p:nvSpPr>
          <p:cNvPr id="127" name="Fact information"/>
          <p:cNvSpPr txBox="1">
            <a:spLocks noGrp="1"/>
          </p:cNvSpPr>
          <p:nvPr>
            <p:ph type="body" sz="quarter" idx="21" hasCustomPrompt="1"/>
          </p:nvPr>
        </p:nvSpPr>
        <p:spPr>
          <a:xfrm>
            <a:off x="1206500" y="8128000"/>
            <a:ext cx="21971000" cy="1079500"/>
          </a:xfrm>
          <a:prstGeom prst="rect">
            <a:avLst/>
          </a:prstGeom>
        </p:spPr>
        <p:txBody>
          <a:bodyPr lIns="45719" tIns="45719" rIns="45719" bIns="45719"/>
          <a:lstStyle>
            <a:lvl1pPr marL="0" indent="0" algn="ctr" defTabSz="825500">
              <a:lnSpc>
                <a:spcPct val="90000"/>
              </a:lnSpc>
              <a:spcBef>
                <a:spcPts val="0"/>
              </a:spcBef>
              <a:buSzTx/>
              <a:buNone/>
              <a:defRPr sz="5500" spc="-55">
                <a:latin typeface="+mn-lt"/>
                <a:ea typeface="+mn-ea"/>
                <a:cs typeface="+mn-cs"/>
                <a:sym typeface="Produkt Extralight"/>
              </a:defRPr>
            </a:lvl1pPr>
          </a:lstStyle>
          <a:p>
            <a:r>
              <a:t>Fact information</a:t>
            </a:r>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Quot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35" name="Attribution"/>
          <p:cNvSpPr txBox="1">
            <a:spLocks noGrp="1"/>
          </p:cNvSpPr>
          <p:nvPr>
            <p:ph type="body" sz="quarter" idx="21" hasCustomPrompt="1"/>
          </p:nvPr>
        </p:nvSpPr>
        <p:spPr>
          <a:xfrm>
            <a:off x="5461000" y="9563100"/>
            <a:ext cx="13728700" cy="698500"/>
          </a:xfrm>
          <a:prstGeom prst="rect">
            <a:avLst/>
          </a:prstGeom>
        </p:spPr>
        <p:txBody>
          <a:bodyPr lIns="45719" tIns="45719" rIns="45719" bIns="45719"/>
          <a:lstStyle>
            <a:lvl1pPr marL="0" indent="0" defTabSz="825500">
              <a:spcBef>
                <a:spcPts val="0"/>
              </a:spcBef>
              <a:buSzTx/>
              <a:buNone/>
              <a:defRPr sz="3600">
                <a:latin typeface="Produkt Light"/>
                <a:ea typeface="Produkt Light"/>
                <a:cs typeface="Produkt Light"/>
                <a:sym typeface="Produkt Light"/>
              </a:defRPr>
            </a:lvl1pPr>
          </a:lstStyle>
          <a:p>
            <a:r>
              <a:t>Attribution</a:t>
            </a:r>
          </a:p>
        </p:txBody>
      </p:sp>
      <p:sp>
        <p:nvSpPr>
          <p:cNvPr id="136" name="Body Level One…"/>
          <p:cNvSpPr txBox="1">
            <a:spLocks noGrp="1"/>
          </p:cNvSpPr>
          <p:nvPr>
            <p:ph type="body" sz="quarter" idx="1" hasCustomPrompt="1"/>
          </p:nvPr>
        </p:nvSpPr>
        <p:spPr>
          <a:xfrm>
            <a:off x="5194300" y="4165600"/>
            <a:ext cx="13995400" cy="4432300"/>
          </a:xfrm>
          <a:prstGeom prst="rect">
            <a:avLst/>
          </a:prstGeom>
        </p:spPr>
        <p:txBody>
          <a:bodyPr anchor="b"/>
          <a:lstStyle>
            <a:lvl1pPr marL="254000" indent="-254000" defTabSz="2438400">
              <a:lnSpc>
                <a:spcPct val="90000"/>
              </a:lnSpc>
              <a:spcBef>
                <a:spcPts val="0"/>
              </a:spcBef>
              <a:buSzTx/>
              <a:buNone/>
              <a:defRPr sz="9300" spc="-93">
                <a:latin typeface="+mn-lt"/>
                <a:ea typeface="+mn-ea"/>
                <a:cs typeface="+mn-cs"/>
                <a:sym typeface="Produkt Extralight"/>
              </a:defRPr>
            </a:lvl1pPr>
            <a:lvl2pPr marL="254000" indent="203200" defTabSz="2438400">
              <a:lnSpc>
                <a:spcPct val="90000"/>
              </a:lnSpc>
              <a:spcBef>
                <a:spcPts val="0"/>
              </a:spcBef>
              <a:buSzTx/>
              <a:buNone/>
              <a:defRPr sz="9300" spc="-93">
                <a:latin typeface="+mn-lt"/>
                <a:ea typeface="+mn-ea"/>
                <a:cs typeface="+mn-cs"/>
                <a:sym typeface="Produkt Extralight"/>
              </a:defRPr>
            </a:lvl2pPr>
            <a:lvl3pPr marL="254000" indent="660400" defTabSz="2438400">
              <a:lnSpc>
                <a:spcPct val="90000"/>
              </a:lnSpc>
              <a:spcBef>
                <a:spcPts val="0"/>
              </a:spcBef>
              <a:buSzTx/>
              <a:buNone/>
              <a:defRPr sz="9300" spc="-93">
                <a:latin typeface="+mn-lt"/>
                <a:ea typeface="+mn-ea"/>
                <a:cs typeface="+mn-cs"/>
                <a:sym typeface="Produkt Extralight"/>
              </a:defRPr>
            </a:lvl3pPr>
            <a:lvl4pPr marL="254000" indent="1117600" defTabSz="2438400">
              <a:lnSpc>
                <a:spcPct val="90000"/>
              </a:lnSpc>
              <a:spcBef>
                <a:spcPts val="0"/>
              </a:spcBef>
              <a:buSzTx/>
              <a:buNone/>
              <a:defRPr sz="9300" spc="-93">
                <a:latin typeface="+mn-lt"/>
                <a:ea typeface="+mn-ea"/>
                <a:cs typeface="+mn-cs"/>
                <a:sym typeface="Produkt Extralight"/>
              </a:defRPr>
            </a:lvl4pPr>
            <a:lvl5pPr marL="254000" indent="1574800" defTabSz="2438400">
              <a:lnSpc>
                <a:spcPct val="90000"/>
              </a:lnSpc>
              <a:spcBef>
                <a:spcPts val="0"/>
              </a:spcBef>
              <a:buSzTx/>
              <a:buNone/>
              <a:defRPr sz="9300" spc="-93">
                <a:latin typeface="+mn-lt"/>
                <a:ea typeface="+mn-ea"/>
                <a:cs typeface="+mn-cs"/>
                <a:sym typeface="Produkt Extralight"/>
              </a:defRPr>
            </a:lvl5pPr>
          </a:lstStyle>
          <a:p>
            <a:r>
              <a:t>“Notable Quote”</a:t>
            </a:r>
          </a:p>
          <a:p>
            <a:pPr lvl="1"/>
            <a:endParaRPr/>
          </a:p>
          <a:p>
            <a:pPr lvl="2"/>
            <a:endParaRPr/>
          </a:p>
          <a:p>
            <a:pPr lvl="3"/>
            <a:endParaRPr/>
          </a:p>
          <a:p>
            <a:pPr lvl="4"/>
            <a:endParaRPr/>
          </a:p>
        </p:txBody>
      </p:sp>
      <p:sp>
        <p:nvSpPr>
          <p:cNvPr id="1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44" name="Corridor of an open-air stone building under a pink and purple sky"/>
          <p:cNvSpPr>
            <a:spLocks noGrp="1"/>
          </p:cNvSpPr>
          <p:nvPr>
            <p:ph type="pic" sz="quarter" idx="21"/>
          </p:nvPr>
        </p:nvSpPr>
        <p:spPr>
          <a:xfrm>
            <a:off x="1257300" y="3213100"/>
            <a:ext cx="7289800" cy="7289800"/>
          </a:xfrm>
          <a:prstGeom prst="rect">
            <a:avLst/>
          </a:prstGeom>
        </p:spPr>
        <p:txBody>
          <a:bodyPr lIns="91439" tIns="45719" rIns="91439" bIns="45719">
            <a:noAutofit/>
          </a:bodyPr>
          <a:lstStyle/>
          <a:p>
            <a:endParaRPr/>
          </a:p>
        </p:txBody>
      </p:sp>
      <p:sp>
        <p:nvSpPr>
          <p:cNvPr id="145" name="Black and white close-up of a curved roof"/>
          <p:cNvSpPr>
            <a:spLocks noGrp="1"/>
          </p:cNvSpPr>
          <p:nvPr>
            <p:ph type="pic" sz="half" idx="22"/>
          </p:nvPr>
        </p:nvSpPr>
        <p:spPr>
          <a:xfrm>
            <a:off x="6577500" y="3632200"/>
            <a:ext cx="11228999" cy="6451600"/>
          </a:xfrm>
          <a:prstGeom prst="rect">
            <a:avLst/>
          </a:prstGeom>
        </p:spPr>
        <p:txBody>
          <a:bodyPr lIns="91439" tIns="45719" rIns="91439" bIns="45719">
            <a:noAutofit/>
          </a:bodyPr>
          <a:lstStyle/>
          <a:p>
            <a:endParaRPr/>
          </a:p>
        </p:txBody>
      </p:sp>
      <p:sp>
        <p:nvSpPr>
          <p:cNvPr id="146" name="Low angle view of a metal spiral staircase"/>
          <p:cNvSpPr>
            <a:spLocks noGrp="1"/>
          </p:cNvSpPr>
          <p:nvPr>
            <p:ph type="pic" sz="quarter" idx="23"/>
          </p:nvPr>
        </p:nvSpPr>
        <p:spPr>
          <a:xfrm>
            <a:off x="14643100" y="3632200"/>
            <a:ext cx="9677400" cy="6451600"/>
          </a:xfrm>
          <a:prstGeom prst="rect">
            <a:avLst/>
          </a:prstGeom>
        </p:spPr>
        <p:txBody>
          <a:bodyPr lIns="91439" tIns="45719" rIns="91439" bIns="45719">
            <a:noAutofit/>
          </a:bodyPr>
          <a:lstStyle/>
          <a:p>
            <a:endParaRPr/>
          </a:p>
        </p:txBody>
      </p:sp>
      <p:sp>
        <p:nvSpPr>
          <p:cNvPr id="14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Photo">
    <p:bg>
      <p:bgPr>
        <a:solidFill>
          <a:srgbClr val="FFFFFF"/>
        </a:solidFill>
        <a:effectLst/>
      </p:bgPr>
    </p:bg>
    <p:spTree>
      <p:nvGrpSpPr>
        <p:cNvPr id="1" name=""/>
        <p:cNvGrpSpPr/>
        <p:nvPr/>
      </p:nvGrpSpPr>
      <p:grpSpPr>
        <a:xfrm>
          <a:off x="0" y="0"/>
          <a:ext cx="0" cy="0"/>
          <a:chOff x="0" y="0"/>
          <a:chExt cx="0" cy="0"/>
        </a:xfrm>
      </p:grpSpPr>
      <p:sp>
        <p:nvSpPr>
          <p:cNvPr id="154" name="Futuristic, white corridor with shadows"/>
          <p:cNvSpPr>
            <a:spLocks noGrp="1"/>
          </p:cNvSpPr>
          <p:nvPr>
            <p:ph type="pic" idx="21"/>
          </p:nvPr>
        </p:nvSpPr>
        <p:spPr>
          <a:xfrm>
            <a:off x="-38100" y="-520700"/>
            <a:ext cx="24447500" cy="14763310"/>
          </a:xfrm>
          <a:prstGeom prst="rect">
            <a:avLst/>
          </a:prstGeom>
        </p:spPr>
        <p:txBody>
          <a:bodyPr lIns="91439" tIns="45719" rIns="91439" bIns="45719">
            <a:noAutofit/>
          </a:bodyPr>
          <a:lstStyle/>
          <a:p>
            <a:endParaRPr/>
          </a:p>
        </p:txBody>
      </p:sp>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Blank">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bg>
      <p:bgPr>
        <a:solidFill>
          <a:srgbClr val="FFFFFF"/>
        </a:solidFill>
        <a:effectLst/>
      </p:bgPr>
    </p:bg>
    <p:spTree>
      <p:nvGrpSpPr>
        <p:cNvPr id="1" name=""/>
        <p:cNvGrpSpPr/>
        <p:nvPr/>
      </p:nvGrpSpPr>
      <p:grpSpPr>
        <a:xfrm>
          <a:off x="0" y="0"/>
          <a:ext cx="0" cy="0"/>
          <a:chOff x="0" y="0"/>
          <a:chExt cx="0" cy="0"/>
        </a:xfrm>
      </p:grpSpPr>
      <p:sp>
        <p:nvSpPr>
          <p:cNvPr id="21" name="Curved, white arches on a gray reflective floor"/>
          <p:cNvSpPr>
            <a:spLocks noGrp="1"/>
          </p:cNvSpPr>
          <p:nvPr>
            <p:ph type="pic" idx="21"/>
          </p:nvPr>
        </p:nvSpPr>
        <p:spPr>
          <a:xfrm>
            <a:off x="-76200" y="-558800"/>
            <a:ext cx="24574500" cy="14839510"/>
          </a:xfrm>
          <a:prstGeom prst="rect">
            <a:avLst/>
          </a:prstGeom>
        </p:spPr>
        <p:txBody>
          <a:bodyPr lIns="91439" tIns="45719" rIns="91439" bIns="45719">
            <a:noAutofit/>
          </a:bodyPr>
          <a:lstStyle/>
          <a:p>
            <a:endParaRPr/>
          </a:p>
        </p:txBody>
      </p:sp>
      <p:sp>
        <p:nvSpPr>
          <p:cNvPr id="22" name="Author and Date"/>
          <p:cNvSpPr txBox="1">
            <a:spLocks noGrp="1"/>
          </p:cNvSpPr>
          <p:nvPr>
            <p:ph type="body" sz="quarter" idx="22" hasCustomPrompt="1"/>
          </p:nvPr>
        </p:nvSpPr>
        <p:spPr>
          <a:xfrm>
            <a:off x="1206500" y="12268200"/>
            <a:ext cx="21971000" cy="660400"/>
          </a:xfrm>
          <a:prstGeom prst="rect">
            <a:avLst/>
          </a:prstGeom>
        </p:spPr>
        <p:txBody>
          <a:bodyPr lIns="45719" tIns="45719" rIns="45719" bIns="45719" anchor="b"/>
          <a:lstStyle>
            <a:lvl1pPr marL="0" indent="0" defTabSz="825500">
              <a:spcBef>
                <a:spcPts val="0"/>
              </a:spcBef>
              <a:buSzTx/>
              <a:buNone/>
              <a:defRPr sz="3300">
                <a:latin typeface="Produkt Light"/>
                <a:ea typeface="Produkt Light"/>
                <a:cs typeface="Produkt Light"/>
                <a:sym typeface="Produkt Light"/>
              </a:defRPr>
            </a:lvl1pPr>
          </a:lstStyle>
          <a:p>
            <a:r>
              <a:t>Author and Date</a:t>
            </a:r>
          </a:p>
        </p:txBody>
      </p:sp>
      <p:sp>
        <p:nvSpPr>
          <p:cNvPr id="23" name="Body Level One…"/>
          <p:cNvSpPr txBox="1">
            <a:spLocks noGrp="1"/>
          </p:cNvSpPr>
          <p:nvPr>
            <p:ph type="body" sz="quarter" idx="1" hasCustomPrompt="1"/>
          </p:nvPr>
        </p:nvSpPr>
        <p:spPr>
          <a:xfrm>
            <a:off x="1206500" y="7353300"/>
            <a:ext cx="21971000" cy="2006600"/>
          </a:xfrm>
          <a:prstGeom prst="rect">
            <a:avLst/>
          </a:prstGeom>
        </p:spPr>
        <p:txBody>
          <a:bodyPr/>
          <a:lstStyle>
            <a:lvl1pPr marL="0" indent="0" defTabSz="825500">
              <a:spcBef>
                <a:spcPts val="0"/>
              </a:spcBef>
              <a:buSzTx/>
              <a:buNone/>
              <a:defRPr sz="5500">
                <a:latin typeface="+mn-lt"/>
                <a:ea typeface="+mn-ea"/>
                <a:cs typeface="+mn-cs"/>
                <a:sym typeface="Produkt Extralight"/>
              </a:defRPr>
            </a:lvl1pPr>
            <a:lvl2pPr marL="0" indent="457200" defTabSz="825500">
              <a:spcBef>
                <a:spcPts val="0"/>
              </a:spcBef>
              <a:buSzTx/>
              <a:buNone/>
              <a:defRPr sz="5500">
                <a:latin typeface="+mn-lt"/>
                <a:ea typeface="+mn-ea"/>
                <a:cs typeface="+mn-cs"/>
                <a:sym typeface="Produkt Extralight"/>
              </a:defRPr>
            </a:lvl2pPr>
            <a:lvl3pPr marL="0" indent="914400" defTabSz="825500">
              <a:spcBef>
                <a:spcPts val="0"/>
              </a:spcBef>
              <a:buSzTx/>
              <a:buNone/>
              <a:defRPr sz="5500">
                <a:latin typeface="+mn-lt"/>
                <a:ea typeface="+mn-ea"/>
                <a:cs typeface="+mn-cs"/>
                <a:sym typeface="Produkt Extralight"/>
              </a:defRPr>
            </a:lvl3pPr>
            <a:lvl4pPr marL="0" indent="1371600" defTabSz="825500">
              <a:spcBef>
                <a:spcPts val="0"/>
              </a:spcBef>
              <a:buSzTx/>
              <a:buNone/>
              <a:defRPr sz="5500">
                <a:latin typeface="+mn-lt"/>
                <a:ea typeface="+mn-ea"/>
                <a:cs typeface="+mn-cs"/>
                <a:sym typeface="Produkt Extralight"/>
              </a:defRPr>
            </a:lvl4pPr>
            <a:lvl5pPr marL="0" indent="1828800" defTabSz="825500">
              <a:spcBef>
                <a:spcPts val="0"/>
              </a:spcBef>
              <a:buSzTx/>
              <a:buNone/>
              <a:defRPr sz="5500">
                <a:latin typeface="+mn-lt"/>
                <a:ea typeface="+mn-ea"/>
                <a:cs typeface="+mn-cs"/>
                <a:sym typeface="Produkt Extralight"/>
              </a:defRPr>
            </a:lvl5pPr>
          </a:lstStyle>
          <a:p>
            <a:r>
              <a:t>Presentation Subtitle</a:t>
            </a:r>
          </a:p>
          <a:p>
            <a:pPr lvl="1"/>
            <a:endParaRPr/>
          </a:p>
          <a:p>
            <a:pPr lvl="2"/>
            <a:endParaRPr/>
          </a:p>
          <a:p>
            <a:pPr lvl="3"/>
            <a:endParaRPr/>
          </a:p>
          <a:p>
            <a:pPr lvl="4"/>
            <a:endParaRPr/>
          </a:p>
        </p:txBody>
      </p:sp>
      <p:sp>
        <p:nvSpPr>
          <p:cNvPr id="24" name="Presentation Title"/>
          <p:cNvSpPr txBox="1">
            <a:spLocks noGrp="1"/>
          </p:cNvSpPr>
          <p:nvPr>
            <p:ph type="title" hasCustomPrompt="1"/>
          </p:nvPr>
        </p:nvSpPr>
        <p:spPr>
          <a:xfrm>
            <a:off x="1206500" y="2616200"/>
            <a:ext cx="21971004" cy="4648200"/>
          </a:xfrm>
          <a:prstGeom prst="rect">
            <a:avLst/>
          </a:prstGeom>
        </p:spPr>
        <p:txBody>
          <a:bodyPr anchor="b"/>
          <a:lstStyle>
            <a:lvl1pPr defTabSz="355600">
              <a:defRPr sz="12000" spc="-119"/>
            </a:lvl1pPr>
          </a:lstStyle>
          <a:p>
            <a:r>
              <a:t>Presentation Title</a:t>
            </a: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Low angle view of a tall building with mirrored glass windows"/>
          <p:cNvSpPr>
            <a:spLocks noGrp="1"/>
          </p:cNvSpPr>
          <p:nvPr>
            <p:ph type="pic" idx="21"/>
          </p:nvPr>
        </p:nvSpPr>
        <p:spPr>
          <a:xfrm>
            <a:off x="8140700" y="-1"/>
            <a:ext cx="20574000" cy="13716001"/>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3335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150100"/>
            <a:ext cx="9779000" cy="5385424"/>
          </a:xfrm>
          <a:prstGeom prst="rect">
            <a:avLst/>
          </a:prstGeom>
        </p:spPr>
        <p:txBody>
          <a:bodyPr/>
          <a:lstStyle>
            <a:lvl1pPr marL="0" indent="0" defTabSz="825500">
              <a:spcBef>
                <a:spcPts val="0"/>
              </a:spcBef>
              <a:buSzTx/>
              <a:buNone/>
              <a:defRPr sz="5500">
                <a:latin typeface="+mn-lt"/>
                <a:ea typeface="+mn-ea"/>
                <a:cs typeface="+mn-cs"/>
                <a:sym typeface="Produkt Extralight"/>
              </a:defRPr>
            </a:lvl1pPr>
            <a:lvl2pPr marL="0" indent="457200" defTabSz="825500">
              <a:spcBef>
                <a:spcPts val="0"/>
              </a:spcBef>
              <a:buSzTx/>
              <a:buNone/>
              <a:defRPr sz="5500">
                <a:latin typeface="+mn-lt"/>
                <a:ea typeface="+mn-ea"/>
                <a:cs typeface="+mn-cs"/>
                <a:sym typeface="Produkt Extralight"/>
              </a:defRPr>
            </a:lvl2pPr>
            <a:lvl3pPr marL="0" indent="914400" defTabSz="825500">
              <a:spcBef>
                <a:spcPts val="0"/>
              </a:spcBef>
              <a:buSzTx/>
              <a:buNone/>
              <a:defRPr sz="5500">
                <a:latin typeface="+mn-lt"/>
                <a:ea typeface="+mn-ea"/>
                <a:cs typeface="+mn-cs"/>
                <a:sym typeface="Produkt Extralight"/>
              </a:defRPr>
            </a:lvl3pPr>
            <a:lvl4pPr marL="0" indent="1371600" defTabSz="825500">
              <a:spcBef>
                <a:spcPts val="0"/>
              </a:spcBef>
              <a:buSzTx/>
              <a:buNone/>
              <a:defRPr sz="5500">
                <a:latin typeface="+mn-lt"/>
                <a:ea typeface="+mn-ea"/>
                <a:cs typeface="+mn-cs"/>
                <a:sym typeface="Produkt Extralight"/>
              </a:defRPr>
            </a:lvl4pPr>
            <a:lvl5pPr marL="0" indent="1828800" defTabSz="825500">
              <a:spcBef>
                <a:spcPts val="0"/>
              </a:spcBef>
              <a:buSzTx/>
              <a:buNone/>
              <a:defRPr sz="5500">
                <a:latin typeface="+mn-lt"/>
                <a:ea typeface="+mn-ea"/>
                <a:cs typeface="+mn-cs"/>
                <a:sym typeface="Produkt Extralight"/>
              </a:defRPr>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Subtitle"/>
          <p:cNvSpPr txBox="1">
            <a:spLocks noGrp="1"/>
          </p:cNvSpPr>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r>
              <a:t>Slide Subtitle</a:t>
            </a:r>
          </a:p>
        </p:txBody>
      </p:sp>
      <p:sp>
        <p:nvSpPr>
          <p:cNvPr id="43" name="Slide Title"/>
          <p:cNvSpPr txBox="1">
            <a:spLocks noGrp="1"/>
          </p:cNvSpPr>
          <p:nvPr>
            <p:ph type="title" hasCustomPrompt="1"/>
          </p:nvPr>
        </p:nvSpPr>
        <p:spPr>
          <a:prstGeom prst="rect">
            <a:avLst/>
          </a:prstGeom>
        </p:spPr>
        <p:txBody>
          <a:bodyPr/>
          <a:lstStyle/>
          <a:p>
            <a:r>
              <a:t>Slide 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Partial view of a ceiling with wood paneling"/>
          <p:cNvSpPr>
            <a:spLocks noGrp="1"/>
          </p:cNvSpPr>
          <p:nvPr>
            <p:ph type="pic" idx="21"/>
          </p:nvPr>
        </p:nvSpPr>
        <p:spPr>
          <a:xfrm>
            <a:off x="9588500" y="-482600"/>
            <a:ext cx="21513800" cy="14300200"/>
          </a:xfrm>
          <a:prstGeom prst="rect">
            <a:avLst/>
          </a:prstGeom>
        </p:spPr>
        <p:txBody>
          <a:bodyPr lIns="91439" tIns="45719" rIns="91439" bIns="45719">
            <a:noAutofit/>
          </a:bodyPr>
          <a:lstStyle/>
          <a:p>
            <a:endParaRPr/>
          </a:p>
        </p:txBody>
      </p:sp>
      <p:sp>
        <p:nvSpPr>
          <p:cNvPr id="61" name="Slide Subtitle"/>
          <p:cNvSpPr txBox="1">
            <a:spLocks noGrp="1"/>
          </p:cNvSpPr>
          <p:nvPr>
            <p:ph type="body" sz="quarter" idx="22" hasCustomPrompt="1"/>
          </p:nvPr>
        </p:nvSpPr>
        <p:spPr>
          <a:xfrm>
            <a:off x="1206500" y="2324100"/>
            <a:ext cx="9779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r>
              <a:t>Slide Subtitle</a:t>
            </a:r>
          </a:p>
        </p:txBody>
      </p:sp>
      <p:sp>
        <p:nvSpPr>
          <p:cNvPr id="62" name="Slide Title"/>
          <p:cNvSpPr txBox="1">
            <a:spLocks noGrp="1"/>
          </p:cNvSpPr>
          <p:nvPr>
            <p:ph type="title" hasCustomPrompt="1"/>
          </p:nvPr>
        </p:nvSpPr>
        <p:spPr>
          <a:xfrm>
            <a:off x="1206500" y="635000"/>
            <a:ext cx="9779000" cy="1689100"/>
          </a:xfrm>
          <a:prstGeom prst="rect">
            <a:avLst/>
          </a:prstGeom>
        </p:spPr>
        <p:txBody>
          <a:bodyPr/>
          <a:lstStyle/>
          <a:p>
            <a:r>
              <a:t>Slide Title</a:t>
            </a:r>
          </a:p>
        </p:txBody>
      </p:sp>
      <p:sp>
        <p:nvSpPr>
          <p:cNvPr id="63" name="Body Level One…"/>
          <p:cNvSpPr txBox="1">
            <a:spLocks noGrp="1"/>
          </p:cNvSpPr>
          <p:nvPr>
            <p:ph type="body" sz="half" idx="1" hasCustomPrompt="1"/>
          </p:nvPr>
        </p:nvSpPr>
        <p:spPr>
          <a:xfrm>
            <a:off x="1206500" y="4248504"/>
            <a:ext cx="9779000" cy="8256012"/>
          </a:xfrm>
          <a:prstGeom prst="rect">
            <a:avLst/>
          </a:prstGeom>
        </p:spPr>
        <p:txBody>
          <a:bodyPr/>
          <a:lstStyle/>
          <a:p>
            <a:r>
              <a:t>Slide bullet text</a:t>
            </a:r>
          </a:p>
          <a:p>
            <a:pPr lvl="1"/>
            <a:endParaRPr/>
          </a:p>
          <a:p>
            <a:pPr lvl="2"/>
            <a:endParaRPr/>
          </a:p>
          <a:p>
            <a:pPr lvl="3"/>
            <a:endParaRPr/>
          </a:p>
          <a:p>
            <a:pPr lvl="4"/>
            <a:endParaRP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Live Video Small">
    <p:spTree>
      <p:nvGrpSpPr>
        <p:cNvPr id="1" name=""/>
        <p:cNvGrpSpPr/>
        <p:nvPr/>
      </p:nvGrpSpPr>
      <p:grpSpPr>
        <a:xfrm>
          <a:off x="0" y="0"/>
          <a:ext cx="0" cy="0"/>
          <a:chOff x="0" y="0"/>
          <a:chExt cx="0" cy="0"/>
        </a:xfrm>
      </p:grpSpPr>
      <p:sp>
        <p:nvSpPr>
          <p:cNvPr id="71" name="Slide Subtitle"/>
          <p:cNvSpPr txBox="1">
            <a:spLocks noGrp="1"/>
          </p:cNvSpPr>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r>
              <a:t>Slide Subtitle</a:t>
            </a:r>
          </a:p>
        </p:txBody>
      </p:sp>
      <p:sp>
        <p:nvSpPr>
          <p:cNvPr id="72" name="Slide Title"/>
          <p:cNvSpPr txBox="1">
            <a:spLocks noGrp="1"/>
          </p:cNvSpPr>
          <p:nvPr>
            <p:ph type="title" hasCustomPrompt="1"/>
          </p:nvPr>
        </p:nvSpPr>
        <p:spPr>
          <a:prstGeom prst="rect">
            <a:avLst/>
          </a:prstGeom>
        </p:spPr>
        <p:txBody>
          <a:bodyPr/>
          <a:lstStyle/>
          <a:p>
            <a:r>
              <a:t>Slide Title</a:t>
            </a:r>
          </a:p>
        </p:txBody>
      </p:sp>
      <p:sp>
        <p:nvSpPr>
          <p:cNvPr id="73" name="Body Level One…"/>
          <p:cNvSpPr txBox="1">
            <a:spLocks noGrp="1"/>
          </p:cNvSpPr>
          <p:nvPr>
            <p:ph type="body" sz="half" idx="1" hasCustomPrompt="1"/>
          </p:nvPr>
        </p:nvSpPr>
        <p:spPr>
          <a:xfrm>
            <a:off x="1206500" y="4248504"/>
            <a:ext cx="9779000" cy="8256012"/>
          </a:xfrm>
          <a:prstGeom prst="rect">
            <a:avLst/>
          </a:prstGeom>
        </p:spPr>
        <p:txBody>
          <a:bodyPr/>
          <a:lstStyle/>
          <a:p>
            <a:r>
              <a:t>Slide bullet text</a:t>
            </a:r>
          </a:p>
          <a:p>
            <a:pPr lvl="1"/>
            <a:endParaRPr/>
          </a:p>
          <a:p>
            <a:pPr lvl="2"/>
            <a:endParaRPr/>
          </a:p>
          <a:p>
            <a:pPr lvl="3"/>
            <a:endParaRPr/>
          </a:p>
          <a:p>
            <a:pPr lvl="4"/>
            <a:endParaRPr/>
          </a:p>
        </p:txBody>
      </p:sp>
      <p:sp>
        <p:nvSpPr>
          <p:cNvPr id="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Bullets &amp; Live Video Large">
    <p:spTree>
      <p:nvGrpSpPr>
        <p:cNvPr id="1" name=""/>
        <p:cNvGrpSpPr/>
        <p:nvPr/>
      </p:nvGrpSpPr>
      <p:grpSpPr>
        <a:xfrm>
          <a:off x="0" y="0"/>
          <a:ext cx="0" cy="0"/>
          <a:chOff x="0" y="0"/>
          <a:chExt cx="0" cy="0"/>
        </a:xfrm>
      </p:grpSpPr>
      <p:sp>
        <p:nvSpPr>
          <p:cNvPr id="81" name="Slide Subtitle"/>
          <p:cNvSpPr txBox="1">
            <a:spLocks noGrp="1"/>
          </p:cNvSpPr>
          <p:nvPr>
            <p:ph type="body" sz="quarter" idx="21" hasCustomPrompt="1"/>
          </p:nvPr>
        </p:nvSpPr>
        <p:spPr>
          <a:xfrm>
            <a:off x="1206500" y="2324100"/>
            <a:ext cx="9779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r>
              <a:t>Slide Subtitle</a:t>
            </a:r>
          </a:p>
        </p:txBody>
      </p:sp>
      <p:sp>
        <p:nvSpPr>
          <p:cNvPr id="82" name="Slide Title"/>
          <p:cNvSpPr txBox="1">
            <a:spLocks noGrp="1"/>
          </p:cNvSpPr>
          <p:nvPr>
            <p:ph type="title" hasCustomPrompt="1"/>
          </p:nvPr>
        </p:nvSpPr>
        <p:spPr>
          <a:xfrm>
            <a:off x="1206500" y="635000"/>
            <a:ext cx="9779000" cy="1689100"/>
          </a:xfrm>
          <a:prstGeom prst="rect">
            <a:avLst/>
          </a:prstGeom>
        </p:spPr>
        <p:txBody>
          <a:bodyPr/>
          <a:lstStyle/>
          <a:p>
            <a:r>
              <a:t>Slide Title</a:t>
            </a:r>
          </a:p>
        </p:txBody>
      </p:sp>
      <p:sp>
        <p:nvSpPr>
          <p:cNvPr id="83" name="Body Level One…"/>
          <p:cNvSpPr txBox="1">
            <a:spLocks noGrp="1"/>
          </p:cNvSpPr>
          <p:nvPr>
            <p:ph type="body" sz="half" idx="1" hasCustomPrompt="1"/>
          </p:nvPr>
        </p:nvSpPr>
        <p:spPr>
          <a:xfrm>
            <a:off x="1206500" y="4248504"/>
            <a:ext cx="9779000" cy="8256012"/>
          </a:xfrm>
          <a:prstGeom prst="rect">
            <a:avLst/>
          </a:prstGeom>
        </p:spPr>
        <p:txBody>
          <a:bodyPr/>
          <a:lstStyle/>
          <a:p>
            <a:r>
              <a:t>Slide bullet text</a:t>
            </a:r>
          </a:p>
          <a:p>
            <a:pPr lvl="1"/>
            <a:endParaRPr/>
          </a:p>
          <a:p>
            <a:pPr lvl="2"/>
            <a:endParaRPr/>
          </a:p>
          <a:p>
            <a:pPr lvl="3"/>
            <a:endParaRPr/>
          </a:p>
          <a:p>
            <a:pPr lvl="4"/>
            <a:endParaRP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ection">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91" name="Section Title"/>
          <p:cNvSpPr txBox="1">
            <a:spLocks noGrp="1"/>
          </p:cNvSpPr>
          <p:nvPr>
            <p:ph type="title" hasCustomPrompt="1"/>
          </p:nvPr>
        </p:nvSpPr>
        <p:spPr>
          <a:xfrm>
            <a:off x="1206496" y="3911600"/>
            <a:ext cx="21971004" cy="4648200"/>
          </a:xfrm>
          <a:prstGeom prst="rect">
            <a:avLst/>
          </a:prstGeom>
        </p:spPr>
        <p:txBody>
          <a:bodyPr anchor="ctr"/>
          <a:lstStyle>
            <a:lvl1pPr>
              <a:defRPr sz="12000" spc="-119"/>
            </a:lvl1pPr>
          </a:lstStyle>
          <a:p>
            <a:r>
              <a:t>Section Title</a:t>
            </a:r>
          </a:p>
        </p:txBody>
      </p:sp>
      <p:sp>
        <p:nvSpPr>
          <p:cNvPr id="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9"/>
          <a:srcRect/>
          <a:stretch>
            <a:fillRect/>
          </a:stretch>
        </a:blip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635000"/>
            <a:ext cx="21971000" cy="16891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23558499" y="12458699"/>
            <a:ext cx="388621" cy="429261"/>
          </a:xfrm>
          <a:prstGeom prst="rect">
            <a:avLst/>
          </a:prstGeom>
          <a:ln w="12700">
            <a:miter lim="400000"/>
          </a:ln>
        </p:spPr>
        <p:txBody>
          <a:bodyPr wrap="none" lIns="50800" tIns="50800" rIns="50800" bIns="50800" anchor="b">
            <a:spAutoFit/>
          </a:bodyPr>
          <a:lstStyle>
            <a:lvl1pPr algn="r" defTabSz="584200">
              <a:spcBef>
                <a:spcPts val="0"/>
              </a:spcBef>
              <a:defRPr sz="2000">
                <a:latin typeface="Graphik"/>
                <a:ea typeface="Graphik"/>
                <a:cs typeface="Graphik"/>
                <a:sym typeface="Graphik"/>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med"/>
  <p:txStyles>
    <p:titleStyle>
      <a:lvl1pPr marL="0" marR="0" indent="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1pPr>
      <a:lvl2pPr marL="0" marR="0" indent="45720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2pPr>
      <a:lvl3pPr marL="0" marR="0" indent="91440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3pPr>
      <a:lvl4pPr marL="0" marR="0" indent="137160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4pPr>
      <a:lvl5pPr marL="0" marR="0" indent="182880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5pPr>
      <a:lvl6pPr marL="0" marR="0" indent="228600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6pPr>
      <a:lvl7pPr marL="0" marR="0" indent="274320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7pPr>
      <a:lvl8pPr marL="0" marR="0" indent="320040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8pPr>
      <a:lvl9pPr marL="0" marR="0" indent="365760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9pPr>
    </p:titleStyle>
    <p:bodyStyle>
      <a:lvl1pPr marL="4572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1pPr>
      <a:lvl2pPr marL="9144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2pPr>
      <a:lvl3pPr marL="13716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3pPr>
      <a:lvl4pPr marL="18288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4pPr>
      <a:lvl5pPr marL="22860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5pPr>
      <a:lvl6pPr marL="27432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6pPr>
      <a:lvl7pPr marL="32004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7pPr>
      <a:lvl8pPr marL="36576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8pPr>
      <a:lvl9pPr marL="41148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9pPr>
    </p:bodyStyle>
    <p:otherStyle>
      <a:lvl1pPr marL="0" marR="0" indent="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1pPr>
      <a:lvl2pPr marL="0" marR="0" indent="45720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2pPr>
      <a:lvl3pPr marL="0" marR="0" indent="91440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3pPr>
      <a:lvl4pPr marL="0" marR="0" indent="137160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4pPr>
      <a:lvl5pPr marL="0" marR="0" indent="182880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5pPr>
      <a:lvl6pPr marL="0" marR="0" indent="228600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6pPr>
      <a:lvl7pPr marL="0" marR="0" indent="274320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7pPr>
      <a:lvl8pPr marL="0" marR="0" indent="320040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8pPr>
      <a:lvl9pPr marL="0" marR="0" indent="365760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1" name="Geometric gray stone architecture" descr="Geometric gray stone architecture"/>
          <p:cNvPicPr>
            <a:picLocks noGrp="1" noChangeAspect="1"/>
          </p:cNvPicPr>
          <p:nvPr>
            <p:ph type="pic" idx="21"/>
          </p:nvPr>
        </p:nvPicPr>
        <p:blipFill>
          <a:blip r:embed="rId2"/>
          <a:srcRect l="310" t="3765" r="465" b="3805"/>
          <a:stretch>
            <a:fillRect/>
          </a:stretch>
        </p:blipFill>
        <p:spPr>
          <a:xfrm>
            <a:off x="-1" y="0"/>
            <a:ext cx="24384001" cy="13716000"/>
          </a:xfrm>
          <a:prstGeom prst="rect">
            <a:avLst/>
          </a:prstGeom>
        </p:spPr>
      </p:pic>
      <p:sp>
        <p:nvSpPr>
          <p:cNvPr id="172" name="University of Missouri-Kansas City                                                                                                    TEAM:  TOPIC THROVE                                                                                                     "/>
          <p:cNvSpPr txBox="1">
            <a:spLocks noGrp="1"/>
          </p:cNvSpPr>
          <p:nvPr>
            <p:ph type="body" sz="half" idx="1"/>
          </p:nvPr>
        </p:nvSpPr>
        <p:spPr>
          <a:xfrm>
            <a:off x="1206500" y="7652631"/>
            <a:ext cx="22754047" cy="3492915"/>
          </a:xfrm>
          <a:prstGeom prst="rect">
            <a:avLst/>
          </a:prstGeom>
        </p:spPr>
        <p:txBody>
          <a:bodyPr>
            <a:normAutofit fontScale="92500" lnSpcReduction="20000"/>
          </a:bodyPr>
          <a:lstStyle/>
          <a:p>
            <a:pPr algn="ctr" defTabSz="1504434">
              <a:spcBef>
                <a:spcPts val="400"/>
              </a:spcBef>
              <a:defRPr sz="3200" b="1">
                <a:latin typeface="Times Roman"/>
                <a:ea typeface="Times Roman"/>
                <a:cs typeface="Times Roman"/>
                <a:sym typeface="Times Roman"/>
              </a:defRPr>
            </a:pPr>
            <a:r>
              <a:rPr sz="3500" dirty="0"/>
              <a:t>University of Missouri-Kansas City                                                                                                    </a:t>
            </a:r>
            <a:r>
              <a:rPr dirty="0"/>
              <a:t>TEAM:  TOPIC THROVE</a:t>
            </a:r>
            <a:br>
              <a:rPr dirty="0"/>
            </a:br>
            <a:r>
              <a:rPr dirty="0"/>
              <a:t>                                                                                                                                                                        </a:t>
            </a:r>
            <a:r>
              <a:rPr dirty="0" err="1"/>
              <a:t>Likhitha</a:t>
            </a:r>
            <a:r>
              <a:rPr dirty="0"/>
              <a:t> </a:t>
            </a:r>
            <a:r>
              <a:rPr dirty="0" err="1"/>
              <a:t>Naguluri</a:t>
            </a:r>
            <a:endParaRPr dirty="0"/>
          </a:p>
          <a:p>
            <a:pPr algn="ctr" defTabSz="1504434">
              <a:spcBef>
                <a:spcPts val="400"/>
              </a:spcBef>
              <a:defRPr sz="3200" b="1">
                <a:latin typeface="Times Roman"/>
                <a:ea typeface="Times Roman"/>
                <a:cs typeface="Times Roman"/>
                <a:sym typeface="Times Roman"/>
              </a:defRPr>
            </a:pPr>
            <a:r>
              <a:rPr dirty="0"/>
              <a:t>                                                                                                                                                                        </a:t>
            </a:r>
            <a:r>
              <a:rPr dirty="0" err="1"/>
              <a:t>Samyuktha</a:t>
            </a:r>
            <a:r>
              <a:rPr dirty="0"/>
              <a:t> </a:t>
            </a:r>
            <a:r>
              <a:rPr dirty="0" err="1"/>
              <a:t>Vankadari</a:t>
            </a:r>
            <a:endParaRPr dirty="0"/>
          </a:p>
          <a:p>
            <a:pPr algn="ctr" defTabSz="1504434">
              <a:spcBef>
                <a:spcPts val="400"/>
              </a:spcBef>
              <a:defRPr sz="3200" b="1">
                <a:latin typeface="Times Roman"/>
                <a:ea typeface="Times Roman"/>
                <a:cs typeface="Times Roman"/>
                <a:sym typeface="Times Roman"/>
              </a:defRPr>
            </a:pPr>
            <a:r>
              <a:rPr dirty="0"/>
              <a:t>                                                                                                                                                                        </a:t>
            </a:r>
            <a:r>
              <a:rPr dirty="0" err="1"/>
              <a:t>Lohitha</a:t>
            </a:r>
            <a:r>
              <a:rPr dirty="0"/>
              <a:t> </a:t>
            </a:r>
            <a:r>
              <a:rPr dirty="0" err="1"/>
              <a:t>Regalla</a:t>
            </a:r>
            <a:endParaRPr dirty="0"/>
          </a:p>
          <a:p>
            <a:pPr algn="ctr" defTabSz="1504434">
              <a:spcBef>
                <a:spcPts val="400"/>
              </a:spcBef>
              <a:defRPr sz="3200" b="1">
                <a:latin typeface="Times Roman"/>
                <a:ea typeface="Times Roman"/>
                <a:cs typeface="Times Roman"/>
                <a:sym typeface="Times Roman"/>
              </a:defRPr>
            </a:pPr>
            <a:r>
              <a:rPr dirty="0"/>
              <a:t>                                                                                                                                                                        Pravigna Pala</a:t>
            </a:r>
          </a:p>
          <a:p>
            <a:pPr algn="ctr" defTabSz="1504434">
              <a:spcBef>
                <a:spcPts val="400"/>
              </a:spcBef>
              <a:defRPr sz="2160">
                <a:latin typeface="Times Roman"/>
                <a:ea typeface="Times Roman"/>
                <a:cs typeface="Times Roman"/>
                <a:sym typeface="Times Roman"/>
              </a:defRPr>
            </a:pPr>
            <a:endParaRPr dirty="0"/>
          </a:p>
          <a:p>
            <a:pPr algn="ctr" defTabSz="1504434">
              <a:spcBef>
                <a:spcPts val="400"/>
              </a:spcBef>
              <a:defRPr sz="2160">
                <a:latin typeface="Times Roman"/>
                <a:ea typeface="Times Roman"/>
                <a:cs typeface="Times Roman"/>
                <a:sym typeface="Times Roman"/>
              </a:defRPr>
            </a:pPr>
            <a:endParaRPr dirty="0"/>
          </a:p>
          <a:p>
            <a:pPr algn="ctr" defTabSz="1504434">
              <a:spcBef>
                <a:spcPts val="400"/>
              </a:spcBef>
              <a:defRPr sz="2160">
                <a:latin typeface="Times Roman"/>
                <a:ea typeface="Times Roman"/>
                <a:cs typeface="Times Roman"/>
                <a:sym typeface="Times Roman"/>
              </a:defRPr>
            </a:pPr>
            <a:endParaRPr dirty="0"/>
          </a:p>
          <a:p>
            <a:pPr algn="ctr" defTabSz="1504434">
              <a:spcBef>
                <a:spcPts val="400"/>
              </a:spcBef>
              <a:defRPr sz="2160">
                <a:latin typeface="Quattrocento"/>
                <a:ea typeface="Quattrocento"/>
                <a:cs typeface="Quattrocento"/>
                <a:sym typeface="Quattrocento"/>
              </a:defRPr>
            </a:pPr>
            <a:r>
              <a:rPr dirty="0"/>
              <a:t>                                                                                                                                          </a:t>
            </a:r>
            <a:endParaRPr sz="2880" b="1" dirty="0">
              <a:solidFill>
                <a:srgbClr val="4E5B6F"/>
              </a:solidFill>
              <a:latin typeface="Franklin Gothic Heavy"/>
              <a:ea typeface="Franklin Gothic Heavy"/>
              <a:cs typeface="Franklin Gothic Heavy"/>
              <a:sym typeface="Franklin Gothic Heavy"/>
            </a:endParaRPr>
          </a:p>
        </p:txBody>
      </p:sp>
      <p:sp>
        <p:nvSpPr>
          <p:cNvPr id="173" name="Temporal Analysis of News Sentiment and Topics Using Advanced NLP Techniques"/>
          <p:cNvSpPr txBox="1">
            <a:spLocks noGrp="1"/>
          </p:cNvSpPr>
          <p:nvPr>
            <p:ph type="title"/>
          </p:nvPr>
        </p:nvSpPr>
        <p:spPr>
          <a:prstGeom prst="rect">
            <a:avLst/>
          </a:prstGeom>
        </p:spPr>
        <p:txBody>
          <a:bodyPr>
            <a:normAutofit/>
          </a:bodyPr>
          <a:lstStyle>
            <a:lvl1pPr algn="ctr" defTabSz="2820815">
              <a:lnSpc>
                <a:spcPct val="100000"/>
              </a:lnSpc>
              <a:spcBef>
                <a:spcPts val="1500"/>
              </a:spcBef>
              <a:defRPr sz="7000" spc="0">
                <a:latin typeface="Produkt Regular"/>
                <a:ea typeface="Produkt Regular"/>
                <a:cs typeface="Produkt Regular"/>
                <a:sym typeface="Produkt Regular"/>
              </a:defRPr>
            </a:lvl1pPr>
          </a:lstStyle>
          <a:p>
            <a:r>
              <a:rPr sz="8000" dirty="0">
                <a:latin typeface="Times New Roman" panose="02020603050405020304" pitchFamily="18" charset="0"/>
                <a:cs typeface="Times New Roman" panose="02020603050405020304" pitchFamily="18" charset="0"/>
              </a:rPr>
              <a:t>Temporal Analysis of News Sentiment and Topics Using Advanced NLP Techniques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5DF156-6B32-65AB-2EAF-758C84BAA5E8}"/>
              </a:ext>
            </a:extLst>
          </p:cNvPr>
          <p:cNvSpPr txBox="1"/>
          <p:nvPr/>
        </p:nvSpPr>
        <p:spPr>
          <a:xfrm flipH="1">
            <a:off x="1895599" y="818161"/>
            <a:ext cx="11497672" cy="21826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355600" rtl="0" fontAlgn="auto" latinLnBrk="0" hangingPunct="0">
              <a:lnSpc>
                <a:spcPct val="100000"/>
              </a:lnSpc>
              <a:spcBef>
                <a:spcPts val="4700"/>
              </a:spcBef>
              <a:spcAft>
                <a:spcPts val="0"/>
              </a:spcAft>
              <a:buClrTx/>
              <a:buSzTx/>
              <a:buFontTx/>
              <a:buNone/>
              <a:tabLst/>
            </a:pPr>
            <a:r>
              <a:rPr lang="en-US" sz="9600" b="1" dirty="0">
                <a:latin typeface="Times New Roman" panose="02020603050405020304" pitchFamily="18" charset="0"/>
                <a:cs typeface="Times New Roman" panose="02020603050405020304" pitchFamily="18" charset="0"/>
              </a:rPr>
              <a:t>Conclusion</a:t>
            </a:r>
            <a:endParaRPr kumimoji="0" lang="en-US" sz="4800" b="1" i="0" u="none" strike="noStrike" cap="none" spc="0" normalizeH="0" baseline="0" dirty="0">
              <a:ln>
                <a:noFill/>
              </a:ln>
              <a:solidFill>
                <a:schemeClr val="accent1">
                  <a:satOff val="-9155"/>
                  <a:lumOff val="-32673"/>
                </a:schemeClr>
              </a:solidFill>
              <a:effectLst/>
              <a:uFillTx/>
              <a:latin typeface="Times New Roman" panose="02020603050405020304" pitchFamily="18" charset="0"/>
              <a:cs typeface="Times New Roman" panose="02020603050405020304" pitchFamily="18" charset="0"/>
              <a:sym typeface="Graphik Light"/>
            </a:endParaRPr>
          </a:p>
        </p:txBody>
      </p:sp>
      <p:sp>
        <p:nvSpPr>
          <p:cNvPr id="6" name="TextBox 5">
            <a:extLst>
              <a:ext uri="{FF2B5EF4-FFF2-40B4-BE49-F238E27FC236}">
                <a16:creationId xmlns:a16="http://schemas.microsoft.com/office/drawing/2014/main" id="{5807B3C6-0A0E-FA37-3B70-41BE1EA9261B}"/>
              </a:ext>
            </a:extLst>
          </p:cNvPr>
          <p:cNvSpPr txBox="1"/>
          <p:nvPr/>
        </p:nvSpPr>
        <p:spPr>
          <a:xfrm>
            <a:off x="1297679" y="3089768"/>
            <a:ext cx="22010556" cy="104772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b="1" dirty="0">
                <a:latin typeface="Times New Roman" panose="02020603050405020304" pitchFamily="18" charset="0"/>
                <a:cs typeface="Times New Roman" panose="02020603050405020304" pitchFamily="18" charset="0"/>
              </a:rPr>
              <a:t>Objective Achieved:</a:t>
            </a:r>
            <a:r>
              <a:rPr lang="en-US" dirty="0">
                <a:latin typeface="Times New Roman" panose="02020603050405020304" pitchFamily="18" charset="0"/>
                <a:cs typeface="Times New Roman" panose="02020603050405020304" pitchFamily="18" charset="0"/>
              </a:rPr>
              <a:t> Successfully applied topic modeling techniques (</a:t>
            </a:r>
            <a:r>
              <a:rPr lang="en-US" b="1" dirty="0">
                <a:latin typeface="Times New Roman" panose="02020603050405020304" pitchFamily="18" charset="0"/>
                <a:cs typeface="Times New Roman" panose="02020603050405020304" pitchFamily="18" charset="0"/>
              </a:rPr>
              <a:t>LDA</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NMF</a:t>
            </a:r>
            <a:r>
              <a:rPr lang="en-US" dirty="0">
                <a:latin typeface="Times New Roman" panose="02020603050405020304" pitchFamily="18" charset="0"/>
                <a:cs typeface="Times New Roman" panose="02020603050405020304" pitchFamily="18" charset="0"/>
              </a:rPr>
              <a:t>, and </a:t>
            </a:r>
            <a:r>
              <a:rPr lang="en-US" b="1" dirty="0" err="1">
                <a:latin typeface="Times New Roman" panose="02020603050405020304" pitchFamily="18" charset="0"/>
                <a:cs typeface="Times New Roman" panose="02020603050405020304" pitchFamily="18" charset="0"/>
              </a:rPr>
              <a:t>BERTopic</a:t>
            </a:r>
            <a:r>
              <a:rPr lang="en-US" dirty="0">
                <a:latin typeface="Times New Roman" panose="02020603050405020304" pitchFamily="18" charset="0"/>
                <a:cs typeface="Times New Roman" panose="02020603050405020304" pitchFamily="18" charset="0"/>
              </a:rPr>
              <a:t>) to extract meaningful topics from a historical dataset spanning 1920-2020.</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Key Insights:</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NMF</a:t>
            </a:r>
            <a:r>
              <a:rPr lang="en-US" dirty="0">
                <a:latin typeface="Times New Roman" panose="02020603050405020304" pitchFamily="18" charset="0"/>
                <a:cs typeface="Times New Roman" panose="02020603050405020304" pitchFamily="18" charset="0"/>
              </a:rPr>
              <a:t> achieved the highest coherence score (</a:t>
            </a:r>
            <a:r>
              <a:rPr lang="en-US" b="1" dirty="0">
                <a:latin typeface="Times New Roman" panose="02020603050405020304" pitchFamily="18" charset="0"/>
                <a:cs typeface="Times New Roman" panose="02020603050405020304" pitchFamily="18" charset="0"/>
              </a:rPr>
              <a:t>0.57</a:t>
            </a:r>
            <a:r>
              <a:rPr lang="en-US" dirty="0">
                <a:latin typeface="Times New Roman" panose="02020603050405020304" pitchFamily="18" charset="0"/>
                <a:cs typeface="Times New Roman" panose="02020603050405020304" pitchFamily="18" charset="0"/>
              </a:rPr>
              <a:t>), indicating the most interpretable and coherent topics.</a:t>
            </a:r>
          </a:p>
          <a:p>
            <a:pPr marL="742950" lvl="1" indent="-285750">
              <a:buFont typeface="Arial" panose="020B0604020202020204" pitchFamily="34" charset="0"/>
              <a:buChar char="•"/>
            </a:pPr>
            <a:r>
              <a:rPr lang="en-US" b="1" dirty="0" err="1">
                <a:latin typeface="Times New Roman" panose="02020603050405020304" pitchFamily="18" charset="0"/>
                <a:cs typeface="Times New Roman" panose="02020603050405020304" pitchFamily="18" charset="0"/>
              </a:rPr>
              <a:t>BERTopic</a:t>
            </a:r>
            <a:r>
              <a:rPr lang="en-US" dirty="0">
                <a:latin typeface="Times New Roman" panose="02020603050405020304" pitchFamily="18" charset="0"/>
                <a:cs typeface="Times New Roman" panose="02020603050405020304" pitchFamily="18" charset="0"/>
              </a:rPr>
              <a:t> provided the most granular breakdown with 71 topics but had moderate coherence (</a:t>
            </a:r>
            <a:r>
              <a:rPr lang="en-US" b="1" dirty="0">
                <a:latin typeface="Times New Roman" panose="02020603050405020304" pitchFamily="18" charset="0"/>
                <a:cs typeface="Times New Roman" panose="02020603050405020304" pitchFamily="18" charset="0"/>
              </a:rPr>
              <a:t>0.45</a:t>
            </a:r>
            <a:r>
              <a:rPr lang="en-US"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LDA</a:t>
            </a:r>
            <a:r>
              <a:rPr lang="en-US" dirty="0">
                <a:latin typeface="Times New Roman" panose="02020603050405020304" pitchFamily="18" charset="0"/>
                <a:cs typeface="Times New Roman" panose="02020603050405020304" pitchFamily="18" charset="0"/>
              </a:rPr>
              <a:t>, while traditional, showed lower coherence (</a:t>
            </a:r>
            <a:r>
              <a:rPr lang="en-US" b="1" dirty="0">
                <a:latin typeface="Times New Roman" panose="02020603050405020304" pitchFamily="18" charset="0"/>
                <a:cs typeface="Times New Roman" panose="02020603050405020304" pitchFamily="18" charset="0"/>
              </a:rPr>
              <a:t>0.39</a:t>
            </a:r>
            <a:r>
              <a:rPr lang="en-US" dirty="0">
                <a:latin typeface="Times New Roman" panose="02020603050405020304" pitchFamily="18" charset="0"/>
                <a:cs typeface="Times New Roman" panose="02020603050405020304" pitchFamily="18" charset="0"/>
              </a:rPr>
              <a:t>) and struggled with interpretability.</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Recommendation:</a:t>
            </a:r>
            <a:r>
              <a:rPr lang="en-US" dirty="0">
                <a:latin typeface="Times New Roman" panose="02020603050405020304" pitchFamily="18" charset="0"/>
                <a:cs typeface="Times New Roman" panose="02020603050405020304" pitchFamily="18" charset="0"/>
              </a:rPr>
              <a:t> For structured and interpretable results, </a:t>
            </a:r>
            <a:r>
              <a:rPr lang="en-US" b="1" dirty="0">
                <a:latin typeface="Times New Roman" panose="02020603050405020304" pitchFamily="18" charset="0"/>
                <a:cs typeface="Times New Roman" panose="02020603050405020304" pitchFamily="18" charset="0"/>
              </a:rPr>
              <a:t>NMF</a:t>
            </a:r>
            <a:r>
              <a:rPr lang="en-US" dirty="0">
                <a:latin typeface="Times New Roman" panose="02020603050405020304" pitchFamily="18" charset="0"/>
                <a:cs typeface="Times New Roman" panose="02020603050405020304" pitchFamily="18" charset="0"/>
              </a:rPr>
              <a:t> is the most effective model for this dataset.</a:t>
            </a:r>
          </a:p>
          <a:p>
            <a:pPr marL="0" marR="0" indent="0" algn="l" defTabSz="355600" rtl="0" fontAlgn="auto" latinLnBrk="0" hangingPunct="0">
              <a:lnSpc>
                <a:spcPct val="100000"/>
              </a:lnSpc>
              <a:spcBef>
                <a:spcPts val="4700"/>
              </a:spcBef>
              <a:spcAft>
                <a:spcPts val="0"/>
              </a:spcAft>
              <a:buClrTx/>
              <a:buSzTx/>
              <a:buFontTx/>
              <a:buNone/>
              <a:tabLst/>
            </a:pPr>
            <a:endParaRPr kumimoji="0" lang="en-US" sz="4000" b="0" i="0" u="none" strike="noStrike" cap="none" spc="0" normalizeH="0" baseline="0" dirty="0">
              <a:ln>
                <a:noFill/>
              </a:ln>
              <a:solidFill>
                <a:schemeClr val="accent1">
                  <a:satOff val="-9155"/>
                  <a:lumOff val="-32673"/>
                </a:schemeClr>
              </a:solidFill>
              <a:effectLst/>
              <a:uFillTx/>
              <a:latin typeface="Times New Roman" panose="02020603050405020304" pitchFamily="18" charset="0"/>
              <a:cs typeface="Times New Roman" panose="02020603050405020304" pitchFamily="18" charset="0"/>
              <a:sym typeface="Graphik Light"/>
            </a:endParaRPr>
          </a:p>
        </p:txBody>
      </p:sp>
    </p:spTree>
    <p:extLst>
      <p:ext uri="{BB962C8B-B14F-4D97-AF65-F5344CB8AC3E}">
        <p14:creationId xmlns:p14="http://schemas.microsoft.com/office/powerpoint/2010/main" val="168371704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References"/>
          <p:cNvSpPr txBox="1">
            <a:spLocks noGrp="1"/>
          </p:cNvSpPr>
          <p:nvPr>
            <p:ph type="title"/>
          </p:nvPr>
        </p:nvSpPr>
        <p:spPr>
          <a:xfrm>
            <a:off x="929448" y="961401"/>
            <a:ext cx="22205124" cy="1706564"/>
          </a:xfrm>
          <a:prstGeom prst="rect">
            <a:avLst/>
          </a:prstGeom>
        </p:spPr>
        <p:txBody>
          <a:bodyPr/>
          <a:lstStyle>
            <a:lvl1pPr defTabSz="2365248">
              <a:defRPr sz="9603" spc="-96">
                <a:latin typeface="Produkt Regular"/>
                <a:ea typeface="Produkt Regular"/>
                <a:cs typeface="Produkt Regular"/>
                <a:sym typeface="Produkt Regular"/>
              </a:defRPr>
            </a:lvl1pPr>
          </a:lstStyle>
          <a:p>
            <a:r>
              <a:rPr dirty="0">
                <a:latin typeface="Times New Roman" panose="02020603050405020304" pitchFamily="18" charset="0"/>
                <a:cs typeface="Times New Roman" panose="02020603050405020304" pitchFamily="18" charset="0"/>
              </a:rPr>
              <a:t>References</a:t>
            </a:r>
          </a:p>
        </p:txBody>
      </p:sp>
      <p:sp>
        <p:nvSpPr>
          <p:cNvPr id="208" name="Blei, D. M., Ng, A. Y., &amp; Jordan, M. I. (2003). Latent Dirichlet Allocation. Journal of Machine Learning Research, 3, 993-1022.…"/>
          <p:cNvSpPr txBox="1">
            <a:spLocks noGrp="1"/>
          </p:cNvSpPr>
          <p:nvPr>
            <p:ph type="body" idx="1"/>
          </p:nvPr>
        </p:nvSpPr>
        <p:spPr>
          <a:xfrm>
            <a:off x="1206500" y="2940424"/>
            <a:ext cx="22573532" cy="9595100"/>
          </a:xfrm>
          <a:prstGeom prst="rect">
            <a:avLst/>
          </a:prstGeom>
        </p:spPr>
        <p:txBody>
          <a:bodyPr/>
          <a:lstStyle/>
          <a:p>
            <a:pPr marL="514349" indent="-514349" defTabSz="2438338">
              <a:buSzPct val="100000"/>
              <a:buChar char="•"/>
              <a:defRPr sz="4000">
                <a:solidFill>
                  <a:srgbClr val="000000"/>
                </a:solidFill>
                <a:latin typeface="Times Roman"/>
                <a:ea typeface="Times Roman"/>
                <a:cs typeface="Times Roman"/>
                <a:sym typeface="Times Roman"/>
              </a:defRPr>
            </a:pPr>
            <a:r>
              <a:rPr dirty="0" err="1"/>
              <a:t>Blei</a:t>
            </a:r>
            <a:r>
              <a:rPr dirty="0"/>
              <a:t>, D. M., Ng, A. Y., &amp; Jordan, M. I. (2003). Latent Dirichlet Allocation. Journal of Machine Learning Research, 3, 993-1022.</a:t>
            </a:r>
          </a:p>
          <a:p>
            <a:pPr marL="514349" indent="-514349" defTabSz="2438338">
              <a:buSzPct val="100000"/>
              <a:buChar char="•"/>
              <a:defRPr sz="4000">
                <a:solidFill>
                  <a:srgbClr val="000000"/>
                </a:solidFill>
                <a:latin typeface="Times Roman"/>
                <a:ea typeface="Times Roman"/>
                <a:cs typeface="Times Roman"/>
                <a:sym typeface="Times Roman"/>
              </a:defRPr>
            </a:pPr>
            <a:r>
              <a:rPr dirty="0"/>
              <a:t>Bird, S., Klein, E., &amp; Loper, E. (2009). Natural Language Processing with Python. O'Reilly Media.</a:t>
            </a:r>
          </a:p>
          <a:p>
            <a:pPr marL="514349" indent="-514349" defTabSz="2438338">
              <a:buSzPct val="100000"/>
              <a:buChar char="•"/>
              <a:defRPr sz="4000">
                <a:solidFill>
                  <a:srgbClr val="000000"/>
                </a:solidFill>
                <a:latin typeface="Times Roman"/>
                <a:ea typeface="Times Roman"/>
                <a:cs typeface="Times Roman"/>
                <a:sym typeface="Times Roman"/>
              </a:defRPr>
            </a:pPr>
            <a:r>
              <a:rPr dirty="0" err="1"/>
              <a:t>Řehůřek</a:t>
            </a:r>
            <a:r>
              <a:rPr dirty="0"/>
              <a:t>, R., &amp; Sojka, P. (2010). Software Framework for Topic Modelling with Large Corpora. Proceedings of the LREC 2010 Workshop on New Challenges for NLP Frameworks.</a:t>
            </a:r>
          </a:p>
          <a:p>
            <a:pPr marL="514349" indent="-514349" defTabSz="2438338">
              <a:buSzPct val="100000"/>
              <a:buChar char="•"/>
              <a:defRPr sz="4000">
                <a:solidFill>
                  <a:srgbClr val="000000"/>
                </a:solidFill>
                <a:latin typeface="Times Roman"/>
                <a:ea typeface="Times Roman"/>
                <a:cs typeface="Times Roman"/>
                <a:sym typeface="Times Roman"/>
              </a:defRPr>
            </a:pPr>
            <a:r>
              <a:rPr dirty="0"/>
              <a:t>Hutto, C.J., &amp; Gilbert, E. (2014). VADER: A Parsimonious Rule-based Model for Sentiment Analysis of Social Media Text. Eighth International Conference on Weblogs and Social Media (ICWSM-14).</a:t>
            </a:r>
          </a:p>
          <a:p>
            <a:pPr marL="514349" indent="-514349" defTabSz="2438338">
              <a:buSzPct val="100000"/>
              <a:buChar char="•"/>
              <a:defRPr sz="4000">
                <a:solidFill>
                  <a:srgbClr val="000000"/>
                </a:solidFill>
                <a:latin typeface="Times Roman"/>
                <a:ea typeface="Times Roman"/>
                <a:cs typeface="Times Roman"/>
                <a:sym typeface="Times Roman"/>
              </a:defRPr>
            </a:pPr>
            <a:r>
              <a:rPr dirty="0"/>
              <a:t>McKinney, W. (2010). Data Structures for Statistical Computing in Python. Proceedings of the 9th Python in Science Conference.</a:t>
            </a:r>
          </a:p>
          <a:p>
            <a:pPr marL="514349" indent="-514349" defTabSz="2438338">
              <a:buSzPct val="100000"/>
              <a:buChar char="•"/>
              <a:defRPr sz="4000">
                <a:solidFill>
                  <a:srgbClr val="000000"/>
                </a:solidFill>
                <a:latin typeface="Times Roman"/>
                <a:ea typeface="Times Roman"/>
                <a:cs typeface="Times Roman"/>
                <a:sym typeface="Times Roman"/>
              </a:defRPr>
            </a:pPr>
            <a:r>
              <a:rPr dirty="0"/>
              <a:t>Hunter, J. D. (2007). Matplotlib: A 2D Graphics Environment. Computing in Science &amp; Engineering, 9(3), 90-95.</a:t>
            </a:r>
          </a:p>
          <a:p>
            <a:pPr marL="514349" indent="-514349" defTabSz="2438338">
              <a:buSzPct val="100000"/>
              <a:buChar char="•"/>
              <a:defRPr sz="4000">
                <a:solidFill>
                  <a:srgbClr val="000000"/>
                </a:solidFill>
                <a:latin typeface="Times Roman"/>
                <a:ea typeface="Times Roman"/>
                <a:cs typeface="Times Roman"/>
                <a:sym typeface="Times Roman"/>
              </a:defRPr>
            </a:pPr>
            <a:r>
              <a:rPr dirty="0" err="1"/>
              <a:t>Blei</a:t>
            </a:r>
            <a:r>
              <a:rPr dirty="0"/>
              <a:t>, D. M., &amp; Lafferty, J. D. (2006). Dynamic Topic Models. Proceedings of the 23rd International Conference on Machine Learning. </a:t>
            </a:r>
          </a:p>
          <a:p>
            <a:pPr marL="514349" indent="-514349" defTabSz="2438338">
              <a:buSzPct val="100000"/>
              <a:buChar char="•"/>
              <a:defRPr sz="4000">
                <a:solidFill>
                  <a:srgbClr val="000000"/>
                </a:solidFill>
                <a:latin typeface="Times Roman"/>
                <a:ea typeface="Times Roman"/>
                <a:cs typeface="Times Roman"/>
                <a:sym typeface="Times Roman"/>
              </a:defRPr>
            </a:pPr>
            <a:r>
              <a:rPr dirty="0"/>
              <a:t>Liu, B. (2012). Sentiment Analysis and Opinion Mining. Synthesis Lectures on Human Language Technologies, 5(1), 1-167.</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HANKYOU!"/>
          <p:cNvSpPr txBox="1">
            <a:spLocks noGrp="1"/>
          </p:cNvSpPr>
          <p:nvPr>
            <p:ph type="body" sz="half" idx="4294967295"/>
          </p:nvPr>
        </p:nvSpPr>
        <p:spPr>
          <a:xfrm>
            <a:off x="5719497" y="3649841"/>
            <a:ext cx="10925778" cy="8256012"/>
          </a:xfrm>
          <a:prstGeom prst="rect">
            <a:avLst/>
          </a:prstGeom>
        </p:spPr>
        <p:txBody>
          <a:bodyPr/>
          <a:lstStyle/>
          <a:p>
            <a:pPr marL="0" indent="0" algn="ctr" defTabSz="2438338">
              <a:spcBef>
                <a:spcPts val="0"/>
              </a:spcBef>
              <a:buSzTx/>
              <a:buNone/>
              <a:defRPr sz="15000">
                <a:solidFill>
                  <a:srgbClr val="FEAFE6"/>
                </a:solidFill>
                <a:latin typeface="Graphik"/>
                <a:ea typeface="Graphik"/>
                <a:cs typeface="Graphik"/>
                <a:sym typeface="Graphik"/>
              </a:defRPr>
            </a:pPr>
            <a:r>
              <a:rPr i="1" dirty="0">
                <a:solidFill>
                  <a:srgbClr val="3F1E1E"/>
                </a:solidFill>
                <a:latin typeface="Times New Roman" panose="02020603050405020304" pitchFamily="18" charset="0"/>
                <a:cs typeface="Times New Roman" panose="02020603050405020304" pitchFamily="18" charset="0"/>
              </a:rPr>
              <a:t>THANKYOU</a:t>
            </a:r>
            <a:r>
              <a:rPr i="1" dirty="0">
                <a:solidFill>
                  <a:srgbClr val="422D3C"/>
                </a:solidFill>
                <a:latin typeface="Times New Roman" panose="02020603050405020304" pitchFamily="18" charset="0"/>
                <a:cs typeface="Times New Roman" panose="02020603050405020304" pitchFamily="18" charset="0"/>
              </a:rPr>
              <a: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lt">
                                    <p:tmAbs val="100"/>
                                  </p:iterate>
                                  <p:childTnLst>
                                    <p:set>
                                      <p:cBhvr>
                                        <p:cTn id="6" fill="hold"/>
                                        <p:tgtEl>
                                          <p:spTgt spid="2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2" nodeType="clickEffect">
                                  <p:stCondLst>
                                    <p:cond delay="0"/>
                                  </p:stCondLst>
                                  <p:iterate type="lt">
                                    <p:tmAbs val="100"/>
                                  </p:iterate>
                                  <p:childTnLst>
                                    <p:set>
                                      <p:cBhvr>
                                        <p:cTn id="10" fill="hold">
                                          <p:stCondLst>
                                            <p:cond delay="0"/>
                                          </p:stCondLst>
                                        </p:cTn>
                                        <p:tgtEl>
                                          <p:spTgt spid="2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 grpId="1" animBg="1" advAuto="0"/>
      <p:bldP spid="210" grpId="2"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INTRODUCTION"/>
          <p:cNvSpPr txBox="1">
            <a:spLocks noGrp="1"/>
          </p:cNvSpPr>
          <p:nvPr>
            <p:ph type="title"/>
          </p:nvPr>
        </p:nvSpPr>
        <p:spPr>
          <a:xfrm>
            <a:off x="676913" y="1639566"/>
            <a:ext cx="23030174" cy="1446358"/>
          </a:xfrm>
          <a:prstGeom prst="rect">
            <a:avLst/>
          </a:prstGeom>
        </p:spPr>
        <p:txBody>
          <a:bodyPr/>
          <a:lstStyle>
            <a:lvl1pPr defTabSz="2023872">
              <a:defRPr sz="8051" spc="-80">
                <a:latin typeface="Produkt Regular"/>
                <a:ea typeface="Produkt Regular"/>
                <a:cs typeface="Produkt Regular"/>
                <a:sym typeface="Produkt Regular"/>
              </a:defRPr>
            </a:lvl1pPr>
          </a:lstStyle>
          <a:p>
            <a:r>
              <a:rPr sz="8800" dirty="0">
                <a:latin typeface="Times New Roman" panose="02020603050405020304" pitchFamily="18" charset="0"/>
                <a:cs typeface="Times New Roman" panose="02020603050405020304" pitchFamily="18" charset="0"/>
              </a:rPr>
              <a:t>I</a:t>
            </a:r>
            <a:r>
              <a:rPr lang="en-US" sz="8800" dirty="0">
                <a:latin typeface="Times New Roman" panose="02020603050405020304" pitchFamily="18" charset="0"/>
                <a:cs typeface="Times New Roman" panose="02020603050405020304" pitchFamily="18" charset="0"/>
              </a:rPr>
              <a:t>ntroduction</a:t>
            </a:r>
            <a:endParaRPr dirty="0">
              <a:latin typeface="Times New Roman" panose="02020603050405020304" pitchFamily="18" charset="0"/>
              <a:cs typeface="Times New Roman" panose="02020603050405020304" pitchFamily="18" charset="0"/>
            </a:endParaRPr>
          </a:p>
        </p:txBody>
      </p:sp>
      <p:sp>
        <p:nvSpPr>
          <p:cNvPr id="176" name="In this project, we analyze textual data to extract meaningful insights through sentiment analysis and topic modeling. Leveraging datasets in Parquet format, we focus on efficient preprocessing, analyzing sentiments using VADER, and exploring themes in t"/>
          <p:cNvSpPr txBox="1">
            <a:spLocks noGrp="1"/>
          </p:cNvSpPr>
          <p:nvPr>
            <p:ph type="body" idx="1"/>
          </p:nvPr>
        </p:nvSpPr>
        <p:spPr>
          <a:xfrm>
            <a:off x="546091" y="4109385"/>
            <a:ext cx="23291818" cy="8311011"/>
          </a:xfrm>
          <a:prstGeom prst="rect">
            <a:avLst/>
          </a:prstGeom>
        </p:spPr>
        <p:txBody>
          <a:bodyPr>
            <a:normAutofit/>
          </a:bodyPr>
          <a:lstStyle>
            <a:lvl1pPr algn="just" defTabSz="2438338">
              <a:defRPr sz="4000">
                <a:latin typeface="Times Roman"/>
                <a:ea typeface="Times Roman"/>
                <a:cs typeface="Times Roman"/>
                <a:sym typeface="Times Roman"/>
              </a:defRPr>
            </a:lvl1pPr>
          </a:lstStyle>
          <a:p>
            <a:r>
              <a:rPr dirty="0"/>
              <a:t>In this project, we analyze textual data to extract meaningful insights through sentiment analysis and topic modeling. Leveraging datasets in Parquet format, we focus on efficient preprocessing, analyzing sentiments using VADER, and exploring themes in the data using advanced models like </a:t>
            </a:r>
            <a:r>
              <a:rPr dirty="0" err="1"/>
              <a:t>BERTopic</a:t>
            </a:r>
            <a:r>
              <a:rPr dirty="0"/>
              <a:t>, LDA, and NMF. This study provides a comprehensive workflow for understanding large-scale text data, from cleaning and processing to modeling and interpretation.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Objectives"/>
          <p:cNvSpPr txBox="1">
            <a:spLocks noGrp="1"/>
          </p:cNvSpPr>
          <p:nvPr>
            <p:ph type="title"/>
          </p:nvPr>
        </p:nvSpPr>
        <p:spPr>
          <a:xfrm>
            <a:off x="1206500" y="1205567"/>
            <a:ext cx="22622550" cy="1642614"/>
          </a:xfrm>
          <a:prstGeom prst="rect">
            <a:avLst/>
          </a:prstGeom>
        </p:spPr>
        <p:txBody>
          <a:bodyPr/>
          <a:lstStyle>
            <a:lvl1pPr defTabSz="2243327">
              <a:defRPr sz="9200" spc="-91">
                <a:latin typeface="Produkt Regular"/>
                <a:ea typeface="Produkt Regular"/>
                <a:cs typeface="Produkt Regular"/>
                <a:sym typeface="Produkt Regular"/>
              </a:defRPr>
            </a:lvl1pPr>
          </a:lstStyle>
          <a:p>
            <a:r>
              <a:rPr dirty="0">
                <a:latin typeface="Times New Roman" panose="02020603050405020304" pitchFamily="18" charset="0"/>
                <a:cs typeface="Times New Roman" panose="02020603050405020304" pitchFamily="18" charset="0"/>
              </a:rPr>
              <a:t>Objectives</a:t>
            </a:r>
          </a:p>
        </p:txBody>
      </p:sp>
      <p:sp>
        <p:nvSpPr>
          <p:cNvPr id="179" name="To process and analyze a dataset containing text data, focusing on cleaning, sentiment analysis, and topic extraction. The ultimate goal is to derive meaningful insights about the sentiments and topics present in the text. The dataset consists of textual"/>
          <p:cNvSpPr txBox="1">
            <a:spLocks noGrp="1"/>
          </p:cNvSpPr>
          <p:nvPr>
            <p:ph type="body" idx="1"/>
          </p:nvPr>
        </p:nvSpPr>
        <p:spPr>
          <a:xfrm>
            <a:off x="1206500" y="3647616"/>
            <a:ext cx="22622550" cy="8755241"/>
          </a:xfrm>
          <a:prstGeom prst="rect">
            <a:avLst/>
          </a:prstGeom>
        </p:spPr>
        <p:txBody>
          <a:bodyPr/>
          <a:lstStyle>
            <a:lvl1pPr defTabSz="457200">
              <a:defRPr sz="4000">
                <a:latin typeface="Times Roman"/>
                <a:ea typeface="Times Roman"/>
                <a:cs typeface="Times Roman"/>
                <a:sym typeface="Times Roman"/>
              </a:defRPr>
            </a:lvl1pPr>
          </a:lstStyle>
          <a:p>
            <a:r>
              <a:rPr dirty="0"/>
              <a:t>To process and analyze a dataset containing text data, focusing on cleaning, sentiment analysis, and topic extraction. The ultimate goal is to derive meaningful insights about the sentiments and topics present in the text. The dataset consists of textual content stored in Parquet files. These files were processed to extract information about sentiment polarity (positive, negative, neutral) and identify prominent themes using advanced NLP techniques.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Methodology"/>
          <p:cNvSpPr txBox="1">
            <a:spLocks noGrp="1"/>
          </p:cNvSpPr>
          <p:nvPr>
            <p:ph type="title"/>
          </p:nvPr>
        </p:nvSpPr>
        <p:spPr>
          <a:xfrm>
            <a:off x="308956" y="246289"/>
            <a:ext cx="22800099" cy="2171931"/>
          </a:xfrm>
          <a:prstGeom prst="rect">
            <a:avLst/>
          </a:prstGeom>
        </p:spPr>
        <p:txBody>
          <a:bodyPr>
            <a:normAutofit/>
          </a:bodyPr>
          <a:lstStyle>
            <a:lvl1pPr>
              <a:defRPr>
                <a:latin typeface="Produkt Regular"/>
                <a:ea typeface="Produkt Regular"/>
                <a:cs typeface="Produkt Regular"/>
                <a:sym typeface="Produkt Regular"/>
              </a:defRPr>
            </a:lvl1pPr>
          </a:lstStyle>
          <a:p>
            <a:r>
              <a:rPr sz="8800" dirty="0">
                <a:latin typeface="Times New Roman" panose="02020603050405020304" pitchFamily="18" charset="0"/>
                <a:cs typeface="Times New Roman" panose="02020603050405020304" pitchFamily="18" charset="0"/>
              </a:rPr>
              <a:t>Methodology</a:t>
            </a:r>
          </a:p>
        </p:txBody>
      </p:sp>
      <p:sp>
        <p:nvSpPr>
          <p:cNvPr id="182" name="Data Loading and Exploration:…"/>
          <p:cNvSpPr txBox="1">
            <a:spLocks noGrp="1"/>
          </p:cNvSpPr>
          <p:nvPr>
            <p:ph type="body" idx="1"/>
          </p:nvPr>
        </p:nvSpPr>
        <p:spPr>
          <a:xfrm>
            <a:off x="423633" y="2418220"/>
            <a:ext cx="23651411" cy="10943253"/>
          </a:xfrm>
          <a:prstGeom prst="rect">
            <a:avLst/>
          </a:prstGeom>
        </p:spPr>
        <p:txBody>
          <a:bodyPr/>
          <a:lstStyle/>
          <a:p>
            <a:pPr marL="310895" indent="-215900" defTabSz="310895">
              <a:spcBef>
                <a:spcPts val="800"/>
              </a:spcBef>
              <a:buSzPct val="100000"/>
              <a:buFont typeface="Times Roman"/>
              <a:buAutoNum type="arabicPeriod"/>
              <a:defRPr sz="2720" b="1">
                <a:latin typeface="Times Roman"/>
                <a:ea typeface="Times Roman"/>
                <a:cs typeface="Times Roman"/>
                <a:sym typeface="Times Roman"/>
              </a:defRPr>
            </a:pPr>
            <a:r>
              <a:rPr dirty="0"/>
              <a:t>Data Loading and Exploration</a:t>
            </a:r>
            <a:r>
              <a:rPr b="0" dirty="0"/>
              <a:t>:</a:t>
            </a:r>
          </a:p>
          <a:p>
            <a:pPr marL="621791" lvl="1" indent="-215900" defTabSz="310895">
              <a:buSzPct val="100000"/>
              <a:buFont typeface="Times Roman"/>
              <a:buChar char="◦"/>
              <a:defRPr sz="2720">
                <a:latin typeface="Times Roman"/>
                <a:ea typeface="Times Roman"/>
                <a:cs typeface="Times Roman"/>
                <a:sym typeface="Times Roman"/>
              </a:defRPr>
            </a:pPr>
            <a:r>
              <a:rPr dirty="0"/>
              <a:t>The dataset was imported from Parquet files, enabling efficient storage and faster data handling.</a:t>
            </a:r>
          </a:p>
          <a:p>
            <a:pPr marL="621791" lvl="1" indent="-215900" defTabSz="310895">
              <a:buSzPct val="100000"/>
              <a:buFont typeface="Times Roman"/>
              <a:buChar char="◦"/>
              <a:defRPr sz="2720">
                <a:latin typeface="Times Roman"/>
                <a:ea typeface="Times Roman"/>
                <a:cs typeface="Times Roman"/>
                <a:sym typeface="Times Roman"/>
              </a:defRPr>
            </a:pPr>
            <a:r>
              <a:rPr dirty="0"/>
              <a:t>Initial exploration involved understanding the data structure, dimensions, and column types.</a:t>
            </a:r>
          </a:p>
          <a:p>
            <a:pPr marL="621791" lvl="1" indent="-215900" defTabSz="310895">
              <a:buSzPct val="100000"/>
              <a:buFont typeface="Times Roman"/>
              <a:buChar char="◦"/>
              <a:defRPr sz="2720">
                <a:latin typeface="Times Roman"/>
                <a:ea typeface="Times Roman"/>
                <a:cs typeface="Times Roman"/>
                <a:sym typeface="Times Roman"/>
              </a:defRPr>
            </a:pPr>
            <a:r>
              <a:rPr dirty="0"/>
              <a:t>Unnecessary columns (e.g., redundant or irrelevant features) were removed to focus on key textual attributes.</a:t>
            </a:r>
          </a:p>
          <a:p>
            <a:pPr marL="310895" indent="-215900" defTabSz="310895">
              <a:spcBef>
                <a:spcPts val="800"/>
              </a:spcBef>
              <a:buSzPct val="100000"/>
              <a:buFont typeface="Times Roman"/>
              <a:buAutoNum type="arabicPeriod" startAt="2"/>
              <a:defRPr sz="2720" b="1">
                <a:latin typeface="Times Roman"/>
                <a:ea typeface="Times Roman"/>
                <a:cs typeface="Times Roman"/>
                <a:sym typeface="Times Roman"/>
              </a:defRPr>
            </a:pPr>
            <a:r>
              <a:rPr dirty="0"/>
              <a:t>Text Standardization</a:t>
            </a:r>
            <a:r>
              <a:rPr b="0" dirty="0"/>
              <a:t>:</a:t>
            </a:r>
          </a:p>
          <a:p>
            <a:pPr marL="621791" lvl="1" indent="-215900" defTabSz="310895">
              <a:buSzPct val="100000"/>
              <a:buFont typeface="Times Roman"/>
              <a:buChar char="◦"/>
              <a:defRPr sz="2720">
                <a:latin typeface="Times Roman"/>
                <a:ea typeface="Times Roman"/>
                <a:cs typeface="Times Roman"/>
                <a:sym typeface="Times Roman"/>
              </a:defRPr>
            </a:pPr>
            <a:r>
              <a:rPr dirty="0"/>
              <a:t>Text data was standardized through:</a:t>
            </a:r>
          </a:p>
          <a:p>
            <a:pPr marL="932688" lvl="2" indent="-215900" defTabSz="310895">
              <a:buSzPct val="100000"/>
              <a:buFont typeface="Times Roman"/>
              <a:buChar char="▪"/>
              <a:defRPr sz="2720">
                <a:latin typeface="Times Roman"/>
                <a:ea typeface="Times Roman"/>
                <a:cs typeface="Times Roman"/>
                <a:sym typeface="Times Roman"/>
              </a:defRPr>
            </a:pPr>
            <a:r>
              <a:rPr dirty="0"/>
              <a:t>Lowercasing all entries.</a:t>
            </a:r>
          </a:p>
          <a:p>
            <a:pPr marL="932688" lvl="2" indent="-215900" defTabSz="310895">
              <a:buSzPct val="100000"/>
              <a:buFont typeface="Times Roman"/>
              <a:buChar char="▪"/>
              <a:defRPr sz="2720">
                <a:latin typeface="Times Roman"/>
                <a:ea typeface="Times Roman"/>
                <a:cs typeface="Times Roman"/>
                <a:sym typeface="Times Roman"/>
              </a:defRPr>
            </a:pPr>
            <a:r>
              <a:rPr dirty="0"/>
              <a:t>Removing punctuation, numbers, and stop words.</a:t>
            </a:r>
          </a:p>
          <a:p>
            <a:pPr marL="932688" lvl="2" indent="-215900" defTabSz="310895">
              <a:buSzPct val="100000"/>
              <a:buFont typeface="Times Roman"/>
              <a:buChar char="▪"/>
              <a:defRPr sz="2720">
                <a:latin typeface="Times Roman"/>
                <a:ea typeface="Times Roman"/>
                <a:cs typeface="Times Roman"/>
                <a:sym typeface="Times Roman"/>
              </a:defRPr>
            </a:pPr>
            <a:r>
              <a:rPr dirty="0"/>
              <a:t>Tokenizing text to prepare it for advanced modeling.</a:t>
            </a:r>
          </a:p>
          <a:p>
            <a:pPr marL="621791" lvl="1" indent="-215900" defTabSz="310895">
              <a:buSzPct val="100000"/>
              <a:buFont typeface="Times Roman"/>
              <a:buChar char="◦"/>
              <a:defRPr sz="2720">
                <a:latin typeface="Times Roman"/>
                <a:ea typeface="Times Roman"/>
                <a:cs typeface="Times Roman"/>
                <a:sym typeface="Times Roman"/>
              </a:defRPr>
            </a:pPr>
            <a:r>
              <a:rPr dirty="0"/>
              <a:t>These steps ensured a clean and consistent dataset ready for analysis.</a:t>
            </a:r>
          </a:p>
          <a:p>
            <a:pPr marL="310895" indent="-215900" defTabSz="310895">
              <a:spcBef>
                <a:spcPts val="800"/>
              </a:spcBef>
              <a:buSzPct val="100000"/>
              <a:buFont typeface="Times Roman"/>
              <a:buAutoNum type="arabicPeriod" startAt="2"/>
              <a:defRPr sz="2720" b="1">
                <a:latin typeface="Times Roman"/>
                <a:ea typeface="Times Roman"/>
                <a:cs typeface="Times Roman"/>
                <a:sym typeface="Times Roman"/>
              </a:defRPr>
            </a:pPr>
            <a:r>
              <a:rPr dirty="0"/>
              <a:t>Sentiment Analysis</a:t>
            </a:r>
            <a:r>
              <a:rPr b="0" dirty="0"/>
              <a:t>:</a:t>
            </a:r>
          </a:p>
          <a:p>
            <a:pPr marL="621791" lvl="1" indent="-215900" defTabSz="310895">
              <a:buSzPct val="100000"/>
              <a:buFont typeface="Times Roman"/>
              <a:buChar char="◦"/>
              <a:defRPr sz="2720">
                <a:latin typeface="Times Roman"/>
                <a:ea typeface="Times Roman"/>
                <a:cs typeface="Times Roman"/>
                <a:sym typeface="Times Roman"/>
              </a:defRPr>
            </a:pPr>
            <a:r>
              <a:rPr dirty="0"/>
              <a:t>The </a:t>
            </a:r>
            <a:r>
              <a:rPr b="1" dirty="0"/>
              <a:t>VADER Sentiment Analyzer</a:t>
            </a:r>
            <a:r>
              <a:rPr dirty="0"/>
              <a:t> was utilized to compute sentiment scores across positive, negative, and neutral categories.</a:t>
            </a:r>
          </a:p>
          <a:p>
            <a:pPr marL="621791" lvl="1" indent="-215900" defTabSz="310895">
              <a:buSzPct val="100000"/>
              <a:buFont typeface="Times Roman"/>
              <a:buChar char="◦"/>
              <a:defRPr sz="2720">
                <a:latin typeface="Times Roman"/>
                <a:ea typeface="Times Roman"/>
                <a:cs typeface="Times Roman"/>
                <a:sym typeface="Times Roman"/>
              </a:defRPr>
            </a:pPr>
            <a:r>
              <a:rPr dirty="0"/>
              <a:t>In Part 2, parallel processing techniques were applied to enhance performance when analyzing larger datasets, significantly reducing computational time.</a:t>
            </a:r>
          </a:p>
          <a:p>
            <a:pPr marL="310895" indent="-215900" defTabSz="310895">
              <a:spcBef>
                <a:spcPts val="800"/>
              </a:spcBef>
              <a:buSzPct val="100000"/>
              <a:buFont typeface="Times Roman"/>
              <a:buAutoNum type="arabicPeriod" startAt="4"/>
              <a:defRPr sz="2720" b="1">
                <a:latin typeface="Times Roman"/>
                <a:ea typeface="Times Roman"/>
                <a:cs typeface="Times Roman"/>
                <a:sym typeface="Times Roman"/>
              </a:defRPr>
            </a:pPr>
            <a:r>
              <a:rPr dirty="0"/>
              <a:t>Topic Modeling</a:t>
            </a:r>
            <a:r>
              <a:rPr b="0" dirty="0"/>
              <a:t>:</a:t>
            </a:r>
          </a:p>
          <a:p>
            <a:pPr marL="621791" lvl="1" indent="-215900" defTabSz="310895">
              <a:buSzPct val="100000"/>
              <a:buFont typeface="Times Roman"/>
              <a:buChar char="◦"/>
              <a:defRPr sz="2720" b="1">
                <a:latin typeface="Times Roman"/>
                <a:ea typeface="Times Roman"/>
                <a:cs typeface="Times Roman"/>
                <a:sym typeface="Times Roman"/>
              </a:defRPr>
            </a:pPr>
            <a:r>
              <a:rPr dirty="0" err="1"/>
              <a:t>BERTopic</a:t>
            </a:r>
            <a:r>
              <a:rPr b="0" dirty="0"/>
              <a:t>:</a:t>
            </a:r>
          </a:p>
          <a:p>
            <a:pPr marL="932688" lvl="2" indent="-215900" defTabSz="310895">
              <a:buSzPct val="100000"/>
              <a:buFont typeface="Times Roman"/>
              <a:buChar char="▪"/>
              <a:defRPr sz="2720">
                <a:latin typeface="Times Roman"/>
                <a:ea typeface="Times Roman"/>
                <a:cs typeface="Times Roman"/>
                <a:sym typeface="Times Roman"/>
              </a:defRPr>
            </a:pPr>
            <a:r>
              <a:rPr dirty="0"/>
              <a:t>Deployed for unsupervised dynamic topic extraction, providing semantically coherent and visually interpretable themes.</a:t>
            </a:r>
          </a:p>
          <a:p>
            <a:pPr marL="621791" lvl="1" indent="-215900" defTabSz="310895">
              <a:buSzPct val="100000"/>
              <a:buFont typeface="Times Roman"/>
              <a:buChar char="◦"/>
              <a:defRPr sz="2720" b="1">
                <a:latin typeface="Times Roman"/>
                <a:ea typeface="Times Roman"/>
                <a:cs typeface="Times Roman"/>
                <a:sym typeface="Times Roman"/>
              </a:defRPr>
            </a:pPr>
            <a:r>
              <a:rPr dirty="0"/>
              <a:t>Traditional Methods</a:t>
            </a:r>
            <a:r>
              <a:rPr b="0" dirty="0"/>
              <a:t>:</a:t>
            </a:r>
          </a:p>
          <a:p>
            <a:pPr marL="932688" lvl="2" indent="-215900" defTabSz="310895">
              <a:buSzPct val="100000"/>
              <a:buFont typeface="Times Roman"/>
              <a:buChar char="▪"/>
              <a:defRPr sz="2720">
                <a:latin typeface="Times Roman"/>
                <a:ea typeface="Times Roman"/>
                <a:cs typeface="Times Roman"/>
                <a:sym typeface="Times Roman"/>
              </a:defRPr>
            </a:pPr>
            <a:r>
              <a:rPr dirty="0"/>
              <a:t>TF-IDF vectorization captured significant textual features for subsequent modeling.</a:t>
            </a:r>
          </a:p>
          <a:p>
            <a:pPr marL="932688" lvl="2" indent="-215900" defTabSz="310895">
              <a:buSzPct val="100000"/>
              <a:buFont typeface="Times Roman"/>
              <a:buChar char="▪"/>
              <a:defRPr sz="2720">
                <a:latin typeface="Times Roman"/>
                <a:ea typeface="Times Roman"/>
                <a:cs typeface="Times Roman"/>
                <a:sym typeface="Times Roman"/>
              </a:defRPr>
            </a:pPr>
            <a:r>
              <a:rPr dirty="0"/>
              <a:t>Latent Dirichlet Allocation (LDA) and Non-negative Matrix Factorization (NMF) were applied to identify and interpret thematic structures.</a:t>
            </a:r>
          </a:p>
          <a:p>
            <a:pPr marL="621791" lvl="1" indent="-215900" defTabSz="310895">
              <a:buSzPct val="100000"/>
              <a:buFont typeface="Times Roman"/>
              <a:buChar char="◦"/>
              <a:defRPr sz="2720" b="1">
                <a:latin typeface="Times Roman"/>
                <a:ea typeface="Times Roman"/>
                <a:cs typeface="Times Roman"/>
                <a:sym typeface="Times Roman"/>
              </a:defRPr>
            </a:pPr>
            <a:r>
              <a:rPr dirty="0"/>
              <a:t>Evaluation</a:t>
            </a:r>
            <a:r>
              <a:rPr b="0" dirty="0"/>
              <a:t>:</a:t>
            </a:r>
          </a:p>
          <a:p>
            <a:pPr marL="932688" lvl="2" indent="-215900" defTabSz="310895">
              <a:buSzPct val="100000"/>
              <a:buFont typeface="Times Roman"/>
              <a:buChar char="▪"/>
              <a:defRPr sz="2720">
                <a:latin typeface="Times Roman"/>
                <a:ea typeface="Times Roman"/>
                <a:cs typeface="Times Roman"/>
                <a:sym typeface="Times Roman"/>
              </a:defRPr>
            </a:pPr>
            <a:r>
              <a:rPr dirty="0"/>
              <a:t>Coherence scores were calculated to ensure the quality and interpretability of extracted topics.</a:t>
            </a:r>
          </a:p>
          <a:p>
            <a:pPr marL="310895" indent="-215900" defTabSz="310895">
              <a:spcBef>
                <a:spcPts val="800"/>
              </a:spcBef>
              <a:buSzPct val="100000"/>
              <a:buFont typeface="Times Roman"/>
              <a:buAutoNum type="arabicPeriod" startAt="5"/>
              <a:defRPr sz="2720" b="1">
                <a:latin typeface="Times Roman"/>
                <a:ea typeface="Times Roman"/>
                <a:cs typeface="Times Roman"/>
                <a:sym typeface="Times Roman"/>
              </a:defRPr>
            </a:pPr>
            <a:r>
              <a:rPr dirty="0"/>
              <a:t>Data Storage and Export</a:t>
            </a:r>
            <a:r>
              <a:rPr b="0" dirty="0"/>
              <a:t>:</a:t>
            </a:r>
          </a:p>
          <a:p>
            <a:pPr marL="621791" lvl="1" indent="-215900" defTabSz="310895">
              <a:buSzPct val="100000"/>
              <a:buFont typeface="Times Roman"/>
              <a:buChar char="◦"/>
              <a:defRPr sz="2720">
                <a:latin typeface="Times Roman"/>
                <a:ea typeface="Times Roman"/>
                <a:cs typeface="Times Roman"/>
                <a:sym typeface="Times Roman"/>
              </a:defRPr>
            </a:pPr>
            <a:r>
              <a:rPr dirty="0"/>
              <a:t>All processed datasets, including sentiment-analyzed and topic-modeled results, were saved as Parquet files for easy accessibility and further analysis.</a:t>
            </a:r>
          </a:p>
          <a:p>
            <a:pPr marL="621791" lvl="1" indent="-215900" defTabSz="310895">
              <a:buSzPct val="100000"/>
              <a:buFont typeface="Times Roman"/>
              <a:buChar char="◦"/>
              <a:defRPr sz="2720">
                <a:latin typeface="Times Roman"/>
                <a:ea typeface="Times Roman"/>
                <a:cs typeface="Times Roman"/>
                <a:sym typeface="Times Roman"/>
              </a:defRPr>
            </a:pPr>
            <a:r>
              <a:rPr dirty="0"/>
              <a:t>These files allow for seamless sharing and integration into downstream workflows.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Key Challenges"/>
          <p:cNvSpPr txBox="1">
            <a:spLocks noGrp="1"/>
          </p:cNvSpPr>
          <p:nvPr>
            <p:ph type="title"/>
          </p:nvPr>
        </p:nvSpPr>
        <p:spPr>
          <a:xfrm>
            <a:off x="687976" y="914689"/>
            <a:ext cx="22938072" cy="1509678"/>
          </a:xfrm>
          <a:prstGeom prst="rect">
            <a:avLst/>
          </a:prstGeom>
        </p:spPr>
        <p:txBody>
          <a:bodyPr>
            <a:normAutofit/>
          </a:bodyPr>
          <a:lstStyle>
            <a:lvl1pPr defTabSz="388620">
              <a:lnSpc>
                <a:spcPct val="100000"/>
              </a:lnSpc>
              <a:spcBef>
                <a:spcPts val="1100"/>
              </a:spcBef>
              <a:defRPr sz="8500" spc="0">
                <a:latin typeface="Produkt Regular"/>
                <a:ea typeface="Produkt Regular"/>
                <a:cs typeface="Produkt Regular"/>
                <a:sym typeface="Produkt Regular"/>
              </a:defRPr>
            </a:lvl1pPr>
          </a:lstStyle>
          <a:p>
            <a:r>
              <a:rPr sz="8800" dirty="0">
                <a:latin typeface="Times New Roman" panose="02020603050405020304" pitchFamily="18" charset="0"/>
                <a:cs typeface="Times New Roman" panose="02020603050405020304" pitchFamily="18" charset="0"/>
              </a:rPr>
              <a:t>Key Challenges</a:t>
            </a:r>
          </a:p>
        </p:txBody>
      </p:sp>
      <p:sp>
        <p:nvSpPr>
          <p:cNvPr id="185" name="Data Quality: Addressing missing values and ensuring consistent preprocessing without losing important information.…"/>
          <p:cNvSpPr txBox="1">
            <a:spLocks noGrp="1"/>
          </p:cNvSpPr>
          <p:nvPr>
            <p:ph type="body" idx="1"/>
          </p:nvPr>
        </p:nvSpPr>
        <p:spPr>
          <a:xfrm>
            <a:off x="687976" y="2850776"/>
            <a:ext cx="23219595" cy="9684748"/>
          </a:xfrm>
          <a:prstGeom prst="rect">
            <a:avLst/>
          </a:prstGeom>
        </p:spPr>
        <p:txBody>
          <a:bodyPr/>
          <a:lstStyle/>
          <a:p>
            <a:pPr marL="514349" indent="-514349" defTabSz="457200">
              <a:buSzPct val="100000"/>
              <a:buChar char="•"/>
              <a:defRPr sz="4000">
                <a:latin typeface="Times Roman"/>
                <a:ea typeface="Times Roman"/>
                <a:cs typeface="Times Roman"/>
                <a:sym typeface="Times Roman"/>
              </a:defRPr>
            </a:pPr>
            <a:r>
              <a:rPr b="1" dirty="0"/>
              <a:t>Data Quality</a:t>
            </a:r>
            <a:r>
              <a:rPr dirty="0"/>
              <a:t>: Addressing missing values and ensuring consistent preprocessing without losing important information.</a:t>
            </a:r>
          </a:p>
          <a:p>
            <a:pPr marL="514349" indent="-514349" defTabSz="457200">
              <a:buSzPct val="100000"/>
              <a:buChar char="•"/>
              <a:defRPr sz="4000">
                <a:latin typeface="Times Roman"/>
                <a:ea typeface="Times Roman"/>
                <a:cs typeface="Times Roman"/>
                <a:sym typeface="Times Roman"/>
              </a:defRPr>
            </a:pPr>
            <a:r>
              <a:rPr b="1" dirty="0"/>
              <a:t>Text Standardization</a:t>
            </a:r>
            <a:r>
              <a:rPr dirty="0"/>
              <a:t>: Balancing noise removal with retaining meaningful context in text data.</a:t>
            </a:r>
          </a:p>
          <a:p>
            <a:pPr marL="514349" indent="-514349" defTabSz="457200">
              <a:buSzPct val="100000"/>
              <a:buChar char="•"/>
              <a:defRPr sz="4000">
                <a:latin typeface="Times Roman"/>
                <a:ea typeface="Times Roman"/>
                <a:cs typeface="Times Roman"/>
                <a:sym typeface="Times Roman"/>
              </a:defRPr>
            </a:pPr>
            <a:r>
              <a:rPr b="1" dirty="0"/>
              <a:t>Sentiment Analysis</a:t>
            </a:r>
            <a:r>
              <a:rPr dirty="0"/>
              <a:t>: VADER's limitations with nuanced expressions like sarcasm and mixed sentiments.</a:t>
            </a:r>
          </a:p>
          <a:p>
            <a:pPr marL="514349" indent="-514349" defTabSz="457200">
              <a:buSzPct val="100000"/>
              <a:buChar char="•"/>
              <a:defRPr sz="4000">
                <a:latin typeface="Times Roman"/>
                <a:ea typeface="Times Roman"/>
                <a:cs typeface="Times Roman"/>
                <a:sym typeface="Times Roman"/>
              </a:defRPr>
            </a:pPr>
            <a:r>
              <a:rPr b="1" dirty="0"/>
              <a:t>Topic Modeling</a:t>
            </a:r>
            <a:r>
              <a:rPr dirty="0"/>
              <a:t>: Selecting optimal parameters and ensuring coherence of extracted topics across models.</a:t>
            </a:r>
          </a:p>
          <a:p>
            <a:pPr marL="514349" indent="-514349" defTabSz="457200">
              <a:buSzPct val="100000"/>
              <a:buChar char="•"/>
              <a:defRPr sz="4000">
                <a:latin typeface="Times Roman"/>
                <a:ea typeface="Times Roman"/>
                <a:cs typeface="Times Roman"/>
                <a:sym typeface="Times Roman"/>
              </a:defRPr>
            </a:pPr>
            <a:r>
              <a:rPr b="1" dirty="0"/>
              <a:t>Computational Efficiency</a:t>
            </a:r>
            <a:r>
              <a:rPr dirty="0"/>
              <a:t>: Managing memory and processing demands for large datasets, especially during parallelization.</a:t>
            </a:r>
          </a:p>
          <a:p>
            <a:pPr marL="514349" indent="-514349" defTabSz="457200">
              <a:buSzPct val="100000"/>
              <a:buChar char="•"/>
              <a:defRPr sz="4000">
                <a:latin typeface="Times Roman"/>
                <a:ea typeface="Times Roman"/>
                <a:cs typeface="Times Roman"/>
                <a:sym typeface="Times Roman"/>
              </a:defRPr>
            </a:pPr>
            <a:r>
              <a:rPr b="1" dirty="0"/>
              <a:t>Evaluation</a:t>
            </a:r>
            <a:r>
              <a:rPr dirty="0"/>
              <a:t>: Aligning quantitative metrics like coherence scores with qualitative interpretability.</a:t>
            </a:r>
          </a:p>
          <a:p>
            <a:pPr marL="514349" indent="-514349" defTabSz="457200">
              <a:buSzPct val="100000"/>
              <a:buChar char="•"/>
              <a:defRPr sz="4000">
                <a:latin typeface="Times Roman"/>
                <a:ea typeface="Times Roman"/>
                <a:cs typeface="Times Roman"/>
                <a:sym typeface="Times Roman"/>
              </a:defRPr>
            </a:pPr>
            <a:r>
              <a:rPr b="1" dirty="0"/>
              <a:t>Data Export</a:t>
            </a:r>
            <a:r>
              <a:rPr dirty="0"/>
              <a:t>: Maintaining compatibility and integrity of saved Parquet files for downstream use.</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Results"/>
          <p:cNvSpPr txBox="1">
            <a:spLocks noGrp="1"/>
          </p:cNvSpPr>
          <p:nvPr>
            <p:ph type="title"/>
          </p:nvPr>
        </p:nvSpPr>
        <p:spPr>
          <a:xfrm>
            <a:off x="990546" y="759571"/>
            <a:ext cx="22402908" cy="1897154"/>
          </a:xfrm>
          <a:prstGeom prst="rect">
            <a:avLst/>
          </a:prstGeom>
        </p:spPr>
        <p:txBody>
          <a:bodyPr>
            <a:normAutofit/>
          </a:bodyPr>
          <a:lstStyle>
            <a:lvl1pPr>
              <a:defRPr>
                <a:latin typeface="Produkt Regular"/>
                <a:ea typeface="Produkt Regular"/>
                <a:cs typeface="Produkt Regular"/>
                <a:sym typeface="Produkt Regular"/>
              </a:defRPr>
            </a:lvl1pPr>
          </a:lstStyle>
          <a:p>
            <a:r>
              <a:rPr sz="8800" dirty="0">
                <a:latin typeface="Times New Roman" panose="02020603050405020304" pitchFamily="18" charset="0"/>
                <a:cs typeface="Times New Roman" panose="02020603050405020304" pitchFamily="18" charset="0"/>
              </a:rPr>
              <a:t>Results</a:t>
            </a:r>
          </a:p>
        </p:txBody>
      </p:sp>
      <p:sp>
        <p:nvSpPr>
          <p:cNvPr id="188" name="Sentiment Analysis Results:…"/>
          <p:cNvSpPr txBox="1">
            <a:spLocks noGrp="1"/>
          </p:cNvSpPr>
          <p:nvPr>
            <p:ph type="body" idx="1"/>
          </p:nvPr>
        </p:nvSpPr>
        <p:spPr>
          <a:xfrm>
            <a:off x="1078240" y="2697005"/>
            <a:ext cx="22227520" cy="10483503"/>
          </a:xfrm>
          <a:prstGeom prst="rect">
            <a:avLst/>
          </a:prstGeom>
        </p:spPr>
        <p:txBody>
          <a:bodyPr/>
          <a:lstStyle/>
          <a:p>
            <a:pPr marL="365760" indent="-254000" defTabSz="365760">
              <a:spcBef>
                <a:spcPts val="900"/>
              </a:spcBef>
              <a:buSzPct val="100000"/>
              <a:buFont typeface="Times Roman"/>
              <a:buAutoNum type="arabicPeriod"/>
              <a:defRPr sz="3200" b="1">
                <a:latin typeface="Times Roman"/>
                <a:ea typeface="Times Roman"/>
                <a:cs typeface="Times Roman"/>
                <a:sym typeface="Times Roman"/>
              </a:defRPr>
            </a:pPr>
            <a:r>
              <a:rPr dirty="0"/>
              <a:t>Sentiment Analysis Results</a:t>
            </a:r>
            <a:r>
              <a:rPr b="0" dirty="0"/>
              <a:t>:</a:t>
            </a:r>
          </a:p>
          <a:p>
            <a:pPr marL="731520" lvl="1" indent="-254000" defTabSz="365760">
              <a:buSzPct val="100000"/>
              <a:buFont typeface="Times Roman"/>
              <a:buChar char="◦"/>
              <a:defRPr sz="3200">
                <a:latin typeface="Times Roman"/>
                <a:ea typeface="Times Roman"/>
                <a:cs typeface="Times Roman"/>
                <a:sym typeface="Times Roman"/>
              </a:defRPr>
            </a:pPr>
            <a:r>
              <a:rPr dirty="0"/>
              <a:t>Text entries were classified into positive, negative, and neutral sentiments using VADER.</a:t>
            </a:r>
          </a:p>
          <a:p>
            <a:pPr marL="731520" lvl="1" indent="-254000" defTabSz="365760">
              <a:buSzPct val="100000"/>
              <a:buFont typeface="Times Roman"/>
              <a:buChar char="◦"/>
              <a:defRPr sz="3200">
                <a:latin typeface="Times Roman"/>
                <a:ea typeface="Times Roman"/>
                <a:cs typeface="Times Roman"/>
                <a:sym typeface="Times Roman"/>
              </a:defRPr>
            </a:pPr>
            <a:r>
              <a:rPr dirty="0"/>
              <a:t>The dataset exhibited a higher proportion of neutral sentiments, suggesting a balanced or less emotionally charged tone in the content.</a:t>
            </a:r>
          </a:p>
          <a:p>
            <a:pPr marL="731520" lvl="1" indent="-254000" defTabSz="365760">
              <a:buSzPct val="100000"/>
              <a:buFont typeface="Times Roman"/>
              <a:buChar char="◦"/>
              <a:defRPr sz="3200">
                <a:latin typeface="Times Roman"/>
                <a:ea typeface="Times Roman"/>
                <a:cs typeface="Times Roman"/>
                <a:sym typeface="Times Roman"/>
              </a:defRPr>
            </a:pPr>
            <a:r>
              <a:rPr dirty="0"/>
              <a:t>Positive and negative sentiments were distributed across specific themes, highlighting the diversity of perspectives within the data.</a:t>
            </a:r>
          </a:p>
          <a:p>
            <a:pPr marL="365760" indent="-254000" defTabSz="365760">
              <a:spcBef>
                <a:spcPts val="900"/>
              </a:spcBef>
              <a:buSzPct val="100000"/>
              <a:buFont typeface="Times Roman"/>
              <a:buAutoNum type="arabicPeriod" startAt="2"/>
              <a:defRPr sz="3200" b="1">
                <a:latin typeface="Times Roman"/>
                <a:ea typeface="Times Roman"/>
                <a:cs typeface="Times Roman"/>
                <a:sym typeface="Times Roman"/>
              </a:defRPr>
            </a:pPr>
            <a:r>
              <a:rPr dirty="0"/>
              <a:t>Topic Modeling Results</a:t>
            </a:r>
            <a:r>
              <a:rPr b="0" dirty="0"/>
              <a:t>:</a:t>
            </a:r>
          </a:p>
          <a:p>
            <a:pPr marL="731520" lvl="1" indent="-254000" defTabSz="365760">
              <a:buSzPct val="100000"/>
              <a:buFont typeface="Times Roman"/>
              <a:buChar char="◦"/>
              <a:defRPr sz="3200" b="1">
                <a:latin typeface="Times Roman"/>
                <a:ea typeface="Times Roman"/>
                <a:cs typeface="Times Roman"/>
                <a:sym typeface="Times Roman"/>
              </a:defRPr>
            </a:pPr>
            <a:r>
              <a:rPr dirty="0" err="1"/>
              <a:t>BERTopic</a:t>
            </a:r>
            <a:r>
              <a:rPr b="0" dirty="0"/>
              <a:t>:</a:t>
            </a:r>
          </a:p>
          <a:p>
            <a:pPr marL="1097280" lvl="2" indent="-254000" defTabSz="365760">
              <a:buSzPct val="100000"/>
              <a:buFont typeface="Times Roman"/>
              <a:buChar char="▪"/>
              <a:defRPr sz="3200">
                <a:latin typeface="Times Roman"/>
                <a:ea typeface="Times Roman"/>
                <a:cs typeface="Times Roman"/>
                <a:sym typeface="Times Roman"/>
              </a:defRPr>
            </a:pPr>
            <a:r>
              <a:rPr dirty="0"/>
              <a:t>Identified key themes such as customer feedback, emerging trends, and operational insights.</a:t>
            </a:r>
          </a:p>
          <a:p>
            <a:pPr marL="1097280" lvl="2" indent="-254000" defTabSz="365760">
              <a:buSzPct val="100000"/>
              <a:buFont typeface="Times Roman"/>
              <a:buChar char="▪"/>
              <a:defRPr sz="3200">
                <a:latin typeface="Times Roman"/>
                <a:ea typeface="Times Roman"/>
                <a:cs typeface="Times Roman"/>
                <a:sym typeface="Times Roman"/>
              </a:defRPr>
            </a:pPr>
            <a:r>
              <a:rPr dirty="0"/>
              <a:t>The most prominent topics included:</a:t>
            </a:r>
          </a:p>
          <a:p>
            <a:pPr marL="1463040" lvl="3" indent="-254000" defTabSz="365760">
              <a:buSzPct val="100000"/>
              <a:buFont typeface="Times Roman"/>
              <a:buChar char="▪"/>
              <a:defRPr sz="3200">
                <a:latin typeface="Times Roman"/>
                <a:ea typeface="Times Roman"/>
                <a:cs typeface="Times Roman"/>
                <a:sym typeface="Times Roman"/>
              </a:defRPr>
            </a:pPr>
            <a:r>
              <a:rPr b="1" dirty="0"/>
              <a:t>Topic A</a:t>
            </a:r>
            <a:r>
              <a:rPr dirty="0"/>
              <a:t>: Discussions around user experience and satisfaction.</a:t>
            </a:r>
          </a:p>
          <a:p>
            <a:pPr marL="1463040" lvl="3" indent="-254000" defTabSz="365760">
              <a:buSzPct val="100000"/>
              <a:buFont typeface="Times Roman"/>
              <a:buChar char="▪"/>
              <a:defRPr sz="3200">
                <a:latin typeface="Times Roman"/>
                <a:ea typeface="Times Roman"/>
                <a:cs typeface="Times Roman"/>
                <a:sym typeface="Times Roman"/>
              </a:defRPr>
            </a:pPr>
            <a:r>
              <a:rPr b="1" dirty="0"/>
              <a:t>Topic B</a:t>
            </a:r>
            <a:r>
              <a:rPr dirty="0"/>
              <a:t>: Insights into market trends and innovations.</a:t>
            </a:r>
          </a:p>
          <a:p>
            <a:pPr marL="731520" lvl="1" indent="-254000" defTabSz="365760">
              <a:buSzPct val="100000"/>
              <a:buFont typeface="Times Roman"/>
              <a:buChar char="◦"/>
              <a:defRPr sz="3200" b="1">
                <a:latin typeface="Times Roman"/>
                <a:ea typeface="Times Roman"/>
                <a:cs typeface="Times Roman"/>
                <a:sym typeface="Times Roman"/>
              </a:defRPr>
            </a:pPr>
            <a:r>
              <a:rPr dirty="0"/>
              <a:t>NMF and LDA</a:t>
            </a:r>
            <a:r>
              <a:rPr b="0" dirty="0"/>
              <a:t>:</a:t>
            </a:r>
          </a:p>
          <a:p>
            <a:pPr marL="1097280" lvl="2" indent="-254000" defTabSz="365760">
              <a:buSzPct val="100000"/>
              <a:buFont typeface="Times Roman"/>
              <a:buChar char="▪"/>
              <a:defRPr sz="3200">
                <a:latin typeface="Times Roman"/>
                <a:ea typeface="Times Roman"/>
                <a:cs typeface="Times Roman"/>
                <a:sym typeface="Times Roman"/>
              </a:defRPr>
            </a:pPr>
            <a:r>
              <a:rPr dirty="0"/>
              <a:t>Provided clear thematic separation with top terms aligning with distinct topics.</a:t>
            </a:r>
          </a:p>
          <a:p>
            <a:pPr marL="1097280" lvl="2" indent="-254000" defTabSz="365760">
              <a:buSzPct val="100000"/>
              <a:buFont typeface="Times Roman"/>
              <a:buChar char="▪"/>
              <a:defRPr sz="3200">
                <a:latin typeface="Times Roman"/>
                <a:ea typeface="Times Roman"/>
                <a:cs typeface="Times Roman"/>
                <a:sym typeface="Times Roman"/>
              </a:defRPr>
            </a:pPr>
            <a:r>
              <a:rPr dirty="0"/>
              <a:t>Coherence scores confirmed the interpretability and validity of the extracted topics.</a:t>
            </a:r>
          </a:p>
          <a:p>
            <a:pPr marL="365760" indent="-254000" defTabSz="365760">
              <a:spcBef>
                <a:spcPts val="900"/>
              </a:spcBef>
              <a:buSzPct val="100000"/>
              <a:buFont typeface="Times Roman"/>
              <a:buAutoNum type="arabicPeriod" startAt="2"/>
              <a:defRPr sz="3200" b="1">
                <a:latin typeface="Times Roman"/>
                <a:ea typeface="Times Roman"/>
                <a:cs typeface="Times Roman"/>
                <a:sym typeface="Times Roman"/>
              </a:defRPr>
            </a:pPr>
            <a:r>
              <a:rPr dirty="0"/>
              <a:t>Efficiency Gains</a:t>
            </a:r>
            <a:r>
              <a:rPr b="0" dirty="0"/>
              <a:t>:</a:t>
            </a:r>
          </a:p>
          <a:p>
            <a:pPr marL="731520" lvl="1" indent="-254000" defTabSz="365760">
              <a:buSzPct val="100000"/>
              <a:buFont typeface="Times Roman"/>
              <a:buChar char="◦"/>
              <a:defRPr sz="3200">
                <a:latin typeface="Times Roman"/>
                <a:ea typeface="Times Roman"/>
                <a:cs typeface="Times Roman"/>
                <a:sym typeface="Times Roman"/>
              </a:defRPr>
            </a:pPr>
            <a:r>
              <a:rPr dirty="0"/>
              <a:t>Text standardization streamlined preprocessing, reducing noise and ensuring consistency in the dataset.</a:t>
            </a:r>
          </a:p>
          <a:p>
            <a:pPr marL="731520" lvl="1" indent="-254000" defTabSz="365760">
              <a:buSzPct val="100000"/>
              <a:buFont typeface="Times Roman"/>
              <a:buChar char="◦"/>
              <a:defRPr sz="3200">
                <a:latin typeface="Times Roman"/>
                <a:ea typeface="Times Roman"/>
                <a:cs typeface="Times Roman"/>
                <a:sym typeface="Times Roman"/>
              </a:defRPr>
            </a:pPr>
            <a:r>
              <a:rPr dirty="0"/>
              <a:t>Analysis pipelines were enhanced through parallel processing, significantly improving computational efficiency.</a:t>
            </a:r>
          </a:p>
          <a:p>
            <a:pPr marL="731520" lvl="1" indent="-254000" defTabSz="365760">
              <a:buSzPct val="100000"/>
              <a:buFont typeface="Times Roman"/>
              <a:buChar char="◦"/>
              <a:defRPr sz="3200">
                <a:latin typeface="Times Roman"/>
                <a:ea typeface="Times Roman"/>
                <a:cs typeface="Times Roman"/>
                <a:sym typeface="Times Roman"/>
              </a:defRPr>
            </a:pPr>
            <a:r>
              <a:rPr dirty="0"/>
              <a:t>Advanced NLP models, including TF-IDF and </a:t>
            </a:r>
            <a:r>
              <a:rPr dirty="0" err="1"/>
              <a:t>BERTopic</a:t>
            </a:r>
            <a:r>
              <a:rPr dirty="0"/>
              <a:t>, facilitated deeper insights while maintaining scalability.</a:t>
            </a:r>
          </a:p>
          <a:p>
            <a:pPr marL="731520" lvl="1" indent="-254000" defTabSz="365760">
              <a:buSzPct val="100000"/>
              <a:buFont typeface="Times Roman"/>
              <a:buChar char="◦"/>
              <a:defRPr sz="3200">
                <a:latin typeface="Times Roman"/>
                <a:ea typeface="Times Roman"/>
                <a:cs typeface="Times Roman"/>
                <a:sym typeface="Times Roman"/>
              </a:defRPr>
            </a:pPr>
            <a:r>
              <a:rPr dirty="0"/>
              <a:t>Final datasets, enriched with sentiment and topic information, were exported for further applications such as business decision-making or in-depth analysis.</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 name="Screenshot 2024-12-04 at 7.44.08 PM.png" descr="Screenshot 2024-12-04 at 7.44.08 PM.png"/>
          <p:cNvPicPr>
            <a:picLocks noGrp="1" noChangeAspect="1"/>
          </p:cNvPicPr>
          <p:nvPr>
            <p:ph type="pic" idx="21"/>
          </p:nvPr>
        </p:nvPicPr>
        <p:blipFill>
          <a:blip r:embed="rId2"/>
          <a:srcRect l="7133" r="7133"/>
          <a:stretch>
            <a:fillRect/>
          </a:stretch>
        </p:blipFill>
        <p:spPr>
          <a:xfrm>
            <a:off x="382331" y="-1976"/>
            <a:ext cx="8061605" cy="7134660"/>
          </a:xfrm>
          <a:prstGeom prst="rect">
            <a:avLst/>
          </a:prstGeom>
        </p:spPr>
      </p:pic>
      <p:pic>
        <p:nvPicPr>
          <p:cNvPr id="191" name="Screenshot 2024-12-04 at 7.57.02 PM.png" descr="Screenshot 2024-12-04 at 7.57.02 PM.png"/>
          <p:cNvPicPr>
            <a:picLocks noGrp="1" noChangeAspect="1"/>
          </p:cNvPicPr>
          <p:nvPr>
            <p:ph type="pic" idx="22"/>
          </p:nvPr>
        </p:nvPicPr>
        <p:blipFill>
          <a:blip r:embed="rId3"/>
          <a:srcRect l="11459" r="11459"/>
          <a:stretch>
            <a:fillRect/>
          </a:stretch>
        </p:blipFill>
        <p:spPr>
          <a:xfrm>
            <a:off x="14992440" y="79774"/>
            <a:ext cx="7876861" cy="6971160"/>
          </a:xfrm>
          <a:prstGeom prst="rect">
            <a:avLst/>
          </a:prstGeom>
        </p:spPr>
      </p:pic>
      <p:sp>
        <p:nvSpPr>
          <p:cNvPr id="192" name="Positive Sentiments (39.2%):…"/>
          <p:cNvSpPr txBox="1">
            <a:spLocks noGrp="1"/>
          </p:cNvSpPr>
          <p:nvPr>
            <p:ph type="body" sz="quarter" idx="4294967295"/>
          </p:nvPr>
        </p:nvSpPr>
        <p:spPr>
          <a:xfrm>
            <a:off x="137972" y="7195048"/>
            <a:ext cx="11362993" cy="5751989"/>
          </a:xfrm>
          <a:prstGeom prst="rect">
            <a:avLst/>
          </a:prstGeom>
        </p:spPr>
        <p:txBody>
          <a:bodyPr/>
          <a:lstStyle/>
          <a:p>
            <a:pPr marL="0" indent="0" defTabSz="434340">
              <a:spcBef>
                <a:spcPts val="1100"/>
              </a:spcBef>
              <a:buSzTx/>
              <a:buNone/>
              <a:defRPr sz="2850" b="1">
                <a:latin typeface="Times Roman"/>
                <a:ea typeface="Times Roman"/>
                <a:cs typeface="Times Roman"/>
                <a:sym typeface="Times Roman"/>
              </a:defRPr>
            </a:pPr>
            <a:r>
              <a:rPr dirty="0"/>
              <a:t>Positive Sentiments (39.2%)</a:t>
            </a:r>
            <a:r>
              <a:rPr b="0" dirty="0"/>
              <a:t>:</a:t>
            </a:r>
          </a:p>
          <a:p>
            <a:pPr marL="434340" indent="-301625" defTabSz="434340">
              <a:spcBef>
                <a:spcPts val="0"/>
              </a:spcBef>
              <a:buFont typeface="Times Roman"/>
              <a:defRPr sz="2850">
                <a:latin typeface="Times Roman"/>
                <a:ea typeface="Times Roman"/>
                <a:cs typeface="Times Roman"/>
                <a:sym typeface="Times Roman"/>
              </a:defRPr>
            </a:pPr>
            <a:r>
              <a:rPr dirty="0"/>
              <a:t>The largest portion of the dataset reflects positive emotions or attitudes. This indicates that a significant amount of the text conveys favorable or optimistic sentiments.</a:t>
            </a:r>
          </a:p>
          <a:p>
            <a:pPr marL="0" indent="0" defTabSz="434340">
              <a:spcBef>
                <a:spcPts val="1100"/>
              </a:spcBef>
              <a:buSzTx/>
              <a:buNone/>
              <a:defRPr sz="2850" b="1">
                <a:latin typeface="Times Roman"/>
                <a:ea typeface="Times Roman"/>
                <a:cs typeface="Times Roman"/>
                <a:sym typeface="Times Roman"/>
              </a:defRPr>
            </a:pPr>
            <a:r>
              <a:rPr dirty="0"/>
              <a:t>Neutral Sentiments (31.3%)</a:t>
            </a:r>
            <a:r>
              <a:rPr b="0" dirty="0"/>
              <a:t>:</a:t>
            </a:r>
          </a:p>
          <a:p>
            <a:pPr marL="434340" indent="-301625" defTabSz="434340">
              <a:spcBef>
                <a:spcPts val="0"/>
              </a:spcBef>
              <a:buFont typeface="Times Roman"/>
              <a:defRPr sz="2850">
                <a:latin typeface="Times Roman"/>
                <a:ea typeface="Times Roman"/>
                <a:cs typeface="Times Roman"/>
                <a:sym typeface="Times Roman"/>
              </a:defRPr>
            </a:pPr>
            <a:r>
              <a:rPr dirty="0"/>
              <a:t>A substantial portion of the data is classified as neutral, implying content that is neither explicitly positive nor negative. These could represent factual or unbiased statements.</a:t>
            </a:r>
          </a:p>
          <a:p>
            <a:pPr marL="0" indent="0" defTabSz="434340">
              <a:spcBef>
                <a:spcPts val="1100"/>
              </a:spcBef>
              <a:buSzTx/>
              <a:buNone/>
              <a:defRPr sz="2850" b="1">
                <a:latin typeface="Times Roman"/>
                <a:ea typeface="Times Roman"/>
                <a:cs typeface="Times Roman"/>
                <a:sym typeface="Times Roman"/>
              </a:defRPr>
            </a:pPr>
            <a:r>
              <a:rPr dirty="0"/>
              <a:t>Negative Sentiments (29.5%)</a:t>
            </a:r>
            <a:r>
              <a:rPr b="0" dirty="0"/>
              <a:t>:</a:t>
            </a:r>
          </a:p>
          <a:p>
            <a:pPr marL="434340" indent="-301625" defTabSz="434340">
              <a:spcBef>
                <a:spcPts val="0"/>
              </a:spcBef>
              <a:buFont typeface="Times Roman"/>
              <a:defRPr sz="2850">
                <a:latin typeface="Times Roman"/>
                <a:ea typeface="Times Roman"/>
                <a:cs typeface="Times Roman"/>
                <a:sym typeface="Times Roman"/>
              </a:defRPr>
            </a:pPr>
            <a:r>
              <a:rPr dirty="0"/>
              <a:t>A smaller, yet notable, percentage of the text conveys negative sentiments, showing expressions of dissatisfaction, criticism, or unfavorable views.</a:t>
            </a:r>
          </a:p>
        </p:txBody>
      </p:sp>
      <p:sp>
        <p:nvSpPr>
          <p:cNvPr id="193" name="Positive Sentiments:…"/>
          <p:cNvSpPr txBox="1">
            <a:spLocks noGrp="1"/>
          </p:cNvSpPr>
          <p:nvPr>
            <p:ph type="title" idx="4294967295"/>
          </p:nvPr>
        </p:nvSpPr>
        <p:spPr>
          <a:xfrm>
            <a:off x="12663572" y="6990036"/>
            <a:ext cx="11504025" cy="6024370"/>
          </a:xfrm>
          <a:prstGeom prst="rect">
            <a:avLst/>
          </a:prstGeom>
        </p:spPr>
        <p:txBody>
          <a:bodyPr/>
          <a:lstStyle/>
          <a:p>
            <a:pPr defTabSz="457200">
              <a:lnSpc>
                <a:spcPct val="100000"/>
              </a:lnSpc>
              <a:spcBef>
                <a:spcPts val="1200"/>
              </a:spcBef>
              <a:defRPr sz="3000" b="1" spc="0">
                <a:latin typeface="Times Roman"/>
                <a:ea typeface="Times Roman"/>
                <a:cs typeface="Times Roman"/>
                <a:sym typeface="Times Roman"/>
              </a:defRPr>
            </a:pPr>
            <a:r>
              <a:t>Positive Sentiments</a:t>
            </a:r>
            <a:r>
              <a:rPr b="0"/>
              <a:t>:</a:t>
            </a:r>
          </a:p>
          <a:p>
            <a:pPr marL="457200" indent="-317500" defTabSz="457200">
              <a:lnSpc>
                <a:spcPct val="100000"/>
              </a:lnSpc>
              <a:buSzPct val="100000"/>
              <a:buFont typeface="Times Roman"/>
              <a:defRPr sz="3000" spc="0">
                <a:latin typeface="Times Roman"/>
                <a:ea typeface="Times Roman"/>
                <a:cs typeface="Times Roman"/>
                <a:sym typeface="Times Roman"/>
              </a:defRPr>
            </a:pPr>
            <a:r>
              <a:t>The highest frequency (approximately 2000), indicating that a significant portion of the sampled data reflects favorable or optimistic sentiments.</a:t>
            </a:r>
          </a:p>
          <a:p>
            <a:pPr defTabSz="457200">
              <a:lnSpc>
                <a:spcPct val="100000"/>
              </a:lnSpc>
              <a:spcBef>
                <a:spcPts val="1200"/>
              </a:spcBef>
              <a:defRPr sz="3000" b="1" spc="0">
                <a:latin typeface="Times Roman"/>
                <a:ea typeface="Times Roman"/>
                <a:cs typeface="Times Roman"/>
                <a:sym typeface="Times Roman"/>
              </a:defRPr>
            </a:pPr>
            <a:r>
              <a:t>Neutral Sentiments</a:t>
            </a:r>
            <a:r>
              <a:rPr b="0"/>
              <a:t>:</a:t>
            </a:r>
          </a:p>
          <a:p>
            <a:pPr marL="457200" indent="-317500" defTabSz="457200">
              <a:lnSpc>
                <a:spcPct val="100000"/>
              </a:lnSpc>
              <a:buSzPct val="100000"/>
              <a:buFont typeface="Times Roman"/>
              <a:defRPr sz="3000" spc="0">
                <a:latin typeface="Times Roman"/>
                <a:ea typeface="Times Roman"/>
                <a:cs typeface="Times Roman"/>
                <a:sym typeface="Times Roman"/>
              </a:defRPr>
            </a:pPr>
            <a:r>
              <a:t>Slightly less frequent than positive sentiments, showing a moderate number of texts with neutral, factual, or non-opinionated content.</a:t>
            </a:r>
          </a:p>
          <a:p>
            <a:pPr defTabSz="457200">
              <a:lnSpc>
                <a:spcPct val="100000"/>
              </a:lnSpc>
              <a:spcBef>
                <a:spcPts val="1200"/>
              </a:spcBef>
              <a:defRPr sz="3000" b="1" spc="0">
                <a:latin typeface="Times Roman"/>
                <a:ea typeface="Times Roman"/>
                <a:cs typeface="Times Roman"/>
                <a:sym typeface="Times Roman"/>
              </a:defRPr>
            </a:pPr>
            <a:r>
              <a:t>Negative Sentiments</a:t>
            </a:r>
            <a:r>
              <a:rPr b="0"/>
              <a:t>:</a:t>
            </a:r>
          </a:p>
          <a:p>
            <a:pPr marL="457200" indent="-317500" defTabSz="457200">
              <a:lnSpc>
                <a:spcPct val="100000"/>
              </a:lnSpc>
              <a:buSzPct val="100000"/>
              <a:buFont typeface="Times Roman"/>
              <a:defRPr sz="3000" spc="0">
                <a:latin typeface="Times Roman"/>
                <a:ea typeface="Times Roman"/>
                <a:cs typeface="Times Roman"/>
                <a:sym typeface="Times Roman"/>
              </a:defRPr>
            </a:pPr>
            <a:r>
              <a:t>The least frequent category, but still substantial, indicating a notable amount of dissatisfaction or negative expressions.</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he graph displays sentiment trends (Positive, Neutral, Negative) in articles over the years 1920–2020.…"/>
          <p:cNvSpPr txBox="1">
            <a:spLocks noGrp="1"/>
          </p:cNvSpPr>
          <p:nvPr>
            <p:ph type="body" sz="half" idx="4294967295"/>
          </p:nvPr>
        </p:nvSpPr>
        <p:spPr>
          <a:xfrm>
            <a:off x="2366682" y="8695764"/>
            <a:ext cx="16300878" cy="1654733"/>
          </a:xfrm>
          <a:prstGeom prst="rect">
            <a:avLst/>
          </a:prstGeom>
        </p:spPr>
        <p:txBody>
          <a:bodyPr>
            <a:noAutofit/>
          </a:bodyPr>
          <a:lstStyle/>
          <a:p>
            <a:pPr marL="0" indent="0" defTabSz="457200">
              <a:spcBef>
                <a:spcPts val="0"/>
              </a:spcBef>
              <a:buSzTx/>
              <a:buNone/>
              <a:defRPr sz="3000">
                <a:latin typeface="Times Roman"/>
                <a:ea typeface="Times Roman"/>
                <a:cs typeface="Times Roman"/>
                <a:sym typeface="Times Roman"/>
              </a:defRPr>
            </a:pPr>
            <a:r>
              <a:rPr dirty="0"/>
              <a:t>The graph displays sentiment trends (Positive, Neutral, Negative) in articles over the years 1920–2020.</a:t>
            </a:r>
          </a:p>
          <a:p>
            <a:pPr marL="0" indent="0" defTabSz="457200">
              <a:spcBef>
                <a:spcPts val="0"/>
              </a:spcBef>
              <a:buSzTx/>
              <a:buNone/>
              <a:defRPr sz="3000">
                <a:latin typeface="Times Roman"/>
                <a:ea typeface="Times Roman"/>
                <a:cs typeface="Times Roman"/>
                <a:sym typeface="Times Roman"/>
              </a:defRPr>
            </a:pPr>
            <a:r>
              <a:rPr dirty="0"/>
              <a:t>Positive sentiment consistently leads across the timeline.</a:t>
            </a:r>
          </a:p>
          <a:p>
            <a:pPr marL="0" indent="0" defTabSz="457200">
              <a:spcBef>
                <a:spcPts val="0"/>
              </a:spcBef>
              <a:buSzTx/>
              <a:buNone/>
              <a:defRPr sz="3000">
                <a:latin typeface="Times Roman"/>
                <a:ea typeface="Times Roman"/>
                <a:cs typeface="Times Roman"/>
                <a:sym typeface="Times Roman"/>
              </a:defRPr>
            </a:pPr>
            <a:r>
              <a:rPr dirty="0"/>
              <a:t>Sentiment fluctuates, with noticeable spikes in certain years (e.g., 1968).</a:t>
            </a:r>
          </a:p>
          <a:p>
            <a:pPr marL="0" indent="0" defTabSz="457200">
              <a:spcBef>
                <a:spcPts val="0"/>
              </a:spcBef>
              <a:buSzTx/>
              <a:buNone/>
              <a:defRPr sz="3000">
                <a:latin typeface="Times Roman"/>
                <a:ea typeface="Times Roman"/>
                <a:cs typeface="Times Roman"/>
                <a:sym typeface="Times Roman"/>
              </a:defRPr>
            </a:pPr>
            <a:r>
              <a:rPr dirty="0"/>
              <a:t>The density of articles suggests periods of increased or decreased activity in content generation.</a:t>
            </a:r>
          </a:p>
          <a:p>
            <a:pPr marL="0" indent="0" defTabSz="457200">
              <a:spcBef>
                <a:spcPts val="0"/>
              </a:spcBef>
              <a:buSzTx/>
              <a:buNone/>
              <a:defRPr sz="3000">
                <a:latin typeface="Times Roman"/>
                <a:ea typeface="Times Roman"/>
                <a:cs typeface="Times Roman"/>
                <a:sym typeface="Times Roman"/>
              </a:defRPr>
            </a:pPr>
            <a:r>
              <a:rPr dirty="0"/>
              <a:t>Neutral and negative sentiments show varying trends but remain less prominent than positive ones.</a:t>
            </a:r>
          </a:p>
        </p:txBody>
      </p:sp>
      <p:pic>
        <p:nvPicPr>
          <p:cNvPr id="8" name="Picture 7">
            <a:extLst>
              <a:ext uri="{FF2B5EF4-FFF2-40B4-BE49-F238E27FC236}">
                <a16:creationId xmlns:a16="http://schemas.microsoft.com/office/drawing/2014/main" id="{309EC395-A925-88C4-4C33-BE7A9A51DABA}"/>
              </a:ext>
            </a:extLst>
          </p:cNvPr>
          <p:cNvPicPr>
            <a:picLocks noChangeAspect="1"/>
          </p:cNvPicPr>
          <p:nvPr/>
        </p:nvPicPr>
        <p:blipFill>
          <a:blip r:embed="rId2"/>
          <a:stretch>
            <a:fillRect/>
          </a:stretch>
        </p:blipFill>
        <p:spPr>
          <a:xfrm>
            <a:off x="2223247" y="968189"/>
            <a:ext cx="19094824" cy="6938682"/>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8" name="Screenshot 2024-12-04 at 7.46.06 PM.png" descr="Screenshot 2024-12-04 at 7.46.06 PM.png"/>
          <p:cNvPicPr>
            <a:picLocks noGrp="1" noChangeAspect="1"/>
          </p:cNvPicPr>
          <p:nvPr>
            <p:ph type="pic" idx="21"/>
          </p:nvPr>
        </p:nvPicPr>
        <p:blipFill>
          <a:blip r:embed="rId2"/>
          <a:srcRect l="16255" r="16255"/>
          <a:stretch>
            <a:fillRect/>
          </a:stretch>
        </p:blipFill>
        <p:spPr>
          <a:xfrm>
            <a:off x="980994" y="2619078"/>
            <a:ext cx="7289801" cy="6451601"/>
          </a:xfrm>
          <a:prstGeom prst="rect">
            <a:avLst/>
          </a:prstGeom>
        </p:spPr>
      </p:pic>
      <p:sp>
        <p:nvSpPr>
          <p:cNvPr id="199" name="Topic 3:…"/>
          <p:cNvSpPr txBox="1">
            <a:spLocks noGrp="1"/>
          </p:cNvSpPr>
          <p:nvPr>
            <p:ph type="body" sz="half" idx="4294967295"/>
          </p:nvPr>
        </p:nvSpPr>
        <p:spPr>
          <a:xfrm>
            <a:off x="9081219" y="2729994"/>
            <a:ext cx="13960377" cy="8256012"/>
          </a:xfrm>
          <a:prstGeom prst="rect">
            <a:avLst/>
          </a:prstGeom>
        </p:spPr>
        <p:txBody>
          <a:bodyPr/>
          <a:lstStyle/>
          <a:p>
            <a:pPr indent="-317500" defTabSz="457200">
              <a:spcBef>
                <a:spcPts val="0"/>
              </a:spcBef>
              <a:buFont typeface="Times Roman"/>
              <a:buAutoNum type="arabicPeriod"/>
              <a:defRPr sz="3000" b="1">
                <a:latin typeface="Times Roman"/>
                <a:ea typeface="Times Roman"/>
                <a:cs typeface="Times Roman"/>
                <a:sym typeface="Times Roman"/>
              </a:defRPr>
            </a:pPr>
            <a:r>
              <a:t>Topic 3</a:t>
            </a:r>
            <a:r>
              <a:rPr b="0"/>
              <a:t>:</a:t>
            </a:r>
          </a:p>
          <a:p>
            <a:pPr lvl="1" indent="-317500" defTabSz="457200">
              <a:spcBef>
                <a:spcPts val="0"/>
              </a:spcBef>
              <a:buFont typeface="Times Roman"/>
              <a:buChar char="◦"/>
              <a:defRPr sz="3000">
                <a:latin typeface="Times Roman"/>
                <a:ea typeface="Times Roman"/>
                <a:cs typeface="Times Roman"/>
                <a:sym typeface="Times Roman"/>
              </a:defRPr>
            </a:pPr>
            <a:r>
              <a:t>This is the most dominant topic, with the highest average contribution. It suggests that a large portion of the dataset is strongly aligned with the themes encapsulated by Topic 3.</a:t>
            </a:r>
          </a:p>
          <a:p>
            <a:pPr indent="-317500" defTabSz="457200">
              <a:spcBef>
                <a:spcPts val="0"/>
              </a:spcBef>
              <a:buFont typeface="Times Roman"/>
              <a:buAutoNum type="arabicPeriod"/>
              <a:defRPr sz="3000" b="1">
                <a:latin typeface="Times Roman"/>
                <a:ea typeface="Times Roman"/>
                <a:cs typeface="Times Roman"/>
                <a:sym typeface="Times Roman"/>
              </a:defRPr>
            </a:pPr>
            <a:r>
              <a:t>Topic 5</a:t>
            </a:r>
            <a:r>
              <a:rPr b="0"/>
              <a:t>:</a:t>
            </a:r>
          </a:p>
          <a:p>
            <a:pPr lvl="1" indent="-317500" defTabSz="457200">
              <a:spcBef>
                <a:spcPts val="0"/>
              </a:spcBef>
              <a:buFont typeface="Times Roman"/>
              <a:buChar char="◦"/>
              <a:defRPr sz="3000">
                <a:latin typeface="Times Roman"/>
                <a:ea typeface="Times Roman"/>
                <a:cs typeface="Times Roman"/>
                <a:sym typeface="Times Roman"/>
              </a:defRPr>
            </a:pPr>
            <a:r>
              <a:t>Topic 5 shows a moderate average contribution, indicating its themes are significant but less central compared to Topic 3.</a:t>
            </a:r>
          </a:p>
          <a:p>
            <a:pPr indent="-317500" defTabSz="457200">
              <a:spcBef>
                <a:spcPts val="0"/>
              </a:spcBef>
              <a:buFont typeface="Times Roman"/>
              <a:buAutoNum type="arabicPeriod" startAt="3"/>
              <a:defRPr sz="3000" b="1">
                <a:latin typeface="Times Roman"/>
                <a:ea typeface="Times Roman"/>
                <a:cs typeface="Times Roman"/>
                <a:sym typeface="Times Roman"/>
              </a:defRPr>
            </a:pPr>
            <a:r>
              <a:t>Topics 1, 2, and 4</a:t>
            </a:r>
            <a:r>
              <a:rPr b="0"/>
              <a:t>:</a:t>
            </a:r>
          </a:p>
          <a:p>
            <a:pPr lvl="1" indent="-317500" defTabSz="457200">
              <a:spcBef>
                <a:spcPts val="0"/>
              </a:spcBef>
              <a:buFont typeface="Times Roman"/>
              <a:buChar char="◦"/>
              <a:defRPr sz="3000">
                <a:latin typeface="Times Roman"/>
                <a:ea typeface="Times Roman"/>
                <a:cs typeface="Times Roman"/>
                <a:sym typeface="Times Roman"/>
              </a:defRPr>
            </a:pPr>
            <a:r>
              <a:t>These topics contribute less on average, with Topic 4 having the lowest contribution. This indicates their themes are less prominent or less frequently discussed in the dataset.</a:t>
            </a:r>
          </a:p>
        </p:txBody>
      </p:sp>
    </p:spTree>
  </p:cSld>
  <p:clrMapOvr>
    <a:masterClrMapping/>
  </p:clrMapOvr>
  <p:transition spd="med"/>
</p:sld>
</file>

<file path=ppt/theme/theme1.xml><?xml version="1.0" encoding="utf-8"?>
<a:theme xmlns:a="http://schemas.openxmlformats.org/drawingml/2006/main" name="36_DynamicWavesLight">
  <a:themeElements>
    <a:clrScheme name="36_DynamicWavesLight">
      <a:dk1>
        <a:srgbClr val="53585F"/>
      </a:dk1>
      <a:lt1>
        <a:srgbClr val="5F3E0C"/>
      </a:lt1>
      <a:dk2>
        <a:srgbClr val="53585F"/>
      </a:dk2>
      <a:lt2>
        <a:srgbClr val="D5D5D5"/>
      </a:lt2>
      <a:accent1>
        <a:srgbClr val="9FAABA"/>
      </a:accent1>
      <a:accent2>
        <a:srgbClr val="88A7B2"/>
      </a:accent2>
      <a:accent3>
        <a:srgbClr val="94B9A3"/>
      </a:accent3>
      <a:accent4>
        <a:srgbClr val="F0BE5E"/>
      </a:accent4>
      <a:accent5>
        <a:srgbClr val="D5B7B7"/>
      </a:accent5>
      <a:accent6>
        <a:srgbClr val="B894B1"/>
      </a:accent6>
      <a:hlink>
        <a:srgbClr val="0000FF"/>
      </a:hlink>
      <a:folHlink>
        <a:srgbClr val="FF00FF"/>
      </a:folHlink>
    </a:clrScheme>
    <a:fontScheme name="36_DynamicWavesLight">
      <a:majorFont>
        <a:latin typeface="Produkt Extralight"/>
        <a:ea typeface="Produkt Extralight"/>
        <a:cs typeface="Produkt Extralight"/>
      </a:majorFont>
      <a:minorFont>
        <a:latin typeface="Produkt Extralight"/>
        <a:ea typeface="Produkt Extralight"/>
        <a:cs typeface="Produkt Extralight"/>
      </a:minorFont>
    </a:fontScheme>
    <a:fmtScheme name="36_DynamicWaves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9155"/>
            <a:lumOff val="-32673"/>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atOff val="-9155"/>
              <a:lumOff val="-32673"/>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6_DynamicWavesLight">
  <a:themeElements>
    <a:clrScheme name="36_DynamicWavesLight">
      <a:dk1>
        <a:srgbClr val="000000"/>
      </a:dk1>
      <a:lt1>
        <a:srgbClr val="FFFFFF"/>
      </a:lt1>
      <a:dk2>
        <a:srgbClr val="53585F"/>
      </a:dk2>
      <a:lt2>
        <a:srgbClr val="D5D5D5"/>
      </a:lt2>
      <a:accent1>
        <a:srgbClr val="9FAABA"/>
      </a:accent1>
      <a:accent2>
        <a:srgbClr val="88A7B2"/>
      </a:accent2>
      <a:accent3>
        <a:srgbClr val="94B9A3"/>
      </a:accent3>
      <a:accent4>
        <a:srgbClr val="F0BE5E"/>
      </a:accent4>
      <a:accent5>
        <a:srgbClr val="D5B7B7"/>
      </a:accent5>
      <a:accent6>
        <a:srgbClr val="B894B1"/>
      </a:accent6>
      <a:hlink>
        <a:srgbClr val="0000FF"/>
      </a:hlink>
      <a:folHlink>
        <a:srgbClr val="FF00FF"/>
      </a:folHlink>
    </a:clrScheme>
    <a:fontScheme name="36_DynamicWavesLight">
      <a:majorFont>
        <a:latin typeface="Produkt Extralight"/>
        <a:ea typeface="Produkt Extralight"/>
        <a:cs typeface="Produkt Extralight"/>
      </a:majorFont>
      <a:minorFont>
        <a:latin typeface="Produkt Extralight"/>
        <a:ea typeface="Produkt Extralight"/>
        <a:cs typeface="Produkt Extralight"/>
      </a:minorFont>
    </a:fontScheme>
    <a:fmtScheme name="36_DynamicWaves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9155"/>
            <a:lumOff val="-32673"/>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atOff val="-9155"/>
              <a:lumOff val="-32673"/>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1426</Words>
  <Application>Microsoft Office PowerPoint</Application>
  <PresentationFormat>Custom</PresentationFormat>
  <Paragraphs>105</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Franklin Gothic Heavy</vt:lpstr>
      <vt:lpstr>Graphik</vt:lpstr>
      <vt:lpstr>Graphik Light</vt:lpstr>
      <vt:lpstr>Helvetica Neue</vt:lpstr>
      <vt:lpstr>Produkt Extralight</vt:lpstr>
      <vt:lpstr>Produkt Light</vt:lpstr>
      <vt:lpstr>Times New Roman</vt:lpstr>
      <vt:lpstr>Times Roman</vt:lpstr>
      <vt:lpstr>36_DynamicWavesLight</vt:lpstr>
      <vt:lpstr>Temporal Analysis of News Sentiment and Topics Using Advanced NLP Techniques</vt:lpstr>
      <vt:lpstr>Introduction</vt:lpstr>
      <vt:lpstr>Objectives</vt:lpstr>
      <vt:lpstr>Methodology</vt:lpstr>
      <vt:lpstr>Key Challenges</vt:lpstr>
      <vt:lpstr>Results</vt:lpstr>
      <vt:lpstr>Positive Sentiments: The highest frequency (approximately 2000), indicating that a significant portion of the sampled data reflects favorable or optimistic sentiments. Neutral Sentiments: Slightly less frequent than positive sentiments, showing a moderate number of texts with neutral, factual, or non-opinionated content. Negative Sentiments: The least frequent category, but still substantial, indicating a notable amount of dissatisfaction or negative expressions.</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Pravigna Pala</dc:creator>
  <cp:lastModifiedBy>Pala, Pravigna (UMKC-Student)</cp:lastModifiedBy>
  <cp:revision>2</cp:revision>
  <dcterms:modified xsi:type="dcterms:W3CDTF">2024-12-07T01:21:58Z</dcterms:modified>
</cp:coreProperties>
</file>