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1268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1268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1268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1268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0"/>
            <a:ext cx="10835640" cy="6858000"/>
          </a:xfrm>
          <a:custGeom>
            <a:avLst/>
            <a:gdLst/>
            <a:ahLst/>
            <a:cxnLst/>
            <a:rect l="l" t="t" r="r" b="b"/>
            <a:pathLst>
              <a:path w="10835640" h="6858000">
                <a:moveTo>
                  <a:pt x="0" y="6858000"/>
                </a:moveTo>
                <a:lnTo>
                  <a:pt x="10835640" y="6858000"/>
                </a:lnTo>
                <a:lnTo>
                  <a:pt x="108356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22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4572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0"/>
                </a:lnTo>
                <a:close/>
              </a:path>
            </a:pathLst>
          </a:custGeom>
          <a:solidFill>
            <a:srgbClr val="9126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0" y="0"/>
                </a:moveTo>
                <a:lnTo>
                  <a:pt x="899159" y="0"/>
                </a:lnTo>
                <a:lnTo>
                  <a:pt x="89915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92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0" y="0"/>
                </a:moveTo>
                <a:lnTo>
                  <a:pt x="899159" y="0"/>
                </a:lnTo>
                <a:lnTo>
                  <a:pt x="89915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22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355" y="302926"/>
            <a:ext cx="9156700" cy="1336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1268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7163" y="1523453"/>
            <a:ext cx="10136505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611" y="1202747"/>
            <a:ext cx="9147810" cy="354202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marR="5080">
              <a:lnSpc>
                <a:spcPts val="6630"/>
              </a:lnSpc>
              <a:spcBef>
                <a:spcPts val="1295"/>
              </a:spcBef>
            </a:pPr>
            <a:r>
              <a:rPr sz="65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5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0" spc="-55" dirty="0">
                <a:solidFill>
                  <a:srgbClr val="FFFFFF"/>
                </a:solidFill>
                <a:latin typeface="Arial"/>
                <a:cs typeface="Arial"/>
              </a:rPr>
              <a:t>Cloud-</a:t>
            </a:r>
            <a:r>
              <a:rPr sz="650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65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0" spc="-10" dirty="0">
                <a:solidFill>
                  <a:srgbClr val="FFFFFF"/>
                </a:solidFill>
                <a:latin typeface="Arial"/>
                <a:cs typeface="Arial"/>
              </a:rPr>
              <a:t>Banking </a:t>
            </a:r>
            <a:r>
              <a:rPr sz="6500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6500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0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65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500" spc="-10" dirty="0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sz="6500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0" dirty="0">
                <a:solidFill>
                  <a:srgbClr val="FFFFFF"/>
                </a:solidFill>
                <a:latin typeface="Arial"/>
                <a:cs typeface="Arial"/>
              </a:rPr>
              <a:t>Growing</a:t>
            </a:r>
            <a:r>
              <a:rPr sz="6500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0" spc="-50" dirty="0">
                <a:solidFill>
                  <a:srgbClr val="FFFFFF"/>
                </a:solidFill>
                <a:latin typeface="Arial"/>
                <a:cs typeface="Arial"/>
              </a:rPr>
              <a:t>Client </a:t>
            </a:r>
            <a:r>
              <a:rPr sz="6500" spc="-10" dirty="0">
                <a:solidFill>
                  <a:srgbClr val="FFFFFF"/>
                </a:solidFill>
                <a:latin typeface="Arial"/>
                <a:cs typeface="Arial"/>
              </a:rPr>
              <a:t>Inquiries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751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EXPERIMENTAL</a:t>
            </a:r>
            <a:r>
              <a:rPr spc="-250" dirty="0"/>
              <a:t> </a:t>
            </a:r>
            <a:r>
              <a:rPr spc="-95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638300"/>
            <a:ext cx="3096653" cy="23229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4381500"/>
            <a:ext cx="3096653" cy="20313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86286" y="1909422"/>
            <a:ext cx="45675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Visualization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Model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 </a:t>
            </a:r>
            <a:r>
              <a:rPr sz="2000" spc="-10" dirty="0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 marL="102235" indent="-99695">
              <a:lnSpc>
                <a:spcPts val="2405"/>
              </a:lnSpc>
              <a:buSzPct val="97500"/>
              <a:buFont typeface="Arial"/>
              <a:buChar char="•"/>
              <a:tabLst>
                <a:tab pos="102235" algn="l"/>
              </a:tabLst>
            </a:pPr>
            <a:r>
              <a:rPr sz="2000" dirty="0">
                <a:latin typeface="Times New Roman"/>
                <a:cs typeface="Times New Roman"/>
              </a:rPr>
              <a:t>Accuracy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Score: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95.01%</a:t>
            </a:r>
            <a:endParaRPr sz="2000">
              <a:latin typeface="Times New Roman"/>
              <a:cs typeface="Times New Roman"/>
            </a:endParaRPr>
          </a:p>
          <a:p>
            <a:pPr marL="102235" indent="-99695">
              <a:lnSpc>
                <a:spcPts val="2430"/>
              </a:lnSpc>
              <a:buSzPct val="97500"/>
              <a:buFont typeface="Arial"/>
              <a:buChar char="•"/>
              <a:tabLst>
                <a:tab pos="102235" algn="l"/>
              </a:tabLst>
            </a:pPr>
            <a:r>
              <a:rPr sz="2000" dirty="0">
                <a:latin typeface="Times New Roman"/>
                <a:cs typeface="Times New Roman"/>
              </a:rPr>
              <a:t>Precision Score: </a:t>
            </a:r>
            <a:r>
              <a:rPr sz="2000" spc="-10" dirty="0">
                <a:latin typeface="Times New Roman"/>
                <a:cs typeface="Times New Roman"/>
              </a:rPr>
              <a:t>95.14%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4421" y="3823921"/>
            <a:ext cx="44602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figure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0" dirty="0">
                <a:latin typeface="Times New Roman"/>
                <a:cs typeface="Times New Roman"/>
              </a:rPr>
              <a:t> class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accounts,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investments,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20" dirty="0">
                <a:latin typeface="Times New Roman"/>
                <a:cs typeface="Times New Roman"/>
              </a:rPr>
              <a:t>security.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counts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611" y="505891"/>
            <a:ext cx="2675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cap="small" spc="-195" dirty="0"/>
              <a:t>Conclusion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16227" y="1318204"/>
            <a:ext cx="8374380" cy="49180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914400">
              <a:lnSpc>
                <a:spcPts val="2280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conclusion,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learning-</a:t>
            </a:r>
            <a:r>
              <a:rPr sz="2000" spc="-10" dirty="0">
                <a:latin typeface="Times New Roman"/>
                <a:cs typeface="Times New Roman"/>
              </a:rPr>
              <a:t>driven </a:t>
            </a:r>
            <a:r>
              <a:rPr sz="2000" dirty="0">
                <a:latin typeface="Times New Roman"/>
                <a:cs typeface="Times New Roman"/>
              </a:rPr>
              <a:t>chatbots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difference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customers.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using </a:t>
            </a:r>
            <a:r>
              <a:rPr sz="2000" dirty="0">
                <a:latin typeface="Times New Roman"/>
                <a:cs typeface="Times New Roman"/>
              </a:rPr>
              <a:t>fancy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smart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algorithms,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assistants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talk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happier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answering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questions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quickly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accurately,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better </a:t>
            </a:r>
            <a:r>
              <a:rPr sz="2000" dirty="0">
                <a:latin typeface="Times New Roman"/>
                <a:cs typeface="Times New Roman"/>
              </a:rPr>
              <a:t>too.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ahead,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AI-based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chatbots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making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interesting,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shaping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digital </a:t>
            </a:r>
            <a:r>
              <a:rPr sz="2000" spc="-20" dirty="0">
                <a:latin typeface="Times New Roman"/>
                <a:cs typeface="Times New Roman"/>
              </a:rPr>
              <a:t>age.</a:t>
            </a:r>
            <a:endParaRPr sz="20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1545"/>
              </a:spcBef>
            </a:pPr>
            <a:r>
              <a:rPr sz="3600" b="1" dirty="0">
                <a:solidFill>
                  <a:srgbClr val="91268E"/>
                </a:solidFill>
                <a:latin typeface="Times New Roman"/>
                <a:cs typeface="Times New Roman"/>
              </a:rPr>
              <a:t>FUTURE</a:t>
            </a:r>
            <a:r>
              <a:rPr sz="3600" b="1" spc="-25" dirty="0">
                <a:solidFill>
                  <a:srgbClr val="91268E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91268E"/>
                </a:solidFill>
                <a:latin typeface="Arial"/>
                <a:cs typeface="Arial"/>
              </a:rPr>
              <a:t>WORK</a:t>
            </a:r>
            <a:endParaRPr sz="3200">
              <a:latin typeface="Arial"/>
              <a:cs typeface="Arial"/>
            </a:endParaRPr>
          </a:p>
          <a:p>
            <a:pPr marL="322580" marR="132715" indent="-285750">
              <a:lnSpc>
                <a:spcPct val="100000"/>
              </a:lnSpc>
              <a:spcBef>
                <a:spcPts val="2230"/>
              </a:spcBef>
              <a:buSzPct val="102500"/>
              <a:buFont typeface="Wingdings"/>
              <a:buChar char=""/>
              <a:tabLst>
                <a:tab pos="322580" algn="l"/>
                <a:tab pos="1893570" algn="l"/>
                <a:tab pos="2351405" algn="l"/>
                <a:tab pos="3389629" algn="l"/>
                <a:tab pos="4831715" algn="l"/>
                <a:tab pos="5288915" algn="l"/>
                <a:tab pos="6353175" algn="l"/>
                <a:tab pos="78663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Consolidation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chatbot's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functionality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via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feedback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arrangements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continuing </a:t>
            </a:r>
            <a:r>
              <a:rPr sz="2000" spc="-10" dirty="0">
                <a:latin typeface="Times New Roman"/>
                <a:cs typeface="Times New Roman"/>
              </a:rPr>
              <a:t>learning.</a:t>
            </a:r>
            <a:endParaRPr sz="2000">
              <a:latin typeface="Times New Roman"/>
              <a:cs typeface="Times New Roman"/>
            </a:endParaRPr>
          </a:p>
          <a:p>
            <a:pPr marL="322580" marR="128905" indent="-285750">
              <a:lnSpc>
                <a:spcPct val="100000"/>
              </a:lnSpc>
              <a:buSzPct val="102500"/>
              <a:buFont typeface="Wingdings"/>
              <a:buChar char=""/>
              <a:tabLst>
                <a:tab pos="322580" algn="l"/>
                <a:tab pos="1569085" algn="l"/>
                <a:tab pos="2038350" algn="l"/>
                <a:tab pos="3089275" algn="l"/>
                <a:tab pos="4558665" algn="l"/>
                <a:tab pos="4915535" algn="l"/>
                <a:tab pos="6229985" algn="l"/>
                <a:tab pos="6910705" algn="l"/>
              </a:tabLst>
            </a:pPr>
            <a:r>
              <a:rPr sz="2000" spc="-10" dirty="0">
                <a:latin typeface="Times New Roman"/>
                <a:cs typeface="Times New Roman"/>
              </a:rPr>
              <a:t>Enhancing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chatbot's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competences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incorporate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more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sophisticated </a:t>
            </a:r>
            <a:r>
              <a:rPr sz="2000" dirty="0">
                <a:latin typeface="Times New Roman"/>
                <a:cs typeface="Times New Roman"/>
              </a:rPr>
              <a:t>banking </a:t>
            </a:r>
            <a:r>
              <a:rPr sz="2000" spc="-1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22580" indent="-285750">
              <a:lnSpc>
                <a:spcPct val="100000"/>
              </a:lnSpc>
              <a:buSzPct val="102500"/>
              <a:buFont typeface="Wingdings"/>
              <a:buChar char=""/>
              <a:tabLst>
                <a:tab pos="322580" algn="l"/>
              </a:tabLst>
            </a:pPr>
            <a:r>
              <a:rPr sz="2000" dirty="0">
                <a:latin typeface="Times New Roman"/>
                <a:cs typeface="Times New Roman"/>
              </a:rPr>
              <a:t>Calculating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chatbot's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usefulness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-10" dirty="0">
                <a:latin typeface="Times New Roman"/>
                <a:cs typeface="Times New Roman"/>
              </a:rPr>
              <a:t> sceneries.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611" y="672977"/>
            <a:ext cx="3718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8300" indent="-342900">
              <a:lnSpc>
                <a:spcPts val="2215"/>
              </a:lnSpc>
              <a:spcBef>
                <a:spcPts val="50"/>
              </a:spcBef>
              <a:buSzPct val="102777"/>
              <a:buAutoNum type="arabicPeriod"/>
              <a:tabLst>
                <a:tab pos="368300" algn="l"/>
              </a:tabLst>
            </a:pPr>
            <a:r>
              <a:rPr dirty="0"/>
              <a:t>M.</a:t>
            </a:r>
            <a:r>
              <a:rPr spc="-75" dirty="0"/>
              <a:t> </a:t>
            </a:r>
            <a:r>
              <a:rPr dirty="0"/>
              <a:t>Hasal,</a:t>
            </a:r>
            <a:r>
              <a:rPr spc="-30" dirty="0"/>
              <a:t> </a:t>
            </a:r>
            <a:r>
              <a:rPr dirty="0"/>
              <a:t>J.</a:t>
            </a:r>
            <a:r>
              <a:rPr spc="-25" dirty="0"/>
              <a:t> </a:t>
            </a:r>
            <a:r>
              <a:rPr dirty="0"/>
              <a:t>Martin,</a:t>
            </a:r>
            <a:r>
              <a:rPr spc="-30" dirty="0"/>
              <a:t> </a:t>
            </a:r>
            <a:r>
              <a:rPr dirty="0"/>
              <a:t>J.</a:t>
            </a:r>
            <a:r>
              <a:rPr spc="-25" dirty="0"/>
              <a:t> </a:t>
            </a:r>
            <a:r>
              <a:rPr dirty="0"/>
              <a:t>Nowaková,</a:t>
            </a:r>
            <a:r>
              <a:rPr spc="-30" dirty="0"/>
              <a:t> </a:t>
            </a:r>
            <a:r>
              <a:rPr dirty="0"/>
              <a:t>K.</a:t>
            </a:r>
            <a:r>
              <a:rPr spc="-110" dirty="0"/>
              <a:t> </a:t>
            </a:r>
            <a:r>
              <a:rPr dirty="0"/>
              <a:t>Ahmed</a:t>
            </a:r>
            <a:r>
              <a:rPr spc="-30" dirty="0"/>
              <a:t> </a:t>
            </a:r>
            <a:r>
              <a:rPr spc="-10" dirty="0"/>
              <a:t>Saghair,</a:t>
            </a:r>
            <a:r>
              <a:rPr spc="-25" dirty="0"/>
              <a:t> </a:t>
            </a:r>
            <a:r>
              <a:rPr dirty="0"/>
              <a:t>H.</a:t>
            </a:r>
            <a:r>
              <a:rPr spc="-114" dirty="0"/>
              <a:t> </a:t>
            </a:r>
            <a:r>
              <a:rPr dirty="0"/>
              <a:t>Abdulla,</a:t>
            </a:r>
            <a:r>
              <a:rPr spc="-60" dirty="0"/>
              <a:t> </a:t>
            </a:r>
            <a:r>
              <a:rPr spc="-125" dirty="0"/>
              <a:t>V.</a:t>
            </a:r>
            <a:r>
              <a:rPr dirty="0"/>
              <a:t> Snášel,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L.</a:t>
            </a:r>
            <a:r>
              <a:rPr spc="-25" dirty="0"/>
              <a:t> </a:t>
            </a:r>
            <a:r>
              <a:rPr dirty="0"/>
              <a:t>Ogiela.</a:t>
            </a:r>
            <a:r>
              <a:rPr spc="-30" dirty="0"/>
              <a:t> </a:t>
            </a:r>
            <a:r>
              <a:rPr spc="-10" dirty="0"/>
              <a:t>"Chatbots:</a:t>
            </a:r>
          </a:p>
          <a:p>
            <a:pPr marL="367030" marR="643255" lvl="1" indent="-74930">
              <a:lnSpc>
                <a:spcPts val="2160"/>
              </a:lnSpc>
              <a:spcBef>
                <a:spcPts val="65"/>
              </a:spcBef>
              <a:buClr>
                <a:srgbClr val="91268E"/>
              </a:buClr>
              <a:buSzPct val="77777"/>
              <a:buFont typeface="Arial"/>
              <a:buChar char="•"/>
              <a:tabLst>
                <a:tab pos="368300" algn="l"/>
              </a:tabLst>
            </a:pP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Security,</a:t>
            </a:r>
            <a:r>
              <a:rPr sz="1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privacy,</a:t>
            </a:r>
            <a:r>
              <a:rPr sz="1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protection,</a:t>
            </a:r>
            <a:r>
              <a:rPr sz="1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social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aspects."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212121"/>
                </a:solidFill>
                <a:latin typeface="Times New Roman"/>
                <a:cs typeface="Times New Roman"/>
              </a:rPr>
              <a:t>Concurrency</a:t>
            </a:r>
            <a:r>
              <a:rPr sz="1800" i="1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i="1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212121"/>
                </a:solidFill>
                <a:latin typeface="Times New Roman"/>
                <a:cs typeface="Times New Roman"/>
              </a:rPr>
              <a:t>Computation:</a:t>
            </a:r>
            <a:r>
              <a:rPr sz="1800" i="1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212121"/>
                </a:solidFill>
                <a:latin typeface="Times New Roman"/>
                <a:cs typeface="Times New Roman"/>
              </a:rPr>
              <a:t>Practice</a:t>
            </a:r>
            <a:r>
              <a:rPr sz="1800" i="1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212121"/>
                </a:solidFill>
                <a:latin typeface="Times New Roman"/>
                <a:cs typeface="Times New Roman"/>
              </a:rPr>
              <a:t>and 	</a:t>
            </a:r>
            <a:r>
              <a:rPr sz="1800" i="1" dirty="0">
                <a:solidFill>
                  <a:srgbClr val="212121"/>
                </a:solidFill>
                <a:latin typeface="Times New Roman"/>
                <a:cs typeface="Times New Roman"/>
              </a:rPr>
              <a:t>Experience</a:t>
            </a:r>
            <a:r>
              <a:rPr sz="1800" i="1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33,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no.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19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(2021):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e6426</a:t>
            </a:r>
            <a:endParaRPr sz="1800">
              <a:latin typeface="Times New Roman"/>
              <a:cs typeface="Times New Roman"/>
            </a:endParaRPr>
          </a:p>
          <a:p>
            <a:pPr marL="368300" marR="44450" indent="-342900">
              <a:lnSpc>
                <a:spcPts val="2160"/>
              </a:lnSpc>
              <a:buSzPct val="102777"/>
              <a:buAutoNum type="arabicPeriod"/>
              <a:tabLst>
                <a:tab pos="368300" algn="l"/>
              </a:tabLst>
            </a:pPr>
            <a:r>
              <a:rPr dirty="0">
                <a:solidFill>
                  <a:srgbClr val="000000"/>
                </a:solidFill>
              </a:rPr>
              <a:t>Chanda,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Rajat,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Sandeep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Prabhu.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"Secured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Framework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Banking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Chatbots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using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AI,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ML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NLP."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2023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7th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International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Conference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Intelligent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Computing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Control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Systems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(ICICCS),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pp.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60-</a:t>
            </a:r>
            <a:r>
              <a:rPr spc="-25" dirty="0">
                <a:solidFill>
                  <a:srgbClr val="000000"/>
                </a:solidFill>
              </a:rPr>
              <a:t>65. </a:t>
            </a:r>
            <a:r>
              <a:rPr dirty="0">
                <a:solidFill>
                  <a:srgbClr val="000000"/>
                </a:solidFill>
              </a:rPr>
              <a:t>IEEE,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2023.</a:t>
            </a:r>
          </a:p>
          <a:p>
            <a:pPr marL="368300" marR="17780" indent="-342900" algn="just">
              <a:lnSpc>
                <a:spcPts val="2160"/>
              </a:lnSpc>
              <a:buSzPct val="102777"/>
              <a:buAutoNum type="arabicPeriod"/>
              <a:tabLst>
                <a:tab pos="368300" algn="l"/>
              </a:tabLst>
            </a:pPr>
            <a:r>
              <a:rPr dirty="0">
                <a:solidFill>
                  <a:srgbClr val="000000"/>
                </a:solidFill>
              </a:rPr>
              <a:t>Suhel,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S.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Fathima,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25" dirty="0">
                <a:solidFill>
                  <a:srgbClr val="000000"/>
                </a:solidFill>
              </a:rPr>
              <a:t>V.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K.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Shukla,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S.Vyas,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V.P.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Mishra.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"Conversation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automation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banking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through </a:t>
            </a:r>
            <a:r>
              <a:rPr dirty="0">
                <a:solidFill>
                  <a:srgbClr val="000000"/>
                </a:solidFill>
              </a:rPr>
              <a:t>chatbot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using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artificial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machine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intelligence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language."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2020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8th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international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conference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reliability, </a:t>
            </a:r>
            <a:r>
              <a:rPr dirty="0">
                <a:solidFill>
                  <a:srgbClr val="000000"/>
                </a:solidFill>
              </a:rPr>
              <a:t>infocom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technologies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optimization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(trends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future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directions)(ICRITO),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pp.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611-</a:t>
            </a:r>
            <a:r>
              <a:rPr dirty="0">
                <a:solidFill>
                  <a:srgbClr val="000000"/>
                </a:solidFill>
              </a:rPr>
              <a:t>618.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IEEE,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2020.</a:t>
            </a:r>
          </a:p>
          <a:p>
            <a:pPr marL="368300" marR="383540" indent="-342900">
              <a:lnSpc>
                <a:spcPts val="2160"/>
              </a:lnSpc>
              <a:buSzPct val="102777"/>
              <a:buAutoNum type="arabicPeriod"/>
              <a:tabLst>
                <a:tab pos="368300" algn="l"/>
              </a:tabLst>
            </a:pPr>
            <a:r>
              <a:rPr dirty="0">
                <a:solidFill>
                  <a:srgbClr val="000000"/>
                </a:solidFill>
              </a:rPr>
              <a:t>S.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Khan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M.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R.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Rabbani,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“Artificial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Intelligence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NLP-</a:t>
            </a:r>
            <a:r>
              <a:rPr dirty="0">
                <a:solidFill>
                  <a:srgbClr val="000000"/>
                </a:solidFill>
              </a:rPr>
              <a:t>Based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Chatbot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Islamic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Banking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and </a:t>
            </a:r>
            <a:r>
              <a:rPr dirty="0">
                <a:solidFill>
                  <a:srgbClr val="000000"/>
                </a:solidFill>
              </a:rPr>
              <a:t>Finance,”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International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Journal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Information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Retrieval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Research,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vol.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11,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no.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3,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pp.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65–77,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Jul.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2021, </a:t>
            </a:r>
            <a:r>
              <a:rPr dirty="0">
                <a:solidFill>
                  <a:srgbClr val="000000"/>
                </a:solidFill>
              </a:rPr>
              <a:t>doi: </a:t>
            </a:r>
            <a:r>
              <a:rPr spc="-10" dirty="0">
                <a:solidFill>
                  <a:srgbClr val="000000"/>
                </a:solidFill>
              </a:rPr>
              <a:t>10.4018/IJIRR.2021070105.</a:t>
            </a:r>
          </a:p>
          <a:p>
            <a:pPr marL="368300" marR="127000" indent="-342900">
              <a:lnSpc>
                <a:spcPts val="2160"/>
              </a:lnSpc>
              <a:buSzPct val="102777"/>
              <a:buAutoNum type="arabicPeriod"/>
              <a:tabLst>
                <a:tab pos="368300" algn="l"/>
              </a:tabLst>
            </a:pPr>
            <a:r>
              <a:rPr dirty="0">
                <a:solidFill>
                  <a:srgbClr val="000000"/>
                </a:solidFill>
              </a:rPr>
              <a:t>Dash,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B.,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Swayamsiddha,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S.,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Ali,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A.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I.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"Evolving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Smart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Banking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NLP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Deep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Learning."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In </a:t>
            </a:r>
            <a:r>
              <a:rPr dirty="0">
                <a:solidFill>
                  <a:srgbClr val="000000"/>
                </a:solidFill>
              </a:rPr>
              <a:t>Enabling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Technologies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Effective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Planning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Management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Sustainable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Smart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Cities,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pp.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151-</a:t>
            </a:r>
            <a:r>
              <a:rPr spc="-20" dirty="0">
                <a:solidFill>
                  <a:srgbClr val="000000"/>
                </a:solidFill>
              </a:rPr>
              <a:t>172. </a:t>
            </a:r>
            <a:r>
              <a:rPr dirty="0">
                <a:solidFill>
                  <a:srgbClr val="000000"/>
                </a:solidFill>
              </a:rPr>
              <a:t>Cham: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Springer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International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Publishing,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2023.</a:t>
            </a:r>
          </a:p>
          <a:p>
            <a:pPr marL="368300" marR="321945" indent="-342900">
              <a:lnSpc>
                <a:spcPts val="2160"/>
              </a:lnSpc>
              <a:buSzPct val="102777"/>
              <a:buAutoNum type="arabicPeriod"/>
              <a:tabLst>
                <a:tab pos="368300" algn="l"/>
              </a:tabLst>
            </a:pPr>
            <a:r>
              <a:rPr dirty="0">
                <a:solidFill>
                  <a:srgbClr val="000000"/>
                </a:solidFill>
              </a:rPr>
              <a:t>D.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Doherty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K.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Curran,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“Chatbots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online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banking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services,”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Web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Intelligence,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vol.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17,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no.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4,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pp. </a:t>
            </a:r>
            <a:r>
              <a:rPr dirty="0">
                <a:solidFill>
                  <a:srgbClr val="000000"/>
                </a:solidFill>
              </a:rPr>
              <a:t>327–342, 2019, doi: </a:t>
            </a:r>
            <a:r>
              <a:rPr spc="-10" dirty="0">
                <a:solidFill>
                  <a:srgbClr val="000000"/>
                </a:solidFill>
              </a:rPr>
              <a:t>10.3233/WEB190422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794" y="2079160"/>
            <a:ext cx="4887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latin typeface="Arial"/>
                <a:cs typeface="Arial"/>
              </a:rPr>
              <a:t>THANK</a:t>
            </a:r>
            <a:r>
              <a:rPr sz="5400" spc="-280" dirty="0">
                <a:latin typeface="Arial"/>
                <a:cs typeface="Arial"/>
              </a:rPr>
              <a:t> </a:t>
            </a:r>
            <a:r>
              <a:rPr sz="5400" spc="-20" dirty="0">
                <a:latin typeface="Arial"/>
                <a:cs typeface="Arial"/>
              </a:rPr>
              <a:t>YOU!</a:t>
            </a:r>
            <a:r>
              <a:rPr sz="5400" spc="-350" dirty="0">
                <a:latin typeface="Arial"/>
                <a:cs typeface="Arial"/>
              </a:rPr>
              <a:t> </a:t>
            </a:r>
            <a:r>
              <a:rPr b="0" spc="-675" dirty="0">
                <a:latin typeface="Wingdings"/>
                <a:cs typeface="Wingdings"/>
              </a:rPr>
              <a:t></a:t>
            </a:r>
            <a:endParaRPr sz="54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2713" y="4362046"/>
            <a:ext cx="29057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10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6E1C6B"/>
                </a:solidFill>
                <a:latin typeface="Times New Roman"/>
                <a:cs typeface="Times New Roman"/>
              </a:rPr>
              <a:t>Pravigna </a:t>
            </a:r>
            <a:r>
              <a:rPr sz="2000" b="1" spc="-20" dirty="0">
                <a:solidFill>
                  <a:srgbClr val="6E1C6B"/>
                </a:solidFill>
                <a:latin typeface="Times New Roman"/>
                <a:cs typeface="Times New Roman"/>
              </a:rPr>
              <a:t>Pala </a:t>
            </a:r>
            <a:r>
              <a:rPr sz="2000" b="1" dirty="0">
                <a:solidFill>
                  <a:srgbClr val="6E1C6B"/>
                </a:solidFill>
                <a:latin typeface="Times New Roman"/>
                <a:cs typeface="Times New Roman"/>
              </a:rPr>
              <a:t>Ashritha </a:t>
            </a:r>
            <a:r>
              <a:rPr sz="2000" b="1" spc="-10" dirty="0">
                <a:solidFill>
                  <a:srgbClr val="6E1C6B"/>
                </a:solidFill>
                <a:latin typeface="Times New Roman"/>
                <a:cs typeface="Times New Roman"/>
              </a:rPr>
              <a:t>Gudeti </a:t>
            </a:r>
            <a:r>
              <a:rPr sz="2000" b="1" dirty="0">
                <a:solidFill>
                  <a:srgbClr val="6E1C6B"/>
                </a:solidFill>
                <a:latin typeface="Times New Roman"/>
                <a:cs typeface="Times New Roman"/>
              </a:rPr>
              <a:t>Likhitha </a:t>
            </a:r>
            <a:r>
              <a:rPr sz="2000" b="1" spc="-10" dirty="0">
                <a:solidFill>
                  <a:srgbClr val="6E1C6B"/>
                </a:solidFill>
                <a:latin typeface="Times New Roman"/>
                <a:cs typeface="Times New Roman"/>
              </a:rPr>
              <a:t>Naguluri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E1C6B"/>
                </a:solidFill>
                <a:latin typeface="Times New Roman"/>
                <a:cs typeface="Times New Roman"/>
              </a:rPr>
              <a:t>Phanindra</a:t>
            </a:r>
            <a:r>
              <a:rPr sz="2000" b="1" spc="-35" dirty="0">
                <a:solidFill>
                  <a:srgbClr val="6E1C6B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1C6B"/>
                </a:solidFill>
                <a:latin typeface="Times New Roman"/>
                <a:cs typeface="Times New Roman"/>
              </a:rPr>
              <a:t>Babu</a:t>
            </a:r>
            <a:r>
              <a:rPr sz="2000" b="1" spc="-35" dirty="0">
                <a:solidFill>
                  <a:srgbClr val="6E1C6B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6E1C6B"/>
                </a:solidFill>
                <a:latin typeface="Times New Roman"/>
                <a:cs typeface="Times New Roman"/>
              </a:rPr>
              <a:t>Upputuri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4572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0"/>
                </a:lnTo>
                <a:close/>
              </a:path>
            </a:pathLst>
          </a:custGeom>
          <a:solidFill>
            <a:srgbClr val="9126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0611" y="1652284"/>
            <a:ext cx="5221605" cy="47212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96520" indent="-88900">
              <a:lnSpc>
                <a:spcPct val="100000"/>
              </a:lnSpc>
              <a:spcBef>
                <a:spcPts val="1565"/>
              </a:spcBef>
              <a:buClr>
                <a:srgbClr val="91268E"/>
              </a:buClr>
              <a:buSzPct val="77272"/>
              <a:buFont typeface="Arial"/>
              <a:buChar char="•"/>
              <a:tabLst>
                <a:tab pos="96520" algn="l"/>
              </a:tabLst>
            </a:pPr>
            <a:r>
              <a:rPr sz="2200" dirty="0">
                <a:latin typeface="Times New Roman"/>
                <a:cs typeface="Times New Roman"/>
              </a:rPr>
              <a:t>Introduction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Domain</a:t>
            </a:r>
            <a:endParaRPr sz="2200">
              <a:latin typeface="Times New Roman"/>
              <a:cs typeface="Times New Roman"/>
            </a:endParaRPr>
          </a:p>
          <a:p>
            <a:pPr marL="96520" indent="-88900">
              <a:lnSpc>
                <a:spcPct val="100000"/>
              </a:lnSpc>
              <a:spcBef>
                <a:spcPts val="1470"/>
              </a:spcBef>
              <a:buClr>
                <a:srgbClr val="91268E"/>
              </a:buClr>
              <a:buSzPct val="77272"/>
              <a:buFont typeface="Arial"/>
              <a:buChar char="•"/>
              <a:tabLst>
                <a:tab pos="96520" algn="l"/>
              </a:tabLst>
            </a:pPr>
            <a:r>
              <a:rPr sz="2200" spc="-10" dirty="0">
                <a:latin typeface="Times New Roman"/>
                <a:cs typeface="Times New Roman"/>
              </a:rPr>
              <a:t>Abstract</a:t>
            </a:r>
            <a:endParaRPr sz="2200">
              <a:latin typeface="Times New Roman"/>
              <a:cs typeface="Times New Roman"/>
            </a:endParaRPr>
          </a:p>
          <a:p>
            <a:pPr marL="96520" indent="-88900">
              <a:lnSpc>
                <a:spcPct val="100000"/>
              </a:lnSpc>
              <a:spcBef>
                <a:spcPts val="1465"/>
              </a:spcBef>
              <a:buClr>
                <a:srgbClr val="91268E"/>
              </a:buClr>
              <a:buSzPct val="77272"/>
              <a:buFont typeface="Arial"/>
              <a:buChar char="•"/>
              <a:tabLst>
                <a:tab pos="96520" algn="l"/>
              </a:tabLst>
            </a:pPr>
            <a:r>
              <a:rPr sz="2200" dirty="0">
                <a:latin typeface="Times New Roman"/>
                <a:cs typeface="Times New Roman"/>
              </a:rPr>
              <a:t>Challenges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Customer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Service</a:t>
            </a:r>
            <a:endParaRPr sz="2200">
              <a:latin typeface="Times New Roman"/>
              <a:cs typeface="Times New Roman"/>
            </a:endParaRPr>
          </a:p>
          <a:p>
            <a:pPr marL="96520" indent="-88900">
              <a:lnSpc>
                <a:spcPct val="100000"/>
              </a:lnSpc>
              <a:spcBef>
                <a:spcPts val="1470"/>
              </a:spcBef>
              <a:buClr>
                <a:srgbClr val="91268E"/>
              </a:buClr>
              <a:buSzPct val="77272"/>
              <a:buFont typeface="Arial"/>
              <a:buChar char="•"/>
              <a:tabLst>
                <a:tab pos="96520" algn="l"/>
              </a:tabLst>
            </a:pPr>
            <a:r>
              <a:rPr sz="2200" dirty="0">
                <a:latin typeface="Times New Roman"/>
                <a:cs typeface="Times New Roman"/>
              </a:rPr>
              <a:t>Our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Proposal: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Banking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Query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Classification</a:t>
            </a:r>
            <a:endParaRPr sz="2200">
              <a:latin typeface="Times New Roman"/>
              <a:cs typeface="Times New Roman"/>
            </a:endParaRPr>
          </a:p>
          <a:p>
            <a:pPr marL="96520" indent="-88900">
              <a:lnSpc>
                <a:spcPct val="100000"/>
              </a:lnSpc>
              <a:spcBef>
                <a:spcPts val="1470"/>
              </a:spcBef>
              <a:buClr>
                <a:srgbClr val="91268E"/>
              </a:buClr>
              <a:buSzPct val="77272"/>
              <a:buFont typeface="Arial"/>
              <a:buChar char="•"/>
              <a:tabLst>
                <a:tab pos="96520" algn="l"/>
              </a:tabLst>
            </a:pPr>
            <a:r>
              <a:rPr sz="2200" spc="-10" dirty="0">
                <a:latin typeface="Times New Roman"/>
                <a:cs typeface="Times New Roman"/>
              </a:rPr>
              <a:t>Architecture</a:t>
            </a:r>
            <a:endParaRPr sz="2200">
              <a:latin typeface="Times New Roman"/>
              <a:cs typeface="Times New Roman"/>
            </a:endParaRPr>
          </a:p>
          <a:p>
            <a:pPr marL="96520" indent="-88900">
              <a:lnSpc>
                <a:spcPct val="100000"/>
              </a:lnSpc>
              <a:spcBef>
                <a:spcPts val="1465"/>
              </a:spcBef>
              <a:buClr>
                <a:srgbClr val="91268E"/>
              </a:buClr>
              <a:buSzPct val="77272"/>
              <a:buFont typeface="Arial"/>
              <a:buChar char="•"/>
              <a:tabLst>
                <a:tab pos="96520" algn="l"/>
              </a:tabLst>
            </a:pPr>
            <a:r>
              <a:rPr sz="2200" spc="-10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 marL="96520" indent="-88900">
              <a:lnSpc>
                <a:spcPct val="100000"/>
              </a:lnSpc>
              <a:spcBef>
                <a:spcPts val="1470"/>
              </a:spcBef>
              <a:buClr>
                <a:srgbClr val="91268E"/>
              </a:buClr>
              <a:buSzPct val="77272"/>
              <a:buFont typeface="Arial"/>
              <a:buChar char="•"/>
              <a:tabLst>
                <a:tab pos="96520" algn="l"/>
              </a:tabLst>
            </a:pPr>
            <a:r>
              <a:rPr sz="2200" dirty="0">
                <a:latin typeface="Times New Roman"/>
                <a:cs typeface="Times New Roman"/>
              </a:rPr>
              <a:t>Model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Training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Deployment</a:t>
            </a:r>
            <a:endParaRPr sz="2200">
              <a:latin typeface="Times New Roman"/>
              <a:cs typeface="Times New Roman"/>
            </a:endParaRPr>
          </a:p>
          <a:p>
            <a:pPr marL="96520" indent="-88900">
              <a:lnSpc>
                <a:spcPct val="100000"/>
              </a:lnSpc>
              <a:spcBef>
                <a:spcPts val="1465"/>
              </a:spcBef>
              <a:buClr>
                <a:srgbClr val="91268E"/>
              </a:buClr>
              <a:buSzPct val="77272"/>
              <a:buFont typeface="Arial"/>
              <a:buChar char="•"/>
              <a:tabLst>
                <a:tab pos="96520" algn="l"/>
              </a:tabLst>
            </a:pPr>
            <a:r>
              <a:rPr sz="2200" dirty="0">
                <a:latin typeface="Times New Roman"/>
                <a:cs typeface="Times New Roman"/>
              </a:rPr>
              <a:t>Experimental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Results</a:t>
            </a:r>
            <a:endParaRPr sz="2200">
              <a:latin typeface="Times New Roman"/>
              <a:cs typeface="Times New Roman"/>
            </a:endParaRPr>
          </a:p>
          <a:p>
            <a:pPr marL="96520" indent="-88900">
              <a:lnSpc>
                <a:spcPct val="100000"/>
              </a:lnSpc>
              <a:spcBef>
                <a:spcPts val="1470"/>
              </a:spcBef>
              <a:buClr>
                <a:srgbClr val="91268E"/>
              </a:buClr>
              <a:buSzPct val="77272"/>
              <a:buFont typeface="Arial"/>
              <a:buChar char="•"/>
              <a:tabLst>
                <a:tab pos="96520" algn="l"/>
              </a:tabLst>
            </a:pPr>
            <a:r>
              <a:rPr sz="2200" dirty="0">
                <a:latin typeface="Times New Roman"/>
                <a:cs typeface="Times New Roman"/>
              </a:rPr>
              <a:t>Conclusion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Future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Works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096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611" y="943124"/>
            <a:ext cx="7812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INTRODUCTION</a:t>
            </a:r>
            <a:r>
              <a:rPr spc="-225" dirty="0"/>
              <a:t> </a:t>
            </a:r>
            <a:r>
              <a:rPr spc="-20" dirty="0"/>
              <a:t>TO</a:t>
            </a:r>
            <a:r>
              <a:rPr spc="-215" dirty="0"/>
              <a:t> </a:t>
            </a:r>
            <a:r>
              <a:rPr spc="-3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611" y="1840821"/>
            <a:ext cx="7820659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SzPct val="82500"/>
              <a:buFont typeface="Arial"/>
              <a:buChar char="•"/>
              <a:tabLst>
                <a:tab pos="196850" algn="l"/>
              </a:tabLst>
            </a:pPr>
            <a:r>
              <a:rPr sz="2000" dirty="0">
                <a:latin typeface="Times New Roman"/>
                <a:cs typeface="Times New Roman"/>
              </a:rPr>
              <a:t>Deliberate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significance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banking.</a:t>
            </a:r>
            <a:endParaRPr sz="2000">
              <a:latin typeface="Times New Roman"/>
              <a:cs typeface="Times New Roman"/>
            </a:endParaRPr>
          </a:p>
          <a:p>
            <a:pPr marL="195580" marR="283845" indent="-182880">
              <a:lnSpc>
                <a:spcPts val="2280"/>
              </a:lnSpc>
              <a:spcBef>
                <a:spcPts val="1655"/>
              </a:spcBef>
              <a:buSzPct val="82500"/>
              <a:buFont typeface="Arial"/>
              <a:buChar char="•"/>
              <a:tabLst>
                <a:tab pos="195580" algn="l"/>
                <a:tab pos="1968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Familiarize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 interactions.</a:t>
            </a:r>
            <a:endParaRPr sz="20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1425"/>
              </a:spcBef>
              <a:buClr>
                <a:srgbClr val="91268E"/>
              </a:buClr>
              <a:buSzPct val="82500"/>
              <a:buFont typeface="Arial"/>
              <a:buChar char="•"/>
              <a:tabLst>
                <a:tab pos="196850" algn="l"/>
              </a:tabLst>
            </a:pP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overview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industry.</a:t>
            </a:r>
            <a:endParaRPr sz="2000">
              <a:latin typeface="Times New Roman"/>
              <a:cs typeface="Times New Roman"/>
            </a:endParaRPr>
          </a:p>
          <a:p>
            <a:pPr marL="195580" marR="297815" indent="-182880">
              <a:lnSpc>
                <a:spcPts val="2280"/>
              </a:lnSpc>
              <a:spcBef>
                <a:spcPts val="1655"/>
              </a:spcBef>
              <a:buSzPct val="82500"/>
              <a:buFont typeface="Arial"/>
              <a:buChar char="•"/>
              <a:tabLst>
                <a:tab pos="195580" algn="l"/>
                <a:tab pos="1968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Highlight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inquiries efficiently.</a:t>
            </a:r>
            <a:endParaRPr sz="20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1425"/>
              </a:spcBef>
              <a:buClr>
                <a:srgbClr val="91268E"/>
              </a:buClr>
              <a:buSzPct val="82500"/>
              <a:buFont typeface="Arial"/>
              <a:buChar char="•"/>
              <a:tabLst>
                <a:tab pos="196850" algn="l"/>
              </a:tabLst>
            </a:pPr>
            <a:r>
              <a:rPr sz="2000" dirty="0">
                <a:latin typeface="Times New Roman"/>
                <a:cs typeface="Times New Roman"/>
              </a:rPr>
              <a:t>Emphasize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innovative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898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611" y="1840821"/>
            <a:ext cx="8430895" cy="35153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Query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Classification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initiative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tackles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faced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staff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efficiently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managing </a:t>
            </a:r>
            <a:r>
              <a:rPr sz="2000" dirty="0">
                <a:latin typeface="Times New Roman"/>
                <a:cs typeface="Times New Roman"/>
              </a:rPr>
              <a:t>routine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inquiries.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harnessing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particularly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(NLP),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chatbot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capable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understanding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frequently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asked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questions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(FAQs)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Acting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assistant,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chatbot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prompt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solutions, </a:t>
            </a:r>
            <a:r>
              <a:rPr sz="2000" dirty="0">
                <a:latin typeface="Times New Roman"/>
                <a:cs typeface="Times New Roman"/>
              </a:rPr>
              <a:t>reducing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human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involvement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enhancing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overall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satisfaction.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preprocessing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training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Vector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Classification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(SVC),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solution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Flask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real-time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interaction.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Conducted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Google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Colab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cloud-</a:t>
            </a:r>
            <a:r>
              <a:rPr sz="2000" spc="-10" dirty="0">
                <a:latin typeface="Times New Roman"/>
                <a:cs typeface="Times New Roman"/>
              </a:rPr>
              <a:t>based </a:t>
            </a:r>
            <a:r>
              <a:rPr sz="2000" dirty="0">
                <a:latin typeface="Times New Roman"/>
                <a:cs typeface="Times New Roman"/>
              </a:rPr>
              <a:t>platform,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initiative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highlights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importance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operational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efficiency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satisfaction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modern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898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611" y="1968694"/>
            <a:ext cx="8441690" cy="35306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95580" marR="5080" indent="-182880">
              <a:lnSpc>
                <a:spcPts val="2039"/>
              </a:lnSpc>
              <a:spcBef>
                <a:spcPts val="465"/>
              </a:spcBef>
              <a:buSzPct val="82500"/>
              <a:buFont typeface="Wingdings"/>
              <a:buChar char=""/>
              <a:tabLst>
                <a:tab pos="195580" algn="l"/>
                <a:tab pos="2603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Quality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Data: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Obtaining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high-quality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relevant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chatbot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significantly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impact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effectiveness.</a:t>
            </a:r>
            <a:endParaRPr sz="2000">
              <a:latin typeface="Times New Roman"/>
              <a:cs typeface="Times New Roman"/>
            </a:endParaRPr>
          </a:p>
          <a:p>
            <a:pPr marL="195580" marR="95885" indent="-182880">
              <a:lnSpc>
                <a:spcPts val="2039"/>
              </a:lnSpc>
              <a:spcBef>
                <a:spcPts val="1600"/>
              </a:spcBef>
              <a:buSzPct val="82500"/>
              <a:buFont typeface="Wingdings"/>
              <a:buChar char=""/>
              <a:tabLst>
                <a:tab pos="195580" algn="l"/>
                <a:tab pos="260350" algn="l"/>
                <a:tab pos="3852545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Understanding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Varied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Queries: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chatbot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capable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interpreting </a:t>
            </a:r>
            <a:r>
              <a:rPr sz="2000" dirty="0">
                <a:latin typeface="Times New Roman"/>
                <a:cs typeface="Times New Roman"/>
              </a:rPr>
              <a:t>diverse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styles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queries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robust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natural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capabilities.</a:t>
            </a:r>
            <a:endParaRPr sz="2000">
              <a:latin typeface="Times New Roman"/>
              <a:cs typeface="Times New Roman"/>
            </a:endParaRPr>
          </a:p>
          <a:p>
            <a:pPr marL="195580" marR="224154" indent="-182880">
              <a:lnSpc>
                <a:spcPts val="2039"/>
              </a:lnSpc>
              <a:spcBef>
                <a:spcPts val="1600"/>
              </a:spcBef>
              <a:buSzPct val="82500"/>
              <a:buFont typeface="Wingdings"/>
              <a:buChar char=""/>
              <a:tabLst>
                <a:tab pos="195580" algn="l"/>
                <a:tab pos="2603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Regulatory</a:t>
            </a:r>
            <a:r>
              <a:rPr sz="2000" b="1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Compliance:</a:t>
            </a:r>
            <a:r>
              <a:rPr sz="2000" b="1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20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chatbot</a:t>
            </a:r>
            <a:r>
              <a:rPr sz="20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complies</a:t>
            </a:r>
            <a:r>
              <a:rPr sz="20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0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banking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regulations</a:t>
            </a:r>
            <a:r>
              <a:rPr sz="2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privacy</a:t>
            </a:r>
            <a:r>
              <a:rPr sz="2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laws</a:t>
            </a:r>
            <a:r>
              <a:rPr sz="2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essential</a:t>
            </a:r>
            <a:r>
              <a:rPr sz="2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maintain</a:t>
            </a:r>
            <a:r>
              <a:rPr sz="2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regulatory</a:t>
            </a:r>
            <a:r>
              <a:rPr sz="2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standards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protect</a:t>
            </a:r>
            <a:r>
              <a:rPr sz="20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sensitive</a:t>
            </a:r>
            <a:r>
              <a:rPr sz="20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customer</a:t>
            </a:r>
            <a:r>
              <a:rPr sz="20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195580" marR="520700" indent="-182880" algn="just">
              <a:lnSpc>
                <a:spcPts val="2039"/>
              </a:lnSpc>
              <a:spcBef>
                <a:spcPts val="1600"/>
              </a:spcBef>
              <a:buSzPct val="82500"/>
              <a:buFont typeface="Wingdings"/>
              <a:buChar char=""/>
              <a:tabLst>
                <a:tab pos="195580" algn="l"/>
                <a:tab pos="2603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r>
              <a:rPr sz="2000" b="1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Complexity:</a:t>
            </a:r>
            <a:r>
              <a:rPr sz="2000" b="1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Integrating</a:t>
            </a:r>
            <a:r>
              <a:rPr sz="2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chatbot</a:t>
            </a:r>
            <a:r>
              <a:rPr sz="2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seamlessly</a:t>
            </a:r>
            <a:r>
              <a:rPr sz="2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2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existing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banking</a:t>
            </a:r>
            <a:r>
              <a:rPr sz="2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systems</a:t>
            </a:r>
            <a:r>
              <a:rPr sz="2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platforms</a:t>
            </a:r>
            <a:r>
              <a:rPr sz="2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may</a:t>
            </a:r>
            <a:r>
              <a:rPr sz="20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present</a:t>
            </a:r>
            <a:r>
              <a:rPr sz="2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technical</a:t>
            </a:r>
            <a:r>
              <a:rPr sz="2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challenges,</a:t>
            </a:r>
            <a:r>
              <a:rPr sz="20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requiring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compatibility</a:t>
            </a:r>
            <a:r>
              <a:rPr sz="2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testing</a:t>
            </a:r>
            <a:r>
              <a:rPr sz="2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sz="2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adjustments.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898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215" dirty="0"/>
              <a:t> </a:t>
            </a:r>
            <a:r>
              <a:rPr spc="-50" dirty="0"/>
              <a:t>PROPOSAL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611" y="2014989"/>
            <a:ext cx="8312150" cy="17780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914400">
              <a:lnSpc>
                <a:spcPts val="2280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challenges,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propose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Query </a:t>
            </a:r>
            <a:r>
              <a:rPr sz="2000" dirty="0">
                <a:latin typeface="Times New Roman"/>
                <a:cs typeface="Times New Roman"/>
              </a:rPr>
              <a:t>Classification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Chatbot.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innovative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leverage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particularly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(NLP),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automate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query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handling.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accurately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interpreting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responding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diverse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queries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real-time,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chatbot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overall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satisfaction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streamline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100"/>
              </a:spcBef>
            </a:pPr>
            <a:r>
              <a:rPr cap="small" spc="-185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642" y="1969265"/>
            <a:ext cx="8910429" cy="3572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366953"/>
            <a:ext cx="5193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956" y="1201629"/>
            <a:ext cx="8963025" cy="48209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95580" marR="520700" indent="-182880">
              <a:lnSpc>
                <a:spcPts val="2280"/>
              </a:lnSpc>
              <a:spcBef>
                <a:spcPts val="275"/>
              </a:spcBef>
              <a:buSzPct val="82500"/>
              <a:buFont typeface="Arial"/>
              <a:buChar char="•"/>
              <a:tabLst>
                <a:tab pos="195580" algn="l"/>
                <a:tab pos="1968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Collection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Preprocessing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Gathered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FAQs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conducted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cleaning,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handling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null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unwanted characters.</a:t>
            </a:r>
            <a:endParaRPr sz="2000">
              <a:latin typeface="Times New Roman"/>
              <a:cs typeface="Times New Roman"/>
            </a:endParaRPr>
          </a:p>
          <a:p>
            <a:pPr marL="195580" marR="136525" indent="-182880">
              <a:lnSpc>
                <a:spcPts val="2280"/>
              </a:lnSpc>
              <a:spcBef>
                <a:spcPts val="1600"/>
              </a:spcBef>
              <a:buSzPct val="82500"/>
              <a:buFont typeface="Arial"/>
              <a:buChar char="•"/>
              <a:tabLst>
                <a:tab pos="195580" algn="l"/>
                <a:tab pos="1968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Feature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Engineering: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Extracted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relevant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performed </a:t>
            </a:r>
            <a:r>
              <a:rPr sz="2000" dirty="0">
                <a:latin typeface="Times New Roman"/>
                <a:cs typeface="Times New Roman"/>
              </a:rPr>
              <a:t>label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prepare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95580" marR="442595" indent="-182880">
              <a:lnSpc>
                <a:spcPts val="2280"/>
              </a:lnSpc>
              <a:spcBef>
                <a:spcPts val="1600"/>
              </a:spcBef>
              <a:buSzPct val="82500"/>
              <a:buFont typeface="Arial"/>
              <a:buChar char="•"/>
              <a:tabLst>
                <a:tab pos="195580" algn="l"/>
                <a:tab pos="1968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Training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Model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Selection:</a:t>
            </a:r>
            <a:r>
              <a:rPr sz="2000" b="1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Chose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10" dirty="0">
                <a:latin typeface="Times New Roman"/>
                <a:cs typeface="Times New Roman"/>
              </a:rPr>
              <a:t> Vector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(SVC)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linear </a:t>
            </a:r>
            <a:r>
              <a:rPr sz="2000" dirty="0">
                <a:latin typeface="Times New Roman"/>
                <a:cs typeface="Times New Roman"/>
              </a:rPr>
              <a:t>kernel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effectiveness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classification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tasks.</a:t>
            </a:r>
            <a:endParaRPr sz="2000">
              <a:latin typeface="Times New Roman"/>
              <a:cs typeface="Times New Roman"/>
            </a:endParaRPr>
          </a:p>
          <a:p>
            <a:pPr marL="195580" marR="200660" indent="-182880">
              <a:lnSpc>
                <a:spcPts val="2280"/>
              </a:lnSpc>
              <a:spcBef>
                <a:spcPts val="1600"/>
              </a:spcBef>
              <a:buSzPct val="82500"/>
              <a:buFont typeface="Arial"/>
              <a:buChar char="•"/>
              <a:tabLst>
                <a:tab pos="195580" algn="l"/>
                <a:tab pos="1968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Training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Validation:</a:t>
            </a:r>
            <a:r>
              <a:rPr sz="2000" b="1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preprocessed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splitting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validation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generalization.</a:t>
            </a:r>
            <a:endParaRPr sz="2000">
              <a:latin typeface="Times New Roman"/>
              <a:cs typeface="Times New Roman"/>
            </a:endParaRPr>
          </a:p>
          <a:p>
            <a:pPr marL="195580" marR="229235" indent="-182880">
              <a:lnSpc>
                <a:spcPts val="2280"/>
              </a:lnSpc>
              <a:spcBef>
                <a:spcPts val="1600"/>
              </a:spcBef>
              <a:buSzPct val="82500"/>
              <a:buFont typeface="Arial"/>
              <a:buChar char="•"/>
              <a:tabLst>
                <a:tab pos="195580" algn="l"/>
                <a:tab pos="1968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Hyperparameter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Tuning:</a:t>
            </a:r>
            <a:r>
              <a:rPr sz="2000" b="1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Fine-tuned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optimize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performance,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grid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cross-</a:t>
            </a:r>
            <a:r>
              <a:rPr sz="2000" spc="-10" dirty="0">
                <a:latin typeface="Times New Roman"/>
                <a:cs typeface="Times New Roman"/>
              </a:rPr>
              <a:t>validation.</a:t>
            </a:r>
            <a:endParaRPr sz="20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2280"/>
              </a:lnSpc>
              <a:spcBef>
                <a:spcPts val="1600"/>
              </a:spcBef>
              <a:buSzPct val="82500"/>
              <a:buFont typeface="Arial"/>
              <a:buChar char="•"/>
              <a:tabLst>
                <a:tab pos="195580" algn="l"/>
                <a:tab pos="196850" algn="l"/>
              </a:tabLst>
            </a:pPr>
            <a:r>
              <a:rPr sz="2000" dirty="0">
                <a:solidFill>
                  <a:srgbClr val="91268E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Evaluation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Metrics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precision,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recall,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F1-score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effectiveness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classifying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queries.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5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latin typeface="Arial"/>
                <a:cs typeface="Arial"/>
              </a:rPr>
              <a:t>MODEL</a:t>
            </a:r>
            <a:r>
              <a:rPr sz="4000" spc="-265" dirty="0">
                <a:latin typeface="Arial"/>
                <a:cs typeface="Arial"/>
              </a:rPr>
              <a:t> </a:t>
            </a:r>
            <a:r>
              <a:rPr sz="4000" spc="-50" dirty="0">
                <a:latin typeface="Arial"/>
                <a:cs typeface="Arial"/>
              </a:rPr>
              <a:t>TRAINING</a:t>
            </a:r>
            <a:r>
              <a:rPr sz="4000" spc="-25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AND</a:t>
            </a:r>
            <a:r>
              <a:rPr sz="4000" spc="-155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DEPLOYMENT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611" y="1658805"/>
            <a:ext cx="8434705" cy="457898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900" b="1" dirty="0">
                <a:latin typeface="Times New Roman"/>
                <a:cs typeface="Times New Roman"/>
              </a:rPr>
              <a:t>Model</a:t>
            </a:r>
            <a:r>
              <a:rPr sz="1900" b="1" spc="2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Training:</a:t>
            </a:r>
            <a:endParaRPr sz="1900">
              <a:latin typeface="Times New Roman"/>
              <a:cs typeface="Times New Roman"/>
            </a:endParaRPr>
          </a:p>
          <a:p>
            <a:pPr marL="193675" marR="127635" indent="-180975">
              <a:lnSpc>
                <a:spcPts val="1939"/>
              </a:lnSpc>
              <a:spcBef>
                <a:spcPts val="1605"/>
              </a:spcBef>
              <a:buClr>
                <a:srgbClr val="91268E"/>
              </a:buClr>
              <a:buSzPct val="81578"/>
              <a:buFont typeface="Arial"/>
              <a:buChar char="•"/>
              <a:tabLst>
                <a:tab pos="195580" algn="l"/>
              </a:tabLst>
            </a:pPr>
            <a:r>
              <a:rPr sz="1900" dirty="0">
                <a:latin typeface="Times New Roman"/>
                <a:cs typeface="Times New Roman"/>
              </a:rPr>
              <a:t>Applied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Support </a:t>
            </a:r>
            <a:r>
              <a:rPr sz="1900" spc="-10" dirty="0">
                <a:latin typeface="Times New Roman"/>
                <a:cs typeface="Times New Roman"/>
              </a:rPr>
              <a:t>Vector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Classifier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(SVC)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linear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kernel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due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its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proficiency 	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managing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high-dimensional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binary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classification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tasks.</a:t>
            </a:r>
            <a:endParaRPr sz="1900">
              <a:latin typeface="Times New Roman"/>
              <a:cs typeface="Times New Roman"/>
            </a:endParaRPr>
          </a:p>
          <a:p>
            <a:pPr marL="193675" marR="512445" indent="-180975">
              <a:lnSpc>
                <a:spcPts val="1939"/>
              </a:lnSpc>
              <a:spcBef>
                <a:spcPts val="1600"/>
              </a:spcBef>
              <a:buClr>
                <a:srgbClr val="91268E"/>
              </a:buClr>
              <a:buSzPct val="81578"/>
              <a:buFont typeface="Arial"/>
              <a:buChar char="•"/>
              <a:tabLst>
                <a:tab pos="195580" algn="l"/>
              </a:tabLst>
            </a:pPr>
            <a:r>
              <a:rPr sz="1900" dirty="0">
                <a:latin typeface="Times New Roman"/>
                <a:cs typeface="Times New Roman"/>
              </a:rPr>
              <a:t>Partitioned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into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training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testing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subsets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train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model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using 	</a:t>
            </a:r>
            <a:r>
              <a:rPr sz="1900" dirty="0">
                <a:latin typeface="Times New Roman"/>
                <a:cs typeface="Times New Roman"/>
              </a:rPr>
              <a:t>labeled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data.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900" b="1" dirty="0">
                <a:latin typeface="Times New Roman"/>
                <a:cs typeface="Times New Roman"/>
              </a:rPr>
              <a:t>Saving</a:t>
            </a:r>
            <a:r>
              <a:rPr sz="1900" b="1" spc="1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Model:</a:t>
            </a:r>
            <a:endParaRPr sz="19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1295"/>
              </a:spcBef>
              <a:buClr>
                <a:srgbClr val="91268E"/>
              </a:buClr>
              <a:buSzPct val="82352"/>
              <a:buFont typeface="Arial"/>
              <a:buChar char="•"/>
              <a:tabLst>
                <a:tab pos="194945" algn="l"/>
              </a:tabLst>
            </a:pPr>
            <a:r>
              <a:rPr sz="1700" spc="-10" dirty="0">
                <a:latin typeface="Times New Roman"/>
                <a:cs typeface="Times New Roman"/>
              </a:rPr>
              <a:t>We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saved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trained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model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called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model1.pkl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using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pickle.dump()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900" b="1" dirty="0">
                <a:latin typeface="Times New Roman"/>
                <a:cs typeface="Times New Roman"/>
              </a:rPr>
              <a:t>Deployment</a:t>
            </a:r>
            <a:r>
              <a:rPr sz="1900" b="1" spc="1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Using</a:t>
            </a:r>
            <a:r>
              <a:rPr sz="1900" b="1" spc="1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Flask</a:t>
            </a:r>
            <a:r>
              <a:rPr sz="1900" spc="-10" dirty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193675" marR="461645" indent="-180975">
              <a:lnSpc>
                <a:spcPts val="1939"/>
              </a:lnSpc>
              <a:spcBef>
                <a:spcPts val="1605"/>
              </a:spcBef>
              <a:buClr>
                <a:srgbClr val="91268E"/>
              </a:buClr>
              <a:buSzPct val="81578"/>
              <a:buFont typeface="Arial"/>
              <a:buChar char="•"/>
              <a:tabLst>
                <a:tab pos="195580" algn="l"/>
              </a:tabLst>
            </a:pPr>
            <a:r>
              <a:rPr sz="1900" dirty="0">
                <a:latin typeface="Times New Roman"/>
                <a:cs typeface="Times New Roman"/>
              </a:rPr>
              <a:t>Implemented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deployment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trained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model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web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application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through 	</a:t>
            </a:r>
            <a:r>
              <a:rPr sz="1900" dirty="0">
                <a:latin typeface="Times New Roman"/>
                <a:cs typeface="Times New Roman"/>
              </a:rPr>
              <a:t>Flask,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nimble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web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framework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Python.</a:t>
            </a:r>
            <a:endParaRPr sz="1900">
              <a:latin typeface="Times New Roman"/>
              <a:cs typeface="Times New Roman"/>
            </a:endParaRPr>
          </a:p>
          <a:p>
            <a:pPr marL="193675" marR="554990" indent="-180975">
              <a:lnSpc>
                <a:spcPts val="1939"/>
              </a:lnSpc>
              <a:spcBef>
                <a:spcPts val="1595"/>
              </a:spcBef>
              <a:buClr>
                <a:srgbClr val="91268E"/>
              </a:buClr>
              <a:buSzPct val="81578"/>
              <a:buFont typeface="Arial"/>
              <a:buChar char="•"/>
              <a:tabLst>
                <a:tab pos="195580" algn="l"/>
              </a:tabLst>
            </a:pPr>
            <a:r>
              <a:rPr sz="1900" dirty="0">
                <a:latin typeface="Times New Roman"/>
                <a:cs typeface="Times New Roman"/>
              </a:rPr>
              <a:t>Established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RESTful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API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manage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incoming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text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queries,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promptly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predict 	</a:t>
            </a:r>
            <a:r>
              <a:rPr sz="1900" dirty="0">
                <a:latin typeface="Times New Roman"/>
                <a:cs typeface="Times New Roman"/>
              </a:rPr>
              <a:t>categories,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deliver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outcomes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users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real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time.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3DAFBE61071B449C60D8286E329275" ma:contentTypeVersion="8" ma:contentTypeDescription="Create a new document." ma:contentTypeScope="" ma:versionID="f823daaa2b6c8dfdbf67a5ab26303834">
  <xsd:schema xmlns:xsd="http://www.w3.org/2001/XMLSchema" xmlns:xs="http://www.w3.org/2001/XMLSchema" xmlns:p="http://schemas.microsoft.com/office/2006/metadata/properties" xmlns:ns3="f3c7014e-ecb8-4633-9a3f-f1cc6effedd0" xmlns:ns4="815b7219-50d5-46ae-9bd0-6b2fb8fd68cc" targetNamespace="http://schemas.microsoft.com/office/2006/metadata/properties" ma:root="true" ma:fieldsID="2551232c54f52769e7ebdf4338b72d9e" ns3:_="" ns4:_="">
    <xsd:import namespace="f3c7014e-ecb8-4633-9a3f-f1cc6effedd0"/>
    <xsd:import namespace="815b7219-50d5-46ae-9bd0-6b2fb8fd68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7014e-ecb8-4633-9a3f-f1cc6effe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b7219-50d5-46ae-9bd0-6b2fb8fd68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c7014e-ecb8-4633-9a3f-f1cc6effedd0" xsi:nil="true"/>
  </documentManagement>
</p:properties>
</file>

<file path=customXml/itemProps1.xml><?xml version="1.0" encoding="utf-8"?>
<ds:datastoreItem xmlns:ds="http://schemas.openxmlformats.org/officeDocument/2006/customXml" ds:itemID="{D40131CF-27B9-4B64-B0DE-7DF6754D0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c7014e-ecb8-4633-9a3f-f1cc6effedd0"/>
    <ds:schemaRef ds:uri="815b7219-50d5-46ae-9bd0-6b2fb8fd6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C5EF70-1F62-42AB-BFC5-42948D3315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57D1A8-5569-4D15-A89F-C3985A2B72D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815b7219-50d5-46ae-9bd0-6b2fb8fd68cc"/>
    <ds:schemaRef ds:uri="f3c7014e-ecb8-4633-9a3f-f1cc6effedd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1181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Office Theme</vt:lpstr>
      <vt:lpstr>PowerPoint Presentation</vt:lpstr>
      <vt:lpstr>AGENDA</vt:lpstr>
      <vt:lpstr>INTRODUCTION TO DOMAIN</vt:lpstr>
      <vt:lpstr>ABSTRACT</vt:lpstr>
      <vt:lpstr>CHALLENGES</vt:lpstr>
      <vt:lpstr>OUR PROPOSAL</vt:lpstr>
      <vt:lpstr>Architecture</vt:lpstr>
      <vt:lpstr>IMPLEMENTATION</vt:lpstr>
      <vt:lpstr>MODEL TRAINING AND DEPLOYMENT</vt:lpstr>
      <vt:lpstr>EXPERIMENTAL RESULTS</vt:lpstr>
      <vt:lpstr>Conclusion</vt:lpstr>
      <vt:lpstr>REFERENCES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Cloud-Based Banking Chatbot Solution for Managing Growing Client Inquiries</dc:title>
  <dc:creator>Pala, Pravigna (UMKC-Student)</dc:creator>
  <cp:lastModifiedBy>Pala, Pravigna (UMKC-Student)</cp:lastModifiedBy>
  <cp:revision>1</cp:revision>
  <dcterms:created xsi:type="dcterms:W3CDTF">2024-08-26T16:45:04Z</dcterms:created>
  <dcterms:modified xsi:type="dcterms:W3CDTF">2024-08-26T16:49:22Z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2024-04-21T00:00:00Z</vt:filetime>
  </property>
  <property fmtid="{D5CDD505-2E9C-101B-9397-08002B2CF9AE}" pid="3" name="Creator">
    <vt:lpwstr>Aspose Pty Ltd.</vt:lpwstr>
  </property>
  <property fmtid="{D5CDD505-2E9C-101B-9397-08002B2CF9AE}" pid="4" name="LastSaved">
    <vt:filetime>2024-08-26T00:00:00Z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0x010100363DAFBE61071B449C60D8286E329275</vt:lpwstr>
  </property>
</Properties>
</file>