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64" r:id="rId4"/>
    <p:sldId id="257" r:id="rId5"/>
    <p:sldId id="258" r:id="rId6"/>
    <p:sldId id="260" r:id="rId7"/>
    <p:sldId id="261" r:id="rId8"/>
    <p:sldId id="294" r:id="rId9"/>
    <p:sldId id="295" r:id="rId10"/>
    <p:sldId id="263" r:id="rId11"/>
    <p:sldId id="298" r:id="rId12"/>
    <p:sldId id="301" r:id="rId13"/>
    <p:sldId id="299" r:id="rId14"/>
    <p:sldId id="300" r:id="rId15"/>
    <p:sldId id="309" r:id="rId16"/>
    <p:sldId id="310" r:id="rId17"/>
    <p:sldId id="290" r:id="rId18"/>
    <p:sldId id="292" r:id="rId19"/>
    <p:sldId id="308" r:id="rId20"/>
    <p:sldId id="307" r:id="rId21"/>
    <p:sldId id="28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29:59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0,'35'2,"1"2,-1 1,0 1,0 2,-1 2,0 1,52 25,-79-33,0 0,0 1,0 0,0 0,0 1,-1 0,0 0,0 0,7 9,-13-14,1 1,-1 0,1 0,-1 0,0 0,0 0,1 0,-1 0,0 0,0-1,0 1,0 0,0 0,0 0,0 0,0 0,0 0,-1 0,1 0,0 0,-1 0,1 0,-1-1,1 1,0 0,-1 0,0 0,1-1,-1 1,0 0,1-1,-1 1,0 0,1-1,-1 1,0-1,0 1,0-1,0 0,-1 1,-43 18,39-16,-94 27,64-20,2 1,-1 1,-62 32,35-8,-113 72,171-105,0 0,0 0,0 0,0 1,1-1,-6 9,8-12,1 0,0 1,0-1,-1 1,1-1,0 1,0-1,0 1,0-1,0 1,0 0,0-1,0 1,0-1,0 1,0-1,0 1,0-1,0 1,0-1,0 1,0-1,1 1,-1-1,0 1,1 0,0 0,0 0,0 0,1 0,-1-1,1 1,-1 0,0 0,1-1,-1 1,1-1,-1 1,1-1,2 0,290 48,-74 2,-101-19,-111-30,0 1,-1 1,1-1,0 1,-1 1,1 0,-1-1,0 2,0-1,-1 1,1 0,5 7,-6-5,-1 0,0 0,-1 1,1 0,-1 0,-1 0,0 0,0 0,0 1,-1-1,1 11,-1-6,0 1,-1 0,0-1,-1 1,0 0,-2 0,1-1,-7 24,6-32,1 0,-1 0,0 0,0-1,-1 1,0-1,1 0,-1 1,-1-1,1-1,0 1,-1 0,0-1,0 0,0 0,0 0,-1 0,1-1,-1 1,0-1,1 0,-1-1,0 1,0-1,0 0,-8 0,-48 3,-94-8,100 0,-1 3,-73 8,123-6,-1 0,1 0,0-1,0 0,-1 0,1-1,0 0,0 0,-8-2,-16-10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12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3,'53'0,"1129"21,-1 14,518-37,-954 3,97 12,56 1,-443-3,58 11,-175-10,-96 0,531 14,918-28,-1326-21,-121 3,983 6,-760 17,-384-7,0-4,118-28,-68 12,-117 21,63-11,0 3,102 0,224 13,-380-2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2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2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0,'63'3,"66"11,-50-4,-27-4,236 17,-148-24,-98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3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1,'9'0,"8"0,1 4,2 3,2 3,2 5,7 10,2 5,0 2,-5-5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5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1,'123'-1,"139"3,-130 12,35 1,-142-15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2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0,'65'1,"0"3,0 3,0 2,113 33,-156-36,-14-4,-1 0,1 0,-1 1,0-1,13 8,-18-8,1 0,-1 0,0 0,0 1,0-1,0 0,0 1,0 0,-1-1,1 1,-1 0,0 0,0-1,0 1,0 0,0 0,-1 0,1 5,-1 15,-1-1,0 0,-2 0,0 1,-2-2,-14 41,4-9,13-44,-1-1,0 1,-1-1,0 0,-1 0,1 0,-2-1,1 0,-11 11,1-3,-1-1,-33 23,37-30,1 0,-1-1,0 0,-1-1,0-1,1 0,-1-1,-23 3,-3-2,-59-2,50-2,70-1,239 3,-209 2,1 1,-1 3,52 15,-82-17,110 38,-120-40,-1 1,0 1,-1 0,0 0,0 1,0 0,-1 1,0 0,9 10,-16-16,-1 0,0 0,0 0,0 0,0 0,0 1,0-1,0 0,-1 0,1 1,-1-1,0 0,1 1,-1-1,0 1,-1-1,1 0,0 1,-1-1,1 0,-1 1,0-1,1 0,-1 0,0 1,-1-1,1 0,0 0,-1 0,-2 2,-5 8,-1-2,0 1,-23 16,17-14,3-1,-30 25,-87 59,115-86,-1-1,-1-1,1-1,-1 0,-1-1,1-1,-1-1,0 0,-34 2,-38-9,70 1,1 1,-1 1,0 0,0 1,1 1,-1 1,-31 9,26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3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0,'5'0,"6"0,1 19,-1 24,-3 10,-2-4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5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0,'775'0,"-744"0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6:57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1,'-12'0,"-1"1,1 1,0 0,-1 1,1 1,0 0,1 0,-1 1,-16 10,10-5,0 2,1 1,0 0,-27 29,37-34,1 0,1 0,-1 1,2 0,-1 0,1 0,0 1,1 0,0-1,1 1,0 0,1 0,-1 0,2 1,0-1,0 0,1 0,3 17,-3-24,0 0,0 0,0 0,1 0,-1 0,1 0,0 0,0-1,0 1,0-1,0 1,1-1,-1 0,1 0,-1 0,1 0,0 0,0-1,0 1,0-1,0 0,0 0,0 0,1 0,-1 0,4 0,11 1,0 0,0-1,28-2,-30 0,15 0,17 0,58-8,-93 7,1-1,-1 0,0-1,0-1,-1 1,1-2,-1 0,-1 0,13-10,-22 15,-1 0,0 0,1 0,-1 0,0 0,0 0,0 0,1-1,-1 1,-1-1,1 1,0 0,0-1,0 0,-1 1,1-1,-1 1,1-1,-1 0,0 1,0-1,1-2,-2 2,0-1,1 1,-1 0,0 0,0-1,0 1,0 0,0 0,-1 0,1 0,-1 0,1 0,-4-3,-7-5,-1 1,1 0,-2 1,-13-7,14 9,-40-16,28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00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32,'14'-1,"0"0,0-1,16-5,20-3,27 3,1 3,109 10,-129 0,75 18,-128-23,0 0,-1 1,1-1,-1 1,0 0,1 0,-1 0,0 0,0 1,0 0,-1 0,6 5,-5-4,-1 1,0 0,0 0,-1 0,1 0,-1 1,0-1,-1 1,3 10,6 25,-5-24,-1 0,3 34,-7-50,0 1,0 0,0 0,0 0,0 0,-1 0,1-1,-1 1,1 0,-1 0,0-1,0 1,0 0,0-1,0 1,0-1,0 1,0-1,-3 3,1-2,0 0,0 0,0 0,-1-1,1 1,0-1,-1 1,0-1,-5 1,-8 0,0-1,0 0,-26-3,28 1,-370-3,323 4,33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7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026F-016A-4EE1-85CE-A9EC8BC1516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6.png"/><Relationship Id="rId1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customXml" Target="../ink/ink4.xml"/><Relationship Id="rId17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8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5CB593-E241-525B-B3DD-E773F306FFE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2840" y="4806739"/>
            <a:ext cx="3159454" cy="52322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en-IN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January,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D9DE-E83F-90C7-DE76-33A63474844D}"/>
              </a:ext>
            </a:extLst>
          </p:cNvPr>
          <p:cNvSpPr txBox="1"/>
          <p:nvPr/>
        </p:nvSpPr>
        <p:spPr>
          <a:xfrm>
            <a:off x="587140" y="2029737"/>
            <a:ext cx="2319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Group Mentors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Miss. Neha Gupta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Mr. Natarajan S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F8FE-4E22-AFFD-FF6C-323AB062ED66}"/>
              </a:ext>
            </a:extLst>
          </p:cNvPr>
          <p:cNvSpPr txBox="1"/>
          <p:nvPr/>
        </p:nvSpPr>
        <p:spPr>
          <a:xfrm>
            <a:off x="8353952" y="1958005"/>
            <a:ext cx="3378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Group members:</a:t>
            </a:r>
            <a:endParaRPr lang="en-IN" b="0" dirty="0">
              <a:solidFill>
                <a:srgbClr val="00206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Shubham S Raut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Rutuja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Baban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Hande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Pravin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Panditrao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Chandel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Komal Vikas Shinde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Tanmay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Sadanand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Bhor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Shweta A </a:t>
            </a:r>
            <a:r>
              <a:rPr lang="en-IN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Mandavkar</a:t>
            </a:r>
            <a:endParaRPr lang="en-IN" sz="1800" b="0" i="0" u="none" strike="noStrike" dirty="0">
              <a:solidFill>
                <a:srgbClr val="00206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dirty="0" err="1">
                <a:solidFill>
                  <a:srgbClr val="002060"/>
                </a:solidFill>
                <a:latin typeface="Calibri" panose="020F0502020204030204" pitchFamily="34" charset="0"/>
              </a:rPr>
              <a:t>Vanthana</a:t>
            </a:r>
            <a:endParaRPr lang="en-IN" b="0" dirty="0">
              <a:solidFill>
                <a:srgbClr val="00206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CBBFB-BE1C-BB23-5B1D-DC2C37A69B57}"/>
              </a:ext>
            </a:extLst>
          </p:cNvPr>
          <p:cNvSpPr txBox="1"/>
          <p:nvPr/>
        </p:nvSpPr>
        <p:spPr>
          <a:xfrm>
            <a:off x="2081501" y="548809"/>
            <a:ext cx="7550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1" u="sng" dirty="0">
                <a:solidFill>
                  <a:srgbClr val="002060"/>
                </a:solidFill>
                <a:latin typeface="Arial" panose="020B0604020202020204" pitchFamily="34" charset="0"/>
              </a:rPr>
              <a:t>Data Analysis of Amazon Product Review</a:t>
            </a:r>
            <a:endParaRPr lang="en-IN" sz="2000" i="1" u="sng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C8CFC-EEC8-65EF-1ABF-A93415241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" t="12151" r="9802" b="11990"/>
          <a:stretch/>
        </p:blipFill>
        <p:spPr>
          <a:xfrm>
            <a:off x="3372153" y="2246046"/>
            <a:ext cx="4602732" cy="200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43909-7CED-7FB3-5585-3968332CB5B2}"/>
              </a:ext>
            </a:extLst>
          </p:cNvPr>
          <p:cNvSpPr txBox="1"/>
          <p:nvPr/>
        </p:nvSpPr>
        <p:spPr>
          <a:xfrm>
            <a:off x="4986160" y="1032284"/>
            <a:ext cx="298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</a:rPr>
              <a:t>P174_GROUP-2</a:t>
            </a:r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:</a:t>
            </a:r>
            <a:endParaRPr lang="en-I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1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7"/>
    </mc:Choice>
    <mc:Fallback xmlns="">
      <p:transition spd="slow" advTm="108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0" y="842022"/>
            <a:ext cx="3943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3.5 Top 10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Nouns and Verbs: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488CFF-6CBA-B03D-1BD5-8C7138B3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52" y="1838431"/>
            <a:ext cx="4487043" cy="32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A7CFD-EB50-22A1-1FB2-88E415C9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63" y="1303687"/>
            <a:ext cx="761153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256649"/>
            <a:ext cx="3148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Product Vs Sentiment Analysis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7A397-C114-8026-2332-35FB53BD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81" y="1268345"/>
            <a:ext cx="5759706" cy="43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Most occurring Bi-grams: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9CA146-CECF-22AC-3FD3-6B36829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166938"/>
            <a:ext cx="7277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Most occurring Tri-grams: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9CA146-CECF-22AC-3FD3-6B36829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166938"/>
            <a:ext cx="7277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</a:rPr>
              <a:t>5</a:t>
            </a:r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Model Building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D9E96-8BC8-F54A-9F0E-33D9F752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0" y="1155866"/>
            <a:ext cx="4405437" cy="216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816CD-E4E8-E760-95C8-747CB828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537" y="1151643"/>
            <a:ext cx="5040219" cy="2156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40AEC6-9397-3E28-267E-5C3EED93D2E8}"/>
              </a:ext>
            </a:extLst>
          </p:cNvPr>
          <p:cNvSpPr txBox="1"/>
          <p:nvPr/>
        </p:nvSpPr>
        <p:spPr>
          <a:xfrm>
            <a:off x="638511" y="752424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036B-0214-0155-6524-9DDA0F61473D}"/>
              </a:ext>
            </a:extLst>
          </p:cNvPr>
          <p:cNvSpPr txBox="1"/>
          <p:nvPr/>
        </p:nvSpPr>
        <p:spPr>
          <a:xfrm>
            <a:off x="5648634" y="687903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3B314-1D7B-C57D-EA44-0829276E6255}"/>
              </a:ext>
            </a:extLst>
          </p:cNvPr>
          <p:cNvSpPr txBox="1"/>
          <p:nvPr/>
        </p:nvSpPr>
        <p:spPr>
          <a:xfrm>
            <a:off x="4513006" y="3459809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Bagging Boosting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B627AC-E600-C210-8078-102A4989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915" y="3943469"/>
            <a:ext cx="5379438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</a:rPr>
              <a:t>5</a:t>
            </a:r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Model 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0AEC6-9397-3E28-267E-5C3EED93D2E8}"/>
              </a:ext>
            </a:extLst>
          </p:cNvPr>
          <p:cNvSpPr txBox="1"/>
          <p:nvPr/>
        </p:nvSpPr>
        <p:spPr>
          <a:xfrm>
            <a:off x="638511" y="752424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XGBoost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71C6C-7D3A-0B71-F01E-41D699D9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1" y="1297858"/>
            <a:ext cx="5446621" cy="1944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5AD84-D62B-1487-0128-CE890C5CD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53"/>
          <a:stretch/>
        </p:blipFill>
        <p:spPr>
          <a:xfrm>
            <a:off x="7056247" y="1846100"/>
            <a:ext cx="4999207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EA3A20-FE7A-92C0-028A-046DD6305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541" y="3615814"/>
            <a:ext cx="4257181" cy="2214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73DD47-0C31-9A2F-F702-C0B83AB6507C}"/>
                  </a:ext>
                </a:extLst>
              </p14:cNvPr>
              <p14:cNvContentPartPr/>
              <p14:nvPr/>
            </p14:nvContentPartPr>
            <p14:xfrm>
              <a:off x="6562057" y="4561901"/>
              <a:ext cx="291960" cy="36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73DD47-0C31-9A2F-F702-C0B83AB650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8417" y="4453901"/>
                <a:ext cx="3996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D6046C-617A-9E09-FF62-F240D287497C}"/>
                  </a:ext>
                </a:extLst>
              </p14:cNvPr>
              <p14:cNvContentPartPr/>
              <p14:nvPr/>
            </p14:nvContentPartPr>
            <p14:xfrm>
              <a:off x="6557737" y="5299541"/>
              <a:ext cx="285840" cy="2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D6046C-617A-9E09-FF62-F240D28749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3737" y="5191541"/>
                <a:ext cx="393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36DED7-6FB5-7E36-2926-138078030431}"/>
                  </a:ext>
                </a:extLst>
              </p14:cNvPr>
              <p14:cNvContentPartPr/>
              <p14:nvPr/>
            </p14:nvContentPartPr>
            <p14:xfrm>
              <a:off x="6528577" y="4532381"/>
              <a:ext cx="84960" cy="5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36DED7-6FB5-7E36-2926-1380780304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577" y="4424741"/>
                <a:ext cx="192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B709B2-92B2-7C61-BBAD-458FCCC32F0F}"/>
                  </a:ext>
                </a:extLst>
              </p14:cNvPr>
              <p14:cNvContentPartPr/>
              <p14:nvPr/>
            </p14:nvContentPartPr>
            <p14:xfrm>
              <a:off x="6607057" y="5052941"/>
              <a:ext cx="25560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B709B2-92B2-7C61-BBAD-458FCCC32F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3057" y="4944941"/>
                <a:ext cx="363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632605-91DD-6A40-44A3-392F8A29E6DA}"/>
                  </a:ext>
                </a:extLst>
              </p14:cNvPr>
              <p14:cNvContentPartPr/>
              <p14:nvPr/>
            </p14:nvContentPartPr>
            <p14:xfrm>
              <a:off x="3804457" y="1916981"/>
              <a:ext cx="312840" cy="41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632605-91DD-6A40-44A3-392F8A29E6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0817" y="1808981"/>
                <a:ext cx="4204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49644B-F393-2F68-4706-C24F1F60D046}"/>
                  </a:ext>
                </a:extLst>
              </p14:cNvPr>
              <p14:cNvContentPartPr/>
              <p14:nvPr/>
            </p14:nvContentPartPr>
            <p14:xfrm>
              <a:off x="4040617" y="1848221"/>
              <a:ext cx="19440" cy="5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49644B-F393-2F68-4706-C24F1F60D0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6617" y="1740221"/>
                <a:ext cx="127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F15258-CFEE-2DBC-EE57-E1927A457D1A}"/>
                  </a:ext>
                </a:extLst>
              </p14:cNvPr>
              <p14:cNvContentPartPr/>
              <p14:nvPr/>
            </p14:nvContentPartPr>
            <p14:xfrm>
              <a:off x="3755857" y="2674061"/>
              <a:ext cx="2905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F15258-CFEE-2DBC-EE57-E1927A457D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1857" y="2566061"/>
                <a:ext cx="398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7BF4018-1BBF-484D-D7C6-1DF1FD4E465B}"/>
              </a:ext>
            </a:extLst>
          </p:cNvPr>
          <p:cNvSpPr txBox="1"/>
          <p:nvPr/>
        </p:nvSpPr>
        <p:spPr>
          <a:xfrm>
            <a:off x="7207045" y="1121756"/>
            <a:ext cx="3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the Balance Class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1189703" y="688258"/>
            <a:ext cx="74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Deployment :</a:t>
            </a:r>
            <a:endParaRPr lang="en-US" sz="2800" b="1" dirty="0">
              <a:solidFill>
                <a:srgbClr val="00277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8D8C-3966-7C9D-8427-AE52F8BB6D8D}"/>
              </a:ext>
            </a:extLst>
          </p:cNvPr>
          <p:cNvSpPr txBox="1"/>
          <p:nvPr/>
        </p:nvSpPr>
        <p:spPr>
          <a:xfrm>
            <a:off x="1189703" y="1370527"/>
            <a:ext cx="967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an open-source app framework for Machine Learning and Data Science teams.</a:t>
            </a: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 also helps us create web apps for data science and machine learning in a short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Best thing about streamlit is it doesn’t require any knowledge of web development, If you know python you are good to 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52E91-7057-7225-2742-E4AEA289D490}"/>
              </a:ext>
            </a:extLst>
          </p:cNvPr>
          <p:cNvSpPr txBox="1"/>
          <p:nvPr/>
        </p:nvSpPr>
        <p:spPr>
          <a:xfrm>
            <a:off x="1052052" y="3854245"/>
            <a:ext cx="4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Deployment_link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884903" y="551111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6.1 Deployment UI: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C0FDE-81BB-F532-EB01-D52130BA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1725438"/>
            <a:ext cx="7777316" cy="16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776748" y="472662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6.2 Quick Analysis: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2AA66-D43E-0ACC-2337-BEEADB64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08" y="1403880"/>
            <a:ext cx="5355986" cy="37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p3">
            <a:extLst>
              <a:ext uri="{FF2B5EF4-FFF2-40B4-BE49-F238E27FC236}">
                <a16:creationId xmlns:a16="http://schemas.microsoft.com/office/drawing/2014/main" id="{97DA1B2B-D03F-4A8F-2829-A427A2BE65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B7645-23AA-5835-F521-93BAA2904B48}"/>
              </a:ext>
            </a:extLst>
          </p:cNvPr>
          <p:cNvSpPr txBox="1"/>
          <p:nvPr/>
        </p:nvSpPr>
        <p:spPr>
          <a:xfrm>
            <a:off x="1160206" y="393291"/>
            <a:ext cx="493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FEF-6438-C4BD-EC3A-9FBA11FE26D4}"/>
              </a:ext>
            </a:extLst>
          </p:cNvPr>
          <p:cNvSpPr txBox="1"/>
          <p:nvPr/>
        </p:nvSpPr>
        <p:spPr>
          <a:xfrm>
            <a:off x="1160206" y="978066"/>
            <a:ext cx="8170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Flow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4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"/>
    </mc:Choice>
    <mc:Fallback xmlns="">
      <p:transition spd="slow" advTm="616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884903" y="567479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6.3 Input parameters of customer: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B60E2-8EAA-7415-337F-C01CE6919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5"/>
          <a:stretch/>
        </p:blipFill>
        <p:spPr>
          <a:xfrm>
            <a:off x="884902" y="1137047"/>
            <a:ext cx="8642555" cy="2111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4FA81-4FA4-5D54-4260-79C99E3E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04" y="3609800"/>
            <a:ext cx="8642556" cy="2008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E422C4-17FC-32C6-6B68-4AE7B5592FA1}"/>
              </a:ext>
            </a:extLst>
          </p:cNvPr>
          <p:cNvSpPr txBox="1"/>
          <p:nvPr/>
        </p:nvSpPr>
        <p:spPr>
          <a:xfrm>
            <a:off x="875072" y="3190009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6.4 Output parameter: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D7A510-1483-063E-19E8-7EC6AFB46FF6}"/>
                  </a:ext>
                </a:extLst>
              </p14:cNvPr>
              <p14:cNvContentPartPr/>
              <p14:nvPr/>
            </p14:nvContentPartPr>
            <p14:xfrm>
              <a:off x="7529017" y="5200901"/>
              <a:ext cx="191520" cy="14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D7A510-1483-063E-19E8-7EC6AFB46F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5377" y="5093261"/>
                <a:ext cx="299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76DF59-69C9-3F8D-4782-0F107F971C2D}"/>
                  </a:ext>
                </a:extLst>
              </p14:cNvPr>
              <p14:cNvContentPartPr/>
              <p14:nvPr/>
            </p14:nvContentPartPr>
            <p14:xfrm>
              <a:off x="1602337" y="2721581"/>
              <a:ext cx="276840" cy="11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76DF59-69C9-3F8D-4782-0F107F971C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8337" y="2613581"/>
                <a:ext cx="384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ABE16A4-66FE-88EC-F2DF-73262C14C3ED}"/>
                  </a:ext>
                </a:extLst>
              </p14:cNvPr>
              <p14:cNvContentPartPr/>
              <p14:nvPr/>
            </p14:nvContentPartPr>
            <p14:xfrm>
              <a:off x="1533577" y="1680101"/>
              <a:ext cx="5112360" cy="6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ABE16A4-66FE-88EC-F2DF-73262C14C3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9577" y="1572461"/>
                <a:ext cx="52200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95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6D40A-40D8-1CBF-5388-539BA8503CBF}"/>
              </a:ext>
            </a:extLst>
          </p:cNvPr>
          <p:cNvSpPr txBox="1"/>
          <p:nvPr/>
        </p:nvSpPr>
        <p:spPr>
          <a:xfrm>
            <a:off x="628102" y="258724"/>
            <a:ext cx="314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6.5 Some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Insights:</a:t>
            </a:r>
            <a:endParaRPr lang="en-US" sz="2800" b="1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1" name="Rectangle 10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B0FEA913-A15D-4CF7-329B-659CD75E1D59}"/>
              </a:ext>
            </a:extLst>
          </p:cNvPr>
          <p:cNvSpPr/>
          <p:nvPr/>
        </p:nvSpPr>
        <p:spPr>
          <a:xfrm>
            <a:off x="628102" y="986118"/>
            <a:ext cx="5861185" cy="2219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occurring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Product Type is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: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= 9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3DB65ED2-8E9A-C068-FF9E-0698F1F79321}"/>
              </a:ext>
            </a:extLst>
          </p:cNvPr>
          <p:cNvSpPr/>
          <p:nvPr/>
        </p:nvSpPr>
        <p:spPr>
          <a:xfrm>
            <a:off x="628101" y="3409334"/>
            <a:ext cx="5861185" cy="2256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Most occurred sentiment is: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= 2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6D33369D-12B3-FF4D-6A15-6488AAE1FC6C}"/>
              </a:ext>
            </a:extLst>
          </p:cNvPr>
          <p:cNvSpPr/>
          <p:nvPr/>
        </p:nvSpPr>
        <p:spPr>
          <a:xfrm>
            <a:off x="6709355" y="966610"/>
            <a:ext cx="5217173" cy="2232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Most reviews/description fall into: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Here we have most product occurring for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of 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followed by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9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sentiment most as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have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Type 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the most average rating.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9C24E5-AD21-858D-114B-82456791213B}"/>
                  </a:ext>
                </a:extLst>
              </p14:cNvPr>
              <p14:cNvContentPartPr/>
              <p14:nvPr/>
            </p14:nvContentPartPr>
            <p14:xfrm>
              <a:off x="1788817" y="149398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9C24E5-AD21-858D-114B-824567912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177" y="138634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76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4F66D-F4E8-8DE4-7F1C-7B9872B7D67A}"/>
              </a:ext>
            </a:extLst>
          </p:cNvPr>
          <p:cNvSpPr txBox="1"/>
          <p:nvPr/>
        </p:nvSpPr>
        <p:spPr>
          <a:xfrm>
            <a:off x="2445620" y="1732938"/>
            <a:ext cx="73007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  <a:cs typeface="Arial" panose="020B0604020202020204" pitchFamily="34" charset="0"/>
              </a:rPr>
              <a:t>Thank you </a:t>
            </a:r>
            <a:endParaRPr lang="en-IN" sz="96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algn="ctr"/>
            <a:r>
              <a:rPr lang="en-IN" sz="2000" dirty="0">
                <a:latin typeface="Algerian" panose="04020705040A02060702" pitchFamily="82" charset="0"/>
                <a:cs typeface="Arial" panose="020B0604020202020204" pitchFamily="34" charset="0"/>
              </a:rPr>
              <a:t>     </a:t>
            </a:r>
            <a:r>
              <a:rPr lang="en-IN" sz="2800" dirty="0">
                <a:latin typeface="Algerian" panose="04020705040A02060702" pitchFamily="82" charset="0"/>
                <a:cs typeface="Arial" panose="020B0604020202020204" pitchFamily="34" charset="0"/>
              </a:rPr>
              <a:t>For Your Attention</a:t>
            </a:r>
            <a:endParaRPr lang="en-US" sz="28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BA53A2-6F38-6B41-BBF9-841DD7C4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3856393"/>
            <a:ext cx="666291" cy="6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2"/>
    </mc:Choice>
    <mc:Fallback xmlns="">
      <p:transition spd="slow" advTm="82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A2944-6D12-D86F-B4F8-E8DBAFBE9F7C}"/>
              </a:ext>
            </a:extLst>
          </p:cNvPr>
          <p:cNvSpPr txBox="1"/>
          <p:nvPr/>
        </p:nvSpPr>
        <p:spPr>
          <a:xfrm>
            <a:off x="921541" y="1667550"/>
            <a:ext cx="10533040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 to get daily Analysis of a product such as emotions, sentiment etc. using Amazon data.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F6469-487A-09C3-EE90-AAD5B4C30E36}"/>
              </a:ext>
            </a:extLst>
          </p:cNvPr>
          <p:cNvSpPr txBox="1"/>
          <p:nvPr/>
        </p:nvSpPr>
        <p:spPr>
          <a:xfrm>
            <a:off x="921541" y="781944"/>
            <a:ext cx="6102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Business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oogle Shape;179;p3">
            <a:extLst>
              <a:ext uri="{FF2B5EF4-FFF2-40B4-BE49-F238E27FC236}">
                <a16:creationId xmlns:a16="http://schemas.microsoft.com/office/drawing/2014/main" id="{D0EEA592-C836-1AB6-A335-6CB8AB09B40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73"/>
    </mc:Choice>
    <mc:Fallback xmlns="">
      <p:transition spd="slow" advTm="34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9;p3">
            <a:extLst>
              <a:ext uri="{FF2B5EF4-FFF2-40B4-BE49-F238E27FC236}">
                <a16:creationId xmlns:a16="http://schemas.microsoft.com/office/drawing/2014/main" id="{93A701E7-5B99-D6C6-A34B-1945C9671A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157;p3">
            <a:extLst>
              <a:ext uri="{FF2B5EF4-FFF2-40B4-BE49-F238E27FC236}">
                <a16:creationId xmlns:a16="http://schemas.microsoft.com/office/drawing/2014/main" id="{EAB1D1AF-E7D0-FD34-FA1A-8E044D3F8563}"/>
              </a:ext>
            </a:extLst>
          </p:cNvPr>
          <p:cNvGrpSpPr/>
          <p:nvPr/>
        </p:nvGrpSpPr>
        <p:grpSpPr>
          <a:xfrm>
            <a:off x="1686219" y="1313212"/>
            <a:ext cx="6734978" cy="3542400"/>
            <a:chOff x="0" y="1554773"/>
            <a:chExt cx="6734978" cy="3542400"/>
          </a:xfrm>
        </p:grpSpPr>
        <p:sp>
          <p:nvSpPr>
            <p:cNvPr id="5" name="Google Shape;164;p3">
              <a:extLst>
                <a:ext uri="{FF2B5EF4-FFF2-40B4-BE49-F238E27FC236}">
                  <a16:creationId xmlns:a16="http://schemas.microsoft.com/office/drawing/2014/main" id="{0587D810-DECF-2166-DCCF-783369A77BCB}"/>
                </a:ext>
              </a:extLst>
            </p:cNvPr>
            <p:cNvSpPr/>
            <p:nvPr/>
          </p:nvSpPr>
          <p:spPr>
            <a:xfrm>
              <a:off x="0" y="179093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;p3">
              <a:extLst>
                <a:ext uri="{FF2B5EF4-FFF2-40B4-BE49-F238E27FC236}">
                  <a16:creationId xmlns:a16="http://schemas.microsoft.com/office/drawing/2014/main" id="{2E4FFCD9-2439-2B9D-DE76-F17B20B3813B}"/>
                </a:ext>
              </a:extLst>
            </p:cNvPr>
            <p:cNvSpPr/>
            <p:nvPr/>
          </p:nvSpPr>
          <p:spPr>
            <a:xfrm>
              <a:off x="336748" y="155477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;p3">
              <a:extLst>
                <a:ext uri="{FF2B5EF4-FFF2-40B4-BE49-F238E27FC236}">
                  <a16:creationId xmlns:a16="http://schemas.microsoft.com/office/drawing/2014/main" id="{B82244AD-2C1A-FA2D-3D55-B2F4DE48CA2E}"/>
                </a:ext>
              </a:extLst>
            </p:cNvPr>
            <p:cNvSpPr txBox="1"/>
            <p:nvPr/>
          </p:nvSpPr>
          <p:spPr>
            <a:xfrm>
              <a:off x="359805" y="157783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EDA</a:t>
              </a:r>
              <a:endParaRPr/>
            </a:p>
          </p:txBody>
        </p:sp>
        <p:sp>
          <p:nvSpPr>
            <p:cNvPr id="8" name="Google Shape;167;p3">
              <a:extLst>
                <a:ext uri="{FF2B5EF4-FFF2-40B4-BE49-F238E27FC236}">
                  <a16:creationId xmlns:a16="http://schemas.microsoft.com/office/drawing/2014/main" id="{8A586F79-E3AA-9DD6-6FE9-61476FF9C704}"/>
                </a:ext>
              </a:extLst>
            </p:cNvPr>
            <p:cNvSpPr/>
            <p:nvPr/>
          </p:nvSpPr>
          <p:spPr>
            <a:xfrm>
              <a:off x="0" y="251669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;p3">
              <a:extLst>
                <a:ext uri="{FF2B5EF4-FFF2-40B4-BE49-F238E27FC236}">
                  <a16:creationId xmlns:a16="http://schemas.microsoft.com/office/drawing/2014/main" id="{1BA0E11D-5BFF-C889-7561-59EA32B25202}"/>
                </a:ext>
              </a:extLst>
            </p:cNvPr>
            <p:cNvSpPr/>
            <p:nvPr/>
          </p:nvSpPr>
          <p:spPr>
            <a:xfrm>
              <a:off x="336748" y="2280532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;p3">
              <a:extLst>
                <a:ext uri="{FF2B5EF4-FFF2-40B4-BE49-F238E27FC236}">
                  <a16:creationId xmlns:a16="http://schemas.microsoft.com/office/drawing/2014/main" id="{89E5DDCB-43FB-9755-0279-D21832EAC760}"/>
                </a:ext>
              </a:extLst>
            </p:cNvPr>
            <p:cNvSpPr txBox="1"/>
            <p:nvPr/>
          </p:nvSpPr>
          <p:spPr>
            <a:xfrm>
              <a:off x="359805" y="2303589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Visualization</a:t>
              </a:r>
              <a:endParaRPr sz="1800" b="1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" name="Google Shape;170;p3">
              <a:extLst>
                <a:ext uri="{FF2B5EF4-FFF2-40B4-BE49-F238E27FC236}">
                  <a16:creationId xmlns:a16="http://schemas.microsoft.com/office/drawing/2014/main" id="{030CCAE0-A4E8-6C20-F519-548B2C0443F8}"/>
                </a:ext>
              </a:extLst>
            </p:cNvPr>
            <p:cNvSpPr/>
            <p:nvPr/>
          </p:nvSpPr>
          <p:spPr>
            <a:xfrm>
              <a:off x="0" y="324245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;p3">
              <a:extLst>
                <a:ext uri="{FF2B5EF4-FFF2-40B4-BE49-F238E27FC236}">
                  <a16:creationId xmlns:a16="http://schemas.microsoft.com/office/drawing/2014/main" id="{C5F4D583-378B-D533-F165-A9400078A0F5}"/>
                </a:ext>
              </a:extLst>
            </p:cNvPr>
            <p:cNvSpPr/>
            <p:nvPr/>
          </p:nvSpPr>
          <p:spPr>
            <a:xfrm>
              <a:off x="336748" y="300629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D7DD3296-97F0-334D-6FBF-5401162CF453}"/>
                </a:ext>
              </a:extLst>
            </p:cNvPr>
            <p:cNvSpPr txBox="1"/>
            <p:nvPr/>
          </p:nvSpPr>
          <p:spPr>
            <a:xfrm>
              <a:off x="359805" y="302935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Building </a:t>
              </a:r>
              <a:endPara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" name="Google Shape;173;p3">
              <a:extLst>
                <a:ext uri="{FF2B5EF4-FFF2-40B4-BE49-F238E27FC236}">
                  <a16:creationId xmlns:a16="http://schemas.microsoft.com/office/drawing/2014/main" id="{5D616D5D-809E-4F81-4662-B011D27F03FD}"/>
                </a:ext>
              </a:extLst>
            </p:cNvPr>
            <p:cNvSpPr/>
            <p:nvPr/>
          </p:nvSpPr>
          <p:spPr>
            <a:xfrm>
              <a:off x="0" y="396821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4;p3">
              <a:extLst>
                <a:ext uri="{FF2B5EF4-FFF2-40B4-BE49-F238E27FC236}">
                  <a16:creationId xmlns:a16="http://schemas.microsoft.com/office/drawing/2014/main" id="{7522B6CD-DCEB-B785-B3CC-9C7B194BC853}"/>
                </a:ext>
              </a:extLst>
            </p:cNvPr>
            <p:cNvSpPr/>
            <p:nvPr/>
          </p:nvSpPr>
          <p:spPr>
            <a:xfrm>
              <a:off x="336748" y="373205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;p3">
              <a:extLst>
                <a:ext uri="{FF2B5EF4-FFF2-40B4-BE49-F238E27FC236}">
                  <a16:creationId xmlns:a16="http://schemas.microsoft.com/office/drawing/2014/main" id="{0CAEB741-7EA2-B5A3-8FF9-87860C40EA25}"/>
                </a:ext>
              </a:extLst>
            </p:cNvPr>
            <p:cNvSpPr txBox="1"/>
            <p:nvPr/>
          </p:nvSpPr>
          <p:spPr>
            <a:xfrm>
              <a:off x="359805" y="375511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Evaluation</a:t>
              </a:r>
              <a:endParaRPr sz="1800" b="1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6;p3">
              <a:extLst>
                <a:ext uri="{FF2B5EF4-FFF2-40B4-BE49-F238E27FC236}">
                  <a16:creationId xmlns:a16="http://schemas.microsoft.com/office/drawing/2014/main" id="{585628C4-22E2-6C73-2672-835BE589830D}"/>
                </a:ext>
              </a:extLst>
            </p:cNvPr>
            <p:cNvSpPr/>
            <p:nvPr/>
          </p:nvSpPr>
          <p:spPr>
            <a:xfrm>
              <a:off x="0" y="469397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3">
              <a:extLst>
                <a:ext uri="{FF2B5EF4-FFF2-40B4-BE49-F238E27FC236}">
                  <a16:creationId xmlns:a16="http://schemas.microsoft.com/office/drawing/2014/main" id="{B2EE0C83-D728-6F08-851B-792263540256}"/>
                </a:ext>
              </a:extLst>
            </p:cNvPr>
            <p:cNvSpPr/>
            <p:nvPr/>
          </p:nvSpPr>
          <p:spPr>
            <a:xfrm>
              <a:off x="336748" y="445781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3">
              <a:extLst>
                <a:ext uri="{FF2B5EF4-FFF2-40B4-BE49-F238E27FC236}">
                  <a16:creationId xmlns:a16="http://schemas.microsoft.com/office/drawing/2014/main" id="{A3322F52-E58B-5AD2-7BAE-67C21281C71C}"/>
                </a:ext>
              </a:extLst>
            </p:cNvPr>
            <p:cNvSpPr txBox="1"/>
            <p:nvPr/>
          </p:nvSpPr>
          <p:spPr>
            <a:xfrm>
              <a:off x="359805" y="448087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Deployment</a:t>
              </a:r>
              <a:endPara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A9232E-DE6C-6051-6D27-F02C4C2C9ACC}"/>
              </a:ext>
            </a:extLst>
          </p:cNvPr>
          <p:cNvSpPr txBox="1"/>
          <p:nvPr/>
        </p:nvSpPr>
        <p:spPr>
          <a:xfrm>
            <a:off x="1007859" y="367102"/>
            <a:ext cx="6102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Project Architecture / Project Flow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9"/>
    </mc:Choice>
    <mc:Fallback xmlns="">
      <p:transition spd="slow" advTm="232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01103C39-C91F-CCA4-E87B-625BCA7311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2809A-386F-7F86-632D-333D096523F9}"/>
              </a:ext>
            </a:extLst>
          </p:cNvPr>
          <p:cNvSpPr txBox="1"/>
          <p:nvPr/>
        </p:nvSpPr>
        <p:spPr>
          <a:xfrm>
            <a:off x="440640" y="1092149"/>
            <a:ext cx="4239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.1  Details about the Data Set: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Rows =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6364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; Columns =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A7975-9CB0-DBAF-66A6-44E2CAF53F09}"/>
              </a:ext>
            </a:extLst>
          </p:cNvPr>
          <p:cNvSpPr txBox="1"/>
          <p:nvPr/>
        </p:nvSpPr>
        <p:spPr>
          <a:xfrm>
            <a:off x="459606" y="272607"/>
            <a:ext cx="7856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Exploratory Data Analysis (EDA)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B1140-9D75-24DD-055E-99690D90D828}"/>
              </a:ext>
            </a:extLst>
          </p:cNvPr>
          <p:cNvSpPr txBox="1"/>
          <p:nvPr/>
        </p:nvSpPr>
        <p:spPr>
          <a:xfrm>
            <a:off x="352149" y="4033140"/>
            <a:ext cx="4770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B6B22-2E83-E4AC-A9AB-9FBD10992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5978013" y="1337187"/>
            <a:ext cx="4805206" cy="132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B6CE7-9645-DE5A-F7DB-BB5F4EB1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32" y="1569942"/>
            <a:ext cx="254353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3"/>
    </mc:Choice>
    <mc:Fallback xmlns="">
      <p:transition spd="slow" advTm="266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ED0C20D3-E484-B436-77A2-55BF334A0F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B87EE-9ACF-CFFD-4580-30A4DB36CD8D}"/>
              </a:ext>
            </a:extLst>
          </p:cNvPr>
          <p:cNvSpPr txBox="1"/>
          <p:nvPr/>
        </p:nvSpPr>
        <p:spPr>
          <a:xfrm>
            <a:off x="539016" y="781944"/>
            <a:ext cx="918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3.2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Insights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Analysis of Product Types</a:t>
            </a:r>
            <a:endParaRPr lang="en-US" b="0" dirty="0"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C71C-D3DF-34AE-D154-38DD2980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37" y="2081982"/>
            <a:ext cx="3907424" cy="26252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753A30-001A-E757-360F-306F53EF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12" y="1913452"/>
            <a:ext cx="3190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3"/>
    </mc:Choice>
    <mc:Fallback xmlns="">
      <p:transition spd="slow" advTm="138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774368" y="545969"/>
            <a:ext cx="6102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3.3 Sentiment analysis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Analysis of Sentiment type</a:t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28292-911B-06C7-E139-A88DEBA7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93" y="2091067"/>
            <a:ext cx="4567329" cy="26758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44B018-5607-59D5-ACA3-28E68F72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86" y="1518211"/>
            <a:ext cx="3859521" cy="35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646548" y="781944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 Bi Variate Analysis: 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FAF5C-A38D-02DD-7BD0-2A264720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1779639"/>
            <a:ext cx="8036931" cy="267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636716" y="781944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3.5 Treating with the duplicate rows: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E63EE-0B6F-854D-D2EC-CF9457D24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/>
          <a:stretch/>
        </p:blipFill>
        <p:spPr>
          <a:xfrm>
            <a:off x="875071" y="1302219"/>
            <a:ext cx="7757652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03B96-5EF8-3E16-ACDC-CB191768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1" y="3045582"/>
            <a:ext cx="7757652" cy="26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20637</TotalTime>
  <Words>383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Corbel</vt:lpstr>
      <vt:lpstr>Gill Sans MT</vt:lpstr>
      <vt:lpstr>Noto Sans Symbols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Raut</dc:creator>
  <cp:lastModifiedBy>Pravin Chandel</cp:lastModifiedBy>
  <cp:revision>272</cp:revision>
  <dcterms:created xsi:type="dcterms:W3CDTF">2022-06-28T10:51:42Z</dcterms:created>
  <dcterms:modified xsi:type="dcterms:W3CDTF">2023-07-19T14:09:18Z</dcterms:modified>
</cp:coreProperties>
</file>