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Poppins Italics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ontserrat Bold" panose="020B0604020202020204" charset="0"/>
      <p:regular r:id="rId17"/>
    </p:embeddedFont>
    <p:embeddedFont>
      <p:font typeface="Poppins Bold" panose="020B0604020202020204" charset="0"/>
      <p:regular r:id="rId18"/>
    </p:embeddedFont>
    <p:embeddedFont>
      <p:font typeface="Hammersmith One" panose="020B0604020202020204" charset="0"/>
      <p:regular r:id="rId19"/>
    </p:embeddedFont>
    <p:embeddedFont>
      <p:font typeface="Poppins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24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12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8.jpeg"/><Relationship Id="rId5" Type="http://schemas.openxmlformats.org/officeDocument/2006/relationships/image" Target="../media/image2.svg"/><Relationship Id="rId10" Type="http://schemas.openxmlformats.org/officeDocument/2006/relationships/image" Target="../media/image7.jpeg"/><Relationship Id="rId4" Type="http://schemas.openxmlformats.org/officeDocument/2006/relationships/image" Target="../media/image1.png"/><Relationship Id="rId9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26978" y="510186"/>
            <a:ext cx="1242625" cy="1037027"/>
          </a:xfrm>
          <a:custGeom>
            <a:avLst/>
            <a:gdLst/>
            <a:ahLst/>
            <a:cxnLst/>
            <a:rect l="l" t="t" r="r" b="b"/>
            <a:pathLst>
              <a:path w="1242625" h="1037027">
                <a:moveTo>
                  <a:pt x="0" y="0"/>
                </a:moveTo>
                <a:lnTo>
                  <a:pt x="1242626" y="0"/>
                </a:lnTo>
                <a:lnTo>
                  <a:pt x="1242626" y="1037028"/>
                </a:lnTo>
                <a:lnTo>
                  <a:pt x="0" y="10370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654536" y="-289094"/>
            <a:ext cx="13368801" cy="10865189"/>
          </a:xfrm>
          <a:custGeom>
            <a:avLst/>
            <a:gdLst/>
            <a:ahLst/>
            <a:cxnLst/>
            <a:rect l="l" t="t" r="r" b="b"/>
            <a:pathLst>
              <a:path w="13368801" h="10865189">
                <a:moveTo>
                  <a:pt x="0" y="0"/>
                </a:moveTo>
                <a:lnTo>
                  <a:pt x="13368801" y="0"/>
                </a:lnTo>
                <a:lnTo>
                  <a:pt x="13368801" y="10865188"/>
                </a:lnTo>
                <a:lnTo>
                  <a:pt x="0" y="108651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14580" y="2582573"/>
            <a:ext cx="8691977" cy="2936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329"/>
              </a:lnSpc>
            </a:pPr>
            <a:r>
              <a:rPr lang="en-US" sz="11443">
                <a:solidFill>
                  <a:srgbClr val="000000"/>
                </a:solidFill>
                <a:latin typeface="Hammersmith One"/>
              </a:rPr>
              <a:t>QUIZ</a:t>
            </a:r>
          </a:p>
          <a:p>
            <a:pPr>
              <a:lnSpc>
                <a:spcPts val="11329"/>
              </a:lnSpc>
            </a:pPr>
            <a:r>
              <a:rPr lang="en-US" sz="11443">
                <a:solidFill>
                  <a:srgbClr val="000000"/>
                </a:solidFill>
                <a:latin typeface="Hammersmith One"/>
              </a:rPr>
              <a:t>APPLICATION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26978" y="8677312"/>
            <a:ext cx="2583503" cy="107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737373"/>
                </a:solidFill>
                <a:latin typeface="Poppins Italics"/>
              </a:rPr>
              <a:t>Created by Team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726463" flipH="1" flipV="1">
            <a:off x="-6645899" y="-5127676"/>
            <a:ext cx="16425903" cy="13349780"/>
          </a:xfrm>
          <a:custGeom>
            <a:avLst/>
            <a:gdLst/>
            <a:ahLst/>
            <a:cxnLst/>
            <a:rect l="l" t="t" r="r" b="b"/>
            <a:pathLst>
              <a:path w="16425903" h="13349780">
                <a:moveTo>
                  <a:pt x="16425903" y="13349779"/>
                </a:moveTo>
                <a:lnTo>
                  <a:pt x="0" y="13349779"/>
                </a:lnTo>
                <a:lnTo>
                  <a:pt x="0" y="0"/>
                </a:lnTo>
                <a:lnTo>
                  <a:pt x="16425903" y="0"/>
                </a:lnTo>
                <a:lnTo>
                  <a:pt x="16425903" y="1334977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119012" y="8960485"/>
            <a:ext cx="7388126" cy="50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799">
                <a:solidFill>
                  <a:srgbClr val="737373"/>
                </a:solidFill>
                <a:latin typeface="Poppins Italics"/>
              </a:rPr>
              <a:t>Quiz Apllication Team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294851" y="2549170"/>
            <a:ext cx="9585762" cy="15621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722"/>
              </a:lnSpc>
            </a:pPr>
            <a:r>
              <a:rPr lang="en-US" sz="11841">
                <a:solidFill>
                  <a:srgbClr val="000000"/>
                </a:solidFill>
                <a:latin typeface="Hammersmith One"/>
              </a:rPr>
              <a:t>Thank You</a:t>
            </a:r>
          </a:p>
        </p:txBody>
      </p:sp>
      <p:sp>
        <p:nvSpPr>
          <p:cNvPr id="5" name="Freeform 5"/>
          <p:cNvSpPr/>
          <p:nvPr/>
        </p:nvSpPr>
        <p:spPr>
          <a:xfrm rot="-5400000" flipV="1">
            <a:off x="16572435" y="9342285"/>
            <a:ext cx="4443665" cy="3344868"/>
          </a:xfrm>
          <a:custGeom>
            <a:avLst/>
            <a:gdLst/>
            <a:ahLst/>
            <a:cxnLst/>
            <a:rect l="l" t="t" r="r" b="b"/>
            <a:pathLst>
              <a:path w="4443665" h="3344868">
                <a:moveTo>
                  <a:pt x="0" y="3344868"/>
                </a:moveTo>
                <a:lnTo>
                  <a:pt x="4443665" y="3344868"/>
                </a:lnTo>
                <a:lnTo>
                  <a:pt x="4443665" y="0"/>
                </a:lnTo>
                <a:lnTo>
                  <a:pt x="0" y="0"/>
                </a:lnTo>
                <a:lnTo>
                  <a:pt x="0" y="334486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637987" y="510186"/>
            <a:ext cx="1242625" cy="1037027"/>
          </a:xfrm>
          <a:custGeom>
            <a:avLst/>
            <a:gdLst/>
            <a:ahLst/>
            <a:cxnLst/>
            <a:rect l="l" t="t" r="r" b="b"/>
            <a:pathLst>
              <a:path w="1242625" h="1037027">
                <a:moveTo>
                  <a:pt x="0" y="0"/>
                </a:moveTo>
                <a:lnTo>
                  <a:pt x="1242626" y="0"/>
                </a:lnTo>
                <a:lnTo>
                  <a:pt x="1242626" y="1037028"/>
                </a:lnTo>
                <a:lnTo>
                  <a:pt x="0" y="10370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429103" y="4764628"/>
            <a:ext cx="10782004" cy="3621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20"/>
              </a:lnSpc>
            </a:pPr>
            <a:r>
              <a:rPr lang="en-US" sz="4086">
                <a:solidFill>
                  <a:srgbClr val="737373"/>
                </a:solidFill>
                <a:latin typeface="Poppins Italics"/>
              </a:rPr>
              <a:t>Thanks for giving your time &amp; attention to our presentation. We appreciate your time and consideration. It's time to enter Quiz App's universe and experience the magic of gamified learning.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251796" y="-118241"/>
            <a:ext cx="13368801" cy="10865189"/>
          </a:xfrm>
          <a:custGeom>
            <a:avLst/>
            <a:gdLst/>
            <a:ahLst/>
            <a:cxnLst/>
            <a:rect l="l" t="t" r="r" b="b"/>
            <a:pathLst>
              <a:path w="13368801" h="10865189">
                <a:moveTo>
                  <a:pt x="0" y="0"/>
                </a:moveTo>
                <a:lnTo>
                  <a:pt x="13368801" y="0"/>
                </a:lnTo>
                <a:lnTo>
                  <a:pt x="13368801" y="10865188"/>
                </a:lnTo>
                <a:lnTo>
                  <a:pt x="0" y="108651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229489" y="271287"/>
            <a:ext cx="8231722" cy="8991845"/>
            <a:chOff x="0" y="0"/>
            <a:chExt cx="1752100" cy="191389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752100" cy="1913890"/>
            </a:xfrm>
            <a:custGeom>
              <a:avLst/>
              <a:gdLst/>
              <a:ahLst/>
              <a:cxnLst/>
              <a:rect l="l" t="t" r="r" b="b"/>
              <a:pathLst>
                <a:path w="1752100" h="1913890">
                  <a:moveTo>
                    <a:pt x="162764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27640" y="0"/>
                  </a:lnTo>
                  <a:cubicBezTo>
                    <a:pt x="1696220" y="0"/>
                    <a:pt x="1752100" y="55880"/>
                    <a:pt x="1752100" y="124460"/>
                  </a:cubicBezTo>
                  <a:lnTo>
                    <a:pt x="1752100" y="1789430"/>
                  </a:lnTo>
                  <a:cubicBezTo>
                    <a:pt x="1752100" y="1858010"/>
                    <a:pt x="1696220" y="1913890"/>
                    <a:pt x="1627640" y="1913890"/>
                  </a:cubicBezTo>
                  <a:close/>
                </a:path>
              </a:pathLst>
            </a:custGeom>
            <a:solidFill>
              <a:srgbClr val="1D3447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16615566" y="510186"/>
            <a:ext cx="1242625" cy="1037027"/>
          </a:xfrm>
          <a:custGeom>
            <a:avLst/>
            <a:gdLst/>
            <a:ahLst/>
            <a:cxnLst/>
            <a:rect l="l" t="t" r="r" b="b"/>
            <a:pathLst>
              <a:path w="1242625" h="1037027">
                <a:moveTo>
                  <a:pt x="0" y="0"/>
                </a:moveTo>
                <a:lnTo>
                  <a:pt x="1242625" y="0"/>
                </a:lnTo>
                <a:lnTo>
                  <a:pt x="1242625" y="1037028"/>
                </a:lnTo>
                <a:lnTo>
                  <a:pt x="0" y="10370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5400000" flipH="1" flipV="1">
            <a:off x="16066167" y="8614566"/>
            <a:ext cx="4443665" cy="3344868"/>
          </a:xfrm>
          <a:custGeom>
            <a:avLst/>
            <a:gdLst/>
            <a:ahLst/>
            <a:cxnLst/>
            <a:rect l="l" t="t" r="r" b="b"/>
            <a:pathLst>
              <a:path w="4443665" h="3344868">
                <a:moveTo>
                  <a:pt x="4443666" y="3344868"/>
                </a:moveTo>
                <a:lnTo>
                  <a:pt x="0" y="3344868"/>
                </a:lnTo>
                <a:lnTo>
                  <a:pt x="0" y="0"/>
                </a:lnTo>
                <a:lnTo>
                  <a:pt x="4443666" y="0"/>
                </a:lnTo>
                <a:lnTo>
                  <a:pt x="4443666" y="3344868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-2919961" y="1890646"/>
            <a:ext cx="6705131" cy="6705131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47C00">
                <a:alpha val="15686"/>
              </a:srgbClr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3446236" y="3000282"/>
            <a:ext cx="3835511" cy="3835511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47C00">
                <a:alpha val="15686"/>
              </a:srgbClr>
            </a:solidFill>
          </p:spPr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644030" y="834370"/>
            <a:ext cx="2082831" cy="2082823"/>
            <a:chOff x="0" y="0"/>
            <a:chExt cx="6350000" cy="634997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3157785" y="5960128"/>
            <a:ext cx="1751337" cy="1751330"/>
            <a:chOff x="0" y="0"/>
            <a:chExt cx="6350000" cy="634997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9"/>
              <a:stretch>
                <a:fillRect/>
              </a:stretch>
            </a:blipFill>
          </p:spPr>
        </p:sp>
      </p:grpSp>
      <p:grpSp>
        <p:nvGrpSpPr>
          <p:cNvPr id="15" name="Group 15"/>
          <p:cNvGrpSpPr>
            <a:grpSpLocks noChangeAspect="1"/>
          </p:cNvGrpSpPr>
          <p:nvPr/>
        </p:nvGrpSpPr>
        <p:grpSpPr>
          <a:xfrm>
            <a:off x="5011025" y="775209"/>
            <a:ext cx="2301464" cy="2301455"/>
            <a:chOff x="0" y="0"/>
            <a:chExt cx="6350000" cy="634997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0"/>
              <a:stretch>
                <a:fillRect/>
              </a:stretch>
            </a:blipFill>
          </p:spPr>
        </p:sp>
      </p:grpSp>
      <p:sp>
        <p:nvSpPr>
          <p:cNvPr id="17" name="TextBox 17"/>
          <p:cNvSpPr txBox="1"/>
          <p:nvPr/>
        </p:nvSpPr>
        <p:spPr>
          <a:xfrm>
            <a:off x="10089712" y="2075807"/>
            <a:ext cx="7147167" cy="1290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08"/>
              </a:lnSpc>
            </a:pPr>
            <a:r>
              <a:rPr lang="en-US" sz="9806">
                <a:solidFill>
                  <a:srgbClr val="000000"/>
                </a:solidFill>
                <a:latin typeface="Hammersmith One"/>
              </a:rPr>
              <a:t>Our Team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0623" y="3143338"/>
            <a:ext cx="3521580" cy="430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67"/>
              </a:lnSpc>
            </a:pPr>
            <a:r>
              <a:rPr lang="en-US" sz="3300">
                <a:solidFill>
                  <a:srgbClr val="FFFFFF"/>
                </a:solidFill>
                <a:latin typeface="Montserrat Bold"/>
              </a:rPr>
              <a:t>Pratik Ghimire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594620" y="7852020"/>
            <a:ext cx="2583503" cy="1021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2"/>
              </a:lnSpc>
            </a:pPr>
            <a:r>
              <a:rPr lang="en-US" sz="3300">
                <a:solidFill>
                  <a:srgbClr val="FFFFFF"/>
                </a:solidFill>
                <a:latin typeface="Montserrat Bold"/>
              </a:rPr>
              <a:t>Sunil</a:t>
            </a:r>
          </a:p>
          <a:p>
            <a:pPr algn="ctr">
              <a:lnSpc>
                <a:spcPts val="4092"/>
              </a:lnSpc>
            </a:pPr>
            <a:r>
              <a:rPr lang="en-US" sz="3300">
                <a:solidFill>
                  <a:srgbClr val="FFFFFF"/>
                </a:solidFill>
                <a:latin typeface="Montserrat Bold"/>
              </a:rPr>
              <a:t>Tamang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990489" y="3084510"/>
            <a:ext cx="2403366" cy="960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06"/>
              </a:lnSpc>
            </a:pPr>
            <a:r>
              <a:rPr lang="en-US" sz="3069">
                <a:solidFill>
                  <a:srgbClr val="FFFFFF"/>
                </a:solidFill>
                <a:latin typeface="Montserrat Bold"/>
              </a:rPr>
              <a:t>Pravin</a:t>
            </a:r>
          </a:p>
          <a:p>
            <a:pPr algn="ctr">
              <a:lnSpc>
                <a:spcPts val="3806"/>
              </a:lnSpc>
            </a:pPr>
            <a:r>
              <a:rPr lang="en-US" sz="3069">
                <a:solidFill>
                  <a:srgbClr val="FFFFFF"/>
                </a:solidFill>
                <a:latin typeface="Montserrat Bold"/>
              </a:rPr>
              <a:t>Shrestha</a:t>
            </a:r>
          </a:p>
        </p:txBody>
      </p: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5153223" y="4073513"/>
            <a:ext cx="2240632" cy="2240623"/>
            <a:chOff x="0" y="0"/>
            <a:chExt cx="6350000" cy="6349975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1"/>
              <a:stretch>
                <a:fillRect/>
              </a:stretch>
            </a:blipFill>
          </p:spPr>
        </p:sp>
      </p:grpSp>
      <p:sp>
        <p:nvSpPr>
          <p:cNvPr id="23" name="TextBox 23"/>
          <p:cNvSpPr txBox="1"/>
          <p:nvPr/>
        </p:nvSpPr>
        <p:spPr>
          <a:xfrm>
            <a:off x="5071856" y="6506709"/>
            <a:ext cx="2583503" cy="1021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2"/>
              </a:lnSpc>
            </a:pPr>
            <a:r>
              <a:rPr lang="en-US" sz="3300">
                <a:solidFill>
                  <a:srgbClr val="FFFFFF"/>
                </a:solidFill>
                <a:latin typeface="Montserrat Bold"/>
              </a:rPr>
              <a:t>Dikshya</a:t>
            </a:r>
          </a:p>
          <a:p>
            <a:pPr algn="ctr">
              <a:lnSpc>
                <a:spcPts val="4092"/>
              </a:lnSpc>
            </a:pPr>
            <a:r>
              <a:rPr lang="en-US" sz="3300">
                <a:solidFill>
                  <a:srgbClr val="FFFFFF"/>
                </a:solidFill>
                <a:latin typeface="Montserrat Bold"/>
              </a:rPr>
              <a:t>Thakur</a:t>
            </a:r>
          </a:p>
        </p:txBody>
      </p:sp>
      <p:grpSp>
        <p:nvGrpSpPr>
          <p:cNvPr id="24" name="Group 24"/>
          <p:cNvGrpSpPr>
            <a:grpSpLocks noChangeAspect="1"/>
          </p:cNvGrpSpPr>
          <p:nvPr/>
        </p:nvGrpSpPr>
        <p:grpSpPr>
          <a:xfrm>
            <a:off x="675811" y="3757579"/>
            <a:ext cx="2019269" cy="2019260"/>
            <a:chOff x="0" y="0"/>
            <a:chExt cx="6350000" cy="6349975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2"/>
              <a:stretch>
                <a:fillRect/>
              </a:stretch>
            </a:blipFill>
          </p:spPr>
        </p:sp>
      </p:grpSp>
      <p:sp>
        <p:nvSpPr>
          <p:cNvPr id="26" name="TextBox 26"/>
          <p:cNvSpPr txBox="1"/>
          <p:nvPr/>
        </p:nvSpPr>
        <p:spPr>
          <a:xfrm>
            <a:off x="-75345" y="6265600"/>
            <a:ext cx="3521580" cy="840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67"/>
              </a:lnSpc>
            </a:pPr>
            <a:r>
              <a:rPr lang="en-US" sz="3300">
                <a:solidFill>
                  <a:srgbClr val="FFFFFF"/>
                </a:solidFill>
                <a:latin typeface="Montserrat Bold"/>
              </a:rPr>
              <a:t>Kritika</a:t>
            </a:r>
          </a:p>
          <a:p>
            <a:pPr algn="ctr">
              <a:lnSpc>
                <a:spcPts val="3267"/>
              </a:lnSpc>
            </a:pPr>
            <a:r>
              <a:rPr lang="en-US" sz="3300">
                <a:solidFill>
                  <a:srgbClr val="FFFFFF"/>
                </a:solidFill>
                <a:latin typeface="Montserrat Bold"/>
              </a:rPr>
              <a:t>Karmacharya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672931" y="-496097"/>
            <a:ext cx="13368801" cy="10865189"/>
          </a:xfrm>
          <a:custGeom>
            <a:avLst/>
            <a:gdLst/>
            <a:ahLst/>
            <a:cxnLst/>
            <a:rect l="l" t="t" r="r" b="b"/>
            <a:pathLst>
              <a:path w="13368801" h="10865189">
                <a:moveTo>
                  <a:pt x="0" y="0"/>
                </a:moveTo>
                <a:lnTo>
                  <a:pt x="13368801" y="0"/>
                </a:lnTo>
                <a:lnTo>
                  <a:pt x="13368801" y="10865189"/>
                </a:lnTo>
                <a:lnTo>
                  <a:pt x="0" y="108651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521763" y="510186"/>
            <a:ext cx="1242625" cy="1037027"/>
          </a:xfrm>
          <a:custGeom>
            <a:avLst/>
            <a:gdLst/>
            <a:ahLst/>
            <a:cxnLst/>
            <a:rect l="l" t="t" r="r" b="b"/>
            <a:pathLst>
              <a:path w="1242625" h="1037027">
                <a:moveTo>
                  <a:pt x="0" y="0"/>
                </a:moveTo>
                <a:lnTo>
                  <a:pt x="1242625" y="0"/>
                </a:lnTo>
                <a:lnTo>
                  <a:pt x="1242625" y="1037028"/>
                </a:lnTo>
                <a:lnTo>
                  <a:pt x="0" y="10370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 flipH="1" flipV="1">
            <a:off x="16066167" y="8614566"/>
            <a:ext cx="4443665" cy="3344868"/>
          </a:xfrm>
          <a:custGeom>
            <a:avLst/>
            <a:gdLst/>
            <a:ahLst/>
            <a:cxnLst/>
            <a:rect l="l" t="t" r="r" b="b"/>
            <a:pathLst>
              <a:path w="4443665" h="3344868">
                <a:moveTo>
                  <a:pt x="4443666" y="3344868"/>
                </a:moveTo>
                <a:lnTo>
                  <a:pt x="0" y="3344868"/>
                </a:lnTo>
                <a:lnTo>
                  <a:pt x="0" y="0"/>
                </a:lnTo>
                <a:lnTo>
                  <a:pt x="4443666" y="0"/>
                </a:lnTo>
                <a:lnTo>
                  <a:pt x="4443666" y="3344868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695870" y="1623876"/>
            <a:ext cx="11825893" cy="1444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891"/>
              </a:lnSpc>
            </a:pPr>
            <a:r>
              <a:rPr lang="en-US" sz="11001">
                <a:solidFill>
                  <a:srgbClr val="000000"/>
                </a:solidFill>
                <a:latin typeface="Hammersmith One"/>
              </a:rPr>
              <a:t>Table of Content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695870" y="5029200"/>
            <a:ext cx="4351847" cy="21818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85186" lvl="1" indent="-442593" algn="just">
              <a:lnSpc>
                <a:spcPts val="5739"/>
              </a:lnSpc>
              <a:buFont typeface="Arial"/>
              <a:buChar char="•"/>
            </a:pPr>
            <a:r>
              <a:rPr lang="en-US" sz="4099">
                <a:solidFill>
                  <a:srgbClr val="737373"/>
                </a:solidFill>
                <a:latin typeface="Poppins"/>
              </a:rPr>
              <a:t>Introduction</a:t>
            </a:r>
          </a:p>
          <a:p>
            <a:pPr marL="885186" lvl="1" indent="-442593" algn="just">
              <a:lnSpc>
                <a:spcPts val="5739"/>
              </a:lnSpc>
              <a:buFont typeface="Arial"/>
              <a:buChar char="•"/>
            </a:pPr>
            <a:r>
              <a:rPr lang="en-US" sz="4099">
                <a:solidFill>
                  <a:srgbClr val="737373"/>
                </a:solidFill>
                <a:latin typeface="Poppins"/>
              </a:rPr>
              <a:t>Objective</a:t>
            </a:r>
          </a:p>
          <a:p>
            <a:pPr marL="885186" lvl="1" indent="-442593" algn="just">
              <a:lnSpc>
                <a:spcPts val="5739"/>
              </a:lnSpc>
              <a:buFont typeface="Arial"/>
              <a:buChar char="•"/>
            </a:pPr>
            <a:r>
              <a:rPr lang="en-US" sz="4099">
                <a:solidFill>
                  <a:srgbClr val="737373"/>
                </a:solidFill>
                <a:latin typeface="Poppins"/>
              </a:rPr>
              <a:t>Scope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335181" y="4822197"/>
            <a:ext cx="7068889" cy="2905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85186" lvl="1" indent="-442593" algn="just">
              <a:lnSpc>
                <a:spcPts val="5739"/>
              </a:lnSpc>
              <a:buFont typeface="Arial"/>
              <a:buChar char="•"/>
            </a:pPr>
            <a:r>
              <a:rPr lang="en-US" sz="4099">
                <a:solidFill>
                  <a:srgbClr val="737373"/>
                </a:solidFill>
                <a:latin typeface="Poppins"/>
              </a:rPr>
              <a:t>Tools &amp; Technology</a:t>
            </a:r>
          </a:p>
          <a:p>
            <a:pPr marL="885186" lvl="1" indent="-442593" algn="just">
              <a:lnSpc>
                <a:spcPts val="5739"/>
              </a:lnSpc>
              <a:buFont typeface="Arial"/>
              <a:buChar char="•"/>
            </a:pPr>
            <a:r>
              <a:rPr lang="en-US" sz="4099">
                <a:solidFill>
                  <a:srgbClr val="737373"/>
                </a:solidFill>
                <a:latin typeface="Poppins"/>
              </a:rPr>
              <a:t>Result</a:t>
            </a:r>
          </a:p>
          <a:p>
            <a:pPr marL="885186" lvl="1" indent="-442593" algn="just">
              <a:lnSpc>
                <a:spcPts val="5739"/>
              </a:lnSpc>
              <a:buFont typeface="Arial"/>
              <a:buChar char="•"/>
            </a:pPr>
            <a:r>
              <a:rPr lang="en-US" sz="4099">
                <a:solidFill>
                  <a:srgbClr val="737373"/>
                </a:solidFill>
                <a:latin typeface="Poppins"/>
              </a:rPr>
              <a:t>Conclusion</a:t>
            </a:r>
          </a:p>
          <a:p>
            <a:pPr marL="885186" lvl="1" indent="-442593" algn="just">
              <a:lnSpc>
                <a:spcPts val="5739"/>
              </a:lnSpc>
              <a:buFont typeface="Arial"/>
              <a:buChar char="•"/>
            </a:pPr>
            <a:r>
              <a:rPr lang="en-US" sz="4099">
                <a:solidFill>
                  <a:srgbClr val="737373"/>
                </a:solidFill>
                <a:latin typeface="Poppins"/>
              </a:rPr>
              <a:t>Ending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2115800" y="514350"/>
            <a:ext cx="6172200" cy="9258300"/>
            <a:chOff x="0" y="0"/>
            <a:chExt cx="6350000" cy="9525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9525000"/>
            </a:xfrm>
            <a:custGeom>
              <a:avLst/>
              <a:gdLst/>
              <a:ahLst/>
              <a:cxnLst/>
              <a:rect l="l" t="t" r="r" b="b"/>
              <a:pathLst>
                <a:path w="6350000" h="9525000">
                  <a:moveTo>
                    <a:pt x="0" y="9042400"/>
                  </a:moveTo>
                  <a:lnTo>
                    <a:pt x="0" y="482600"/>
                  </a:lnTo>
                  <a:cubicBezTo>
                    <a:pt x="0" y="215900"/>
                    <a:pt x="215900" y="0"/>
                    <a:pt x="482600" y="0"/>
                  </a:cubicBezTo>
                  <a:lnTo>
                    <a:pt x="5867400" y="0"/>
                  </a:lnTo>
                  <a:cubicBezTo>
                    <a:pt x="6134100" y="0"/>
                    <a:pt x="6350000" y="217170"/>
                    <a:pt x="6350000" y="482600"/>
                  </a:cubicBezTo>
                  <a:lnTo>
                    <a:pt x="6350000" y="9042400"/>
                  </a:lnTo>
                  <a:cubicBezTo>
                    <a:pt x="6350000" y="9309100"/>
                    <a:pt x="6134100" y="9525000"/>
                    <a:pt x="5867400" y="9525000"/>
                  </a:cubicBezTo>
                  <a:lnTo>
                    <a:pt x="482600" y="9525000"/>
                  </a:lnTo>
                  <a:cubicBezTo>
                    <a:pt x="217170" y="9525000"/>
                    <a:pt x="0" y="9309100"/>
                    <a:pt x="0" y="9042400"/>
                  </a:cubicBezTo>
                  <a:close/>
                </a:path>
              </a:pathLst>
            </a:custGeom>
            <a:blipFill>
              <a:blip r:embed="rId2"/>
              <a:stretch>
                <a:fillRect l="-62445" r="-62445"/>
              </a:stretch>
            </a:blipFill>
          </p:spPr>
        </p:sp>
      </p:grpSp>
      <p:sp>
        <p:nvSpPr>
          <p:cNvPr id="4" name="Freeform 4"/>
          <p:cNvSpPr/>
          <p:nvPr/>
        </p:nvSpPr>
        <p:spPr>
          <a:xfrm>
            <a:off x="457333" y="0"/>
            <a:ext cx="866519" cy="723150"/>
          </a:xfrm>
          <a:custGeom>
            <a:avLst/>
            <a:gdLst/>
            <a:ahLst/>
            <a:cxnLst/>
            <a:rect l="l" t="t" r="r" b="b"/>
            <a:pathLst>
              <a:path w="866519" h="723150">
                <a:moveTo>
                  <a:pt x="0" y="0"/>
                </a:moveTo>
                <a:lnTo>
                  <a:pt x="866520" y="0"/>
                </a:lnTo>
                <a:lnTo>
                  <a:pt x="866520" y="723150"/>
                </a:lnTo>
                <a:lnTo>
                  <a:pt x="0" y="7231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5400000">
            <a:off x="-1765888" y="9146146"/>
            <a:ext cx="3031255" cy="2281708"/>
          </a:xfrm>
          <a:custGeom>
            <a:avLst/>
            <a:gdLst/>
            <a:ahLst/>
            <a:cxnLst/>
            <a:rect l="l" t="t" r="r" b="b"/>
            <a:pathLst>
              <a:path w="3031255" h="2281708">
                <a:moveTo>
                  <a:pt x="0" y="0"/>
                </a:moveTo>
                <a:lnTo>
                  <a:pt x="3031254" y="0"/>
                </a:lnTo>
                <a:lnTo>
                  <a:pt x="3031254" y="2281708"/>
                </a:lnTo>
                <a:lnTo>
                  <a:pt x="0" y="22817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88249" y="923175"/>
            <a:ext cx="7547788" cy="133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74"/>
              </a:lnSpc>
            </a:pPr>
            <a:r>
              <a:rPr lang="en-US" sz="10075">
                <a:solidFill>
                  <a:srgbClr val="000000"/>
                </a:solidFill>
                <a:latin typeface="Hammersmith One"/>
              </a:rPr>
              <a:t>Introduction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88249" y="2711886"/>
            <a:ext cx="8355751" cy="75751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53"/>
              </a:lnSpc>
            </a:pPr>
            <a:r>
              <a:rPr lang="en-US" sz="2659">
                <a:solidFill>
                  <a:srgbClr val="737373"/>
                </a:solidFill>
                <a:latin typeface="Poppins Bold"/>
              </a:rPr>
              <a:t>A very popular and effective way to engage users, access knowledge, and facilitate learning in the today's world is through quizzes.</a:t>
            </a:r>
          </a:p>
          <a:p>
            <a:pPr>
              <a:lnSpc>
                <a:spcPts val="5053"/>
              </a:lnSpc>
            </a:pPr>
            <a:endParaRPr lang="en-US" sz="2659">
              <a:solidFill>
                <a:srgbClr val="737373"/>
              </a:solidFill>
              <a:latin typeface="Poppins Bold"/>
            </a:endParaRPr>
          </a:p>
          <a:p>
            <a:pPr>
              <a:lnSpc>
                <a:spcPts val="5053"/>
              </a:lnSpc>
            </a:pPr>
            <a:r>
              <a:rPr lang="en-US" sz="2659">
                <a:solidFill>
                  <a:srgbClr val="737373"/>
                </a:solidFill>
                <a:latin typeface="Poppins Bold"/>
              </a:rPr>
              <a:t>So, imagine a world where education becomes engaging, interactive, and fun. A world where learning is not confined to textbooks  and lectures but takes on an exciting and gamified form. That's precisely what Quiz App is all about.</a:t>
            </a:r>
          </a:p>
          <a:p>
            <a:pPr>
              <a:lnSpc>
                <a:spcPts val="5053"/>
              </a:lnSpc>
            </a:pPr>
            <a:endParaRPr lang="en-US" sz="2659">
              <a:solidFill>
                <a:srgbClr val="737373"/>
              </a:solidFill>
              <a:latin typeface="Poppins Bold"/>
            </a:endParaRPr>
          </a:p>
          <a:p>
            <a:pPr>
              <a:lnSpc>
                <a:spcPts val="4901"/>
              </a:lnSpc>
            </a:pPr>
            <a:endParaRPr lang="en-US" sz="2659">
              <a:solidFill>
                <a:srgbClr val="737373"/>
              </a:solidFill>
              <a:latin typeface="Poppins Bold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887343" y="7413486"/>
            <a:ext cx="13368801" cy="10865189"/>
          </a:xfrm>
          <a:custGeom>
            <a:avLst/>
            <a:gdLst/>
            <a:ahLst/>
            <a:cxnLst/>
            <a:rect l="l" t="t" r="r" b="b"/>
            <a:pathLst>
              <a:path w="13368801" h="10865189">
                <a:moveTo>
                  <a:pt x="0" y="0"/>
                </a:moveTo>
                <a:lnTo>
                  <a:pt x="13368801" y="0"/>
                </a:lnTo>
                <a:lnTo>
                  <a:pt x="13368801" y="10865189"/>
                </a:lnTo>
                <a:lnTo>
                  <a:pt x="0" y="108651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9520016" y="324462"/>
            <a:ext cx="8567285" cy="4819038"/>
            <a:chOff x="0" y="0"/>
            <a:chExt cx="1128903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287761" cy="6350000"/>
            </a:xfrm>
            <a:custGeom>
              <a:avLst/>
              <a:gdLst/>
              <a:ahLst/>
              <a:cxnLst/>
              <a:rect l="l" t="t" r="r" b="b"/>
              <a:pathLst>
                <a:path w="11287761" h="6350000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1" y="0"/>
                    <a:pt x="11287761" y="234950"/>
                    <a:pt x="11287761" y="525780"/>
                  </a:cubicBezTo>
                  <a:lnTo>
                    <a:pt x="11287761" y="5822950"/>
                  </a:lnTo>
                  <a:cubicBezTo>
                    <a:pt x="11287761" y="6113780"/>
                    <a:pt x="11052811" y="6348730"/>
                    <a:pt x="10761980" y="6348730"/>
                  </a:cubicBezTo>
                  <a:lnTo>
                    <a:pt x="525780" y="6348730"/>
                  </a:lnTo>
                  <a:cubicBezTo>
                    <a:pt x="236220" y="6350000"/>
                    <a:pt x="0" y="6115050"/>
                    <a:pt x="0" y="5824220"/>
                  </a:cubicBezTo>
                  <a:cubicBezTo>
                    <a:pt x="0" y="5824220"/>
                    <a:pt x="0" y="5824220"/>
                    <a:pt x="0" y="5824220"/>
                  </a:cubicBezTo>
                  <a:close/>
                </a:path>
              </a:pathLst>
            </a:custGeom>
            <a:blipFill>
              <a:blip r:embed="rId4"/>
              <a:stretch>
                <a:fillRect t="-3338" b="-3338"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 rot="-5400000">
            <a:off x="-2865566" y="-1672434"/>
            <a:ext cx="4443665" cy="3344868"/>
          </a:xfrm>
          <a:custGeom>
            <a:avLst/>
            <a:gdLst/>
            <a:ahLst/>
            <a:cxnLst/>
            <a:rect l="l" t="t" r="r" b="b"/>
            <a:pathLst>
              <a:path w="4443665" h="3344868">
                <a:moveTo>
                  <a:pt x="0" y="0"/>
                </a:moveTo>
                <a:lnTo>
                  <a:pt x="4443665" y="0"/>
                </a:lnTo>
                <a:lnTo>
                  <a:pt x="4443665" y="3344868"/>
                </a:lnTo>
                <a:lnTo>
                  <a:pt x="0" y="33448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276616" y="1022485"/>
            <a:ext cx="9221455" cy="14277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784"/>
              </a:lnSpc>
            </a:pPr>
            <a:r>
              <a:rPr lang="en-US" sz="10893">
                <a:solidFill>
                  <a:srgbClr val="000000"/>
                </a:solidFill>
                <a:latin typeface="Hammersmith One"/>
              </a:rPr>
              <a:t>Objective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99022" y="2559695"/>
            <a:ext cx="8209501" cy="7387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2046" lvl="1" indent="-421023">
              <a:lnSpc>
                <a:spcPts val="7410"/>
              </a:lnSpc>
              <a:buFont typeface="Arial"/>
              <a:buChar char="•"/>
            </a:pPr>
            <a:r>
              <a:rPr lang="en-US" sz="3900">
                <a:solidFill>
                  <a:srgbClr val="737373"/>
                </a:solidFill>
                <a:latin typeface="Poppins"/>
              </a:rPr>
              <a:t>Engage &amp; Entertain Users</a:t>
            </a:r>
          </a:p>
          <a:p>
            <a:pPr marL="842046" lvl="1" indent="-421023">
              <a:lnSpc>
                <a:spcPts val="7410"/>
              </a:lnSpc>
              <a:buFont typeface="Arial"/>
              <a:buChar char="•"/>
            </a:pPr>
            <a:r>
              <a:rPr lang="en-US" sz="3900">
                <a:solidFill>
                  <a:srgbClr val="737373"/>
                </a:solidFill>
                <a:latin typeface="Poppins"/>
              </a:rPr>
              <a:t>Provide Enhances learning experiences for students of all ages.</a:t>
            </a:r>
          </a:p>
          <a:p>
            <a:pPr marL="842046" lvl="1" indent="-421023">
              <a:lnSpc>
                <a:spcPts val="7410"/>
              </a:lnSpc>
              <a:buFont typeface="Arial"/>
              <a:buChar char="•"/>
            </a:pPr>
            <a:r>
              <a:rPr lang="en-US" sz="3900">
                <a:solidFill>
                  <a:srgbClr val="737373"/>
                </a:solidFill>
                <a:latin typeface="Poppins"/>
              </a:rPr>
              <a:t>Provide educational value</a:t>
            </a:r>
          </a:p>
          <a:p>
            <a:pPr marL="842046" lvl="1" indent="-421023">
              <a:lnSpc>
                <a:spcPts val="7410"/>
              </a:lnSpc>
              <a:buFont typeface="Arial"/>
              <a:buChar char="•"/>
            </a:pPr>
            <a:r>
              <a:rPr lang="en-US" sz="3900">
                <a:solidFill>
                  <a:srgbClr val="737373"/>
                </a:solidFill>
                <a:latin typeface="Poppins"/>
              </a:rPr>
              <a:t>Track &amp; analyze user performance</a:t>
            </a:r>
          </a:p>
          <a:p>
            <a:pPr>
              <a:lnSpc>
                <a:spcPts val="7410"/>
              </a:lnSpc>
            </a:pPr>
            <a:endParaRPr lang="en-US" sz="3900">
              <a:solidFill>
                <a:srgbClr val="737373"/>
              </a:solidFill>
              <a:latin typeface="Poppins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6039743" y="7565886"/>
            <a:ext cx="13368801" cy="10865189"/>
          </a:xfrm>
          <a:custGeom>
            <a:avLst/>
            <a:gdLst/>
            <a:ahLst/>
            <a:cxnLst/>
            <a:rect l="l" t="t" r="r" b="b"/>
            <a:pathLst>
              <a:path w="13368801" h="10865189">
                <a:moveTo>
                  <a:pt x="0" y="0"/>
                </a:moveTo>
                <a:lnTo>
                  <a:pt x="13368801" y="0"/>
                </a:lnTo>
                <a:lnTo>
                  <a:pt x="13368801" y="10865189"/>
                </a:lnTo>
                <a:lnTo>
                  <a:pt x="0" y="108651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887343" y="7413486"/>
            <a:ext cx="13368801" cy="10865189"/>
          </a:xfrm>
          <a:custGeom>
            <a:avLst/>
            <a:gdLst/>
            <a:ahLst/>
            <a:cxnLst/>
            <a:rect l="l" t="t" r="r" b="b"/>
            <a:pathLst>
              <a:path w="13368801" h="10865189">
                <a:moveTo>
                  <a:pt x="0" y="0"/>
                </a:moveTo>
                <a:lnTo>
                  <a:pt x="13368801" y="0"/>
                </a:lnTo>
                <a:lnTo>
                  <a:pt x="13368801" y="10865189"/>
                </a:lnTo>
                <a:lnTo>
                  <a:pt x="0" y="108651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>
            <a:off x="-2865566" y="-1672434"/>
            <a:ext cx="4443665" cy="3344868"/>
          </a:xfrm>
          <a:custGeom>
            <a:avLst/>
            <a:gdLst/>
            <a:ahLst/>
            <a:cxnLst/>
            <a:rect l="l" t="t" r="r" b="b"/>
            <a:pathLst>
              <a:path w="4443665" h="3344868">
                <a:moveTo>
                  <a:pt x="0" y="0"/>
                </a:moveTo>
                <a:lnTo>
                  <a:pt x="4443665" y="0"/>
                </a:lnTo>
                <a:lnTo>
                  <a:pt x="4443665" y="3344868"/>
                </a:lnTo>
                <a:lnTo>
                  <a:pt x="0" y="33448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250155" y="179297"/>
            <a:ext cx="7862291" cy="4424325"/>
          </a:xfrm>
          <a:custGeom>
            <a:avLst/>
            <a:gdLst/>
            <a:ahLst/>
            <a:cxnLst/>
            <a:rect l="l" t="t" r="r" b="b"/>
            <a:pathLst>
              <a:path w="7862291" h="4424325">
                <a:moveTo>
                  <a:pt x="0" y="0"/>
                </a:moveTo>
                <a:lnTo>
                  <a:pt x="7862290" y="0"/>
                </a:lnTo>
                <a:lnTo>
                  <a:pt x="7862290" y="4424325"/>
                </a:lnTo>
                <a:lnTo>
                  <a:pt x="0" y="44243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738786"/>
            <a:ext cx="9221455" cy="14277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784"/>
              </a:lnSpc>
            </a:pPr>
            <a:r>
              <a:rPr lang="en-US" sz="10893">
                <a:solidFill>
                  <a:srgbClr val="000000"/>
                </a:solidFill>
                <a:latin typeface="Hammersmith One"/>
              </a:rPr>
              <a:t>Scope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84319" y="2143809"/>
            <a:ext cx="8459681" cy="7952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8474" lvl="1" indent="-349237">
              <a:lnSpc>
                <a:spcPts val="6146"/>
              </a:lnSpc>
              <a:buFont typeface="Arial"/>
              <a:buChar char="•"/>
            </a:pPr>
            <a:r>
              <a:rPr lang="en-US" sz="3235">
                <a:solidFill>
                  <a:srgbClr val="737373"/>
                </a:solidFill>
                <a:latin typeface="Poppins"/>
              </a:rPr>
              <a:t>Target Audience:</a:t>
            </a:r>
          </a:p>
          <a:p>
            <a:pPr>
              <a:lnSpc>
                <a:spcPts val="1941"/>
              </a:lnSpc>
            </a:pPr>
            <a:endParaRPr lang="en-US" sz="3235">
              <a:solidFill>
                <a:srgbClr val="737373"/>
              </a:solidFill>
              <a:latin typeface="Poppins"/>
            </a:endParaRPr>
          </a:p>
          <a:p>
            <a:pPr>
              <a:lnSpc>
                <a:spcPts val="6146"/>
              </a:lnSpc>
            </a:pPr>
            <a:r>
              <a:rPr lang="en-US" sz="3235">
                <a:solidFill>
                  <a:srgbClr val="737373"/>
                </a:solidFill>
                <a:latin typeface="Poppins"/>
              </a:rPr>
              <a:t>Quiz App is designed for students of all ages, from primary school to higher education.</a:t>
            </a:r>
          </a:p>
          <a:p>
            <a:pPr marL="698474" lvl="1" indent="-349237">
              <a:lnSpc>
                <a:spcPts val="6146"/>
              </a:lnSpc>
              <a:buFont typeface="Arial"/>
              <a:buChar char="•"/>
            </a:pPr>
            <a:r>
              <a:rPr lang="en-US" sz="3235">
                <a:solidFill>
                  <a:srgbClr val="737373"/>
                </a:solidFill>
                <a:latin typeface="Poppins"/>
              </a:rPr>
              <a:t>Continuous Updates and Expansion:</a:t>
            </a:r>
          </a:p>
          <a:p>
            <a:pPr>
              <a:lnSpc>
                <a:spcPts val="6146"/>
              </a:lnSpc>
            </a:pPr>
            <a:r>
              <a:rPr lang="en-US" sz="3235">
                <a:solidFill>
                  <a:srgbClr val="737373"/>
                </a:solidFill>
                <a:latin typeface="Poppins"/>
              </a:rPr>
              <a:t>Quiz App is regularly updated with new quizzes, content, and features to ensure a fresh and dynamic learning experience.</a:t>
            </a:r>
          </a:p>
          <a:p>
            <a:pPr>
              <a:lnSpc>
                <a:spcPts val="6146"/>
              </a:lnSpc>
            </a:pPr>
            <a:endParaRPr lang="en-US" sz="3235">
              <a:solidFill>
                <a:srgbClr val="737373"/>
              </a:solidFill>
              <a:latin typeface="Poppins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6619580"/>
            <a:ext cx="13368801" cy="10865189"/>
          </a:xfrm>
          <a:custGeom>
            <a:avLst/>
            <a:gdLst/>
            <a:ahLst/>
            <a:cxnLst/>
            <a:rect l="l" t="t" r="r" b="b"/>
            <a:pathLst>
              <a:path w="13368801" h="10865189">
                <a:moveTo>
                  <a:pt x="0" y="0"/>
                </a:moveTo>
                <a:lnTo>
                  <a:pt x="13368801" y="0"/>
                </a:lnTo>
                <a:lnTo>
                  <a:pt x="13368801" y="10865189"/>
                </a:lnTo>
                <a:lnTo>
                  <a:pt x="0" y="108651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>
            <a:off x="-2071660" y="-1672434"/>
            <a:ext cx="4443665" cy="3344868"/>
          </a:xfrm>
          <a:custGeom>
            <a:avLst/>
            <a:gdLst/>
            <a:ahLst/>
            <a:cxnLst/>
            <a:rect l="l" t="t" r="r" b="b"/>
            <a:pathLst>
              <a:path w="4443665" h="3344868">
                <a:moveTo>
                  <a:pt x="0" y="0"/>
                </a:moveTo>
                <a:lnTo>
                  <a:pt x="4443665" y="0"/>
                </a:lnTo>
                <a:lnTo>
                  <a:pt x="4443665" y="3344868"/>
                </a:lnTo>
                <a:lnTo>
                  <a:pt x="0" y="33448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615566" y="510186"/>
            <a:ext cx="1242625" cy="1037027"/>
          </a:xfrm>
          <a:custGeom>
            <a:avLst/>
            <a:gdLst/>
            <a:ahLst/>
            <a:cxnLst/>
            <a:rect l="l" t="t" r="r" b="b"/>
            <a:pathLst>
              <a:path w="1242625" h="1037027">
                <a:moveTo>
                  <a:pt x="0" y="0"/>
                </a:moveTo>
                <a:lnTo>
                  <a:pt x="1242625" y="0"/>
                </a:lnTo>
                <a:lnTo>
                  <a:pt x="1242625" y="1037028"/>
                </a:lnTo>
                <a:lnTo>
                  <a:pt x="0" y="10370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822606" y="1565877"/>
            <a:ext cx="8258744" cy="4420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88" lvl="1" indent="-334644">
              <a:lnSpc>
                <a:spcPts val="5889"/>
              </a:lnSpc>
              <a:buFont typeface="Arial"/>
              <a:buChar char="•"/>
            </a:pPr>
            <a:r>
              <a:rPr lang="en-US" sz="3099">
                <a:solidFill>
                  <a:srgbClr val="737373"/>
                </a:solidFill>
                <a:latin typeface="Poppins"/>
              </a:rPr>
              <a:t>Collaboration and Social Features:</a:t>
            </a:r>
          </a:p>
          <a:p>
            <a:pPr>
              <a:lnSpc>
                <a:spcPts val="5889"/>
              </a:lnSpc>
            </a:pPr>
            <a:r>
              <a:rPr lang="en-US" sz="3099">
                <a:solidFill>
                  <a:srgbClr val="737373"/>
                </a:solidFill>
                <a:latin typeface="Poppins"/>
              </a:rPr>
              <a:t>Users can share their quiz results, achievements, and progress on social media platforms.</a:t>
            </a:r>
          </a:p>
          <a:p>
            <a:pPr>
              <a:lnSpc>
                <a:spcPts val="5889"/>
              </a:lnSpc>
            </a:pPr>
            <a:endParaRPr lang="en-US" sz="3099">
              <a:solidFill>
                <a:srgbClr val="737373"/>
              </a:solidFill>
              <a:latin typeface="Poppins"/>
            </a:endParaRPr>
          </a:p>
          <a:p>
            <a:pPr>
              <a:lnSpc>
                <a:spcPts val="5889"/>
              </a:lnSpc>
            </a:pPr>
            <a:endParaRPr lang="en-US" sz="3099">
              <a:solidFill>
                <a:srgbClr val="737373"/>
              </a:solidFill>
              <a:latin typeface="Poppins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196872" flipH="1" flipV="1">
            <a:off x="11161114" y="-2127341"/>
            <a:ext cx="9881325" cy="8030822"/>
          </a:xfrm>
          <a:custGeom>
            <a:avLst/>
            <a:gdLst/>
            <a:ahLst/>
            <a:cxnLst/>
            <a:rect l="l" t="t" r="r" b="b"/>
            <a:pathLst>
              <a:path w="9881325" h="8030822">
                <a:moveTo>
                  <a:pt x="9881324" y="8030822"/>
                </a:moveTo>
                <a:lnTo>
                  <a:pt x="0" y="8030822"/>
                </a:lnTo>
                <a:lnTo>
                  <a:pt x="0" y="0"/>
                </a:lnTo>
                <a:lnTo>
                  <a:pt x="9881324" y="0"/>
                </a:lnTo>
                <a:lnTo>
                  <a:pt x="9881324" y="803082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>
            <a:off x="-2221833" y="-1890675"/>
            <a:ext cx="4443665" cy="3344868"/>
          </a:xfrm>
          <a:custGeom>
            <a:avLst/>
            <a:gdLst/>
            <a:ahLst/>
            <a:cxnLst/>
            <a:rect l="l" t="t" r="r" b="b"/>
            <a:pathLst>
              <a:path w="4443665" h="3344868">
                <a:moveTo>
                  <a:pt x="0" y="0"/>
                </a:moveTo>
                <a:lnTo>
                  <a:pt x="4443666" y="0"/>
                </a:lnTo>
                <a:lnTo>
                  <a:pt x="4443666" y="3344868"/>
                </a:lnTo>
                <a:lnTo>
                  <a:pt x="0" y="33448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637987" y="510186"/>
            <a:ext cx="1242625" cy="1037027"/>
          </a:xfrm>
          <a:custGeom>
            <a:avLst/>
            <a:gdLst/>
            <a:ahLst/>
            <a:cxnLst/>
            <a:rect l="l" t="t" r="r" b="b"/>
            <a:pathLst>
              <a:path w="1242625" h="1037027">
                <a:moveTo>
                  <a:pt x="0" y="0"/>
                </a:moveTo>
                <a:lnTo>
                  <a:pt x="1242626" y="0"/>
                </a:lnTo>
                <a:lnTo>
                  <a:pt x="1242626" y="1037028"/>
                </a:lnTo>
                <a:lnTo>
                  <a:pt x="0" y="10370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743875" y="1708317"/>
            <a:ext cx="16657637" cy="7919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1357" lvl="1" indent="-400679">
              <a:lnSpc>
                <a:spcPts val="7052"/>
              </a:lnSpc>
              <a:buFont typeface="Arial"/>
              <a:buChar char="•"/>
            </a:pPr>
            <a:r>
              <a:rPr lang="en-US" sz="3711">
                <a:solidFill>
                  <a:srgbClr val="737373"/>
                </a:solidFill>
                <a:latin typeface="Poppins"/>
              </a:rPr>
              <a:t>HTML: For creating the structure and markup of the web pages.</a:t>
            </a:r>
          </a:p>
          <a:p>
            <a:pPr marL="801357" lvl="1" indent="-400679">
              <a:lnSpc>
                <a:spcPts val="7052"/>
              </a:lnSpc>
              <a:buFont typeface="Arial"/>
              <a:buChar char="•"/>
            </a:pPr>
            <a:r>
              <a:rPr lang="en-US" sz="3711">
                <a:solidFill>
                  <a:srgbClr val="737373"/>
                </a:solidFill>
                <a:latin typeface="Poppins"/>
              </a:rPr>
              <a:t>CSS: To style and visually design the quiz application.</a:t>
            </a:r>
          </a:p>
          <a:p>
            <a:pPr marL="801357" lvl="1" indent="-400679">
              <a:lnSpc>
                <a:spcPts val="7052"/>
              </a:lnSpc>
              <a:buFont typeface="Arial"/>
              <a:buChar char="•"/>
            </a:pPr>
            <a:r>
              <a:rPr lang="en-US" sz="3711">
                <a:solidFill>
                  <a:srgbClr val="737373"/>
                </a:solidFill>
                <a:latin typeface="Poppins"/>
              </a:rPr>
              <a:t>JavaScript: For implementing interactivity, user input validation, and dynamic behavior.</a:t>
            </a:r>
          </a:p>
          <a:p>
            <a:pPr marL="801357" lvl="1" indent="-400679">
              <a:lnSpc>
                <a:spcPts val="7052"/>
              </a:lnSpc>
              <a:buFont typeface="Arial"/>
              <a:buChar char="•"/>
            </a:pPr>
            <a:r>
              <a:rPr lang="en-US" sz="3711">
                <a:solidFill>
                  <a:srgbClr val="737373"/>
                </a:solidFill>
                <a:latin typeface="Poppins"/>
              </a:rPr>
              <a:t>PHP: For making dynamic and interactive web page.</a:t>
            </a:r>
          </a:p>
          <a:p>
            <a:pPr marL="801357" lvl="1" indent="-400679">
              <a:lnSpc>
                <a:spcPts val="7052"/>
              </a:lnSpc>
              <a:buFont typeface="Arial"/>
              <a:buChar char="•"/>
            </a:pPr>
            <a:r>
              <a:rPr lang="en-US" sz="3711">
                <a:solidFill>
                  <a:srgbClr val="737373"/>
                </a:solidFill>
                <a:latin typeface="Poppins"/>
              </a:rPr>
              <a:t>Databases: MySQL for storing quiz questions, user data, and many other features related quiz application.</a:t>
            </a:r>
          </a:p>
          <a:p>
            <a:pPr marL="801357" lvl="1" indent="-400679">
              <a:lnSpc>
                <a:spcPts val="7052"/>
              </a:lnSpc>
              <a:buFont typeface="Arial"/>
              <a:buChar char="•"/>
            </a:pPr>
            <a:r>
              <a:rPr lang="en-US" sz="3711">
                <a:solidFill>
                  <a:srgbClr val="737373"/>
                </a:solidFill>
                <a:latin typeface="Poppins"/>
              </a:rPr>
              <a:t>WEB SERVER: Xammp and Github for storing project.</a:t>
            </a:r>
          </a:p>
          <a:p>
            <a:pPr>
              <a:lnSpc>
                <a:spcPts val="7052"/>
              </a:lnSpc>
            </a:pPr>
            <a:endParaRPr lang="en-US" sz="3711">
              <a:solidFill>
                <a:srgbClr val="737373"/>
              </a:solidFill>
              <a:latin typeface="Poppi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941638" y="423951"/>
            <a:ext cx="11580027" cy="984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341"/>
              </a:lnSpc>
            </a:pPr>
            <a:r>
              <a:rPr lang="en-US" sz="7415">
                <a:solidFill>
                  <a:srgbClr val="000000"/>
                </a:solidFill>
                <a:latin typeface="Hammersmith One"/>
              </a:rPr>
              <a:t>Tools &amp; Technology Used: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196872">
            <a:off x="15738482" y="-2532735"/>
            <a:ext cx="13368801" cy="10865189"/>
          </a:xfrm>
          <a:custGeom>
            <a:avLst/>
            <a:gdLst/>
            <a:ahLst/>
            <a:cxnLst/>
            <a:rect l="l" t="t" r="r" b="b"/>
            <a:pathLst>
              <a:path w="13368801" h="10865189">
                <a:moveTo>
                  <a:pt x="0" y="0"/>
                </a:moveTo>
                <a:lnTo>
                  <a:pt x="13368801" y="0"/>
                </a:lnTo>
                <a:lnTo>
                  <a:pt x="13368801" y="10865189"/>
                </a:lnTo>
                <a:lnTo>
                  <a:pt x="0" y="108651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>
            <a:off x="-2598613" y="-1672434"/>
            <a:ext cx="4443665" cy="3344868"/>
          </a:xfrm>
          <a:custGeom>
            <a:avLst/>
            <a:gdLst/>
            <a:ahLst/>
            <a:cxnLst/>
            <a:rect l="l" t="t" r="r" b="b"/>
            <a:pathLst>
              <a:path w="4443665" h="3344868">
                <a:moveTo>
                  <a:pt x="0" y="0"/>
                </a:moveTo>
                <a:lnTo>
                  <a:pt x="4443665" y="0"/>
                </a:lnTo>
                <a:lnTo>
                  <a:pt x="4443665" y="3344868"/>
                </a:lnTo>
                <a:lnTo>
                  <a:pt x="0" y="33448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890008" y="8824398"/>
            <a:ext cx="1039852" cy="867804"/>
          </a:xfrm>
          <a:custGeom>
            <a:avLst/>
            <a:gdLst/>
            <a:ahLst/>
            <a:cxnLst/>
            <a:rect l="l" t="t" r="r" b="b"/>
            <a:pathLst>
              <a:path w="1039852" h="867804">
                <a:moveTo>
                  <a:pt x="0" y="0"/>
                </a:moveTo>
                <a:lnTo>
                  <a:pt x="1039852" y="0"/>
                </a:lnTo>
                <a:lnTo>
                  <a:pt x="1039852" y="867804"/>
                </a:lnTo>
                <a:lnTo>
                  <a:pt x="0" y="8678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295653" y="453182"/>
            <a:ext cx="9520990" cy="1348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99"/>
              </a:lnSpc>
            </a:pPr>
            <a:r>
              <a:rPr lang="en-US" sz="10201">
                <a:solidFill>
                  <a:srgbClr val="000000"/>
                </a:solidFill>
                <a:latin typeface="Hammersmith One"/>
              </a:rPr>
              <a:t>Conclusion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53220" y="1936083"/>
            <a:ext cx="14833091" cy="5357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3785">
                <a:solidFill>
                  <a:srgbClr val="737373"/>
                </a:solidFill>
                <a:latin typeface="Poppins"/>
              </a:rPr>
              <a:t>In conclusion, Quiz App presents an exciting opportunity to revolutionize the way we learn and engage with educational content. By combining gamification elements with a wide range of subjects and customizable quizzes, Quiz App makes learning a truly enjoyable experience.</a:t>
            </a:r>
          </a:p>
          <a:p>
            <a:pPr>
              <a:lnSpc>
                <a:spcPts val="7192"/>
              </a:lnSpc>
            </a:pPr>
            <a:endParaRPr lang="en-US" sz="3785">
              <a:solidFill>
                <a:srgbClr val="737373"/>
              </a:solidFill>
              <a:latin typeface="Poppins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</Words>
  <Application>Microsoft Office PowerPoint</Application>
  <PresentationFormat>Custom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Poppins Italics</vt:lpstr>
      <vt:lpstr>Calibri</vt:lpstr>
      <vt:lpstr>Montserrat Bold</vt:lpstr>
      <vt:lpstr>Poppins Bold</vt:lpstr>
      <vt:lpstr>Hammersmith One</vt:lpstr>
      <vt:lpstr>Arial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White Creative Professional Modern Business Strategy Agency Presentation Template</dc:title>
  <dc:creator>DWIT CSIT</dc:creator>
  <cp:lastModifiedBy>DWIT CSIT</cp:lastModifiedBy>
  <cp:revision>2</cp:revision>
  <dcterms:created xsi:type="dcterms:W3CDTF">2006-08-16T00:00:00Z</dcterms:created>
  <dcterms:modified xsi:type="dcterms:W3CDTF">2023-07-17T02:03:47Z</dcterms:modified>
  <dc:identifier>DAFmLLY47VE</dc:identifier>
</cp:coreProperties>
</file>