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Franklin Gothic" panose="020B0604020202020204" charset="0"/>
      <p:bold r:id="rId14"/>
    </p:embeddedFont>
    <p:embeddedFont>
      <p:font typeface="Libre Franklin"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3zOxtcN9a+7p4lUGHNcUMYaNA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AICTE%20PPT%20NIXON%20L%20%20(2).ppt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accent1"/>
              </a:buClr>
              <a:buSzPct val="100000"/>
              <a:buFont typeface="Arial"/>
              <a:buNone/>
            </a:pPr>
            <a:r>
              <a:rPr lang="en-US" b="1">
                <a:solidFill>
                  <a:schemeClr val="accent1"/>
                </a:solidFill>
                <a:latin typeface="Arial"/>
                <a:ea typeface="Arial"/>
                <a:cs typeface="Arial"/>
                <a:sym typeface="Arial"/>
              </a:rPr>
              <a:t>SECURE DATA HIDING IN IMAGES USING STEGANOGRAPHY</a:t>
            </a:r>
            <a:endParaRPr/>
          </a:p>
        </p:txBody>
      </p:sp>
      <p:sp>
        <p:nvSpPr>
          <p:cNvPr id="97" name="Google Shape;97;p1"/>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
          <p:cNvSpPr txBox="1"/>
          <p:nvPr/>
        </p:nvSpPr>
        <p:spPr>
          <a:xfrm>
            <a:off x="2192855" y="3969915"/>
            <a:ext cx="8444700" cy="163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 </a:t>
            </a:r>
            <a:r>
              <a:rPr lang="en-IN" sz="2000" b="1" dirty="0">
                <a:solidFill>
                  <a:srgbClr val="1482AB"/>
                </a:solidFill>
              </a:rPr>
              <a:t>PRAVIN MOSES G</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Student Name: Pravin Moses G</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College Name: Loyola-ICAM College of Engineering and Technology</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Department: Information Technology </a:t>
            </a:r>
            <a:endParaRPr dirty="0"/>
          </a:p>
          <a:p>
            <a:pPr marL="0" marR="0" lvl="0" indent="0" algn="l" rtl="0">
              <a:spcBef>
                <a:spcPts val="0"/>
              </a:spcBef>
              <a:spcAft>
                <a:spcPts val="0"/>
              </a:spcAft>
              <a:buNone/>
            </a:pPr>
            <a:endParaRPr sz="2000" b="1"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0"/>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SCOPE(OPTIONAL)</a:t>
            </a:r>
            <a:endParaRPr/>
          </a:p>
        </p:txBody>
      </p:sp>
      <p:sp>
        <p:nvSpPr>
          <p:cNvPr id="166" name="Google Shape;166;p10"/>
          <p:cNvSpPr txBox="1">
            <a:spLocks noGrp="1"/>
          </p:cNvSpPr>
          <p:nvPr>
            <p:ph type="body" idx="1"/>
          </p:nvPr>
        </p:nvSpPr>
        <p:spPr>
          <a:xfrm>
            <a:off x="581193" y="1745862"/>
            <a:ext cx="10490998" cy="3785652"/>
          </a:xfrm>
          <a:prstGeom prst="rect">
            <a:avLst/>
          </a:prstGeom>
          <a:noFill/>
          <a:ln>
            <a:noFill/>
          </a:ln>
        </p:spPr>
        <p:txBody>
          <a:bodyPr spcFirstLastPara="1" wrap="square" lIns="91425" tIns="45700" rIns="91425" bIns="45700" anchor="ctr" anchorCtr="0">
            <a:spAutoFit/>
          </a:bodyPr>
          <a:lstStyle/>
          <a:p>
            <a:pPr marL="306000" marR="0" lvl="0" indent="-306000" algn="l" rtl="0">
              <a:lnSpc>
                <a:spcPct val="100000"/>
              </a:lnSpc>
              <a:spcBef>
                <a:spcPts val="0"/>
              </a:spcBef>
              <a:spcAft>
                <a:spcPts val="0"/>
              </a:spcAft>
              <a:buClr>
                <a:schemeClr val="dk1"/>
              </a:buClr>
              <a:buSzPts val="2000"/>
              <a:buFont typeface="Courier New"/>
              <a:buChar char="o"/>
            </a:pPr>
            <a:r>
              <a:rPr lang="en-US" sz="2000" b="1" i="0" u="none" strike="noStrike" cap="none">
                <a:solidFill>
                  <a:schemeClr val="dk1"/>
                </a:solidFill>
                <a:latin typeface="Arial"/>
                <a:ea typeface="Arial"/>
                <a:cs typeface="Arial"/>
                <a:sym typeface="Arial"/>
              </a:rPr>
              <a:t>Enhanced Steganographic Techniques</a:t>
            </a:r>
            <a:r>
              <a:rPr lang="en-US" sz="2000" b="0" i="0" u="none" strike="noStrike" cap="none">
                <a:solidFill>
                  <a:schemeClr val="dk1"/>
                </a:solidFill>
                <a:latin typeface="Arial"/>
                <a:ea typeface="Arial"/>
                <a:cs typeface="Arial"/>
                <a:sym typeface="Arial"/>
              </a:rPr>
              <a:t> – Implementing adaptive algorithms to improve data concealment without affecting image quality.</a:t>
            </a:r>
            <a:endParaRPr/>
          </a:p>
          <a:p>
            <a:pPr marL="306000" marR="0" lvl="0" indent="-306000" algn="l" rtl="0">
              <a:lnSpc>
                <a:spcPct val="100000"/>
              </a:lnSpc>
              <a:spcBef>
                <a:spcPts val="0"/>
              </a:spcBef>
              <a:spcAft>
                <a:spcPts val="0"/>
              </a:spcAft>
              <a:buClr>
                <a:schemeClr val="dk1"/>
              </a:buClr>
              <a:buSzPts val="2000"/>
              <a:buFont typeface="Courier New"/>
              <a:buChar char="o"/>
            </a:pPr>
            <a:r>
              <a:rPr lang="en-US" sz="2000" b="1" i="0" u="none" strike="noStrike" cap="none">
                <a:solidFill>
                  <a:schemeClr val="dk1"/>
                </a:solidFill>
                <a:latin typeface="Arial"/>
                <a:ea typeface="Arial"/>
                <a:cs typeface="Arial"/>
                <a:sym typeface="Arial"/>
              </a:rPr>
              <a:t>AI-Based Detection Prevention</a:t>
            </a:r>
            <a:r>
              <a:rPr lang="en-US" sz="2000" b="0" i="0" u="none" strike="noStrike" cap="none">
                <a:solidFill>
                  <a:schemeClr val="dk1"/>
                </a:solidFill>
                <a:latin typeface="Arial"/>
                <a:ea typeface="Arial"/>
                <a:cs typeface="Arial"/>
                <a:sym typeface="Arial"/>
              </a:rPr>
              <a:t> – Using AI to counter steganalysis tools that detect hidden data in images.</a:t>
            </a:r>
            <a:endParaRPr/>
          </a:p>
          <a:p>
            <a:pPr marL="306000" marR="0" lvl="0" indent="-306000" algn="l" rtl="0">
              <a:lnSpc>
                <a:spcPct val="100000"/>
              </a:lnSpc>
              <a:spcBef>
                <a:spcPts val="0"/>
              </a:spcBef>
              <a:spcAft>
                <a:spcPts val="0"/>
              </a:spcAft>
              <a:buClr>
                <a:schemeClr val="dk1"/>
              </a:buClr>
              <a:buSzPts val="2000"/>
              <a:buFont typeface="Courier New"/>
              <a:buChar char="o"/>
            </a:pPr>
            <a:r>
              <a:rPr lang="en-US" sz="2000" b="1" i="0" u="none" strike="noStrike" cap="none">
                <a:solidFill>
                  <a:schemeClr val="dk1"/>
                </a:solidFill>
                <a:latin typeface="Arial"/>
                <a:ea typeface="Arial"/>
                <a:cs typeface="Arial"/>
                <a:sym typeface="Arial"/>
              </a:rPr>
              <a:t>Support for Video &amp; Audio Files</a:t>
            </a:r>
            <a:r>
              <a:rPr lang="en-US" sz="2000" b="0" i="0" u="none" strike="noStrike" cap="none">
                <a:solidFill>
                  <a:schemeClr val="dk1"/>
                </a:solidFill>
                <a:latin typeface="Arial"/>
                <a:ea typeface="Arial"/>
                <a:cs typeface="Arial"/>
                <a:sym typeface="Arial"/>
              </a:rPr>
              <a:t> – Extending the technique to embed messages in videos and audio for wider applications.</a:t>
            </a:r>
            <a:endParaRPr/>
          </a:p>
          <a:p>
            <a:pPr marL="306000" marR="0" lvl="0" indent="-306000" algn="l" rtl="0">
              <a:lnSpc>
                <a:spcPct val="100000"/>
              </a:lnSpc>
              <a:spcBef>
                <a:spcPts val="0"/>
              </a:spcBef>
              <a:spcAft>
                <a:spcPts val="0"/>
              </a:spcAft>
              <a:buClr>
                <a:schemeClr val="dk1"/>
              </a:buClr>
              <a:buSzPts val="2000"/>
              <a:buFont typeface="Courier New"/>
              <a:buChar char="o"/>
            </a:pPr>
            <a:r>
              <a:rPr lang="en-US" sz="2000" b="1" i="0" u="none" strike="noStrike" cap="none">
                <a:solidFill>
                  <a:schemeClr val="dk1"/>
                </a:solidFill>
                <a:latin typeface="Arial"/>
                <a:ea typeface="Arial"/>
                <a:cs typeface="Arial"/>
                <a:sym typeface="Arial"/>
              </a:rPr>
              <a:t>Cloud Integration</a:t>
            </a:r>
            <a:r>
              <a:rPr lang="en-US" sz="2000" b="0" i="0" u="none" strike="noStrike" cap="none">
                <a:solidFill>
                  <a:schemeClr val="dk1"/>
                </a:solidFill>
                <a:latin typeface="Arial"/>
                <a:ea typeface="Arial"/>
                <a:cs typeface="Arial"/>
                <a:sym typeface="Arial"/>
              </a:rPr>
              <a:t> – Enabling secure message embedding and retrieval through cloud-based services.</a:t>
            </a:r>
            <a:endParaRPr/>
          </a:p>
          <a:p>
            <a:pPr marL="306000" marR="0" lvl="0" indent="-306000" algn="l" rtl="0">
              <a:lnSpc>
                <a:spcPct val="100000"/>
              </a:lnSpc>
              <a:spcBef>
                <a:spcPts val="0"/>
              </a:spcBef>
              <a:spcAft>
                <a:spcPts val="0"/>
              </a:spcAft>
              <a:buClr>
                <a:schemeClr val="dk1"/>
              </a:buClr>
              <a:buSzPts val="2000"/>
              <a:buFont typeface="Courier New"/>
              <a:buChar char="o"/>
            </a:pPr>
            <a:r>
              <a:rPr lang="en-US" sz="2000" b="1" i="0" u="none" strike="noStrike" cap="none">
                <a:solidFill>
                  <a:schemeClr val="dk1"/>
                </a:solidFill>
                <a:latin typeface="Arial"/>
                <a:ea typeface="Arial"/>
                <a:cs typeface="Arial"/>
                <a:sym typeface="Arial"/>
              </a:rPr>
              <a:t>Stronger Encryption Algorithms</a:t>
            </a:r>
            <a:r>
              <a:rPr lang="en-US" sz="2000" b="0" i="0" u="none" strike="noStrike" cap="none">
                <a:solidFill>
                  <a:schemeClr val="dk1"/>
                </a:solidFill>
                <a:latin typeface="Arial"/>
                <a:ea typeface="Arial"/>
                <a:cs typeface="Arial"/>
                <a:sym typeface="Arial"/>
              </a:rPr>
              <a:t> – Incorporating advanced encryption methods like AES-256 for enhanced security.</a:t>
            </a:r>
            <a:endParaRPr/>
          </a:p>
          <a:p>
            <a:pPr marL="306000" marR="0" lvl="0" indent="-306000" algn="l" rtl="0">
              <a:lnSpc>
                <a:spcPct val="100000"/>
              </a:lnSpc>
              <a:spcBef>
                <a:spcPts val="0"/>
              </a:spcBef>
              <a:spcAft>
                <a:spcPts val="0"/>
              </a:spcAft>
              <a:buClr>
                <a:schemeClr val="dk1"/>
              </a:buClr>
              <a:buSzPts val="2000"/>
              <a:buFont typeface="Courier New"/>
              <a:buChar char="o"/>
            </a:pPr>
            <a:r>
              <a:rPr lang="en-US" sz="2000" b="1" i="0" u="none" strike="noStrike" cap="none">
                <a:solidFill>
                  <a:schemeClr val="dk1"/>
                </a:solidFill>
                <a:latin typeface="Arial"/>
                <a:ea typeface="Arial"/>
                <a:cs typeface="Arial"/>
                <a:sym typeface="Arial"/>
              </a:rPr>
              <a:t>Multi-Layer Encryption</a:t>
            </a:r>
            <a:r>
              <a:rPr lang="en-US" sz="2000" b="0" i="0" u="none" strike="noStrike" cap="none">
                <a:solidFill>
                  <a:schemeClr val="dk1"/>
                </a:solidFill>
                <a:latin typeface="Arial"/>
                <a:ea typeface="Arial"/>
                <a:cs typeface="Arial"/>
                <a:sym typeface="Arial"/>
              </a:rPr>
              <a:t> – Combining multiple encryption layers for added security before embedding data.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Technology used</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Wow factor </a:t>
            </a:r>
            <a:endParaRPr sz="200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End users</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Git-hub Link</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0" lvl="0" indent="0" algn="l" rtl="0">
              <a:lnSpc>
                <a:spcPct val="110000"/>
              </a:lnSpc>
              <a:spcBef>
                <a:spcPts val="1000"/>
              </a:spcBef>
              <a:spcAft>
                <a:spcPts val="0"/>
              </a:spcAft>
              <a:buSzPts val="1840"/>
              <a:buNone/>
            </a:pPr>
            <a:endParaRPr sz="2000" b="1">
              <a:latin typeface="Arial"/>
              <a:ea typeface="Arial"/>
              <a:cs typeface="Arial"/>
              <a:sym typeface="Arial"/>
            </a:endParaRPr>
          </a:p>
          <a:p>
            <a:pPr marL="305435" lvl="0" indent="-188595" algn="l" rtl="0">
              <a:lnSpc>
                <a:spcPct val="110000"/>
              </a:lnSpc>
              <a:spcBef>
                <a:spcPts val="1000"/>
              </a:spcBef>
              <a:spcAft>
                <a:spcPts val="0"/>
              </a:spcAft>
              <a:buSzPts val="1840"/>
              <a:buNone/>
            </a:pPr>
            <a:endParaRPr sz="2000" b="1">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3"/>
          <p:cNvSpPr txBox="1">
            <a:spLocks noGrp="1"/>
          </p:cNvSpPr>
          <p:nvPr>
            <p:ph type="body" idx="1"/>
          </p:nvPr>
        </p:nvSpPr>
        <p:spPr>
          <a:xfrm>
            <a:off x="452403" y="1237632"/>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US" sz="3200">
                <a:solidFill>
                  <a:srgbClr val="0F0F0F"/>
                </a:solidFill>
              </a:rPr>
              <a:t>Sensitive information transmitted over digital channels is vulnerable to interception and unauthorized access. While encryption secures data, it makes the presence of hidden information detectable, increasing the risk of attacks. There is a need for a method that ensures both confidentiality and concealment to protect data from being exposed or compromised.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TECHNOLOGY  USED</a:t>
            </a:r>
            <a:endParaRPr sz="4400"/>
          </a:p>
        </p:txBody>
      </p:sp>
      <p:sp>
        <p:nvSpPr>
          <p:cNvPr id="116" name="Google Shape;116;p4"/>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6000" lvl="0" indent="-306000" algn="l" rtl="0">
              <a:lnSpc>
                <a:spcPct val="110000"/>
              </a:lnSpc>
              <a:spcBef>
                <a:spcPts val="0"/>
              </a:spcBef>
              <a:spcAft>
                <a:spcPts val="0"/>
              </a:spcAft>
              <a:buSzPts val="2208"/>
              <a:buFont typeface="Courier New"/>
              <a:buChar char="o"/>
            </a:pPr>
            <a:r>
              <a:rPr lang="en-US" sz="2400" b="1">
                <a:solidFill>
                  <a:schemeClr val="dk1"/>
                </a:solidFill>
              </a:rPr>
              <a:t>Programming Language: </a:t>
            </a:r>
            <a:r>
              <a:rPr lang="en-US" sz="2400">
                <a:solidFill>
                  <a:schemeClr val="dk1"/>
                </a:solidFill>
              </a:rPr>
              <a:t>Python</a:t>
            </a:r>
            <a:endParaRPr/>
          </a:p>
          <a:p>
            <a:pPr marL="306000" lvl="0" indent="-306000" algn="l" rtl="0">
              <a:lnSpc>
                <a:spcPct val="110000"/>
              </a:lnSpc>
              <a:spcBef>
                <a:spcPts val="1080"/>
              </a:spcBef>
              <a:spcAft>
                <a:spcPts val="0"/>
              </a:spcAft>
              <a:buSzPts val="2208"/>
              <a:buFont typeface="Courier New"/>
              <a:buChar char="o"/>
            </a:pPr>
            <a:r>
              <a:rPr lang="en-US" sz="2400" b="1">
                <a:solidFill>
                  <a:schemeClr val="dk1"/>
                </a:solidFill>
              </a:rPr>
              <a:t>Libraries &amp; Frameworks:</a:t>
            </a:r>
            <a:endParaRPr/>
          </a:p>
          <a:p>
            <a:pPr marL="630000" lvl="1" indent="-306000" algn="l" rtl="0">
              <a:spcBef>
                <a:spcPts val="1080"/>
              </a:spcBef>
              <a:spcAft>
                <a:spcPts val="0"/>
              </a:spcAft>
              <a:buSzPts val="2208"/>
              <a:buFont typeface="Courier New"/>
              <a:buChar char="o"/>
            </a:pPr>
            <a:r>
              <a:rPr lang="en-US" sz="2400" b="1">
                <a:solidFill>
                  <a:schemeClr val="dk1"/>
                </a:solidFill>
              </a:rPr>
              <a:t>Pillow</a:t>
            </a:r>
            <a:r>
              <a:rPr lang="en-US" sz="2400">
                <a:solidFill>
                  <a:schemeClr val="dk1"/>
                </a:solidFill>
              </a:rPr>
              <a:t> – Image processing and manipulation</a:t>
            </a:r>
            <a:endParaRPr/>
          </a:p>
          <a:p>
            <a:pPr marL="630000" lvl="1" indent="-306000" algn="l" rtl="0">
              <a:spcBef>
                <a:spcPts val="1080"/>
              </a:spcBef>
              <a:spcAft>
                <a:spcPts val="0"/>
              </a:spcAft>
              <a:buSzPts val="2208"/>
              <a:buFont typeface="Courier New"/>
              <a:buChar char="o"/>
            </a:pPr>
            <a:r>
              <a:rPr lang="en-US" sz="2400" b="1">
                <a:solidFill>
                  <a:schemeClr val="dk1"/>
                </a:solidFill>
              </a:rPr>
              <a:t>PyCryptodome</a:t>
            </a:r>
            <a:r>
              <a:rPr lang="en-US" sz="2400">
                <a:solidFill>
                  <a:schemeClr val="dk1"/>
                </a:solidFill>
              </a:rPr>
              <a:t> – AES encryption and decryption</a:t>
            </a:r>
            <a:endParaRPr/>
          </a:p>
          <a:p>
            <a:pPr marL="630000" lvl="1" indent="-306000" algn="l" rtl="0">
              <a:spcBef>
                <a:spcPts val="1080"/>
              </a:spcBef>
              <a:spcAft>
                <a:spcPts val="0"/>
              </a:spcAft>
              <a:buSzPts val="2208"/>
              <a:buFont typeface="Courier New"/>
              <a:buChar char="o"/>
            </a:pPr>
            <a:r>
              <a:rPr lang="en-US" sz="2400" b="1">
                <a:solidFill>
                  <a:schemeClr val="dk1"/>
                </a:solidFill>
              </a:rPr>
              <a:t>Tkinter</a:t>
            </a:r>
            <a:r>
              <a:rPr lang="en-US" sz="2400">
                <a:solidFill>
                  <a:schemeClr val="dk1"/>
                </a:solidFill>
              </a:rPr>
              <a:t> – GUI development for user-friendly interaction</a:t>
            </a:r>
            <a:endParaRPr/>
          </a:p>
          <a:p>
            <a:pPr marL="306000" lvl="0" indent="-306000" algn="l" rtl="0">
              <a:lnSpc>
                <a:spcPct val="110000"/>
              </a:lnSpc>
              <a:spcBef>
                <a:spcPts val="1080"/>
              </a:spcBef>
              <a:spcAft>
                <a:spcPts val="0"/>
              </a:spcAft>
              <a:buSzPts val="2208"/>
              <a:buFont typeface="Courier New"/>
              <a:buChar char="o"/>
            </a:pPr>
            <a:r>
              <a:rPr lang="en-US" sz="2400" b="1">
                <a:solidFill>
                  <a:schemeClr val="dk1"/>
                </a:solidFill>
              </a:rPr>
              <a:t>Encryption Technique: </a:t>
            </a:r>
            <a:r>
              <a:rPr lang="en-US" sz="2400">
                <a:solidFill>
                  <a:schemeClr val="dk1"/>
                </a:solidFill>
              </a:rPr>
              <a:t>AES (Advanced Encryption Standard) with CBC mode</a:t>
            </a:r>
            <a:endParaRPr/>
          </a:p>
          <a:p>
            <a:pPr marL="306000" lvl="0" indent="-306000" algn="l" rtl="0">
              <a:lnSpc>
                <a:spcPct val="110000"/>
              </a:lnSpc>
              <a:spcBef>
                <a:spcPts val="1080"/>
              </a:spcBef>
              <a:spcAft>
                <a:spcPts val="0"/>
              </a:spcAft>
              <a:buSzPts val="2208"/>
              <a:buFont typeface="Courier New"/>
              <a:buChar char="o"/>
            </a:pPr>
            <a:r>
              <a:rPr lang="en-US" sz="2400" b="1">
                <a:solidFill>
                  <a:schemeClr val="dk1"/>
                </a:solidFill>
              </a:rPr>
              <a:t>Steganography Technique: </a:t>
            </a:r>
            <a:r>
              <a:rPr lang="en-US" sz="2400">
                <a:solidFill>
                  <a:schemeClr val="dk1"/>
                </a:solidFill>
              </a:rPr>
              <a:t>Least Significant Bit (LSB) Method</a:t>
            </a:r>
            <a:endParaRPr/>
          </a:p>
          <a:p>
            <a:pPr marL="306000" lvl="0" indent="-306000" algn="l" rtl="0">
              <a:lnSpc>
                <a:spcPct val="110000"/>
              </a:lnSpc>
              <a:spcBef>
                <a:spcPts val="1080"/>
              </a:spcBef>
              <a:spcAft>
                <a:spcPts val="0"/>
              </a:spcAft>
              <a:buSzPts val="2208"/>
              <a:buFont typeface="Courier New"/>
              <a:buChar char="o"/>
            </a:pPr>
            <a:r>
              <a:rPr lang="en-US" sz="2400" b="1">
                <a:solidFill>
                  <a:schemeClr val="dk1"/>
                </a:solidFill>
              </a:rPr>
              <a:t>Platform: Windows</a:t>
            </a:r>
            <a:r>
              <a:rPr lang="en-US" sz="2400">
                <a:solidFill>
                  <a:schemeClr val="dk1"/>
                </a:solidFill>
              </a:rPr>
              <a:t> 11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581191" y="771730"/>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200"/>
              <a:buFont typeface="Arial"/>
              <a:buNone/>
            </a:pPr>
            <a:r>
              <a:rPr lang="en-US" sz="3200" b="1">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2" name="Google Shape;122;p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06000" algn="l" rtl="0">
              <a:lnSpc>
                <a:spcPct val="100000"/>
              </a:lnSpc>
              <a:spcBef>
                <a:spcPts val="0"/>
              </a:spcBef>
              <a:spcAft>
                <a:spcPts val="0"/>
              </a:spcAft>
              <a:buClr>
                <a:schemeClr val="dk1"/>
              </a:buClr>
              <a:buSzPts val="2000"/>
              <a:buFont typeface="Courier New"/>
              <a:buChar char="o"/>
            </a:pPr>
            <a:r>
              <a:rPr lang="en-US" sz="2000" b="1">
                <a:solidFill>
                  <a:schemeClr val="dk1"/>
                </a:solidFill>
              </a:rPr>
              <a:t>Dual-layer Security </a:t>
            </a:r>
            <a:r>
              <a:rPr lang="en-US" sz="2000">
                <a:solidFill>
                  <a:schemeClr val="dk1"/>
                </a:solidFill>
              </a:rPr>
              <a:t>– Combines encryption with steganography, making hidden data undetectable. Ensures both confidentiality and advanced concealment.</a:t>
            </a:r>
            <a:endParaRPr/>
          </a:p>
          <a:p>
            <a:pPr marL="306000" lvl="0" indent="-306000" algn="l" rtl="0">
              <a:lnSpc>
                <a:spcPct val="100000"/>
              </a:lnSpc>
              <a:spcBef>
                <a:spcPts val="0"/>
              </a:spcBef>
              <a:spcAft>
                <a:spcPts val="0"/>
              </a:spcAft>
              <a:buClr>
                <a:schemeClr val="dk1"/>
              </a:buClr>
              <a:buSzPts val="2000"/>
              <a:buFont typeface="Courier New"/>
              <a:buChar char="o"/>
            </a:pPr>
            <a:r>
              <a:rPr lang="en-US" sz="2000" b="1">
                <a:solidFill>
                  <a:schemeClr val="dk1"/>
                </a:solidFill>
              </a:rPr>
              <a:t>User-Friendly Interface </a:t>
            </a:r>
            <a:r>
              <a:rPr lang="en-US" sz="2000">
                <a:solidFill>
                  <a:schemeClr val="dk1"/>
                </a:solidFill>
              </a:rPr>
              <a:t>– Simple GUI for non-technical users to encrypt and decrypt messages effortlessly.</a:t>
            </a:r>
            <a:endParaRPr/>
          </a:p>
          <a:p>
            <a:pPr marL="306000" lvl="0" indent="-306000" algn="l" rtl="0">
              <a:lnSpc>
                <a:spcPct val="100000"/>
              </a:lnSpc>
              <a:spcBef>
                <a:spcPts val="0"/>
              </a:spcBef>
              <a:spcAft>
                <a:spcPts val="0"/>
              </a:spcAft>
              <a:buClr>
                <a:schemeClr val="dk1"/>
              </a:buClr>
              <a:buSzPts val="2000"/>
              <a:buFont typeface="Courier New"/>
              <a:buChar char="o"/>
            </a:pPr>
            <a:r>
              <a:rPr lang="en-US" sz="2000" b="1">
                <a:solidFill>
                  <a:schemeClr val="dk1"/>
                </a:solidFill>
              </a:rPr>
              <a:t>Maintains Image Quality </a:t>
            </a:r>
            <a:r>
              <a:rPr lang="en-US" sz="2000">
                <a:solidFill>
                  <a:schemeClr val="dk1"/>
                </a:solidFill>
              </a:rPr>
              <a:t>– Embeds data with minimal distortion, preserving resolution and color accuracy. Hidden message remains invisible to the naked eye.</a:t>
            </a:r>
            <a:endParaRPr/>
          </a:p>
          <a:p>
            <a:pPr marL="306000" lvl="0" indent="-306000" algn="l" rtl="0">
              <a:lnSpc>
                <a:spcPct val="100000"/>
              </a:lnSpc>
              <a:spcBef>
                <a:spcPts val="0"/>
              </a:spcBef>
              <a:spcAft>
                <a:spcPts val="0"/>
              </a:spcAft>
              <a:buClr>
                <a:schemeClr val="dk1"/>
              </a:buClr>
              <a:buSzPts val="2000"/>
              <a:buFont typeface="Courier New"/>
              <a:buChar char="o"/>
            </a:pPr>
            <a:r>
              <a:rPr lang="en-US" sz="2000" b="1">
                <a:solidFill>
                  <a:schemeClr val="dk1"/>
                </a:solidFill>
              </a:rPr>
              <a:t>Error Handling &amp; Validation </a:t>
            </a:r>
            <a:r>
              <a:rPr lang="en-US" sz="2000">
                <a:solidFill>
                  <a:schemeClr val="dk1"/>
                </a:solidFill>
              </a:rPr>
              <a:t>– Ensures secure message retrieval by detecting incorrect passcodes or missing inputs.</a:t>
            </a:r>
            <a:endParaRPr/>
          </a:p>
          <a:p>
            <a:pPr marL="306000" lvl="0" indent="-306000" algn="l" rtl="0">
              <a:lnSpc>
                <a:spcPct val="100000"/>
              </a:lnSpc>
              <a:spcBef>
                <a:spcPts val="0"/>
              </a:spcBef>
              <a:spcAft>
                <a:spcPts val="0"/>
              </a:spcAft>
              <a:buClr>
                <a:schemeClr val="dk1"/>
              </a:buClr>
              <a:buSzPts val="2000"/>
              <a:buFont typeface="Courier New"/>
              <a:buChar char="o"/>
            </a:pPr>
            <a:r>
              <a:rPr lang="en-US" sz="2000" b="1">
                <a:solidFill>
                  <a:schemeClr val="dk1"/>
                </a:solidFill>
              </a:rPr>
              <a:t>Advanced Algorithm </a:t>
            </a:r>
            <a:r>
              <a:rPr lang="en-US" sz="2000">
                <a:solidFill>
                  <a:schemeClr val="dk1"/>
                </a:solidFill>
              </a:rPr>
              <a:t>– Uses LSB (Least Significant Bit) steganography for seamless data hiding. AES encryption ensures strong security before embedding.</a:t>
            </a:r>
            <a:endParaRPr/>
          </a:p>
          <a:p>
            <a:pPr marL="306000" lvl="0" indent="-306000" algn="l" rtl="0">
              <a:lnSpc>
                <a:spcPct val="100000"/>
              </a:lnSpc>
              <a:spcBef>
                <a:spcPts val="0"/>
              </a:spcBef>
              <a:spcAft>
                <a:spcPts val="0"/>
              </a:spcAft>
              <a:buClr>
                <a:schemeClr val="dk1"/>
              </a:buClr>
              <a:buSzPts val="2000"/>
              <a:buFont typeface="Courier New"/>
              <a:buChar char="o"/>
            </a:pPr>
            <a:r>
              <a:rPr lang="en-US" sz="2000" b="1">
                <a:solidFill>
                  <a:schemeClr val="dk1"/>
                </a:solidFill>
              </a:rPr>
              <a:t>Cross-Platform Compatibility </a:t>
            </a:r>
            <a:r>
              <a:rPr lang="en-US" sz="2000">
                <a:solidFill>
                  <a:schemeClr val="dk1"/>
                </a:solidFill>
              </a:rPr>
              <a:t>– Works on Windows, Linux, and macOS without extensive setup. </a:t>
            </a:r>
            <a:endParaRPr/>
          </a:p>
          <a:p>
            <a:pPr marL="306000" lvl="0" indent="-306000" algn="l" rtl="0">
              <a:lnSpc>
                <a:spcPct val="100000"/>
              </a:lnSpc>
              <a:spcBef>
                <a:spcPts val="0"/>
              </a:spcBef>
              <a:spcAft>
                <a:spcPts val="0"/>
              </a:spcAft>
              <a:buClr>
                <a:schemeClr val="dk1"/>
              </a:buClr>
              <a:buSzPts val="2000"/>
              <a:buFont typeface="Courier New"/>
              <a:buChar char="o"/>
            </a:pPr>
            <a:r>
              <a:rPr lang="en-US" sz="2000" b="1">
                <a:solidFill>
                  <a:schemeClr val="dk1"/>
                </a:solidFill>
              </a:rPr>
              <a:t>Supports Standard Image Formats </a:t>
            </a:r>
            <a:r>
              <a:rPr lang="en-US" sz="2000">
                <a:solidFill>
                  <a:schemeClr val="dk1"/>
                </a:solidFill>
              </a:rPr>
              <a:t>– Works on any standard image file format (PNG recommended for best results) while maintaining quality.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8" name="Google Shape;128;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189160" algn="l" rtl="0">
              <a:lnSpc>
                <a:spcPct val="110000"/>
              </a:lnSpc>
              <a:spcBef>
                <a:spcPts val="0"/>
              </a:spcBef>
              <a:spcAft>
                <a:spcPts val="0"/>
              </a:spcAft>
              <a:buSzPts val="1840"/>
              <a:buFont typeface="Courier New"/>
              <a:buNone/>
            </a:pPr>
            <a:endParaRPr sz="2000" b="1">
              <a:solidFill>
                <a:schemeClr val="dk1"/>
              </a:solidFill>
            </a:endParaRPr>
          </a:p>
          <a:p>
            <a:pPr marL="306000" lvl="0" indent="-306000" algn="l" rtl="0">
              <a:lnSpc>
                <a:spcPct val="110000"/>
              </a:lnSpc>
              <a:spcBef>
                <a:spcPts val="1000"/>
              </a:spcBef>
              <a:spcAft>
                <a:spcPts val="0"/>
              </a:spcAft>
              <a:buSzPts val="1840"/>
              <a:buFont typeface="Courier New"/>
              <a:buChar char="o"/>
            </a:pPr>
            <a:r>
              <a:rPr lang="en-US" sz="2000" b="1">
                <a:solidFill>
                  <a:schemeClr val="dk1"/>
                </a:solidFill>
              </a:rPr>
              <a:t>Cybersecurity Professionals </a:t>
            </a:r>
            <a:r>
              <a:rPr lang="en-US" sz="2000">
                <a:solidFill>
                  <a:schemeClr val="dk1"/>
                </a:solidFill>
              </a:rPr>
              <a:t>– Enhance data protection by combining encryption with steganography.</a:t>
            </a:r>
            <a:endParaRPr/>
          </a:p>
          <a:p>
            <a:pPr marL="306000" lvl="0" indent="-306000" algn="l" rtl="0">
              <a:lnSpc>
                <a:spcPct val="110000"/>
              </a:lnSpc>
              <a:spcBef>
                <a:spcPts val="1000"/>
              </a:spcBef>
              <a:spcAft>
                <a:spcPts val="0"/>
              </a:spcAft>
              <a:buSzPts val="1840"/>
              <a:buFont typeface="Courier New"/>
              <a:buChar char="o"/>
            </a:pPr>
            <a:r>
              <a:rPr lang="en-US" sz="2000" b="1">
                <a:solidFill>
                  <a:schemeClr val="dk1"/>
                </a:solidFill>
              </a:rPr>
              <a:t>General Users </a:t>
            </a:r>
            <a:r>
              <a:rPr lang="en-US" sz="2000">
                <a:solidFill>
                  <a:schemeClr val="dk1"/>
                </a:solidFill>
              </a:rPr>
              <a:t>– Anyone who wants to securely hide and share confidential messages.</a:t>
            </a:r>
            <a:endParaRPr/>
          </a:p>
          <a:p>
            <a:pPr marL="306000" lvl="0" indent="-306000" algn="l" rtl="0">
              <a:lnSpc>
                <a:spcPct val="110000"/>
              </a:lnSpc>
              <a:spcBef>
                <a:spcPts val="1000"/>
              </a:spcBef>
              <a:spcAft>
                <a:spcPts val="0"/>
              </a:spcAft>
              <a:buSzPts val="1840"/>
              <a:buFont typeface="Courier New"/>
              <a:buChar char="o"/>
            </a:pPr>
            <a:r>
              <a:rPr lang="en-US" sz="2000" b="1">
                <a:solidFill>
                  <a:schemeClr val="dk1"/>
                </a:solidFill>
              </a:rPr>
              <a:t>Journalists &amp; Activists </a:t>
            </a:r>
            <a:r>
              <a:rPr lang="en-US" sz="2000">
                <a:solidFill>
                  <a:schemeClr val="dk1"/>
                </a:solidFill>
              </a:rPr>
              <a:t>– Ensures safe communication in sensitive environments.</a:t>
            </a:r>
            <a:endParaRPr/>
          </a:p>
          <a:p>
            <a:pPr marL="306000" lvl="0" indent="-306000" algn="l" rtl="0">
              <a:lnSpc>
                <a:spcPct val="110000"/>
              </a:lnSpc>
              <a:spcBef>
                <a:spcPts val="1000"/>
              </a:spcBef>
              <a:spcAft>
                <a:spcPts val="0"/>
              </a:spcAft>
              <a:buSzPts val="1840"/>
              <a:buFont typeface="Courier New"/>
              <a:buChar char="o"/>
            </a:pPr>
            <a:r>
              <a:rPr lang="en-US" sz="2000" b="1">
                <a:solidFill>
                  <a:schemeClr val="dk1"/>
                </a:solidFill>
              </a:rPr>
              <a:t>Corporate Professionals </a:t>
            </a:r>
            <a:r>
              <a:rPr lang="en-US" sz="2000">
                <a:solidFill>
                  <a:schemeClr val="dk1"/>
                </a:solidFill>
              </a:rPr>
              <a:t>– Protects confidential business information from unauthorized access.</a:t>
            </a:r>
            <a:endParaRPr/>
          </a:p>
          <a:p>
            <a:pPr marL="306000" lvl="0" indent="-306000" algn="l" rtl="0">
              <a:lnSpc>
                <a:spcPct val="110000"/>
              </a:lnSpc>
              <a:spcBef>
                <a:spcPts val="1000"/>
              </a:spcBef>
              <a:spcAft>
                <a:spcPts val="0"/>
              </a:spcAft>
              <a:buSzPts val="1840"/>
              <a:buFont typeface="Courier New"/>
              <a:buChar char="o"/>
            </a:pPr>
            <a:r>
              <a:rPr lang="en-US" sz="2000" b="1">
                <a:solidFill>
                  <a:schemeClr val="dk1"/>
                </a:solidFill>
              </a:rPr>
              <a:t>Law Enforcement &amp; Intelligence Agencies </a:t>
            </a:r>
            <a:r>
              <a:rPr lang="en-US" sz="2000">
                <a:solidFill>
                  <a:schemeClr val="dk1"/>
                </a:solidFill>
              </a:rPr>
              <a:t>– Securely exchange classified data without raising suspicion.</a:t>
            </a:r>
            <a:endParaRPr/>
          </a:p>
          <a:p>
            <a:pPr marL="306000" lvl="0" indent="-306000" algn="l" rtl="0">
              <a:lnSpc>
                <a:spcPct val="110000"/>
              </a:lnSpc>
              <a:spcBef>
                <a:spcPts val="1000"/>
              </a:spcBef>
              <a:spcAft>
                <a:spcPts val="0"/>
              </a:spcAft>
              <a:buSzPts val="1840"/>
              <a:buFont typeface="Courier New"/>
              <a:buChar char="o"/>
            </a:pPr>
            <a:r>
              <a:rPr lang="en-US" sz="2000" b="1">
                <a:solidFill>
                  <a:schemeClr val="dk1"/>
                </a:solidFill>
              </a:rPr>
              <a:t>Students &amp; Researchers </a:t>
            </a:r>
            <a:r>
              <a:rPr lang="en-US" sz="2000">
                <a:solidFill>
                  <a:schemeClr val="dk1"/>
                </a:solidFill>
              </a:rPr>
              <a:t>– Learn and experiment with cryptography and steganography techniques.</a:t>
            </a:r>
            <a:endParaRPr/>
          </a:p>
          <a:p>
            <a:pPr marL="306000" lvl="0" indent="-189160" algn="l" rtl="0">
              <a:lnSpc>
                <a:spcPct val="110000"/>
              </a:lnSpc>
              <a:spcBef>
                <a:spcPts val="1000"/>
              </a:spcBef>
              <a:spcAft>
                <a:spcPts val="0"/>
              </a:spcAft>
              <a:buSzPts val="1840"/>
              <a:buFont typeface="Courier New"/>
              <a:buNone/>
            </a:pP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581192" y="423862"/>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34" name="Google Shape;134;p7"/>
          <p:cNvPicPr preferRelativeResize="0">
            <a:picLocks noGrp="1"/>
          </p:cNvPicPr>
          <p:nvPr>
            <p:ph type="body" idx="1"/>
          </p:nvPr>
        </p:nvPicPr>
        <p:blipFill rotWithShape="1">
          <a:blip r:embed="rId3">
            <a:alphaModFix/>
          </a:blip>
          <a:srcRect b="55685"/>
          <a:stretch/>
        </p:blipFill>
        <p:spPr>
          <a:xfrm>
            <a:off x="581192" y="1133064"/>
            <a:ext cx="2311095" cy="968940"/>
          </a:xfrm>
          <a:prstGeom prst="rect">
            <a:avLst/>
          </a:prstGeom>
          <a:noFill/>
          <a:ln>
            <a:noFill/>
          </a:ln>
        </p:spPr>
      </p:pic>
      <p:pic>
        <p:nvPicPr>
          <p:cNvPr id="136" name="Google Shape;136;p7"/>
          <p:cNvPicPr preferRelativeResize="0"/>
          <p:nvPr/>
        </p:nvPicPr>
        <p:blipFill rotWithShape="1">
          <a:blip r:embed="rId4">
            <a:alphaModFix/>
          </a:blip>
          <a:srcRect l="2759" r="8617"/>
          <a:stretch/>
        </p:blipFill>
        <p:spPr>
          <a:xfrm>
            <a:off x="531498" y="5380593"/>
            <a:ext cx="3782085" cy="1330636"/>
          </a:xfrm>
          <a:prstGeom prst="rect">
            <a:avLst/>
          </a:prstGeom>
          <a:noFill/>
          <a:ln>
            <a:noFill/>
          </a:ln>
        </p:spPr>
      </p:pic>
      <p:sp>
        <p:nvSpPr>
          <p:cNvPr id="137" name="Google Shape;137;p7"/>
          <p:cNvSpPr txBox="1"/>
          <p:nvPr/>
        </p:nvSpPr>
        <p:spPr>
          <a:xfrm>
            <a:off x="556602" y="834900"/>
            <a:ext cx="6093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u="sng">
                <a:solidFill>
                  <a:schemeClr val="dk1"/>
                </a:solidFill>
                <a:latin typeface="Libre Franklin"/>
                <a:ea typeface="Libre Franklin"/>
                <a:cs typeface="Libre Franklin"/>
                <a:sym typeface="Libre Franklin"/>
              </a:rPr>
              <a:t>GUI</a:t>
            </a:r>
            <a:endParaRPr sz="1600" b="1" u="sng">
              <a:solidFill>
                <a:schemeClr val="dk1"/>
              </a:solidFill>
              <a:latin typeface="Libre Franklin"/>
              <a:ea typeface="Libre Franklin"/>
              <a:cs typeface="Libre Franklin"/>
              <a:sym typeface="Libre Franklin"/>
            </a:endParaRPr>
          </a:p>
        </p:txBody>
      </p:sp>
      <p:sp>
        <p:nvSpPr>
          <p:cNvPr id="138" name="Google Shape;138;p7"/>
          <p:cNvSpPr txBox="1"/>
          <p:nvPr/>
        </p:nvSpPr>
        <p:spPr>
          <a:xfrm>
            <a:off x="536712" y="2029511"/>
            <a:ext cx="182851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u="sng" dirty="0">
                <a:solidFill>
                  <a:schemeClr val="dk1"/>
                </a:solidFill>
                <a:latin typeface="Libre Franklin"/>
                <a:ea typeface="Libre Franklin"/>
                <a:cs typeface="Libre Franklin"/>
                <a:sym typeface="Libre Franklin"/>
              </a:rPr>
              <a:t>Encryption Process</a:t>
            </a:r>
            <a:endParaRPr sz="1600" b="1" u="sng" dirty="0">
              <a:solidFill>
                <a:schemeClr val="dk1"/>
              </a:solidFill>
              <a:latin typeface="Libre Franklin"/>
              <a:ea typeface="Libre Franklin"/>
              <a:cs typeface="Libre Franklin"/>
              <a:sym typeface="Libre Franklin"/>
            </a:endParaRPr>
          </a:p>
        </p:txBody>
      </p:sp>
      <p:sp>
        <p:nvSpPr>
          <p:cNvPr id="140" name="Google Shape;140;p7"/>
          <p:cNvSpPr txBox="1"/>
          <p:nvPr/>
        </p:nvSpPr>
        <p:spPr>
          <a:xfrm>
            <a:off x="3125612" y="884060"/>
            <a:ext cx="184614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u="sng">
                <a:solidFill>
                  <a:schemeClr val="dk1"/>
                </a:solidFill>
                <a:latin typeface="Libre Franklin"/>
                <a:ea typeface="Libre Franklin"/>
                <a:cs typeface="Libre Franklin"/>
                <a:sym typeface="Libre Franklin"/>
              </a:rPr>
              <a:t>Decryption Process</a:t>
            </a:r>
            <a:endParaRPr sz="1600" b="1" u="sng">
              <a:solidFill>
                <a:schemeClr val="dk1"/>
              </a:solidFill>
              <a:latin typeface="Libre Franklin"/>
              <a:ea typeface="Libre Franklin"/>
              <a:cs typeface="Libre Franklin"/>
              <a:sym typeface="Libre Franklin"/>
            </a:endParaRPr>
          </a:p>
        </p:txBody>
      </p:sp>
      <p:pic>
        <p:nvPicPr>
          <p:cNvPr id="141" name="Google Shape;141;p7"/>
          <p:cNvPicPr preferRelativeResize="0"/>
          <p:nvPr/>
        </p:nvPicPr>
        <p:blipFill rotWithShape="1">
          <a:blip r:embed="rId5">
            <a:alphaModFix/>
          </a:blip>
          <a:srcRect b="-512"/>
          <a:stretch/>
        </p:blipFill>
        <p:spPr>
          <a:xfrm>
            <a:off x="6464589" y="1173599"/>
            <a:ext cx="3483762" cy="2454187"/>
          </a:xfrm>
          <a:prstGeom prst="rect">
            <a:avLst/>
          </a:prstGeom>
          <a:noFill/>
          <a:ln>
            <a:noFill/>
          </a:ln>
        </p:spPr>
      </p:pic>
      <p:sp>
        <p:nvSpPr>
          <p:cNvPr id="143" name="Google Shape;143;p7"/>
          <p:cNvSpPr txBox="1"/>
          <p:nvPr/>
        </p:nvSpPr>
        <p:spPr>
          <a:xfrm>
            <a:off x="10605600" y="1119630"/>
            <a:ext cx="95744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u="sng">
                <a:solidFill>
                  <a:schemeClr val="dk1"/>
                </a:solidFill>
                <a:latin typeface="Libre Franklin"/>
                <a:ea typeface="Libre Franklin"/>
                <a:cs typeface="Libre Franklin"/>
                <a:sym typeface="Libre Franklin"/>
              </a:rPr>
              <a:t>Input Image</a:t>
            </a:r>
            <a:endParaRPr sz="1200" b="1" u="sng">
              <a:solidFill>
                <a:schemeClr val="dk1"/>
              </a:solidFill>
              <a:latin typeface="Libre Franklin"/>
              <a:ea typeface="Libre Franklin"/>
              <a:cs typeface="Libre Franklin"/>
              <a:sym typeface="Libre Franklin"/>
            </a:endParaRPr>
          </a:p>
        </p:txBody>
      </p:sp>
      <p:sp>
        <p:nvSpPr>
          <p:cNvPr id="144" name="Google Shape;144;p7"/>
          <p:cNvSpPr txBox="1"/>
          <p:nvPr/>
        </p:nvSpPr>
        <p:spPr>
          <a:xfrm>
            <a:off x="10477099" y="2902510"/>
            <a:ext cx="127502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u="sng">
                <a:solidFill>
                  <a:schemeClr val="dk1"/>
                </a:solidFill>
                <a:latin typeface="Libre Franklin"/>
                <a:ea typeface="Libre Franklin"/>
                <a:cs typeface="Libre Franklin"/>
                <a:sym typeface="Libre Franklin"/>
              </a:rPr>
              <a:t>Encrypted Image</a:t>
            </a:r>
            <a:endParaRPr sz="1200" b="1" u="sng">
              <a:solidFill>
                <a:schemeClr val="dk1"/>
              </a:solidFill>
              <a:latin typeface="Libre Franklin"/>
              <a:ea typeface="Libre Franklin"/>
              <a:cs typeface="Libre Franklin"/>
              <a:sym typeface="Libre Franklin"/>
            </a:endParaRPr>
          </a:p>
        </p:txBody>
      </p:sp>
      <p:sp>
        <p:nvSpPr>
          <p:cNvPr id="145" name="Google Shape;145;p7"/>
          <p:cNvSpPr txBox="1"/>
          <p:nvPr/>
        </p:nvSpPr>
        <p:spPr>
          <a:xfrm>
            <a:off x="6404822" y="758717"/>
            <a:ext cx="159338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u="sng">
                <a:solidFill>
                  <a:schemeClr val="dk1"/>
                </a:solidFill>
                <a:latin typeface="Libre Franklin"/>
                <a:ea typeface="Libre Franklin"/>
                <a:cs typeface="Libre Franklin"/>
                <a:sym typeface="Libre Franklin"/>
              </a:rPr>
              <a:t>Encryption Code</a:t>
            </a:r>
            <a:endParaRPr sz="1600" b="1" u="sng">
              <a:solidFill>
                <a:schemeClr val="dk1"/>
              </a:solidFill>
              <a:latin typeface="Libre Franklin"/>
              <a:ea typeface="Libre Franklin"/>
              <a:cs typeface="Libre Franklin"/>
              <a:sym typeface="Libre Franklin"/>
            </a:endParaRPr>
          </a:p>
        </p:txBody>
      </p:sp>
      <p:sp>
        <p:nvSpPr>
          <p:cNvPr id="146" name="Google Shape;146;p7"/>
          <p:cNvSpPr txBox="1"/>
          <p:nvPr/>
        </p:nvSpPr>
        <p:spPr>
          <a:xfrm>
            <a:off x="6285167" y="3545618"/>
            <a:ext cx="161101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u="sng" dirty="0">
                <a:solidFill>
                  <a:schemeClr val="dk1"/>
                </a:solidFill>
                <a:latin typeface="Libre Franklin"/>
                <a:ea typeface="Libre Franklin"/>
                <a:cs typeface="Libre Franklin"/>
                <a:sym typeface="Libre Franklin"/>
              </a:rPr>
              <a:t>Decryption Code</a:t>
            </a:r>
            <a:endParaRPr sz="1600" b="1" u="sng" dirty="0">
              <a:solidFill>
                <a:schemeClr val="dk1"/>
              </a:solidFill>
              <a:latin typeface="Libre Franklin"/>
              <a:ea typeface="Libre Franklin"/>
              <a:cs typeface="Libre Franklin"/>
              <a:sym typeface="Libre Franklin"/>
            </a:endParaRPr>
          </a:p>
        </p:txBody>
      </p:sp>
      <p:pic>
        <p:nvPicPr>
          <p:cNvPr id="147" name="Google Shape;147;p7"/>
          <p:cNvPicPr preferRelativeResize="0"/>
          <p:nvPr/>
        </p:nvPicPr>
        <p:blipFill rotWithShape="1">
          <a:blip r:embed="rId6">
            <a:alphaModFix/>
          </a:blip>
          <a:srcRect t="1" b="11075"/>
          <a:stretch/>
        </p:blipFill>
        <p:spPr>
          <a:xfrm>
            <a:off x="6371438" y="3945468"/>
            <a:ext cx="3483762" cy="2765762"/>
          </a:xfrm>
          <a:prstGeom prst="rect">
            <a:avLst/>
          </a:prstGeom>
          <a:noFill/>
          <a:ln>
            <a:noFill/>
          </a:ln>
        </p:spPr>
      </p:pic>
      <p:pic>
        <p:nvPicPr>
          <p:cNvPr id="5" name="Picture 4">
            <a:extLst>
              <a:ext uri="{FF2B5EF4-FFF2-40B4-BE49-F238E27FC236}">
                <a16:creationId xmlns:a16="http://schemas.microsoft.com/office/drawing/2014/main" id="{3F995A85-CE68-1967-4FA7-759CAAE32813}"/>
              </a:ext>
            </a:extLst>
          </p:cNvPr>
          <p:cNvPicPr>
            <a:picLocks noChangeAspect="1"/>
          </p:cNvPicPr>
          <p:nvPr/>
        </p:nvPicPr>
        <p:blipFill>
          <a:blip r:embed="rId7"/>
          <a:stretch>
            <a:fillRect/>
          </a:stretch>
        </p:blipFill>
        <p:spPr>
          <a:xfrm>
            <a:off x="728305" y="2597669"/>
            <a:ext cx="2293414" cy="2573006"/>
          </a:xfrm>
          <a:prstGeom prst="rect">
            <a:avLst/>
          </a:prstGeom>
        </p:spPr>
      </p:pic>
      <p:pic>
        <p:nvPicPr>
          <p:cNvPr id="7" name="Picture 6">
            <a:extLst>
              <a:ext uri="{FF2B5EF4-FFF2-40B4-BE49-F238E27FC236}">
                <a16:creationId xmlns:a16="http://schemas.microsoft.com/office/drawing/2014/main" id="{A8FB31A4-F264-7175-C94D-FCA55CA37CE8}"/>
              </a:ext>
            </a:extLst>
          </p:cNvPr>
          <p:cNvPicPr>
            <a:picLocks noChangeAspect="1"/>
          </p:cNvPicPr>
          <p:nvPr/>
        </p:nvPicPr>
        <p:blipFill>
          <a:blip r:embed="rId8"/>
          <a:stretch>
            <a:fillRect/>
          </a:stretch>
        </p:blipFill>
        <p:spPr>
          <a:xfrm>
            <a:off x="3346632" y="1420634"/>
            <a:ext cx="2716183" cy="3364880"/>
          </a:xfrm>
          <a:prstGeom prst="rect">
            <a:avLst/>
          </a:prstGeom>
        </p:spPr>
      </p:pic>
      <p:pic>
        <p:nvPicPr>
          <p:cNvPr id="9" name="Picture 8">
            <a:extLst>
              <a:ext uri="{FF2B5EF4-FFF2-40B4-BE49-F238E27FC236}">
                <a16:creationId xmlns:a16="http://schemas.microsoft.com/office/drawing/2014/main" id="{BACD40BF-DF70-F626-8BB2-E762CFBB7F93}"/>
              </a:ext>
            </a:extLst>
          </p:cNvPr>
          <p:cNvPicPr>
            <a:picLocks noChangeAspect="1"/>
          </p:cNvPicPr>
          <p:nvPr/>
        </p:nvPicPr>
        <p:blipFill>
          <a:blip r:embed="rId9"/>
          <a:stretch>
            <a:fillRect/>
          </a:stretch>
        </p:blipFill>
        <p:spPr>
          <a:xfrm>
            <a:off x="10703300" y="1540423"/>
            <a:ext cx="957442" cy="1418929"/>
          </a:xfrm>
          <a:prstGeom prst="rect">
            <a:avLst/>
          </a:prstGeom>
        </p:spPr>
      </p:pic>
      <p:pic>
        <p:nvPicPr>
          <p:cNvPr id="10" name="Picture 9">
            <a:extLst>
              <a:ext uri="{FF2B5EF4-FFF2-40B4-BE49-F238E27FC236}">
                <a16:creationId xmlns:a16="http://schemas.microsoft.com/office/drawing/2014/main" id="{DEC06604-0672-3B3A-F683-B5C142E611B6}"/>
              </a:ext>
            </a:extLst>
          </p:cNvPr>
          <p:cNvPicPr>
            <a:picLocks noChangeAspect="1"/>
          </p:cNvPicPr>
          <p:nvPr/>
        </p:nvPicPr>
        <p:blipFill>
          <a:blip r:embed="rId9"/>
          <a:stretch>
            <a:fillRect/>
          </a:stretch>
        </p:blipFill>
        <p:spPr>
          <a:xfrm>
            <a:off x="10703300" y="3344981"/>
            <a:ext cx="957442" cy="14189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54" name="Google Shape;154;p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576"/>
              <a:buNone/>
            </a:pPr>
            <a:r>
              <a:rPr lang="en-US" sz="2800">
                <a:solidFill>
                  <a:schemeClr val="dk1"/>
                </a:solidFill>
              </a:rPr>
              <a:t>This project addresses the challenge of securing sensitive information by integrating encryption with steganography, ensuring both confidentiality and concealment. Unlike traditional encryption, which can attract attention, this method hides data within images, making it undetectable while maintaining the original quality. With a user-friendly interface and robust error handling, it provides a secure and accessible way to transmit confidential messages without raising suspicion.</a:t>
            </a:r>
            <a:endParaRPr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60" name="Google Shape;160;p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Font typeface="Courier New"/>
              <a:buChar char="o"/>
            </a:pPr>
            <a:r>
              <a:rPr lang="en-IN" dirty="0">
                <a:hlinkClick r:id="rId3" action="ppaction://hlinkpres?slideindex=1&amp;slidetitle="/>
              </a:rPr>
              <a:t>https://github.com/Pravin-moses/PRAVIN-MOSES-G-Image-Steganography-Using-AES.git</a:t>
            </a:r>
            <a:endParaRPr dirty="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581</Words>
  <Application>Microsoft Office PowerPoint</Application>
  <PresentationFormat>Widescreen</PresentationFormat>
  <Paragraphs>64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Libre Franklin</vt:lpstr>
      <vt:lpstr>Courier New</vt:lpstr>
      <vt:lpstr>Franklin Gothic</vt:lpstr>
      <vt:lpstr>Noto Sans Symbols</vt:lpstr>
      <vt:lpstr>Arial</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Vaibhav Ostwal</dc:creator>
  <cp:lastModifiedBy>PRAVIN MOSES</cp:lastModifiedBy>
  <cp:revision>1</cp:revision>
  <dcterms:created xsi:type="dcterms:W3CDTF">2021-05-26T16:50:10Z</dcterms:created>
  <dcterms:modified xsi:type="dcterms:W3CDTF">2025-03-01T06:50:38Z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