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60" r:id="rId3"/>
    <p:sldId id="261" r:id="rId4"/>
    <p:sldId id="265"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1"/>
    <p:restoredTop sz="86421"/>
  </p:normalViewPr>
  <p:slideViewPr>
    <p:cSldViewPr snapToGrid="0">
      <p:cViewPr varScale="1">
        <p:scale>
          <a:sx n="74" d="100"/>
          <a:sy n="74" d="100"/>
        </p:scale>
        <p:origin x="1109"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59A31-4507-AF47-B90D-55702A0D4D46}" type="datetimeFigureOut">
              <a:rPr lang="en-US" smtClean="0"/>
              <a:t>9/8/2023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189C1-891B-8841-BD54-C80900DC26F3}" type="slidenum">
              <a:rPr lang="en-US" smtClean="0"/>
              <a:t>‹#›</a:t>
            </a:fld>
            <a:endParaRPr lang="en-US"/>
          </a:p>
        </p:txBody>
      </p:sp>
    </p:spTree>
    <p:extLst>
      <p:ext uri="{BB962C8B-B14F-4D97-AF65-F5344CB8AC3E}">
        <p14:creationId xmlns:p14="http://schemas.microsoft.com/office/powerpoint/2010/main" val="1464133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189C1-891B-8841-BD54-C80900DC26F3}" type="slidenum">
              <a:rPr lang="en-US" smtClean="0"/>
              <a:t>2</a:t>
            </a:fld>
            <a:endParaRPr lang="en-US"/>
          </a:p>
        </p:txBody>
      </p:sp>
    </p:spTree>
    <p:extLst>
      <p:ext uri="{BB962C8B-B14F-4D97-AF65-F5344CB8AC3E}">
        <p14:creationId xmlns:p14="http://schemas.microsoft.com/office/powerpoint/2010/main" val="64424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189C1-891B-8841-BD54-C80900DC26F3}" type="slidenum">
              <a:rPr lang="en-US" smtClean="0"/>
              <a:t>3</a:t>
            </a:fld>
            <a:endParaRPr lang="en-US"/>
          </a:p>
        </p:txBody>
      </p:sp>
    </p:spTree>
    <p:extLst>
      <p:ext uri="{BB962C8B-B14F-4D97-AF65-F5344CB8AC3E}">
        <p14:creationId xmlns:p14="http://schemas.microsoft.com/office/powerpoint/2010/main" val="1550922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189C1-891B-8841-BD54-C80900DC26F3}" type="slidenum">
              <a:rPr lang="en-US" smtClean="0"/>
              <a:t>5</a:t>
            </a:fld>
            <a:endParaRPr lang="en-US"/>
          </a:p>
        </p:txBody>
      </p:sp>
    </p:spTree>
    <p:extLst>
      <p:ext uri="{BB962C8B-B14F-4D97-AF65-F5344CB8AC3E}">
        <p14:creationId xmlns:p14="http://schemas.microsoft.com/office/powerpoint/2010/main" val="239081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374B-9576-E5A1-E8AC-635BE8943B93}"/>
              </a:ext>
            </a:extLst>
          </p:cNvPr>
          <p:cNvSpPr>
            <a:spLocks noGrp="1"/>
          </p:cNvSpPr>
          <p:nvPr>
            <p:ph type="ctrTitle"/>
          </p:nvPr>
        </p:nvSpPr>
        <p:spPr/>
        <p:txBody>
          <a:bodyPr/>
          <a:lstStyle/>
          <a:p>
            <a:r>
              <a:rPr lang="en-US" sz="4400" dirty="0"/>
              <a:t>Chatbot Technology Analysis</a:t>
            </a:r>
          </a:p>
        </p:txBody>
      </p:sp>
      <p:sp>
        <p:nvSpPr>
          <p:cNvPr id="3" name="Subtitle 2">
            <a:extLst>
              <a:ext uri="{FF2B5EF4-FFF2-40B4-BE49-F238E27FC236}">
                <a16:creationId xmlns:a16="http://schemas.microsoft.com/office/drawing/2014/main" id="{1C12377F-7202-39D8-63F0-C70C358B46A9}"/>
              </a:ext>
            </a:extLst>
          </p:cNvPr>
          <p:cNvSpPr>
            <a:spLocks noGrp="1"/>
          </p:cNvSpPr>
          <p:nvPr>
            <p:ph type="subTitle" idx="1"/>
          </p:nvPr>
        </p:nvSpPr>
        <p:spPr/>
        <p:txBody>
          <a:bodyPr/>
          <a:lstStyle/>
          <a:p>
            <a:r>
              <a:rPr lang="en-US" dirty="0"/>
              <a:t>Digital &amp; Innovation Team</a:t>
            </a:r>
          </a:p>
        </p:txBody>
      </p:sp>
    </p:spTree>
    <p:extLst>
      <p:ext uri="{BB962C8B-B14F-4D97-AF65-F5344CB8AC3E}">
        <p14:creationId xmlns:p14="http://schemas.microsoft.com/office/powerpoint/2010/main" val="342433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0436-0A74-0872-D910-B5FC559CBA58}"/>
              </a:ext>
            </a:extLst>
          </p:cNvPr>
          <p:cNvSpPr>
            <a:spLocks noGrp="1"/>
          </p:cNvSpPr>
          <p:nvPr>
            <p:ph type="title"/>
          </p:nvPr>
        </p:nvSpPr>
        <p:spPr/>
        <p:txBody>
          <a:bodyPr>
            <a:normAutofit/>
          </a:bodyPr>
          <a:lstStyle/>
          <a:p>
            <a:pPr marL="0" marR="0" lvl="0" indent="0">
              <a:lnSpc>
                <a:spcPct val="90000"/>
              </a:lnSpc>
              <a:spcAft>
                <a:spcPts val="0"/>
              </a:spcAft>
              <a:buClr>
                <a:schemeClr val="dk2"/>
              </a:buClr>
              <a:buSzPts val="1800"/>
            </a:pPr>
            <a:r>
              <a:rPr lang="en-US" dirty="0">
                <a:sym typeface="Arial Black"/>
              </a:rPr>
              <a:t>Explosion in Generative AI Developments</a:t>
            </a:r>
          </a:p>
        </p:txBody>
      </p:sp>
      <p:sp>
        <p:nvSpPr>
          <p:cNvPr id="4" name="Title 1">
            <a:extLst>
              <a:ext uri="{FF2B5EF4-FFF2-40B4-BE49-F238E27FC236}">
                <a16:creationId xmlns:a16="http://schemas.microsoft.com/office/drawing/2014/main" id="{7BFA0129-A390-7017-509F-DDFF10C0C16B}"/>
              </a:ext>
            </a:extLst>
          </p:cNvPr>
          <p:cNvSpPr txBox="1">
            <a:spLocks/>
          </p:cNvSpPr>
          <p:nvPr/>
        </p:nvSpPr>
        <p:spPr>
          <a:xfrm>
            <a:off x="677334" y="252809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6" name="Content Placeholder 2">
            <a:extLst>
              <a:ext uri="{FF2B5EF4-FFF2-40B4-BE49-F238E27FC236}">
                <a16:creationId xmlns:a16="http://schemas.microsoft.com/office/drawing/2014/main" id="{D8A34F5A-ED08-6FC6-5130-C88FA82581E3}"/>
              </a:ext>
            </a:extLst>
          </p:cNvPr>
          <p:cNvSpPr txBox="1">
            <a:spLocks/>
          </p:cNvSpPr>
          <p:nvPr/>
        </p:nvSpPr>
        <p:spPr>
          <a:xfrm>
            <a:off x="677334" y="3429001"/>
            <a:ext cx="3285066" cy="27279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itchFamily="2" charset="2"/>
              <a:buChar char="Ø"/>
            </a:pPr>
            <a:endParaRPr lang="en-US" sz="1400" dirty="0"/>
          </a:p>
        </p:txBody>
      </p:sp>
      <p:pic>
        <p:nvPicPr>
          <p:cNvPr id="10" name="Picture 9">
            <a:extLst>
              <a:ext uri="{FF2B5EF4-FFF2-40B4-BE49-F238E27FC236}">
                <a16:creationId xmlns:a16="http://schemas.microsoft.com/office/drawing/2014/main" id="{411CE7AC-8883-97E7-5876-5DC597140214}"/>
              </a:ext>
            </a:extLst>
          </p:cNvPr>
          <p:cNvPicPr>
            <a:picLocks noChangeAspect="1"/>
          </p:cNvPicPr>
          <p:nvPr/>
        </p:nvPicPr>
        <p:blipFill>
          <a:blip r:embed="rId3"/>
          <a:stretch>
            <a:fillRect/>
          </a:stretch>
        </p:blipFill>
        <p:spPr>
          <a:xfrm>
            <a:off x="810441" y="1478990"/>
            <a:ext cx="8666593" cy="3845364"/>
          </a:xfrm>
          <a:prstGeom prst="rect">
            <a:avLst/>
          </a:prstGeom>
        </p:spPr>
      </p:pic>
      <p:sp>
        <p:nvSpPr>
          <p:cNvPr id="13" name="TextBox 12">
            <a:extLst>
              <a:ext uri="{FF2B5EF4-FFF2-40B4-BE49-F238E27FC236}">
                <a16:creationId xmlns:a16="http://schemas.microsoft.com/office/drawing/2014/main" id="{5636B987-5221-1409-924C-4A9FC7598311}"/>
              </a:ext>
            </a:extLst>
          </p:cNvPr>
          <p:cNvSpPr txBox="1"/>
          <p:nvPr/>
        </p:nvSpPr>
        <p:spPr>
          <a:xfrm>
            <a:off x="677334" y="5413734"/>
            <a:ext cx="2214456" cy="27699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solidFill>
                  <a:schemeClr val="accent1"/>
                </a:solidFill>
              </a:rPr>
              <a:t>*Gartner Research Results</a:t>
            </a:r>
          </a:p>
        </p:txBody>
      </p:sp>
      <p:sp>
        <p:nvSpPr>
          <p:cNvPr id="14" name="Rectangle 13">
            <a:extLst>
              <a:ext uri="{FF2B5EF4-FFF2-40B4-BE49-F238E27FC236}">
                <a16:creationId xmlns:a16="http://schemas.microsoft.com/office/drawing/2014/main" id="{F85E1596-30E2-3592-A3DA-A27E92B0B628}"/>
              </a:ext>
            </a:extLst>
          </p:cNvPr>
          <p:cNvSpPr/>
          <p:nvPr/>
        </p:nvSpPr>
        <p:spPr>
          <a:xfrm>
            <a:off x="6232742" y="5471900"/>
            <a:ext cx="137282" cy="129888"/>
          </a:xfrm>
          <a:prstGeom prst="rec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AE5247C-3C33-E86C-E9B1-060D9B0CFAE5}"/>
              </a:ext>
            </a:extLst>
          </p:cNvPr>
          <p:cNvSpPr txBox="1"/>
          <p:nvPr/>
        </p:nvSpPr>
        <p:spPr>
          <a:xfrm>
            <a:off x="6370024" y="5398344"/>
            <a:ext cx="2680768" cy="276999"/>
          </a:xfrm>
          <a:prstGeom prst="rect">
            <a:avLst/>
          </a:prstGeom>
          <a:noFill/>
        </p:spPr>
        <p:txBody>
          <a:bodyPr wrap="square" rtlCol="0">
            <a:spAutoFit/>
          </a:bodyPr>
          <a:lstStyle/>
          <a:p>
            <a:r>
              <a:rPr lang="en-US" sz="1200" dirty="0"/>
              <a:t>Conversational Chatbot Launch</a:t>
            </a:r>
          </a:p>
        </p:txBody>
      </p:sp>
    </p:spTree>
    <p:extLst>
      <p:ext uri="{BB962C8B-B14F-4D97-AF65-F5344CB8AC3E}">
        <p14:creationId xmlns:p14="http://schemas.microsoft.com/office/powerpoint/2010/main" val="297687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86E4-CA63-2012-2B06-8016EF692660}"/>
              </a:ext>
            </a:extLst>
          </p:cNvPr>
          <p:cNvSpPr>
            <a:spLocks noGrp="1"/>
          </p:cNvSpPr>
          <p:nvPr>
            <p:ph type="title"/>
          </p:nvPr>
        </p:nvSpPr>
        <p:spPr/>
        <p:txBody>
          <a:bodyPr/>
          <a:lstStyle/>
          <a:p>
            <a:r>
              <a:rPr lang="en-US" dirty="0"/>
              <a:t>Popular Use Cases</a:t>
            </a:r>
          </a:p>
        </p:txBody>
      </p:sp>
      <p:pic>
        <p:nvPicPr>
          <p:cNvPr id="6" name="Picture 5">
            <a:extLst>
              <a:ext uri="{FF2B5EF4-FFF2-40B4-BE49-F238E27FC236}">
                <a16:creationId xmlns:a16="http://schemas.microsoft.com/office/drawing/2014/main" id="{E64838D7-10C5-2B59-F21D-784D55C9130C}"/>
              </a:ext>
            </a:extLst>
          </p:cNvPr>
          <p:cNvPicPr>
            <a:picLocks noChangeAspect="1"/>
          </p:cNvPicPr>
          <p:nvPr/>
        </p:nvPicPr>
        <p:blipFill>
          <a:blip r:embed="rId3"/>
          <a:stretch>
            <a:fillRect/>
          </a:stretch>
        </p:blipFill>
        <p:spPr>
          <a:xfrm>
            <a:off x="677334" y="1628350"/>
            <a:ext cx="9362977" cy="4029500"/>
          </a:xfrm>
          <a:prstGeom prst="rect">
            <a:avLst/>
          </a:prstGeom>
        </p:spPr>
      </p:pic>
      <p:sp>
        <p:nvSpPr>
          <p:cNvPr id="7" name="Rectangle 6">
            <a:extLst>
              <a:ext uri="{FF2B5EF4-FFF2-40B4-BE49-F238E27FC236}">
                <a16:creationId xmlns:a16="http://schemas.microsoft.com/office/drawing/2014/main" id="{CB60D8C1-5FFE-FFC6-9013-3AF468AACD16}"/>
              </a:ext>
            </a:extLst>
          </p:cNvPr>
          <p:cNvSpPr/>
          <p:nvPr/>
        </p:nvSpPr>
        <p:spPr>
          <a:xfrm>
            <a:off x="7558726" y="1384935"/>
            <a:ext cx="137282" cy="129888"/>
          </a:xfrm>
          <a:prstGeom prst="rec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435581-266F-CEAB-42B3-975EC5ED31CE}"/>
              </a:ext>
            </a:extLst>
          </p:cNvPr>
          <p:cNvSpPr txBox="1"/>
          <p:nvPr/>
        </p:nvSpPr>
        <p:spPr>
          <a:xfrm>
            <a:off x="7696008" y="1311380"/>
            <a:ext cx="2680768" cy="276999"/>
          </a:xfrm>
          <a:prstGeom prst="rect">
            <a:avLst/>
          </a:prstGeom>
          <a:noFill/>
        </p:spPr>
        <p:txBody>
          <a:bodyPr wrap="square" rtlCol="0">
            <a:spAutoFit/>
          </a:bodyPr>
          <a:lstStyle/>
          <a:p>
            <a:r>
              <a:rPr lang="en-US" sz="1200" dirty="0"/>
              <a:t>Useful for our purpose</a:t>
            </a:r>
          </a:p>
        </p:txBody>
      </p:sp>
      <p:cxnSp>
        <p:nvCxnSpPr>
          <p:cNvPr id="10" name="Straight Arrow Connector 9">
            <a:extLst>
              <a:ext uri="{FF2B5EF4-FFF2-40B4-BE49-F238E27FC236}">
                <a16:creationId xmlns:a16="http://schemas.microsoft.com/office/drawing/2014/main" id="{7F788B59-B902-BD7E-8287-0A1ADFB4F706}"/>
              </a:ext>
            </a:extLst>
          </p:cNvPr>
          <p:cNvCxnSpPr>
            <a:cxnSpLocks/>
          </p:cNvCxnSpPr>
          <p:nvPr/>
        </p:nvCxnSpPr>
        <p:spPr>
          <a:xfrm flipH="1">
            <a:off x="2737698" y="2068830"/>
            <a:ext cx="199812"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0889E49-CA9B-C573-93D0-5F2B9C6A86AD}"/>
              </a:ext>
            </a:extLst>
          </p:cNvPr>
          <p:cNvCxnSpPr>
            <a:cxnSpLocks/>
          </p:cNvCxnSpPr>
          <p:nvPr/>
        </p:nvCxnSpPr>
        <p:spPr>
          <a:xfrm flipH="1">
            <a:off x="2637792" y="2484120"/>
            <a:ext cx="199812"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4AC39A3-A816-EBD1-5796-813E598E7B19}"/>
              </a:ext>
            </a:extLst>
          </p:cNvPr>
          <p:cNvCxnSpPr>
            <a:cxnSpLocks/>
          </p:cNvCxnSpPr>
          <p:nvPr/>
        </p:nvCxnSpPr>
        <p:spPr>
          <a:xfrm flipH="1">
            <a:off x="3255858" y="2918460"/>
            <a:ext cx="184572"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AFD83D3-E590-6C14-7F3F-874263646105}"/>
              </a:ext>
            </a:extLst>
          </p:cNvPr>
          <p:cNvCxnSpPr>
            <a:cxnSpLocks/>
          </p:cNvCxnSpPr>
          <p:nvPr/>
        </p:nvCxnSpPr>
        <p:spPr>
          <a:xfrm flipH="1">
            <a:off x="2937510" y="3973830"/>
            <a:ext cx="184572"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359985C-AD35-AF66-5537-860B19C74421}"/>
              </a:ext>
            </a:extLst>
          </p:cNvPr>
          <p:cNvCxnSpPr>
            <a:cxnSpLocks/>
          </p:cNvCxnSpPr>
          <p:nvPr/>
        </p:nvCxnSpPr>
        <p:spPr>
          <a:xfrm flipH="1">
            <a:off x="9818370" y="2194560"/>
            <a:ext cx="72009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E37E71-B70F-3944-5867-EE170D87CD68}"/>
              </a:ext>
            </a:extLst>
          </p:cNvPr>
          <p:cNvCxnSpPr>
            <a:cxnSpLocks/>
          </p:cNvCxnSpPr>
          <p:nvPr/>
        </p:nvCxnSpPr>
        <p:spPr>
          <a:xfrm flipH="1">
            <a:off x="9818370" y="2998470"/>
            <a:ext cx="72009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4F44BA5-3056-3EE6-69D6-809844CC2B36}"/>
              </a:ext>
            </a:extLst>
          </p:cNvPr>
          <p:cNvSpPr txBox="1"/>
          <p:nvPr/>
        </p:nvSpPr>
        <p:spPr>
          <a:xfrm>
            <a:off x="677334" y="5657850"/>
            <a:ext cx="2214456" cy="27699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solidFill>
                  <a:schemeClr val="accent1"/>
                </a:solidFill>
              </a:rPr>
              <a:t>*Gartner Research Results</a:t>
            </a:r>
          </a:p>
        </p:txBody>
      </p:sp>
    </p:spTree>
    <p:extLst>
      <p:ext uri="{BB962C8B-B14F-4D97-AF65-F5344CB8AC3E}">
        <p14:creationId xmlns:p14="http://schemas.microsoft.com/office/powerpoint/2010/main" val="31405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C4B2-8FB1-4165-02D2-2C70CEFA3354}"/>
              </a:ext>
            </a:extLst>
          </p:cNvPr>
          <p:cNvSpPr>
            <a:spLocks noGrp="1"/>
          </p:cNvSpPr>
          <p:nvPr>
            <p:ph type="title"/>
          </p:nvPr>
        </p:nvSpPr>
        <p:spPr/>
        <p:txBody>
          <a:bodyPr/>
          <a:lstStyle/>
          <a:p>
            <a:r>
              <a:rPr lang="en-US" dirty="0"/>
              <a:t>How LLMs Fit in the AI Landscape</a:t>
            </a:r>
            <a:br>
              <a:rPr lang="en-US" dirty="0"/>
            </a:br>
            <a:r>
              <a:rPr lang="en-US" sz="1600" dirty="0"/>
              <a:t>LLM: Large Language Models</a:t>
            </a:r>
            <a:endParaRPr lang="en-US" dirty="0"/>
          </a:p>
        </p:txBody>
      </p:sp>
      <p:pic>
        <p:nvPicPr>
          <p:cNvPr id="11" name="Picture 10">
            <a:extLst>
              <a:ext uri="{FF2B5EF4-FFF2-40B4-BE49-F238E27FC236}">
                <a16:creationId xmlns:a16="http://schemas.microsoft.com/office/drawing/2014/main" id="{A354F658-A5F9-28B2-B861-6391973D0F0F}"/>
              </a:ext>
            </a:extLst>
          </p:cNvPr>
          <p:cNvPicPr>
            <a:picLocks noChangeAspect="1"/>
          </p:cNvPicPr>
          <p:nvPr/>
        </p:nvPicPr>
        <p:blipFill>
          <a:blip r:embed="rId2"/>
          <a:stretch>
            <a:fillRect/>
          </a:stretch>
        </p:blipFill>
        <p:spPr>
          <a:xfrm>
            <a:off x="518604" y="1855822"/>
            <a:ext cx="8914128" cy="3569617"/>
          </a:xfrm>
          <a:prstGeom prst="rect">
            <a:avLst/>
          </a:prstGeom>
        </p:spPr>
      </p:pic>
      <p:sp>
        <p:nvSpPr>
          <p:cNvPr id="3" name="TextBox 2">
            <a:extLst>
              <a:ext uri="{FF2B5EF4-FFF2-40B4-BE49-F238E27FC236}">
                <a16:creationId xmlns:a16="http://schemas.microsoft.com/office/drawing/2014/main" id="{1C70E9C0-5F3C-30D9-ABE6-83B098282FE7}"/>
              </a:ext>
            </a:extLst>
          </p:cNvPr>
          <p:cNvSpPr txBox="1"/>
          <p:nvPr/>
        </p:nvSpPr>
        <p:spPr>
          <a:xfrm>
            <a:off x="518604" y="5421628"/>
            <a:ext cx="2214456" cy="27699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solidFill>
                  <a:schemeClr val="accent1"/>
                </a:solidFill>
              </a:rPr>
              <a:t>*Gartner Research Results</a:t>
            </a:r>
          </a:p>
        </p:txBody>
      </p:sp>
    </p:spTree>
    <p:extLst>
      <p:ext uri="{BB962C8B-B14F-4D97-AF65-F5344CB8AC3E}">
        <p14:creationId xmlns:p14="http://schemas.microsoft.com/office/powerpoint/2010/main" val="81517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7FE1-1F8E-FDAB-B6AC-183501D9E7AF}"/>
              </a:ext>
            </a:extLst>
          </p:cNvPr>
          <p:cNvSpPr>
            <a:spLocks noGrp="1"/>
          </p:cNvSpPr>
          <p:nvPr>
            <p:ph type="title"/>
          </p:nvPr>
        </p:nvSpPr>
        <p:spPr/>
        <p:txBody>
          <a:bodyPr/>
          <a:lstStyle/>
          <a:p>
            <a:r>
              <a:rPr lang="en-US" dirty="0"/>
              <a:t>Comparison of Conversational Bots</a:t>
            </a:r>
          </a:p>
        </p:txBody>
      </p:sp>
      <p:graphicFrame>
        <p:nvGraphicFramePr>
          <p:cNvPr id="4" name="Table 4">
            <a:extLst>
              <a:ext uri="{FF2B5EF4-FFF2-40B4-BE49-F238E27FC236}">
                <a16:creationId xmlns:a16="http://schemas.microsoft.com/office/drawing/2014/main" id="{ED16B771-43D9-F9AF-745E-57C186A63419}"/>
              </a:ext>
            </a:extLst>
          </p:cNvPr>
          <p:cNvGraphicFramePr>
            <a:graphicFrameLocks noGrp="1"/>
          </p:cNvGraphicFramePr>
          <p:nvPr>
            <p:ph idx="1"/>
            <p:extLst>
              <p:ext uri="{D42A27DB-BD31-4B8C-83A1-F6EECF244321}">
                <p14:modId xmlns:p14="http://schemas.microsoft.com/office/powerpoint/2010/main" val="3301611804"/>
              </p:ext>
            </p:extLst>
          </p:nvPr>
        </p:nvGraphicFramePr>
        <p:xfrm>
          <a:off x="789094" y="1611947"/>
          <a:ext cx="9401386" cy="4828745"/>
        </p:xfrm>
        <a:graphic>
          <a:graphicData uri="http://schemas.openxmlformats.org/drawingml/2006/table">
            <a:tbl>
              <a:tblPr firstRow="1" bandRow="1">
                <a:tableStyleId>{5C22544A-7EE6-4342-B048-85BDC9FD1C3A}</a:tableStyleId>
              </a:tblPr>
              <a:tblGrid>
                <a:gridCol w="1524095">
                  <a:extLst>
                    <a:ext uri="{9D8B030D-6E8A-4147-A177-3AD203B41FA5}">
                      <a16:colId xmlns:a16="http://schemas.microsoft.com/office/drawing/2014/main" val="975366343"/>
                    </a:ext>
                  </a:extLst>
                </a:gridCol>
                <a:gridCol w="1582916">
                  <a:extLst>
                    <a:ext uri="{9D8B030D-6E8A-4147-A177-3AD203B41FA5}">
                      <a16:colId xmlns:a16="http://schemas.microsoft.com/office/drawing/2014/main" val="2883192003"/>
                    </a:ext>
                  </a:extLst>
                </a:gridCol>
                <a:gridCol w="2098125">
                  <a:extLst>
                    <a:ext uri="{9D8B030D-6E8A-4147-A177-3AD203B41FA5}">
                      <a16:colId xmlns:a16="http://schemas.microsoft.com/office/drawing/2014/main" val="2114241701"/>
                    </a:ext>
                  </a:extLst>
                </a:gridCol>
                <a:gridCol w="2098125">
                  <a:extLst>
                    <a:ext uri="{9D8B030D-6E8A-4147-A177-3AD203B41FA5}">
                      <a16:colId xmlns:a16="http://schemas.microsoft.com/office/drawing/2014/main" val="3248827740"/>
                    </a:ext>
                  </a:extLst>
                </a:gridCol>
                <a:gridCol w="2098125">
                  <a:extLst>
                    <a:ext uri="{9D8B030D-6E8A-4147-A177-3AD203B41FA5}">
                      <a16:colId xmlns:a16="http://schemas.microsoft.com/office/drawing/2014/main" val="782964296"/>
                    </a:ext>
                  </a:extLst>
                </a:gridCol>
              </a:tblGrid>
              <a:tr h="498589">
                <a:tc>
                  <a:txBody>
                    <a:bodyPr/>
                    <a:lstStyle/>
                    <a:p>
                      <a:r>
                        <a:rPr lang="en-US" dirty="0"/>
                        <a:t>Tool name</a:t>
                      </a:r>
                    </a:p>
                  </a:txBody>
                  <a:tcPr/>
                </a:tc>
                <a:tc>
                  <a:txBody>
                    <a:bodyPr/>
                    <a:lstStyle/>
                    <a:p>
                      <a:r>
                        <a:rPr lang="en-US" dirty="0"/>
                        <a:t>Ownership</a:t>
                      </a:r>
                    </a:p>
                  </a:txBody>
                  <a:tcPr/>
                </a:tc>
                <a:tc>
                  <a:txBody>
                    <a:bodyPr/>
                    <a:lstStyle/>
                    <a:p>
                      <a:r>
                        <a:rPr lang="en-US" dirty="0"/>
                        <a:t>Strengths</a:t>
                      </a:r>
                    </a:p>
                  </a:txBody>
                  <a:tcPr/>
                </a:tc>
                <a:tc>
                  <a:txBody>
                    <a:bodyPr/>
                    <a:lstStyle/>
                    <a:p>
                      <a:r>
                        <a:rPr lang="en-US" dirty="0"/>
                        <a:t>Weaknesses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User cases</a:t>
                      </a:r>
                    </a:p>
                  </a:txBody>
                  <a:tcPr/>
                </a:tc>
                <a:extLst>
                  <a:ext uri="{0D108BD9-81ED-4DB2-BD59-A6C34878D82A}">
                    <a16:rowId xmlns:a16="http://schemas.microsoft.com/office/drawing/2014/main" val="1638500766"/>
                  </a:ext>
                </a:extLst>
              </a:tr>
              <a:tr h="2318476">
                <a:tc>
                  <a:txBody>
                    <a:bodyPr/>
                    <a:lstStyle/>
                    <a:p>
                      <a:r>
                        <a:rPr lang="en-US" dirty="0"/>
                        <a:t>Bard</a:t>
                      </a:r>
                    </a:p>
                  </a:txBody>
                  <a:tcPr/>
                </a:tc>
                <a:tc>
                  <a:txBody>
                    <a:bodyPr/>
                    <a:lstStyle/>
                    <a:p>
                      <a:r>
                        <a:rPr lang="en-US" dirty="0"/>
                        <a:t>Google</a:t>
                      </a:r>
                    </a:p>
                  </a:txBody>
                  <a:tcPr/>
                </a:tc>
                <a:tc>
                  <a:txBody>
                    <a:bodyPr/>
                    <a:lstStyle/>
                    <a:p>
                      <a:pPr marL="342900" indent="-342900">
                        <a:buAutoNum type="arabicPeriod"/>
                      </a:pPr>
                      <a:r>
                        <a:rPr lang="en-US" dirty="0"/>
                        <a:t>Good text editing</a:t>
                      </a:r>
                    </a:p>
                    <a:p>
                      <a:pPr marL="342900" indent="-342900">
                        <a:buAutoNum type="arabicPeriod"/>
                      </a:pPr>
                      <a:r>
                        <a:rPr lang="en-US" dirty="0"/>
                        <a:t>Free</a:t>
                      </a:r>
                    </a:p>
                    <a:p>
                      <a:pPr marL="342900" indent="-342900">
                        <a:buAutoNum type="arabicPeriod"/>
                      </a:pPr>
                      <a:r>
                        <a:rPr lang="en-US" dirty="0"/>
                        <a:t>Access to Google</a:t>
                      </a:r>
                    </a:p>
                    <a:p>
                      <a:endParaRPr lang="en-US" dirty="0"/>
                    </a:p>
                  </a:txBody>
                  <a:tcPr/>
                </a:tc>
                <a:tc>
                  <a:txBody>
                    <a:bodyPr/>
                    <a:lstStyle/>
                    <a:p>
                      <a:pPr marL="342900" indent="-342900">
                        <a:buAutoNum type="arabicPeriod"/>
                      </a:pPr>
                      <a:r>
                        <a:rPr lang="en-US" dirty="0"/>
                        <a:t>Can’t help much with code</a:t>
                      </a:r>
                    </a:p>
                    <a:p>
                      <a:pPr marL="342900" indent="-342900">
                        <a:buAutoNum type="arabicPeriod"/>
                      </a:pPr>
                      <a:r>
                        <a:rPr lang="en-US" dirty="0"/>
                        <a:t>No sources</a:t>
                      </a:r>
                    </a:p>
                    <a:p>
                      <a:pPr marL="342900" indent="-342900">
                        <a:buAutoNum type="arabicPeriod"/>
                      </a:pPr>
                      <a:r>
                        <a:rPr lang="en-US" dirty="0"/>
                        <a:t>Limited to emulating specific author styles</a:t>
                      </a:r>
                    </a:p>
                  </a:txBody>
                  <a:tcPr/>
                </a:tc>
                <a:tc>
                  <a:txBody>
                    <a:bodyPr/>
                    <a:lstStyle/>
                    <a:p>
                      <a:r>
                        <a:rPr lang="en-US" dirty="0"/>
                        <a:t>Text editing and write professional documents.</a:t>
                      </a:r>
                    </a:p>
                  </a:txBody>
                  <a:tcPr/>
                </a:tc>
                <a:extLst>
                  <a:ext uri="{0D108BD9-81ED-4DB2-BD59-A6C34878D82A}">
                    <a16:rowId xmlns:a16="http://schemas.microsoft.com/office/drawing/2014/main" val="2843560045"/>
                  </a:ext>
                </a:extLst>
              </a:tr>
              <a:tr h="498589">
                <a:tc>
                  <a:txBody>
                    <a:bodyPr/>
                    <a:lstStyle/>
                    <a:p>
                      <a:r>
                        <a:rPr lang="en-US" dirty="0"/>
                        <a:t>ChatGPT</a:t>
                      </a:r>
                    </a:p>
                  </a:txBody>
                  <a:tcPr/>
                </a:tc>
                <a:tc>
                  <a:txBody>
                    <a:bodyPr/>
                    <a:lstStyle/>
                    <a:p>
                      <a:r>
                        <a:rPr lang="en-US" dirty="0"/>
                        <a:t>OpenAI</a:t>
                      </a:r>
                    </a:p>
                  </a:txBody>
                  <a:tcPr/>
                </a:tc>
                <a:tc>
                  <a:txBody>
                    <a:bodyPr/>
                    <a:lstStyle/>
                    <a:p>
                      <a:pPr marL="342900" indent="-342900">
                        <a:buAutoNum type="arabicPeriod"/>
                      </a:pPr>
                      <a:r>
                        <a:rPr lang="en-US" dirty="0"/>
                        <a:t>Writing skills</a:t>
                      </a:r>
                    </a:p>
                    <a:p>
                      <a:pPr marL="342900" indent="-342900">
                        <a:buAutoNum type="arabicPeriod"/>
                      </a:pPr>
                      <a:r>
                        <a:rPr lang="en-US" dirty="0"/>
                        <a:t>STEM knowledge</a:t>
                      </a:r>
                    </a:p>
                  </a:txBody>
                  <a:tcPr/>
                </a:tc>
                <a:tc>
                  <a:txBody>
                    <a:bodyPr/>
                    <a:lstStyle/>
                    <a:p>
                      <a:pPr marL="342900" indent="-342900">
                        <a:buAutoNum type="arabicPeriod"/>
                      </a:pPr>
                      <a:r>
                        <a:rPr lang="en-US" dirty="0"/>
                        <a:t>May generate incorrect or nonsensical answers.</a:t>
                      </a:r>
                    </a:p>
                    <a:p>
                      <a:pPr marL="342900" indent="-342900">
                        <a:buAutoNum type="arabicPeriod"/>
                      </a:pPr>
                      <a:r>
                        <a:rPr lang="en-US" dirty="0"/>
                        <a:t>No memory of </a:t>
                      </a:r>
                      <a:r>
                        <a:rPr lang="en-US"/>
                        <a:t>past interactions</a:t>
                      </a:r>
                      <a:endParaRPr lang="en-US" dirty="0"/>
                    </a:p>
                  </a:txBody>
                  <a:tcPr/>
                </a:tc>
                <a:tc>
                  <a:txBody>
                    <a:bodyPr/>
                    <a:lstStyle/>
                    <a:p>
                      <a:pPr marL="342900" indent="-342900">
                        <a:buAutoNum type="arabicPeriod"/>
                      </a:pPr>
                      <a:r>
                        <a:rPr lang="en-US" dirty="0"/>
                        <a:t>Content generation</a:t>
                      </a:r>
                    </a:p>
                    <a:p>
                      <a:pPr marL="342900" indent="-342900">
                        <a:buAutoNum type="arabicPeriod"/>
                      </a:pPr>
                      <a:r>
                        <a:rPr lang="en-US" dirty="0"/>
                        <a:t>Chatbots and virtual assistants</a:t>
                      </a:r>
                    </a:p>
                    <a:p>
                      <a:pPr marL="342900" indent="-342900">
                        <a:buAutoNum type="arabicPeriod"/>
                      </a:pPr>
                      <a:r>
                        <a:rPr lang="en-US" dirty="0"/>
                        <a:t>Language translation</a:t>
                      </a:r>
                    </a:p>
                  </a:txBody>
                  <a:tcPr/>
                </a:tc>
                <a:extLst>
                  <a:ext uri="{0D108BD9-81ED-4DB2-BD59-A6C34878D82A}">
                    <a16:rowId xmlns:a16="http://schemas.microsoft.com/office/drawing/2014/main" val="2619400768"/>
                  </a:ext>
                </a:extLst>
              </a:tr>
            </a:tbl>
          </a:graphicData>
        </a:graphic>
      </p:graphicFrame>
    </p:spTree>
    <p:extLst>
      <p:ext uri="{BB962C8B-B14F-4D97-AF65-F5344CB8AC3E}">
        <p14:creationId xmlns:p14="http://schemas.microsoft.com/office/powerpoint/2010/main" val="194637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76CE-45EC-5A89-8E95-37181CF9BFBE}"/>
              </a:ext>
            </a:extLst>
          </p:cNvPr>
          <p:cNvSpPr>
            <a:spLocks noGrp="1"/>
          </p:cNvSpPr>
          <p:nvPr>
            <p:ph type="title"/>
          </p:nvPr>
        </p:nvSpPr>
        <p:spPr/>
        <p:txBody>
          <a:bodyPr/>
          <a:lstStyle/>
          <a:p>
            <a:r>
              <a:rPr lang="en-US" dirty="0"/>
              <a:t>Our Opinions</a:t>
            </a:r>
          </a:p>
        </p:txBody>
      </p:sp>
      <p:sp>
        <p:nvSpPr>
          <p:cNvPr id="3" name="Content Placeholder 2">
            <a:extLst>
              <a:ext uri="{FF2B5EF4-FFF2-40B4-BE49-F238E27FC236}">
                <a16:creationId xmlns:a16="http://schemas.microsoft.com/office/drawing/2014/main" id="{A4743DEF-60EB-E4FD-28EC-1EFB541013B0}"/>
              </a:ext>
            </a:extLst>
          </p:cNvPr>
          <p:cNvSpPr>
            <a:spLocks noGrp="1"/>
          </p:cNvSpPr>
          <p:nvPr>
            <p:ph idx="1"/>
          </p:nvPr>
        </p:nvSpPr>
        <p:spPr/>
        <p:txBody>
          <a:bodyPr/>
          <a:lstStyle/>
          <a:p>
            <a:pPr marL="0" indent="0">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emergence of AI-powered chatbots has transformed the way businesses interact with their customers and manage routine tasks. Their impressive efficiency, availability, and scalability have become valuable tools that enhance customer experiences and reduce costs. Nevertheless, it is important to recognize their limitations. AI chatbots may struggle with complex conversations and unintentionally produce biased or incorrect responses, which can damage user trust and satisfaction. Additionally, their lack of human empathy can be a disadvantage in emotionally charged situations. To fully leverage AI chatbots, businesses must take on these challenges through continuous training, monitoring, and ethical guidelines. In summary, AI chatbots hold immense potential, but they require careful management to minimize their drawbacks and ensure they provide genuine value to both users and businesses.</a:t>
            </a:r>
          </a:p>
          <a:p>
            <a:pPr marL="0" indent="0">
              <a:buNone/>
            </a:pPr>
            <a:endParaRPr lang="en-US" dirty="0">
              <a:solidFill>
                <a:srgbClr val="FF0000"/>
              </a:solidFill>
            </a:endParaRPr>
          </a:p>
        </p:txBody>
      </p:sp>
    </p:spTree>
    <p:extLst>
      <p:ext uri="{BB962C8B-B14F-4D97-AF65-F5344CB8AC3E}">
        <p14:creationId xmlns:p14="http://schemas.microsoft.com/office/powerpoint/2010/main" val="377922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29E1-808A-3C6C-22AC-69E4B2F3141B}"/>
              </a:ext>
            </a:extLst>
          </p:cNvPr>
          <p:cNvSpPr>
            <a:spLocks noGrp="1"/>
          </p:cNvSpPr>
          <p:nvPr>
            <p:ph type="title"/>
          </p:nvPr>
        </p:nvSpPr>
        <p:spPr>
          <a:xfrm>
            <a:off x="677334" y="609600"/>
            <a:ext cx="9228666" cy="1320800"/>
          </a:xfrm>
        </p:spPr>
        <p:txBody>
          <a:bodyPr/>
          <a:lstStyle/>
          <a:p>
            <a:r>
              <a:rPr lang="en-US" dirty="0"/>
              <a:t>Style Guide &amp; Low-fidelity Interface Sample</a:t>
            </a:r>
          </a:p>
        </p:txBody>
      </p:sp>
      <p:pic>
        <p:nvPicPr>
          <p:cNvPr id="5" name="Content Placeholder 4">
            <a:extLst>
              <a:ext uri="{FF2B5EF4-FFF2-40B4-BE49-F238E27FC236}">
                <a16:creationId xmlns:a16="http://schemas.microsoft.com/office/drawing/2014/main" id="{B29D028B-4F4E-20B7-41BE-1898E0F44EBE}"/>
              </a:ext>
            </a:extLst>
          </p:cNvPr>
          <p:cNvPicPr>
            <a:picLocks noGrp="1" noChangeAspect="1"/>
          </p:cNvPicPr>
          <p:nvPr>
            <p:ph idx="1"/>
          </p:nvPr>
        </p:nvPicPr>
        <p:blipFill>
          <a:blip r:embed="rId2"/>
          <a:stretch>
            <a:fillRect/>
          </a:stretch>
        </p:blipFill>
        <p:spPr>
          <a:xfrm>
            <a:off x="1511233" y="1930400"/>
            <a:ext cx="7648533" cy="4111625"/>
          </a:xfrm>
        </p:spPr>
      </p:pic>
    </p:spTree>
    <p:extLst>
      <p:ext uri="{BB962C8B-B14F-4D97-AF65-F5344CB8AC3E}">
        <p14:creationId xmlns:p14="http://schemas.microsoft.com/office/powerpoint/2010/main" val="14020223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913</TotalTime>
  <Words>264</Words>
  <Application>Microsoft Office PowerPoint</Application>
  <PresentationFormat>Widescreen</PresentationFormat>
  <Paragraphs>40</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Chatbot Technology Analysis</vt:lpstr>
      <vt:lpstr>Explosion in Generative AI Developments</vt:lpstr>
      <vt:lpstr>Popular Use Cases</vt:lpstr>
      <vt:lpstr>How LLMs Fit in the AI Landscape LLM: Large Language Models</vt:lpstr>
      <vt:lpstr>Comparison of Conversational Bots</vt:lpstr>
      <vt:lpstr>Our Opinions</vt:lpstr>
      <vt:lpstr>Style Guide &amp; Low-fidelity Interface Sample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Conference System</dc:title>
  <dc:creator>Lan Kostrikin</dc:creator>
  <cp:lastModifiedBy>Pravin Kumar Mahato</cp:lastModifiedBy>
  <cp:revision>9</cp:revision>
  <dcterms:created xsi:type="dcterms:W3CDTF">2023-05-26T06:01:59Z</dcterms:created>
  <dcterms:modified xsi:type="dcterms:W3CDTF">2023-09-08T08:19:49Z</dcterms:modified>
</cp:coreProperties>
</file>