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1"/>
  </p:sldMasterIdLst>
  <p:sldIdLst>
    <p:sldId id="256" r:id="rId2"/>
    <p:sldId id="257" r:id="rId3"/>
    <p:sldId id="258" r:id="rId4"/>
    <p:sldId id="259" r:id="rId5"/>
    <p:sldId id="260" r:id="rId6"/>
    <p:sldId id="261" r:id="rId7"/>
    <p:sldId id="263" r:id="rId8"/>
    <p:sldId id="267" r:id="rId9"/>
    <p:sldId id="264" r:id="rId10"/>
    <p:sldId id="269" r:id="rId11"/>
    <p:sldId id="270" r:id="rId12"/>
    <p:sldId id="272" r:id="rId13"/>
    <p:sldId id="265"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9928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0382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19141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67041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42700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60397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57464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52048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37286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7637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3919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4929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83270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0865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36905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30183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5017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64DE79-268F-4C1A-8933-263129D2AF90}" type="datetimeFigureOut">
              <a:rPr lang="en-US" smtClean="0"/>
              <a:t>7/13/2024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3926511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F674-FFF6-EF9C-14AC-2D9333D6A1EB}"/>
              </a:ext>
            </a:extLst>
          </p:cNvPr>
          <p:cNvSpPr>
            <a:spLocks noGrp="1"/>
          </p:cNvSpPr>
          <p:nvPr>
            <p:ph type="ctrTitle"/>
          </p:nvPr>
        </p:nvSpPr>
        <p:spPr>
          <a:xfrm>
            <a:off x="1720645" y="452284"/>
            <a:ext cx="8573728" cy="3724965"/>
          </a:xfrm>
        </p:spPr>
        <p:txBody>
          <a:bodyPr>
            <a:normAutofit/>
          </a:bodyPr>
          <a:lstStyle/>
          <a:p>
            <a:r>
              <a:rPr lang="en-IN" dirty="0"/>
              <a:t>Pixelated Image Detection &amp; Correction</a:t>
            </a:r>
            <a:br>
              <a:rPr lang="en-IN" dirty="0"/>
            </a:br>
            <a:endParaRPr lang="en-IN" dirty="0">
              <a:solidFill>
                <a:schemeClr val="tx1">
                  <a:lumMod val="75000"/>
                  <a:lumOff val="25000"/>
                </a:schemeClr>
              </a:solidFill>
            </a:endParaRPr>
          </a:p>
        </p:txBody>
      </p:sp>
      <p:sp>
        <p:nvSpPr>
          <p:cNvPr id="3" name="Subtitle 2">
            <a:extLst>
              <a:ext uri="{FF2B5EF4-FFF2-40B4-BE49-F238E27FC236}">
                <a16:creationId xmlns:a16="http://schemas.microsoft.com/office/drawing/2014/main" id="{B292B2E0-328E-2966-4F5C-0475279F1566}"/>
              </a:ext>
            </a:extLst>
          </p:cNvPr>
          <p:cNvSpPr>
            <a:spLocks noGrp="1"/>
          </p:cNvSpPr>
          <p:nvPr>
            <p:ph type="subTitle" idx="1"/>
          </p:nvPr>
        </p:nvSpPr>
        <p:spPr>
          <a:xfrm>
            <a:off x="3844413" y="3975663"/>
            <a:ext cx="8268928" cy="2071175"/>
          </a:xfrm>
        </p:spPr>
        <p:txBody>
          <a:bodyPr>
            <a:normAutofit/>
          </a:bodyPr>
          <a:lstStyle/>
          <a:p>
            <a:pPr algn="just"/>
            <a:r>
              <a:rPr lang="en-US" dirty="0"/>
              <a:t>Pixelated images are digital images that have been compressed or distorted, resulting in a blocky, low-resolution appearance. This visual effect can be intentionally used for artistic or practical purposes, but it can also occur due to technical limitations or poor image processing</a:t>
            </a:r>
            <a:endParaRPr lang="en-IN" dirty="0"/>
          </a:p>
        </p:txBody>
      </p:sp>
    </p:spTree>
    <p:extLst>
      <p:ext uri="{BB962C8B-B14F-4D97-AF65-F5344CB8AC3E}">
        <p14:creationId xmlns:p14="http://schemas.microsoft.com/office/powerpoint/2010/main" val="2216056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9127-21B7-D5C3-F399-5C038F5C22A7}"/>
              </a:ext>
            </a:extLst>
          </p:cNvPr>
          <p:cNvSpPr>
            <a:spLocks noGrp="1"/>
          </p:cNvSpPr>
          <p:nvPr>
            <p:ph type="title"/>
          </p:nvPr>
        </p:nvSpPr>
        <p:spPr/>
        <p:txBody>
          <a:bodyPr/>
          <a:lstStyle/>
          <a:p>
            <a:r>
              <a:rPr lang="en-IN" dirty="0"/>
              <a:t>Input-output (human face)</a:t>
            </a:r>
          </a:p>
        </p:txBody>
      </p:sp>
      <p:pic>
        <p:nvPicPr>
          <p:cNvPr id="7" name="Picture 6">
            <a:extLst>
              <a:ext uri="{FF2B5EF4-FFF2-40B4-BE49-F238E27FC236}">
                <a16:creationId xmlns:a16="http://schemas.microsoft.com/office/drawing/2014/main" id="{EDEB9FA7-9A24-2692-8F4A-96AE6AD96D3F}"/>
              </a:ext>
            </a:extLst>
          </p:cNvPr>
          <p:cNvPicPr>
            <a:picLocks noChangeAspect="1"/>
          </p:cNvPicPr>
          <p:nvPr/>
        </p:nvPicPr>
        <p:blipFill>
          <a:blip r:embed="rId2"/>
          <a:stretch>
            <a:fillRect/>
          </a:stretch>
        </p:blipFill>
        <p:spPr>
          <a:xfrm>
            <a:off x="7026980" y="2221160"/>
            <a:ext cx="4112250" cy="3238693"/>
          </a:xfrm>
          <a:prstGeom prst="rect">
            <a:avLst/>
          </a:prstGeom>
        </p:spPr>
      </p:pic>
      <p:pic>
        <p:nvPicPr>
          <p:cNvPr id="9" name="Picture 8">
            <a:extLst>
              <a:ext uri="{FF2B5EF4-FFF2-40B4-BE49-F238E27FC236}">
                <a16:creationId xmlns:a16="http://schemas.microsoft.com/office/drawing/2014/main" id="{08FE7B19-8100-645C-2351-CD942B84FCBF}"/>
              </a:ext>
            </a:extLst>
          </p:cNvPr>
          <p:cNvPicPr>
            <a:picLocks noChangeAspect="1"/>
          </p:cNvPicPr>
          <p:nvPr/>
        </p:nvPicPr>
        <p:blipFill>
          <a:blip r:embed="rId3"/>
          <a:stretch>
            <a:fillRect/>
          </a:stretch>
        </p:blipFill>
        <p:spPr>
          <a:xfrm>
            <a:off x="1484311" y="2198534"/>
            <a:ext cx="4112247" cy="3238692"/>
          </a:xfrm>
          <a:prstGeom prst="rect">
            <a:avLst/>
          </a:prstGeom>
        </p:spPr>
      </p:pic>
      <p:sp>
        <p:nvSpPr>
          <p:cNvPr id="10" name="TextBox 9">
            <a:extLst>
              <a:ext uri="{FF2B5EF4-FFF2-40B4-BE49-F238E27FC236}">
                <a16:creationId xmlns:a16="http://schemas.microsoft.com/office/drawing/2014/main" id="{F4A1B829-7118-4499-9DEA-524A0A1DCD41}"/>
              </a:ext>
            </a:extLst>
          </p:cNvPr>
          <p:cNvSpPr txBox="1"/>
          <p:nvPr/>
        </p:nvSpPr>
        <p:spPr>
          <a:xfrm>
            <a:off x="2320413" y="5801032"/>
            <a:ext cx="2743200" cy="369332"/>
          </a:xfrm>
          <a:prstGeom prst="rect">
            <a:avLst/>
          </a:prstGeom>
          <a:noFill/>
        </p:spPr>
        <p:txBody>
          <a:bodyPr wrap="square" rtlCol="0">
            <a:spAutoFit/>
          </a:bodyPr>
          <a:lstStyle/>
          <a:p>
            <a:r>
              <a:rPr lang="en-IN" dirty="0"/>
              <a:t>Input</a:t>
            </a:r>
          </a:p>
        </p:txBody>
      </p:sp>
      <p:sp>
        <p:nvSpPr>
          <p:cNvPr id="11" name="TextBox 10">
            <a:extLst>
              <a:ext uri="{FF2B5EF4-FFF2-40B4-BE49-F238E27FC236}">
                <a16:creationId xmlns:a16="http://schemas.microsoft.com/office/drawing/2014/main" id="{03A17E6E-5030-92DD-B977-F7A6FC736888}"/>
              </a:ext>
            </a:extLst>
          </p:cNvPr>
          <p:cNvSpPr txBox="1"/>
          <p:nvPr/>
        </p:nvSpPr>
        <p:spPr>
          <a:xfrm>
            <a:off x="8249265" y="5801032"/>
            <a:ext cx="875561" cy="369332"/>
          </a:xfrm>
          <a:prstGeom prst="rect">
            <a:avLst/>
          </a:prstGeom>
          <a:noFill/>
        </p:spPr>
        <p:txBody>
          <a:bodyPr wrap="none" rtlCol="0">
            <a:spAutoFit/>
          </a:bodyPr>
          <a:lstStyle/>
          <a:p>
            <a:r>
              <a:rPr lang="en-IN" dirty="0"/>
              <a:t>Output</a:t>
            </a:r>
          </a:p>
        </p:txBody>
      </p:sp>
    </p:spTree>
    <p:extLst>
      <p:ext uri="{BB962C8B-B14F-4D97-AF65-F5344CB8AC3E}">
        <p14:creationId xmlns:p14="http://schemas.microsoft.com/office/powerpoint/2010/main" val="4074170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F598-2921-0238-F180-59892303A8D4}"/>
              </a:ext>
            </a:extLst>
          </p:cNvPr>
          <p:cNvSpPr>
            <a:spLocks noGrp="1"/>
          </p:cNvSpPr>
          <p:nvPr>
            <p:ph type="title"/>
          </p:nvPr>
        </p:nvSpPr>
        <p:spPr/>
        <p:txBody>
          <a:bodyPr/>
          <a:lstStyle/>
          <a:p>
            <a:r>
              <a:rPr lang="en-IN" dirty="0"/>
              <a:t>Input-output (text)</a:t>
            </a:r>
          </a:p>
        </p:txBody>
      </p:sp>
      <p:pic>
        <p:nvPicPr>
          <p:cNvPr id="7" name="Picture 6">
            <a:extLst>
              <a:ext uri="{FF2B5EF4-FFF2-40B4-BE49-F238E27FC236}">
                <a16:creationId xmlns:a16="http://schemas.microsoft.com/office/drawing/2014/main" id="{4E79B27A-D14C-FD34-4977-9CC27DC0DA8D}"/>
              </a:ext>
            </a:extLst>
          </p:cNvPr>
          <p:cNvPicPr>
            <a:picLocks noChangeAspect="1"/>
          </p:cNvPicPr>
          <p:nvPr/>
        </p:nvPicPr>
        <p:blipFill>
          <a:blip r:embed="rId2"/>
          <a:stretch>
            <a:fillRect/>
          </a:stretch>
        </p:blipFill>
        <p:spPr>
          <a:xfrm>
            <a:off x="3008670" y="2268794"/>
            <a:ext cx="2286000" cy="3429000"/>
          </a:xfrm>
          <a:prstGeom prst="rect">
            <a:avLst/>
          </a:prstGeom>
        </p:spPr>
      </p:pic>
      <p:pic>
        <p:nvPicPr>
          <p:cNvPr id="9" name="Picture 8">
            <a:extLst>
              <a:ext uri="{FF2B5EF4-FFF2-40B4-BE49-F238E27FC236}">
                <a16:creationId xmlns:a16="http://schemas.microsoft.com/office/drawing/2014/main" id="{3966D552-59C5-54E3-1A90-EEA822BCE219}"/>
              </a:ext>
            </a:extLst>
          </p:cNvPr>
          <p:cNvPicPr>
            <a:picLocks noChangeAspect="1"/>
          </p:cNvPicPr>
          <p:nvPr/>
        </p:nvPicPr>
        <p:blipFill>
          <a:blip r:embed="rId3"/>
          <a:stretch>
            <a:fillRect/>
          </a:stretch>
        </p:blipFill>
        <p:spPr>
          <a:xfrm>
            <a:off x="6654801" y="2268794"/>
            <a:ext cx="2528529" cy="3792793"/>
          </a:xfrm>
          <a:prstGeom prst="rect">
            <a:avLst/>
          </a:prstGeom>
        </p:spPr>
      </p:pic>
    </p:spTree>
    <p:extLst>
      <p:ext uri="{BB962C8B-B14F-4D97-AF65-F5344CB8AC3E}">
        <p14:creationId xmlns:p14="http://schemas.microsoft.com/office/powerpoint/2010/main" val="92698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CE11-24F5-651F-313B-249B0ED55757}"/>
              </a:ext>
            </a:extLst>
          </p:cNvPr>
          <p:cNvSpPr>
            <a:spLocks noGrp="1"/>
          </p:cNvSpPr>
          <p:nvPr>
            <p:ph type="title"/>
          </p:nvPr>
        </p:nvSpPr>
        <p:spPr/>
        <p:txBody>
          <a:bodyPr/>
          <a:lstStyle/>
          <a:p>
            <a:r>
              <a:rPr lang="en-IN" dirty="0"/>
              <a:t>Input-output (webpages)</a:t>
            </a:r>
          </a:p>
        </p:txBody>
      </p:sp>
      <p:pic>
        <p:nvPicPr>
          <p:cNvPr id="5" name="Content Placeholder 4">
            <a:extLst>
              <a:ext uri="{FF2B5EF4-FFF2-40B4-BE49-F238E27FC236}">
                <a16:creationId xmlns:a16="http://schemas.microsoft.com/office/drawing/2014/main" id="{8819B8C3-ED6D-6346-1D67-AE0C7901F244}"/>
              </a:ext>
            </a:extLst>
          </p:cNvPr>
          <p:cNvPicPr>
            <a:picLocks noGrp="1" noChangeAspect="1"/>
          </p:cNvPicPr>
          <p:nvPr>
            <p:ph idx="1"/>
          </p:nvPr>
        </p:nvPicPr>
        <p:blipFill>
          <a:blip r:embed="rId2"/>
          <a:stretch>
            <a:fillRect/>
          </a:stretch>
        </p:blipFill>
        <p:spPr>
          <a:xfrm>
            <a:off x="6850665" y="2160975"/>
            <a:ext cx="4794935" cy="3124200"/>
          </a:xfrm>
        </p:spPr>
      </p:pic>
      <p:pic>
        <p:nvPicPr>
          <p:cNvPr id="7" name="Picture 6">
            <a:extLst>
              <a:ext uri="{FF2B5EF4-FFF2-40B4-BE49-F238E27FC236}">
                <a16:creationId xmlns:a16="http://schemas.microsoft.com/office/drawing/2014/main" id="{21EA3506-4645-EF2E-5840-D1E127E179A8}"/>
              </a:ext>
            </a:extLst>
          </p:cNvPr>
          <p:cNvPicPr>
            <a:picLocks noChangeAspect="1"/>
          </p:cNvPicPr>
          <p:nvPr/>
        </p:nvPicPr>
        <p:blipFill>
          <a:blip r:embed="rId3"/>
          <a:stretch>
            <a:fillRect/>
          </a:stretch>
        </p:blipFill>
        <p:spPr>
          <a:xfrm>
            <a:off x="1345865" y="2438399"/>
            <a:ext cx="4369152" cy="2846776"/>
          </a:xfrm>
          <a:prstGeom prst="rect">
            <a:avLst/>
          </a:prstGeom>
        </p:spPr>
      </p:pic>
    </p:spTree>
    <p:extLst>
      <p:ext uri="{BB962C8B-B14F-4D97-AF65-F5344CB8AC3E}">
        <p14:creationId xmlns:p14="http://schemas.microsoft.com/office/powerpoint/2010/main" val="3399977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7D00-255C-B945-C5EE-CFE8C12CE0D4}"/>
              </a:ext>
            </a:extLst>
          </p:cNvPr>
          <p:cNvSpPr>
            <a:spLocks noGrp="1"/>
          </p:cNvSpPr>
          <p:nvPr>
            <p:ph type="title"/>
          </p:nvPr>
        </p:nvSpPr>
        <p:spPr>
          <a:xfrm>
            <a:off x="1484312" y="685801"/>
            <a:ext cx="9586812" cy="1457632"/>
          </a:xfrm>
        </p:spPr>
        <p:txBody>
          <a:bodyPr/>
          <a:lstStyle/>
          <a:p>
            <a:r>
              <a:rPr lang="en-IN" dirty="0"/>
              <a:t>Technologies Used</a:t>
            </a:r>
          </a:p>
        </p:txBody>
      </p:sp>
      <p:sp>
        <p:nvSpPr>
          <p:cNvPr id="3" name="Content Placeholder 2">
            <a:extLst>
              <a:ext uri="{FF2B5EF4-FFF2-40B4-BE49-F238E27FC236}">
                <a16:creationId xmlns:a16="http://schemas.microsoft.com/office/drawing/2014/main" id="{C5D8FA84-B5F9-61A8-69E0-93AF51EA1D2B}"/>
              </a:ext>
            </a:extLst>
          </p:cNvPr>
          <p:cNvSpPr>
            <a:spLocks noGrp="1"/>
          </p:cNvSpPr>
          <p:nvPr>
            <p:ph idx="1"/>
          </p:nvPr>
        </p:nvSpPr>
        <p:spPr>
          <a:xfrm>
            <a:off x="1484312" y="2300749"/>
            <a:ext cx="10018711" cy="3490452"/>
          </a:xfrm>
        </p:spPr>
        <p:txBody>
          <a:bodyPr/>
          <a:lstStyle/>
          <a:p>
            <a:pPr algn="just"/>
            <a:r>
              <a:rPr lang="en-US" sz="1800" dirty="0"/>
              <a:t>Python (Programming Language ):Used as the primary programming language for writing the image processing code.</a:t>
            </a:r>
          </a:p>
          <a:p>
            <a:pPr algn="just"/>
            <a:r>
              <a:rPr lang="en-US" sz="1800" dirty="0"/>
              <a:t>OpenCV (Open Source Computer Vision Library :	cv2 module: Used extensively for image loading, image processing operations , and image display</a:t>
            </a:r>
          </a:p>
          <a:p>
            <a:pPr algn="just"/>
            <a:r>
              <a:rPr lang="en-US" sz="1800" dirty="0"/>
              <a:t>Operating System APIs:	Utilized for file handling, such as reading images from a specified file path and saving processed images to a specified output path.</a:t>
            </a:r>
          </a:p>
          <a:p>
            <a:pPr algn="just"/>
            <a:endParaRPr lang="en-US" sz="1800" dirty="0"/>
          </a:p>
          <a:p>
            <a:endParaRPr lang="en-IN" dirty="0"/>
          </a:p>
        </p:txBody>
      </p:sp>
    </p:spTree>
    <p:extLst>
      <p:ext uri="{BB962C8B-B14F-4D97-AF65-F5344CB8AC3E}">
        <p14:creationId xmlns:p14="http://schemas.microsoft.com/office/powerpoint/2010/main" val="2256197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7CA5-EB83-8E7F-1138-9F5FA74E6C2E}"/>
              </a:ext>
            </a:extLst>
          </p:cNvPr>
          <p:cNvSpPr>
            <a:spLocks noGrp="1"/>
          </p:cNvSpPr>
          <p:nvPr>
            <p:ph type="title"/>
          </p:nvPr>
        </p:nvSpPr>
        <p:spPr/>
        <p:txBody>
          <a:bodyPr/>
          <a:lstStyle/>
          <a:p>
            <a:br>
              <a:rPr lang="en-IN" sz="1800" dirty="0">
                <a:effectLst/>
                <a:latin typeface="Times New Roman" panose="02020603050405020304" pitchFamily="18" charset="0"/>
                <a:ea typeface="Times New Roman" panose="02020603050405020304" pitchFamily="18" charset="0"/>
              </a:rPr>
            </a:br>
            <a:r>
              <a:rPr lang="en-IN" sz="3200" b="1" dirty="0">
                <a:effectLst/>
                <a:latin typeface="Times New Roman" panose="02020603050405020304" pitchFamily="18" charset="0"/>
                <a:ea typeface="Times New Roman" panose="02020603050405020304" pitchFamily="18" charset="0"/>
              </a:rPr>
              <a:t>Conclusion </a:t>
            </a:r>
            <a:endParaRPr lang="en-IN" sz="3200" b="1" dirty="0"/>
          </a:p>
        </p:txBody>
      </p:sp>
      <p:sp>
        <p:nvSpPr>
          <p:cNvPr id="3" name="Content Placeholder 2">
            <a:extLst>
              <a:ext uri="{FF2B5EF4-FFF2-40B4-BE49-F238E27FC236}">
                <a16:creationId xmlns:a16="http://schemas.microsoft.com/office/drawing/2014/main" id="{41EF8074-D9CB-CD3B-BCB5-CAAC06EBC02D}"/>
              </a:ext>
            </a:extLst>
          </p:cNvPr>
          <p:cNvSpPr>
            <a:spLocks noGrp="1"/>
          </p:cNvSpPr>
          <p:nvPr>
            <p:ph idx="1"/>
          </p:nvPr>
        </p:nvSpPr>
        <p:spPr/>
        <p:txBody>
          <a:bodyPr>
            <a:normAutofit fontScale="92500" lnSpcReduction="20000"/>
          </a:bodyPr>
          <a:lstStyle/>
          <a:p>
            <a:pPr algn="just"/>
            <a:r>
              <a:rPr lang="en-US" dirty="0"/>
              <a:t>The image processing project utilizing OpenCV demonstrates a systematic approach to enhancing image quality through sharpening and noise reduction techniques. </a:t>
            </a:r>
          </a:p>
          <a:p>
            <a:pPr algn="just"/>
            <a:r>
              <a:rPr lang="en-US" dirty="0"/>
              <a:t>By leveraging advanced algorithms and libraries, the project achieves significant improvements in visual clarity and fidelity.</a:t>
            </a:r>
          </a:p>
          <a:p>
            <a:pPr algn="just"/>
            <a:r>
              <a:rPr lang="en-US" dirty="0"/>
              <a:t> In conclusion, the project serves as a robust foundation for implementing effective image enhancement techniques using OpenCV and Python. It underscores the importance of systematic approach in image processing tasks, offering tools and methodologies that can be expanded upon for more sophisticated applications in computer vision and beyond.</a:t>
            </a:r>
            <a:endParaRPr lang="en-IN" dirty="0"/>
          </a:p>
        </p:txBody>
      </p:sp>
    </p:spTree>
    <p:extLst>
      <p:ext uri="{BB962C8B-B14F-4D97-AF65-F5344CB8AC3E}">
        <p14:creationId xmlns:p14="http://schemas.microsoft.com/office/powerpoint/2010/main" val="2063862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5923-D79A-8AEA-FFA0-91C24E466004}"/>
              </a:ext>
            </a:extLst>
          </p:cNvPr>
          <p:cNvSpPr>
            <a:spLocks noGrp="1"/>
          </p:cNvSpPr>
          <p:nvPr>
            <p:ph type="title"/>
          </p:nvPr>
        </p:nvSpPr>
        <p:spPr/>
        <p:txBody>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Unique idea brief (solution)</a:t>
            </a:r>
            <a:endParaRPr lang="en-IN" dirty="0"/>
          </a:p>
        </p:txBody>
      </p:sp>
      <p:sp>
        <p:nvSpPr>
          <p:cNvPr id="3" name="Content Placeholder 2">
            <a:extLst>
              <a:ext uri="{FF2B5EF4-FFF2-40B4-BE49-F238E27FC236}">
                <a16:creationId xmlns:a16="http://schemas.microsoft.com/office/drawing/2014/main" id="{9ED2F313-AD71-4D8C-A04F-6C7802AD03E1}"/>
              </a:ext>
            </a:extLst>
          </p:cNvPr>
          <p:cNvSpPr>
            <a:spLocks noGrp="1"/>
          </p:cNvSpPr>
          <p:nvPr>
            <p:ph idx="1"/>
          </p:nvPr>
        </p:nvSpPr>
        <p:spPr>
          <a:xfrm>
            <a:off x="1396182" y="1956619"/>
            <a:ext cx="10106842" cy="3834581"/>
          </a:xfrm>
        </p:spPr>
        <p:txBody>
          <a:bodyPr>
            <a:normAutofit/>
          </a:bodyPr>
          <a:lstStyle/>
          <a:p>
            <a:r>
              <a:rPr lang="en-US" dirty="0"/>
              <a:t>An  solution that can  detect  pixelated images</a:t>
            </a:r>
          </a:p>
          <a:p>
            <a:r>
              <a:rPr lang="en-US" dirty="0"/>
              <a:t>If image is pixelated then it go under anther algorithm for correction</a:t>
            </a:r>
          </a:p>
          <a:p>
            <a:r>
              <a:rPr lang="en-US" dirty="0"/>
              <a:t>The process begins by sharpening the image using the unsharp masking technique, which enhances edges and details. Initially, the image undergoes Gaussian blurring with a 21x21 pixel kernel size, creating a smoother version. </a:t>
            </a:r>
          </a:p>
          <a:p>
            <a:r>
              <a:rPr lang="en-US" dirty="0"/>
              <a:t>Subsequently, the original image is combined with the blurred one using cv2.addWeighted, adjusting weights to enhance edges and details effectively, resulting in a sharpened output</a:t>
            </a:r>
          </a:p>
        </p:txBody>
      </p:sp>
    </p:spTree>
    <p:extLst>
      <p:ext uri="{BB962C8B-B14F-4D97-AF65-F5344CB8AC3E}">
        <p14:creationId xmlns:p14="http://schemas.microsoft.com/office/powerpoint/2010/main" val="470217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ADE4-5BCE-0EAB-7B5A-F8AA44E9FAA1}"/>
              </a:ext>
            </a:extLst>
          </p:cNvPr>
          <p:cNvSpPr>
            <a:spLocks noGrp="1"/>
          </p:cNvSpPr>
          <p:nvPr>
            <p:ph type="title"/>
          </p:nvPr>
        </p:nvSpPr>
        <p:spPr>
          <a:xfrm>
            <a:off x="1484311" y="314633"/>
            <a:ext cx="10018713" cy="1799302"/>
          </a:xfrm>
        </p:spPr>
        <p:txBody>
          <a:bodyPr/>
          <a:lstStyle/>
          <a:p>
            <a:r>
              <a:rPr lang="en-IN" sz="3600" b="1" dirty="0">
                <a:effectLst/>
                <a:latin typeface="Calibri" panose="020F0502020204030204" pitchFamily="34" charset="0"/>
                <a:ea typeface="Calibri" panose="020F0502020204030204" pitchFamily="34" charset="0"/>
                <a:cs typeface="Times New Roman" panose="02020603050405020304" pitchFamily="18" charset="0"/>
              </a:rPr>
              <a:t>Unique idea brief(Continue)</a:t>
            </a:r>
            <a:endParaRPr lang="en-IN" dirty="0"/>
          </a:p>
        </p:txBody>
      </p:sp>
      <p:sp>
        <p:nvSpPr>
          <p:cNvPr id="3" name="Content Placeholder 2">
            <a:extLst>
              <a:ext uri="{FF2B5EF4-FFF2-40B4-BE49-F238E27FC236}">
                <a16:creationId xmlns:a16="http://schemas.microsoft.com/office/drawing/2014/main" id="{422822F4-BA5F-B5D8-F08B-AC6CA5B41277}"/>
              </a:ext>
            </a:extLst>
          </p:cNvPr>
          <p:cNvSpPr>
            <a:spLocks noGrp="1"/>
          </p:cNvSpPr>
          <p:nvPr>
            <p:ph idx="1"/>
          </p:nvPr>
        </p:nvSpPr>
        <p:spPr>
          <a:xfrm>
            <a:off x="1337188" y="2310581"/>
            <a:ext cx="10165836" cy="3480619"/>
          </a:xfrm>
        </p:spPr>
        <p:txBody>
          <a:bodyPr>
            <a:normAutofit fontScale="92500" lnSpcReduction="20000"/>
          </a:bodyPr>
          <a:lstStyle/>
          <a:p>
            <a:r>
              <a:rPr lang="en-US" dirty="0"/>
              <a:t>Following sharpening, the sharpened image undergoes denoising using cv2.fastNlMeansDenoisingColored. This technique reduces noise while preserving image details by employing parameters like filter strengths for luminance and chrominance (set at 10 each), a template patch size of 7, and a search window size of 21.</a:t>
            </a:r>
            <a:endParaRPr lang="en-IN" dirty="0"/>
          </a:p>
          <a:p>
            <a:r>
              <a:rPr lang="en-US" dirty="0"/>
              <a:t>Finally, a median blur operation is applied using cv2.medianBlur with a 5-pixel kernel size. This non-linear filter replaces each pixel with the median value of its </a:t>
            </a:r>
            <a:r>
              <a:rPr lang="en-US" dirty="0" err="1"/>
              <a:t>neighbourhood</a:t>
            </a:r>
            <a:r>
              <a:rPr lang="en-US" dirty="0"/>
              <a:t>, further reducing noise and refining the image for smoother visual output.</a:t>
            </a:r>
          </a:p>
          <a:p>
            <a:r>
              <a:rPr lang="en-US" dirty="0"/>
              <a:t> These combined steps ensure the image is sharpened, noise is effectively minimized, and the final quality is optimized for various applications.</a:t>
            </a:r>
            <a:endParaRPr lang="en-IN" dirty="0"/>
          </a:p>
        </p:txBody>
      </p:sp>
    </p:spTree>
    <p:extLst>
      <p:ext uri="{BB962C8B-B14F-4D97-AF65-F5344CB8AC3E}">
        <p14:creationId xmlns:p14="http://schemas.microsoft.com/office/powerpoint/2010/main" val="2681386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531F-2841-773D-6BC4-018E2DCD009D}"/>
              </a:ext>
            </a:extLst>
          </p:cNvPr>
          <p:cNvSpPr>
            <a:spLocks noGrp="1"/>
          </p:cNvSpPr>
          <p:nvPr>
            <p:ph type="title"/>
          </p:nvPr>
        </p:nvSpPr>
        <p:spPr/>
        <p:txBody>
          <a:bodyPr/>
          <a:lstStyle/>
          <a:p>
            <a:r>
              <a:rPr lang="en-IN" dirty="0"/>
              <a:t>Features offered</a:t>
            </a:r>
          </a:p>
        </p:txBody>
      </p:sp>
      <p:sp>
        <p:nvSpPr>
          <p:cNvPr id="3" name="Content Placeholder 2">
            <a:extLst>
              <a:ext uri="{FF2B5EF4-FFF2-40B4-BE49-F238E27FC236}">
                <a16:creationId xmlns:a16="http://schemas.microsoft.com/office/drawing/2014/main" id="{25F5A00B-886F-B831-D965-8849CE8BF0D7}"/>
              </a:ext>
            </a:extLst>
          </p:cNvPr>
          <p:cNvSpPr>
            <a:spLocks noGrp="1"/>
          </p:cNvSpPr>
          <p:nvPr>
            <p:ph idx="1"/>
          </p:nvPr>
        </p:nvSpPr>
        <p:spPr>
          <a:xfrm>
            <a:off x="1710813" y="2320413"/>
            <a:ext cx="10018713" cy="3598606"/>
          </a:xfrm>
        </p:spPr>
        <p:txBody>
          <a:bodyPr>
            <a:normAutofit fontScale="92500" lnSpcReduction="10000"/>
          </a:bodyPr>
          <a:lstStyle/>
          <a:p>
            <a:r>
              <a:rPr lang="en-US" dirty="0"/>
              <a:t>	Image Sharpening: Applies unsharp masking by first blurring the image with Gaussian blur and then combining it with the original using weighted addition. This enhances edges and details.</a:t>
            </a:r>
          </a:p>
          <a:p>
            <a:r>
              <a:rPr lang="en-US" dirty="0"/>
              <a:t>Image Denoising: Uses non-local means denoising on the sharpened image to reduce noise while preserving image quality. Parameters like filter strengths, template patch size, and search window size are adjustable.</a:t>
            </a:r>
          </a:p>
          <a:p>
            <a:r>
              <a:rPr lang="en-US" dirty="0"/>
              <a:t>	Noise Reduction with Median Blur: Applies median blur to further reduce noise in the image. This step helps in smoothing out remaining noise artefacts. Error Handling and Feedback: Provides error messages if the image fails to load and prints confirmation upon successful saving of the final image.</a:t>
            </a:r>
          </a:p>
          <a:p>
            <a:endParaRPr lang="en-IN" dirty="0"/>
          </a:p>
        </p:txBody>
      </p:sp>
    </p:spTree>
    <p:extLst>
      <p:ext uri="{BB962C8B-B14F-4D97-AF65-F5344CB8AC3E}">
        <p14:creationId xmlns:p14="http://schemas.microsoft.com/office/powerpoint/2010/main" val="1174034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BDB98-77B7-7FED-5B82-44BC1C872350}"/>
              </a:ext>
            </a:extLst>
          </p:cNvPr>
          <p:cNvSpPr>
            <a:spLocks noGrp="1"/>
          </p:cNvSpPr>
          <p:nvPr>
            <p:ph type="title"/>
          </p:nvPr>
        </p:nvSpPr>
        <p:spPr>
          <a:xfrm>
            <a:off x="1484311" y="685801"/>
            <a:ext cx="10018713" cy="1221658"/>
          </a:xfrm>
        </p:spPr>
        <p:txBody>
          <a:bodyPr>
            <a:normAutofit fontScale="90000"/>
          </a:bodyPr>
          <a:lstStyle/>
          <a:p>
            <a:br>
              <a:rPr lang="en-IN" dirty="0"/>
            </a:br>
            <a:r>
              <a:rPr lang="en-IN" dirty="0"/>
              <a:t>Process Flow (Step:1)</a:t>
            </a:r>
            <a:br>
              <a:rPr lang="en-IN" dirty="0"/>
            </a:br>
            <a:endParaRPr lang="en-IN" dirty="0"/>
          </a:p>
        </p:txBody>
      </p:sp>
      <p:sp>
        <p:nvSpPr>
          <p:cNvPr id="3" name="Content Placeholder 2">
            <a:extLst>
              <a:ext uri="{FF2B5EF4-FFF2-40B4-BE49-F238E27FC236}">
                <a16:creationId xmlns:a16="http://schemas.microsoft.com/office/drawing/2014/main" id="{09F4777F-3A9B-A62A-98E5-38DB4B826CC0}"/>
              </a:ext>
            </a:extLst>
          </p:cNvPr>
          <p:cNvSpPr>
            <a:spLocks noGrp="1"/>
          </p:cNvSpPr>
          <p:nvPr>
            <p:ph idx="1"/>
          </p:nvPr>
        </p:nvSpPr>
        <p:spPr>
          <a:xfrm>
            <a:off x="1484310" y="1907459"/>
            <a:ext cx="10018713" cy="3883742"/>
          </a:xfrm>
        </p:spPr>
        <p:txBody>
          <a:bodyPr/>
          <a:lstStyle/>
          <a:p>
            <a:r>
              <a:rPr lang="en-IN" b="1" dirty="0"/>
              <a:t>Pixelation Detection </a:t>
            </a:r>
            <a:r>
              <a:rPr lang="en-IN" dirty="0"/>
              <a:t>:</a:t>
            </a:r>
            <a:r>
              <a:rPr lang="en-US" dirty="0"/>
              <a:t>The  algorithm analyzes the image and identifies the pixelated regions.</a:t>
            </a:r>
          </a:p>
          <a:p>
            <a:r>
              <a:rPr lang="en-US" b="1" dirty="0"/>
              <a:t>Image Loading and Checking</a:t>
            </a:r>
            <a:r>
              <a:rPr lang="en-US" dirty="0"/>
              <a:t>: Reads an image from a specified file path using cv2.imread.Checks if the image was successfully loaded. If not, it prints an error message and exits</a:t>
            </a:r>
            <a:endParaRPr lang="en-IN" dirty="0"/>
          </a:p>
          <a:p>
            <a:endParaRPr lang="en-IN" dirty="0"/>
          </a:p>
        </p:txBody>
      </p:sp>
    </p:spTree>
    <p:extLst>
      <p:ext uri="{BB962C8B-B14F-4D97-AF65-F5344CB8AC3E}">
        <p14:creationId xmlns:p14="http://schemas.microsoft.com/office/powerpoint/2010/main" val="296334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6ACA-3C18-B28E-2829-68191F97D944}"/>
              </a:ext>
            </a:extLst>
          </p:cNvPr>
          <p:cNvSpPr>
            <a:spLocks noGrp="1"/>
          </p:cNvSpPr>
          <p:nvPr>
            <p:ph type="title"/>
          </p:nvPr>
        </p:nvSpPr>
        <p:spPr>
          <a:xfrm rot="10800000" flipV="1">
            <a:off x="1297858" y="491613"/>
            <a:ext cx="10205166" cy="1032388"/>
          </a:xfrm>
        </p:spPr>
        <p:txBody>
          <a:bodyPr>
            <a:normAutofit/>
          </a:bodyPr>
          <a:lstStyle/>
          <a:p>
            <a:r>
              <a:rPr lang="en-IN" dirty="0"/>
              <a:t>Step: 2</a:t>
            </a:r>
          </a:p>
        </p:txBody>
      </p:sp>
      <p:sp>
        <p:nvSpPr>
          <p:cNvPr id="3" name="Content Placeholder 2">
            <a:extLst>
              <a:ext uri="{FF2B5EF4-FFF2-40B4-BE49-F238E27FC236}">
                <a16:creationId xmlns:a16="http://schemas.microsoft.com/office/drawing/2014/main" id="{69312972-6064-9A09-3D72-E2C294389EEF}"/>
              </a:ext>
            </a:extLst>
          </p:cNvPr>
          <p:cNvSpPr>
            <a:spLocks noGrp="1"/>
          </p:cNvSpPr>
          <p:nvPr>
            <p:ph idx="1"/>
          </p:nvPr>
        </p:nvSpPr>
        <p:spPr>
          <a:xfrm>
            <a:off x="1592826" y="1524001"/>
            <a:ext cx="9910198" cy="3588774"/>
          </a:xfrm>
        </p:spPr>
        <p:txBody>
          <a:bodyPr>
            <a:normAutofit/>
          </a:bodyPr>
          <a:lstStyle/>
          <a:p>
            <a:r>
              <a:rPr lang="en-US" b="1" dirty="0"/>
              <a:t>Image Sharpening:</a:t>
            </a:r>
          </a:p>
          <a:p>
            <a:pPr marL="0" indent="0">
              <a:buNone/>
            </a:pPr>
            <a:r>
              <a:rPr lang="en-US" dirty="0"/>
              <a:t> •Gaussian Blur:	Applies Gaussian blur with a kernel size of 21x21 pixels to      create a smoothed version of the image.</a:t>
            </a:r>
          </a:p>
          <a:p>
            <a:pPr marL="0" indent="0">
              <a:buNone/>
            </a:pPr>
            <a:r>
              <a:rPr lang="en-US" dirty="0"/>
              <a:t>•Unsharp Masking: Combines the original image with the blurred image using cv2.addWeighted.  Adjusts weights (1.5 for the original image and -0.5 for the blurred image) to enhance edges and details, producing a sharpened image.</a:t>
            </a:r>
          </a:p>
          <a:p>
            <a:endParaRPr lang="en-IN" dirty="0"/>
          </a:p>
        </p:txBody>
      </p:sp>
    </p:spTree>
    <p:extLst>
      <p:ext uri="{BB962C8B-B14F-4D97-AF65-F5344CB8AC3E}">
        <p14:creationId xmlns:p14="http://schemas.microsoft.com/office/powerpoint/2010/main" val="3703720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2C86-72B8-F593-1088-B8CBD0450722}"/>
              </a:ext>
            </a:extLst>
          </p:cNvPr>
          <p:cNvSpPr>
            <a:spLocks noGrp="1"/>
          </p:cNvSpPr>
          <p:nvPr>
            <p:ph type="title"/>
          </p:nvPr>
        </p:nvSpPr>
        <p:spPr/>
        <p:txBody>
          <a:bodyPr/>
          <a:lstStyle/>
          <a:p>
            <a:r>
              <a:rPr lang="en-IN" dirty="0"/>
              <a:t>Step:3</a:t>
            </a:r>
          </a:p>
        </p:txBody>
      </p:sp>
      <p:sp>
        <p:nvSpPr>
          <p:cNvPr id="3" name="Content Placeholder 2">
            <a:extLst>
              <a:ext uri="{FF2B5EF4-FFF2-40B4-BE49-F238E27FC236}">
                <a16:creationId xmlns:a16="http://schemas.microsoft.com/office/drawing/2014/main" id="{47765F67-98F6-EEA7-49CA-0D325A3B133E}"/>
              </a:ext>
            </a:extLst>
          </p:cNvPr>
          <p:cNvSpPr>
            <a:spLocks noGrp="1"/>
          </p:cNvSpPr>
          <p:nvPr>
            <p:ph idx="1"/>
          </p:nvPr>
        </p:nvSpPr>
        <p:spPr>
          <a:xfrm>
            <a:off x="1484310" y="2340077"/>
            <a:ext cx="10018713" cy="3451123"/>
          </a:xfrm>
        </p:spPr>
        <p:txBody>
          <a:bodyPr>
            <a:normAutofit/>
          </a:bodyPr>
          <a:lstStyle/>
          <a:p>
            <a:r>
              <a:rPr lang="en-US" b="1" dirty="0"/>
              <a:t>Image Denoising: </a:t>
            </a:r>
            <a:r>
              <a:rPr lang="en-US" dirty="0"/>
              <a:t>Applies non-local means denoising  to the sharpened image.</a:t>
            </a:r>
          </a:p>
          <a:p>
            <a:pPr marL="0" indent="0">
              <a:buNone/>
            </a:pPr>
            <a:r>
              <a:rPr lang="en-US" dirty="0"/>
              <a:t>Configures denoising parameters :Strength parameters for luminance and chrominance denoising (both set to 10).</a:t>
            </a:r>
          </a:p>
          <a:p>
            <a:pPr marL="0" indent="0">
              <a:buNone/>
            </a:pPr>
            <a:r>
              <a:rPr lang="en-US" dirty="0"/>
              <a:t>1)Template patches size of 7x7 pixels.</a:t>
            </a:r>
          </a:p>
          <a:p>
            <a:pPr marL="0" indent="0">
              <a:buNone/>
            </a:pPr>
            <a:r>
              <a:rPr lang="en-US" dirty="0"/>
              <a:t>2)Search window size of 21x21 pixels.</a:t>
            </a:r>
          </a:p>
          <a:p>
            <a:endParaRPr lang="en-IN" dirty="0"/>
          </a:p>
        </p:txBody>
      </p:sp>
    </p:spTree>
    <p:extLst>
      <p:ext uri="{BB962C8B-B14F-4D97-AF65-F5344CB8AC3E}">
        <p14:creationId xmlns:p14="http://schemas.microsoft.com/office/powerpoint/2010/main" val="297026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65494-BD6E-DFCE-3DD7-966EE8FE23A2}"/>
              </a:ext>
            </a:extLst>
          </p:cNvPr>
          <p:cNvSpPr>
            <a:spLocks noGrp="1"/>
          </p:cNvSpPr>
          <p:nvPr>
            <p:ph type="title"/>
          </p:nvPr>
        </p:nvSpPr>
        <p:spPr/>
        <p:txBody>
          <a:bodyPr/>
          <a:lstStyle/>
          <a:p>
            <a:r>
              <a:rPr lang="en-IN" dirty="0"/>
              <a:t>Step:4</a:t>
            </a:r>
          </a:p>
        </p:txBody>
      </p:sp>
      <p:sp>
        <p:nvSpPr>
          <p:cNvPr id="3" name="Content Placeholder 2">
            <a:extLst>
              <a:ext uri="{FF2B5EF4-FFF2-40B4-BE49-F238E27FC236}">
                <a16:creationId xmlns:a16="http://schemas.microsoft.com/office/drawing/2014/main" id="{977B8480-D13E-DC86-EBA9-2D1315791F47}"/>
              </a:ext>
            </a:extLst>
          </p:cNvPr>
          <p:cNvSpPr>
            <a:spLocks noGrp="1"/>
          </p:cNvSpPr>
          <p:nvPr>
            <p:ph idx="1"/>
          </p:nvPr>
        </p:nvSpPr>
        <p:spPr/>
        <p:txBody>
          <a:bodyPr/>
          <a:lstStyle/>
          <a:p>
            <a:r>
              <a:rPr lang="en-US" b="1" dirty="0"/>
              <a:t>Saving the Final Image: </a:t>
            </a:r>
            <a:r>
              <a:rPr lang="en-US" dirty="0"/>
              <a:t>Saves the final processed image to a specified output path using cv2.imwrite.</a:t>
            </a:r>
          </a:p>
          <a:p>
            <a:r>
              <a:rPr lang="en-US" b="1" dirty="0"/>
              <a:t>Optional Image Display </a:t>
            </a:r>
            <a:r>
              <a:rPr lang="en-US" dirty="0"/>
              <a:t>: Waits for a key press (cv2.waitKey(0)) before closing all display windows </a:t>
            </a:r>
          </a:p>
          <a:p>
            <a:endParaRPr lang="en-IN" dirty="0"/>
          </a:p>
        </p:txBody>
      </p:sp>
    </p:spTree>
    <p:extLst>
      <p:ext uri="{BB962C8B-B14F-4D97-AF65-F5344CB8AC3E}">
        <p14:creationId xmlns:p14="http://schemas.microsoft.com/office/powerpoint/2010/main" val="230922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6375-D50B-BA0E-3C83-E867D50888EB}"/>
              </a:ext>
            </a:extLst>
          </p:cNvPr>
          <p:cNvSpPr>
            <a:spLocks noGrp="1"/>
          </p:cNvSpPr>
          <p:nvPr>
            <p:ph type="title"/>
          </p:nvPr>
        </p:nvSpPr>
        <p:spPr>
          <a:xfrm>
            <a:off x="235976" y="2406392"/>
            <a:ext cx="6853084" cy="1582995"/>
          </a:xfrm>
        </p:spPr>
        <p:txBody>
          <a:bodyPr/>
          <a:lstStyle/>
          <a:p>
            <a:r>
              <a:rPr lang="en-IN" dirty="0"/>
              <a:t>Architecture Diagram</a:t>
            </a:r>
          </a:p>
        </p:txBody>
      </p:sp>
      <p:pic>
        <p:nvPicPr>
          <p:cNvPr id="4" name="Picture 3">
            <a:extLst>
              <a:ext uri="{FF2B5EF4-FFF2-40B4-BE49-F238E27FC236}">
                <a16:creationId xmlns:a16="http://schemas.microsoft.com/office/drawing/2014/main" id="{A0BCC8C1-B243-3BF5-A494-7ACE73754EB6}"/>
              </a:ext>
            </a:extLst>
          </p:cNvPr>
          <p:cNvPicPr>
            <a:picLocks noChangeAspect="1"/>
          </p:cNvPicPr>
          <p:nvPr/>
        </p:nvPicPr>
        <p:blipFill>
          <a:blip r:embed="rId2"/>
          <a:stretch>
            <a:fillRect/>
          </a:stretch>
        </p:blipFill>
        <p:spPr>
          <a:xfrm>
            <a:off x="7433187" y="275304"/>
            <a:ext cx="3991896" cy="6386067"/>
          </a:xfrm>
          <a:prstGeom prst="rect">
            <a:avLst/>
          </a:prstGeom>
        </p:spPr>
      </p:pic>
    </p:spTree>
    <p:extLst>
      <p:ext uri="{BB962C8B-B14F-4D97-AF65-F5344CB8AC3E}">
        <p14:creationId xmlns:p14="http://schemas.microsoft.com/office/powerpoint/2010/main" val="1037794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74</TotalTime>
  <Words>807</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Times New Roman</vt:lpstr>
      <vt:lpstr>Parallax</vt:lpstr>
      <vt:lpstr>Pixelated Image Detection &amp; Correction </vt:lpstr>
      <vt:lpstr>Unique idea brief (solution)</vt:lpstr>
      <vt:lpstr>Unique idea brief(Continue)</vt:lpstr>
      <vt:lpstr>Features offered</vt:lpstr>
      <vt:lpstr> Process Flow (Step:1) </vt:lpstr>
      <vt:lpstr>Step: 2</vt:lpstr>
      <vt:lpstr>Step:3</vt:lpstr>
      <vt:lpstr>Step:4</vt:lpstr>
      <vt:lpstr>Architecture Diagram</vt:lpstr>
      <vt:lpstr>Input-output (human face)</vt:lpstr>
      <vt:lpstr>Input-output (text)</vt:lpstr>
      <vt:lpstr>Input-output (webpages)</vt:lpstr>
      <vt:lpstr>Technologies Used</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Deepraj Autade</dc:creator>
  <cp:lastModifiedBy>Deepraj Autade</cp:lastModifiedBy>
  <cp:revision>3</cp:revision>
  <dcterms:created xsi:type="dcterms:W3CDTF">2024-07-11T14:37:05Z</dcterms:created>
  <dcterms:modified xsi:type="dcterms:W3CDTF">2024-07-13T06:15:55Z</dcterms:modified>
</cp:coreProperties>
</file>