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64" r:id="rId5"/>
    <p:sldId id="265" r:id="rId6"/>
    <p:sldId id="266" r:id="rId7"/>
    <p:sldId id="267" r:id="rId8"/>
    <p:sldId id="268"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0000"/>
    <a:srgbClr val="C02A2A"/>
    <a:srgbClr val="C1474A"/>
    <a:srgbClr val="FF8B8B"/>
    <a:srgbClr val="CCFFFF"/>
    <a:srgbClr val="952B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4660"/>
  </p:normalViewPr>
  <p:slideViewPr>
    <p:cSldViewPr snapToGrid="0">
      <p:cViewPr varScale="1">
        <p:scale>
          <a:sx n="85" d="100"/>
          <a:sy n="85" d="100"/>
        </p:scale>
        <p:origin x="5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6C47-1CB7-07AF-9C69-D4D11D0CDF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B4DE99-5EEF-B887-2831-F0127401D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B6A134-85E3-3DC3-F851-23C45EC1B124}"/>
              </a:ext>
            </a:extLst>
          </p:cNvPr>
          <p:cNvSpPr>
            <a:spLocks noGrp="1"/>
          </p:cNvSpPr>
          <p:nvPr>
            <p:ph type="dt" sz="half" idx="10"/>
          </p:nvPr>
        </p:nvSpPr>
        <p:spPr/>
        <p:txBody>
          <a:bodyPr/>
          <a:lstStyle/>
          <a:p>
            <a:fld id="{F3F8C73A-F371-4F93-9470-C7016ECC63A6}" type="datetimeFigureOut">
              <a:rPr lang="en-IN" smtClean="0"/>
              <a:t>28-01-2023</a:t>
            </a:fld>
            <a:endParaRPr lang="en-IN"/>
          </a:p>
        </p:txBody>
      </p:sp>
      <p:sp>
        <p:nvSpPr>
          <p:cNvPr id="5" name="Footer Placeholder 4">
            <a:extLst>
              <a:ext uri="{FF2B5EF4-FFF2-40B4-BE49-F238E27FC236}">
                <a16:creationId xmlns:a16="http://schemas.microsoft.com/office/drawing/2014/main" id="{1746522F-8487-781E-8D11-85FB2BD740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6A230F-56C8-818C-1DDE-D40335D4B7B3}"/>
              </a:ext>
            </a:extLst>
          </p:cNvPr>
          <p:cNvSpPr>
            <a:spLocks noGrp="1"/>
          </p:cNvSpPr>
          <p:nvPr>
            <p:ph type="sldNum" sz="quarter" idx="12"/>
          </p:nvPr>
        </p:nvSpPr>
        <p:spPr/>
        <p:txBody>
          <a:bodyPr/>
          <a:lstStyle/>
          <a:p>
            <a:fld id="{B8902DDA-EF96-4CB4-9DB7-6BDAF7E778C6}" type="slidenum">
              <a:rPr lang="en-IN" smtClean="0"/>
              <a:t>‹#›</a:t>
            </a:fld>
            <a:endParaRPr lang="en-IN"/>
          </a:p>
        </p:txBody>
      </p:sp>
    </p:spTree>
    <p:extLst>
      <p:ext uri="{BB962C8B-B14F-4D97-AF65-F5344CB8AC3E}">
        <p14:creationId xmlns:p14="http://schemas.microsoft.com/office/powerpoint/2010/main" val="3238582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7790-911E-8711-D8EA-FBA36B3226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6BBF67-DA2C-DC94-8B5E-7D946B0EA5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5282A9-E738-DEAF-9057-DFF072CAA5CE}"/>
              </a:ext>
            </a:extLst>
          </p:cNvPr>
          <p:cNvSpPr>
            <a:spLocks noGrp="1"/>
          </p:cNvSpPr>
          <p:nvPr>
            <p:ph type="dt" sz="half" idx="10"/>
          </p:nvPr>
        </p:nvSpPr>
        <p:spPr/>
        <p:txBody>
          <a:bodyPr/>
          <a:lstStyle/>
          <a:p>
            <a:fld id="{F3F8C73A-F371-4F93-9470-C7016ECC63A6}" type="datetimeFigureOut">
              <a:rPr lang="en-IN" smtClean="0"/>
              <a:t>28-01-2023</a:t>
            </a:fld>
            <a:endParaRPr lang="en-IN"/>
          </a:p>
        </p:txBody>
      </p:sp>
      <p:sp>
        <p:nvSpPr>
          <p:cNvPr id="5" name="Footer Placeholder 4">
            <a:extLst>
              <a:ext uri="{FF2B5EF4-FFF2-40B4-BE49-F238E27FC236}">
                <a16:creationId xmlns:a16="http://schemas.microsoft.com/office/drawing/2014/main" id="{8D609CA3-ECD2-7876-96AD-9DF2BFC962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F2E1CD-CC8B-334B-3FD7-663607F84082}"/>
              </a:ext>
            </a:extLst>
          </p:cNvPr>
          <p:cNvSpPr>
            <a:spLocks noGrp="1"/>
          </p:cNvSpPr>
          <p:nvPr>
            <p:ph type="sldNum" sz="quarter" idx="12"/>
          </p:nvPr>
        </p:nvSpPr>
        <p:spPr/>
        <p:txBody>
          <a:bodyPr/>
          <a:lstStyle/>
          <a:p>
            <a:fld id="{B8902DDA-EF96-4CB4-9DB7-6BDAF7E778C6}" type="slidenum">
              <a:rPr lang="en-IN" smtClean="0"/>
              <a:t>‹#›</a:t>
            </a:fld>
            <a:endParaRPr lang="en-IN"/>
          </a:p>
        </p:txBody>
      </p:sp>
    </p:spTree>
    <p:extLst>
      <p:ext uri="{BB962C8B-B14F-4D97-AF65-F5344CB8AC3E}">
        <p14:creationId xmlns:p14="http://schemas.microsoft.com/office/powerpoint/2010/main" val="282090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1605A4-5BD1-D54F-E6DB-1DB47775E5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A75AD4-E701-7369-E869-28801855B1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161B90-ACAD-334C-A25B-20C77552E140}"/>
              </a:ext>
            </a:extLst>
          </p:cNvPr>
          <p:cNvSpPr>
            <a:spLocks noGrp="1"/>
          </p:cNvSpPr>
          <p:nvPr>
            <p:ph type="dt" sz="half" idx="10"/>
          </p:nvPr>
        </p:nvSpPr>
        <p:spPr/>
        <p:txBody>
          <a:bodyPr/>
          <a:lstStyle/>
          <a:p>
            <a:fld id="{F3F8C73A-F371-4F93-9470-C7016ECC63A6}" type="datetimeFigureOut">
              <a:rPr lang="en-IN" smtClean="0"/>
              <a:t>28-01-2023</a:t>
            </a:fld>
            <a:endParaRPr lang="en-IN"/>
          </a:p>
        </p:txBody>
      </p:sp>
      <p:sp>
        <p:nvSpPr>
          <p:cNvPr id="5" name="Footer Placeholder 4">
            <a:extLst>
              <a:ext uri="{FF2B5EF4-FFF2-40B4-BE49-F238E27FC236}">
                <a16:creationId xmlns:a16="http://schemas.microsoft.com/office/drawing/2014/main" id="{34F5DA3F-516A-660D-1F71-C40A08C585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D1CA9C-3570-37A9-A26F-E0E688EE3BC7}"/>
              </a:ext>
            </a:extLst>
          </p:cNvPr>
          <p:cNvSpPr>
            <a:spLocks noGrp="1"/>
          </p:cNvSpPr>
          <p:nvPr>
            <p:ph type="sldNum" sz="quarter" idx="12"/>
          </p:nvPr>
        </p:nvSpPr>
        <p:spPr/>
        <p:txBody>
          <a:bodyPr/>
          <a:lstStyle/>
          <a:p>
            <a:fld id="{B8902DDA-EF96-4CB4-9DB7-6BDAF7E778C6}" type="slidenum">
              <a:rPr lang="en-IN" smtClean="0"/>
              <a:t>‹#›</a:t>
            </a:fld>
            <a:endParaRPr lang="en-IN"/>
          </a:p>
        </p:txBody>
      </p:sp>
    </p:spTree>
    <p:extLst>
      <p:ext uri="{BB962C8B-B14F-4D97-AF65-F5344CB8AC3E}">
        <p14:creationId xmlns:p14="http://schemas.microsoft.com/office/powerpoint/2010/main" val="244318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186E-CD8B-9ECC-76AC-F8F9CE4D21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0E940C-D010-B62F-7077-CC53091EE1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A847BB-DE9D-3477-8341-70ADBD2170CE}"/>
              </a:ext>
            </a:extLst>
          </p:cNvPr>
          <p:cNvSpPr>
            <a:spLocks noGrp="1"/>
          </p:cNvSpPr>
          <p:nvPr>
            <p:ph type="dt" sz="half" idx="10"/>
          </p:nvPr>
        </p:nvSpPr>
        <p:spPr/>
        <p:txBody>
          <a:bodyPr/>
          <a:lstStyle/>
          <a:p>
            <a:fld id="{F3F8C73A-F371-4F93-9470-C7016ECC63A6}" type="datetimeFigureOut">
              <a:rPr lang="en-IN" smtClean="0"/>
              <a:t>28-01-2023</a:t>
            </a:fld>
            <a:endParaRPr lang="en-IN"/>
          </a:p>
        </p:txBody>
      </p:sp>
      <p:sp>
        <p:nvSpPr>
          <p:cNvPr id="5" name="Footer Placeholder 4">
            <a:extLst>
              <a:ext uri="{FF2B5EF4-FFF2-40B4-BE49-F238E27FC236}">
                <a16:creationId xmlns:a16="http://schemas.microsoft.com/office/drawing/2014/main" id="{FB186CDD-4F7F-DCC2-97FB-54D97653A8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B496F5-A0D4-F23C-FC2E-313E9382A22F}"/>
              </a:ext>
            </a:extLst>
          </p:cNvPr>
          <p:cNvSpPr>
            <a:spLocks noGrp="1"/>
          </p:cNvSpPr>
          <p:nvPr>
            <p:ph type="sldNum" sz="quarter" idx="12"/>
          </p:nvPr>
        </p:nvSpPr>
        <p:spPr/>
        <p:txBody>
          <a:bodyPr/>
          <a:lstStyle/>
          <a:p>
            <a:fld id="{B8902DDA-EF96-4CB4-9DB7-6BDAF7E778C6}" type="slidenum">
              <a:rPr lang="en-IN" smtClean="0"/>
              <a:t>‹#›</a:t>
            </a:fld>
            <a:endParaRPr lang="en-IN"/>
          </a:p>
        </p:txBody>
      </p:sp>
    </p:spTree>
    <p:extLst>
      <p:ext uri="{BB962C8B-B14F-4D97-AF65-F5344CB8AC3E}">
        <p14:creationId xmlns:p14="http://schemas.microsoft.com/office/powerpoint/2010/main" val="36684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35A5-F936-5976-D863-BBFEF24959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EBDB17-FE89-7DAE-581A-C8B07818E7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EDDCB0-F692-755B-E91C-866ECF84FD31}"/>
              </a:ext>
            </a:extLst>
          </p:cNvPr>
          <p:cNvSpPr>
            <a:spLocks noGrp="1"/>
          </p:cNvSpPr>
          <p:nvPr>
            <p:ph type="dt" sz="half" idx="10"/>
          </p:nvPr>
        </p:nvSpPr>
        <p:spPr/>
        <p:txBody>
          <a:bodyPr/>
          <a:lstStyle/>
          <a:p>
            <a:fld id="{F3F8C73A-F371-4F93-9470-C7016ECC63A6}" type="datetimeFigureOut">
              <a:rPr lang="en-IN" smtClean="0"/>
              <a:t>28-01-2023</a:t>
            </a:fld>
            <a:endParaRPr lang="en-IN"/>
          </a:p>
        </p:txBody>
      </p:sp>
      <p:sp>
        <p:nvSpPr>
          <p:cNvPr id="5" name="Footer Placeholder 4">
            <a:extLst>
              <a:ext uri="{FF2B5EF4-FFF2-40B4-BE49-F238E27FC236}">
                <a16:creationId xmlns:a16="http://schemas.microsoft.com/office/drawing/2014/main" id="{258E66E9-C475-808C-5E22-5F0231F079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168E81-F5E5-08BF-8244-548EFF8BCBE4}"/>
              </a:ext>
            </a:extLst>
          </p:cNvPr>
          <p:cNvSpPr>
            <a:spLocks noGrp="1"/>
          </p:cNvSpPr>
          <p:nvPr>
            <p:ph type="sldNum" sz="quarter" idx="12"/>
          </p:nvPr>
        </p:nvSpPr>
        <p:spPr/>
        <p:txBody>
          <a:bodyPr/>
          <a:lstStyle/>
          <a:p>
            <a:fld id="{B8902DDA-EF96-4CB4-9DB7-6BDAF7E778C6}" type="slidenum">
              <a:rPr lang="en-IN" smtClean="0"/>
              <a:t>‹#›</a:t>
            </a:fld>
            <a:endParaRPr lang="en-IN"/>
          </a:p>
        </p:txBody>
      </p:sp>
    </p:spTree>
    <p:extLst>
      <p:ext uri="{BB962C8B-B14F-4D97-AF65-F5344CB8AC3E}">
        <p14:creationId xmlns:p14="http://schemas.microsoft.com/office/powerpoint/2010/main" val="43321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8F83-3C92-E361-1294-B6A4D5231B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92F58E-39B9-E8D9-9CAC-1264CCC41D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E9F23B-77CE-4329-58D0-CCEBB6D8D1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7BAAF7-E9F9-F291-4D3E-BB3BBEF32788}"/>
              </a:ext>
            </a:extLst>
          </p:cNvPr>
          <p:cNvSpPr>
            <a:spLocks noGrp="1"/>
          </p:cNvSpPr>
          <p:nvPr>
            <p:ph type="dt" sz="half" idx="10"/>
          </p:nvPr>
        </p:nvSpPr>
        <p:spPr/>
        <p:txBody>
          <a:bodyPr/>
          <a:lstStyle/>
          <a:p>
            <a:fld id="{F3F8C73A-F371-4F93-9470-C7016ECC63A6}" type="datetimeFigureOut">
              <a:rPr lang="en-IN" smtClean="0"/>
              <a:t>28-01-2023</a:t>
            </a:fld>
            <a:endParaRPr lang="en-IN"/>
          </a:p>
        </p:txBody>
      </p:sp>
      <p:sp>
        <p:nvSpPr>
          <p:cNvPr id="6" name="Footer Placeholder 5">
            <a:extLst>
              <a:ext uri="{FF2B5EF4-FFF2-40B4-BE49-F238E27FC236}">
                <a16:creationId xmlns:a16="http://schemas.microsoft.com/office/drawing/2014/main" id="{D9E2D5D7-041E-F6BD-9035-B0BD0C219A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741751-AAFD-E9E6-AAA8-66B6F31F8A5B}"/>
              </a:ext>
            </a:extLst>
          </p:cNvPr>
          <p:cNvSpPr>
            <a:spLocks noGrp="1"/>
          </p:cNvSpPr>
          <p:nvPr>
            <p:ph type="sldNum" sz="quarter" idx="12"/>
          </p:nvPr>
        </p:nvSpPr>
        <p:spPr/>
        <p:txBody>
          <a:bodyPr/>
          <a:lstStyle/>
          <a:p>
            <a:fld id="{B8902DDA-EF96-4CB4-9DB7-6BDAF7E778C6}" type="slidenum">
              <a:rPr lang="en-IN" smtClean="0"/>
              <a:t>‹#›</a:t>
            </a:fld>
            <a:endParaRPr lang="en-IN"/>
          </a:p>
        </p:txBody>
      </p:sp>
    </p:spTree>
    <p:extLst>
      <p:ext uri="{BB962C8B-B14F-4D97-AF65-F5344CB8AC3E}">
        <p14:creationId xmlns:p14="http://schemas.microsoft.com/office/powerpoint/2010/main" val="2675305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A2EB6-D18B-B5B5-AF27-C5AB7CBA34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A961CD-EFF5-E53F-34E8-D899467D5E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DA7DA1-96FB-4F59-9929-42474DF1EA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7432FB-9879-F5DB-FACC-B19685EEBB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7FC5BB-E8F8-B1BC-0299-1368130228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4BE90C-2410-4400-786B-283B794B2D2F}"/>
              </a:ext>
            </a:extLst>
          </p:cNvPr>
          <p:cNvSpPr>
            <a:spLocks noGrp="1"/>
          </p:cNvSpPr>
          <p:nvPr>
            <p:ph type="dt" sz="half" idx="10"/>
          </p:nvPr>
        </p:nvSpPr>
        <p:spPr/>
        <p:txBody>
          <a:bodyPr/>
          <a:lstStyle/>
          <a:p>
            <a:fld id="{F3F8C73A-F371-4F93-9470-C7016ECC63A6}" type="datetimeFigureOut">
              <a:rPr lang="en-IN" smtClean="0"/>
              <a:t>28-01-2023</a:t>
            </a:fld>
            <a:endParaRPr lang="en-IN"/>
          </a:p>
        </p:txBody>
      </p:sp>
      <p:sp>
        <p:nvSpPr>
          <p:cNvPr id="8" name="Footer Placeholder 7">
            <a:extLst>
              <a:ext uri="{FF2B5EF4-FFF2-40B4-BE49-F238E27FC236}">
                <a16:creationId xmlns:a16="http://schemas.microsoft.com/office/drawing/2014/main" id="{CCF27DE0-31E5-621E-CEFF-FE74272C94F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507B0E-8A5D-6382-E4A9-9393A53132D1}"/>
              </a:ext>
            </a:extLst>
          </p:cNvPr>
          <p:cNvSpPr>
            <a:spLocks noGrp="1"/>
          </p:cNvSpPr>
          <p:nvPr>
            <p:ph type="sldNum" sz="quarter" idx="12"/>
          </p:nvPr>
        </p:nvSpPr>
        <p:spPr/>
        <p:txBody>
          <a:bodyPr/>
          <a:lstStyle/>
          <a:p>
            <a:fld id="{B8902DDA-EF96-4CB4-9DB7-6BDAF7E778C6}" type="slidenum">
              <a:rPr lang="en-IN" smtClean="0"/>
              <a:t>‹#›</a:t>
            </a:fld>
            <a:endParaRPr lang="en-IN"/>
          </a:p>
        </p:txBody>
      </p:sp>
    </p:spTree>
    <p:extLst>
      <p:ext uri="{BB962C8B-B14F-4D97-AF65-F5344CB8AC3E}">
        <p14:creationId xmlns:p14="http://schemas.microsoft.com/office/powerpoint/2010/main" val="186206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47571-0350-10DB-9895-1F438CA0C9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C7A591-C022-2BA1-C6F2-CA5D0ED579EF}"/>
              </a:ext>
            </a:extLst>
          </p:cNvPr>
          <p:cNvSpPr>
            <a:spLocks noGrp="1"/>
          </p:cNvSpPr>
          <p:nvPr>
            <p:ph type="dt" sz="half" idx="10"/>
          </p:nvPr>
        </p:nvSpPr>
        <p:spPr/>
        <p:txBody>
          <a:bodyPr/>
          <a:lstStyle/>
          <a:p>
            <a:fld id="{F3F8C73A-F371-4F93-9470-C7016ECC63A6}" type="datetimeFigureOut">
              <a:rPr lang="en-IN" smtClean="0"/>
              <a:t>28-01-2023</a:t>
            </a:fld>
            <a:endParaRPr lang="en-IN"/>
          </a:p>
        </p:txBody>
      </p:sp>
      <p:sp>
        <p:nvSpPr>
          <p:cNvPr id="4" name="Footer Placeholder 3">
            <a:extLst>
              <a:ext uri="{FF2B5EF4-FFF2-40B4-BE49-F238E27FC236}">
                <a16:creationId xmlns:a16="http://schemas.microsoft.com/office/drawing/2014/main" id="{6909F24A-CAFF-F412-0CFF-9A26ACDD23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489F51-30AA-55FA-6064-4A8D8A0370A9}"/>
              </a:ext>
            </a:extLst>
          </p:cNvPr>
          <p:cNvSpPr>
            <a:spLocks noGrp="1"/>
          </p:cNvSpPr>
          <p:nvPr>
            <p:ph type="sldNum" sz="quarter" idx="12"/>
          </p:nvPr>
        </p:nvSpPr>
        <p:spPr/>
        <p:txBody>
          <a:bodyPr/>
          <a:lstStyle/>
          <a:p>
            <a:fld id="{B8902DDA-EF96-4CB4-9DB7-6BDAF7E778C6}" type="slidenum">
              <a:rPr lang="en-IN" smtClean="0"/>
              <a:t>‹#›</a:t>
            </a:fld>
            <a:endParaRPr lang="en-IN"/>
          </a:p>
        </p:txBody>
      </p:sp>
    </p:spTree>
    <p:extLst>
      <p:ext uri="{BB962C8B-B14F-4D97-AF65-F5344CB8AC3E}">
        <p14:creationId xmlns:p14="http://schemas.microsoft.com/office/powerpoint/2010/main" val="1881437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8955BD-8967-D6FA-CF51-EEB1DB279853}"/>
              </a:ext>
            </a:extLst>
          </p:cNvPr>
          <p:cNvSpPr>
            <a:spLocks noGrp="1"/>
          </p:cNvSpPr>
          <p:nvPr>
            <p:ph type="dt" sz="half" idx="10"/>
          </p:nvPr>
        </p:nvSpPr>
        <p:spPr/>
        <p:txBody>
          <a:bodyPr/>
          <a:lstStyle/>
          <a:p>
            <a:fld id="{F3F8C73A-F371-4F93-9470-C7016ECC63A6}" type="datetimeFigureOut">
              <a:rPr lang="en-IN" smtClean="0"/>
              <a:t>28-01-2023</a:t>
            </a:fld>
            <a:endParaRPr lang="en-IN"/>
          </a:p>
        </p:txBody>
      </p:sp>
      <p:sp>
        <p:nvSpPr>
          <p:cNvPr id="3" name="Footer Placeholder 2">
            <a:extLst>
              <a:ext uri="{FF2B5EF4-FFF2-40B4-BE49-F238E27FC236}">
                <a16:creationId xmlns:a16="http://schemas.microsoft.com/office/drawing/2014/main" id="{B374EFEF-54E1-1684-A717-89DAE88053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167CE0-2921-87AA-85D6-54810EBAEB16}"/>
              </a:ext>
            </a:extLst>
          </p:cNvPr>
          <p:cNvSpPr>
            <a:spLocks noGrp="1"/>
          </p:cNvSpPr>
          <p:nvPr>
            <p:ph type="sldNum" sz="quarter" idx="12"/>
          </p:nvPr>
        </p:nvSpPr>
        <p:spPr/>
        <p:txBody>
          <a:bodyPr/>
          <a:lstStyle/>
          <a:p>
            <a:fld id="{B8902DDA-EF96-4CB4-9DB7-6BDAF7E778C6}" type="slidenum">
              <a:rPr lang="en-IN" smtClean="0"/>
              <a:t>‹#›</a:t>
            </a:fld>
            <a:endParaRPr lang="en-IN"/>
          </a:p>
        </p:txBody>
      </p:sp>
    </p:spTree>
    <p:extLst>
      <p:ext uri="{BB962C8B-B14F-4D97-AF65-F5344CB8AC3E}">
        <p14:creationId xmlns:p14="http://schemas.microsoft.com/office/powerpoint/2010/main" val="3424485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39DF7-C3E5-93C1-9E37-FF68BE3194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38D8AB-6285-6529-8C67-9FB8FB2545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4BD3BC-37E9-45B8-AD55-7CDEBA343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DED62D-C176-0945-610F-E0747C083F9C}"/>
              </a:ext>
            </a:extLst>
          </p:cNvPr>
          <p:cNvSpPr>
            <a:spLocks noGrp="1"/>
          </p:cNvSpPr>
          <p:nvPr>
            <p:ph type="dt" sz="half" idx="10"/>
          </p:nvPr>
        </p:nvSpPr>
        <p:spPr/>
        <p:txBody>
          <a:bodyPr/>
          <a:lstStyle/>
          <a:p>
            <a:fld id="{F3F8C73A-F371-4F93-9470-C7016ECC63A6}" type="datetimeFigureOut">
              <a:rPr lang="en-IN" smtClean="0"/>
              <a:t>28-01-2023</a:t>
            </a:fld>
            <a:endParaRPr lang="en-IN"/>
          </a:p>
        </p:txBody>
      </p:sp>
      <p:sp>
        <p:nvSpPr>
          <p:cNvPr id="6" name="Footer Placeholder 5">
            <a:extLst>
              <a:ext uri="{FF2B5EF4-FFF2-40B4-BE49-F238E27FC236}">
                <a16:creationId xmlns:a16="http://schemas.microsoft.com/office/drawing/2014/main" id="{3815B792-3658-0D27-0935-D211AA421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D23566-6584-1058-0386-92BEE819090C}"/>
              </a:ext>
            </a:extLst>
          </p:cNvPr>
          <p:cNvSpPr>
            <a:spLocks noGrp="1"/>
          </p:cNvSpPr>
          <p:nvPr>
            <p:ph type="sldNum" sz="quarter" idx="12"/>
          </p:nvPr>
        </p:nvSpPr>
        <p:spPr/>
        <p:txBody>
          <a:bodyPr/>
          <a:lstStyle/>
          <a:p>
            <a:fld id="{B8902DDA-EF96-4CB4-9DB7-6BDAF7E778C6}" type="slidenum">
              <a:rPr lang="en-IN" smtClean="0"/>
              <a:t>‹#›</a:t>
            </a:fld>
            <a:endParaRPr lang="en-IN"/>
          </a:p>
        </p:txBody>
      </p:sp>
    </p:spTree>
    <p:extLst>
      <p:ext uri="{BB962C8B-B14F-4D97-AF65-F5344CB8AC3E}">
        <p14:creationId xmlns:p14="http://schemas.microsoft.com/office/powerpoint/2010/main" val="2555567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1228C-A990-B9C6-18A9-F104223F2D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003566-A299-E69C-C5A4-AD456EABD7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FC54EB-10D8-D322-EE74-CA82B18F9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21FD61-6A45-E700-1DC3-5876849CB6FD}"/>
              </a:ext>
            </a:extLst>
          </p:cNvPr>
          <p:cNvSpPr>
            <a:spLocks noGrp="1"/>
          </p:cNvSpPr>
          <p:nvPr>
            <p:ph type="dt" sz="half" idx="10"/>
          </p:nvPr>
        </p:nvSpPr>
        <p:spPr/>
        <p:txBody>
          <a:bodyPr/>
          <a:lstStyle/>
          <a:p>
            <a:fld id="{F3F8C73A-F371-4F93-9470-C7016ECC63A6}" type="datetimeFigureOut">
              <a:rPr lang="en-IN" smtClean="0"/>
              <a:t>28-01-2023</a:t>
            </a:fld>
            <a:endParaRPr lang="en-IN"/>
          </a:p>
        </p:txBody>
      </p:sp>
      <p:sp>
        <p:nvSpPr>
          <p:cNvPr id="6" name="Footer Placeholder 5">
            <a:extLst>
              <a:ext uri="{FF2B5EF4-FFF2-40B4-BE49-F238E27FC236}">
                <a16:creationId xmlns:a16="http://schemas.microsoft.com/office/drawing/2014/main" id="{E2C1A143-458E-F5AB-91A3-BF7E502029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98975E-3A91-5FF4-0DB0-59A6F38C3770}"/>
              </a:ext>
            </a:extLst>
          </p:cNvPr>
          <p:cNvSpPr>
            <a:spLocks noGrp="1"/>
          </p:cNvSpPr>
          <p:nvPr>
            <p:ph type="sldNum" sz="quarter" idx="12"/>
          </p:nvPr>
        </p:nvSpPr>
        <p:spPr/>
        <p:txBody>
          <a:bodyPr/>
          <a:lstStyle/>
          <a:p>
            <a:fld id="{B8902DDA-EF96-4CB4-9DB7-6BDAF7E778C6}" type="slidenum">
              <a:rPr lang="en-IN" smtClean="0"/>
              <a:t>‹#›</a:t>
            </a:fld>
            <a:endParaRPr lang="en-IN"/>
          </a:p>
        </p:txBody>
      </p:sp>
    </p:spTree>
    <p:extLst>
      <p:ext uri="{BB962C8B-B14F-4D97-AF65-F5344CB8AC3E}">
        <p14:creationId xmlns:p14="http://schemas.microsoft.com/office/powerpoint/2010/main" val="12014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BD9DC8-C509-52DC-2D7C-8D72C8DAC8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78FB0F-3878-8F0B-8967-C69C59A6CA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6E25BF-6920-F0E3-FACA-558DDEF933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F8C73A-F371-4F93-9470-C7016ECC63A6}" type="datetimeFigureOut">
              <a:rPr lang="en-IN" smtClean="0"/>
              <a:t>28-01-2023</a:t>
            </a:fld>
            <a:endParaRPr lang="en-IN"/>
          </a:p>
        </p:txBody>
      </p:sp>
      <p:sp>
        <p:nvSpPr>
          <p:cNvPr id="5" name="Footer Placeholder 4">
            <a:extLst>
              <a:ext uri="{FF2B5EF4-FFF2-40B4-BE49-F238E27FC236}">
                <a16:creationId xmlns:a16="http://schemas.microsoft.com/office/drawing/2014/main" id="{F55B9C15-6B1A-4650-7A3C-A022DE052E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A820C1E-BC9C-FB8C-25C0-8BA9581ECA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02DDA-EF96-4CB4-9DB7-6BDAF7E778C6}" type="slidenum">
              <a:rPr lang="en-IN" smtClean="0"/>
              <a:t>‹#›</a:t>
            </a:fld>
            <a:endParaRPr lang="en-IN"/>
          </a:p>
        </p:txBody>
      </p:sp>
    </p:spTree>
    <p:extLst>
      <p:ext uri="{BB962C8B-B14F-4D97-AF65-F5344CB8AC3E}">
        <p14:creationId xmlns:p14="http://schemas.microsoft.com/office/powerpoint/2010/main" val="1726329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F675-FB91-EC61-C2F8-2B135AE55E5F}"/>
              </a:ext>
            </a:extLst>
          </p:cNvPr>
          <p:cNvSpPr>
            <a:spLocks noGrp="1"/>
          </p:cNvSpPr>
          <p:nvPr>
            <p:ph type="ctrTitle"/>
          </p:nvPr>
        </p:nvSpPr>
        <p:spPr/>
        <p:txBody>
          <a:bodyPr/>
          <a:lstStyle/>
          <a:p>
            <a:endParaRPr lang="en-IN" dirty="0"/>
          </a:p>
        </p:txBody>
      </p:sp>
      <p:pic>
        <p:nvPicPr>
          <p:cNvPr id="10" name="Picture 9">
            <a:extLst>
              <a:ext uri="{FF2B5EF4-FFF2-40B4-BE49-F238E27FC236}">
                <a16:creationId xmlns:a16="http://schemas.microsoft.com/office/drawing/2014/main" id="{78E1F69C-AFBE-78F8-D8EB-B9DCCE946F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23"/>
            <a:ext cx="12198803" cy="6854177"/>
          </a:xfrm>
          <a:prstGeom prst="rect">
            <a:avLst/>
          </a:prstGeom>
        </p:spPr>
      </p:pic>
      <p:pic>
        <p:nvPicPr>
          <p:cNvPr id="12" name="Picture 11">
            <a:extLst>
              <a:ext uri="{FF2B5EF4-FFF2-40B4-BE49-F238E27FC236}">
                <a16:creationId xmlns:a16="http://schemas.microsoft.com/office/drawing/2014/main" id="{B129C800-7854-1D73-8400-61570D358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321" y="128626"/>
            <a:ext cx="11577738" cy="3929415"/>
          </a:xfrm>
          <a:prstGeom prst="rect">
            <a:avLst/>
          </a:prstGeom>
        </p:spPr>
      </p:pic>
      <p:sp>
        <p:nvSpPr>
          <p:cNvPr id="3" name="Subtitle 2">
            <a:extLst>
              <a:ext uri="{FF2B5EF4-FFF2-40B4-BE49-F238E27FC236}">
                <a16:creationId xmlns:a16="http://schemas.microsoft.com/office/drawing/2014/main" id="{E1FE83B1-AE1D-E975-3594-ACF9FBFEFD4E}"/>
              </a:ext>
            </a:extLst>
          </p:cNvPr>
          <p:cNvSpPr>
            <a:spLocks noGrp="1"/>
          </p:cNvSpPr>
          <p:nvPr>
            <p:ph type="subTitle" idx="1"/>
          </p:nvPr>
        </p:nvSpPr>
        <p:spPr>
          <a:xfrm>
            <a:off x="345321" y="4058042"/>
            <a:ext cx="11577738" cy="1840734"/>
          </a:xfrm>
          <a:solidFill>
            <a:schemeClr val="accent1">
              <a:lumMod val="60000"/>
              <a:lumOff val="40000"/>
            </a:schemeClr>
          </a:solidFill>
          <a:effectLst>
            <a:reflection blurRad="6350" stA="50000" endA="295" endPos="92000" dist="101600" dir="5400000" sy="-100000" algn="bl" rotWithShape="0"/>
          </a:effectLst>
        </p:spPr>
        <p:txBody>
          <a:bodyPr>
            <a:noAutofit/>
          </a:bodyPr>
          <a:lstStyle/>
          <a:p>
            <a:r>
              <a:rPr lang="en-US" sz="7200" b="0" cap="none" spc="0" dirty="0">
                <a:ln w="0"/>
                <a:solidFill>
                  <a:srgbClr val="002060"/>
                </a:solidFill>
                <a:effectLst>
                  <a:reflection blurRad="6350" stA="53000" endA="300" endPos="35500" dir="5400000" sy="-90000" algn="bl" rotWithShape="0"/>
                </a:effectLst>
                <a:latin typeface="Arial Black" panose="020B0A04020102020204" pitchFamily="34" charset="0"/>
              </a:rPr>
              <a:t> </a:t>
            </a:r>
            <a:r>
              <a:rPr lang="en-US" sz="6600" b="1" cap="none" spc="0" dirty="0">
                <a:ln w="0"/>
                <a:solidFill>
                  <a:srgbClr val="002060"/>
                </a:solidFill>
                <a:effectLst>
                  <a:reflection blurRad="6350" stA="53000" endA="300" endPos="35500" dir="5400000" sy="-90000" algn="bl" rotWithShape="0"/>
                </a:effectLst>
                <a:latin typeface="Algerian" panose="04020705040A02060702" pitchFamily="82" charset="0"/>
              </a:rPr>
              <a:t>Industrial Combustion Energy use </a:t>
            </a:r>
            <a:endParaRPr lang="en-IN" sz="6600" b="1" strike="sngStrike" dirty="0">
              <a:latin typeface="Algerian" panose="04020705040A02060702" pitchFamily="82" charset="0"/>
            </a:endParaRPr>
          </a:p>
        </p:txBody>
      </p:sp>
      <p:pic>
        <p:nvPicPr>
          <p:cNvPr id="13" name="Picture 12">
            <a:extLst>
              <a:ext uri="{FF2B5EF4-FFF2-40B4-BE49-F238E27FC236}">
                <a16:creationId xmlns:a16="http://schemas.microsoft.com/office/drawing/2014/main" id="{14AFEE79-5253-0DD9-EBB8-7C88828637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8005" y="-34347"/>
            <a:ext cx="2383995" cy="558800"/>
          </a:xfrm>
          <a:prstGeom prst="roundRect">
            <a:avLst>
              <a:gd name="adj" fmla="val 8594"/>
            </a:avLst>
          </a:prstGeom>
          <a:solidFill>
            <a:srgbClr val="FFFFFF">
              <a:shade val="85000"/>
            </a:srgbClr>
          </a:solidFill>
          <a:ln>
            <a:noFill/>
          </a:ln>
          <a:effectLst>
            <a:glow rad="393700">
              <a:schemeClr val="bg1">
                <a:lumMod val="95000"/>
                <a:alpha val="20000"/>
              </a:schemeClr>
            </a:glow>
          </a:effectLst>
          <a:scene3d>
            <a:camera prst="perspectiveAbove"/>
            <a:lightRig rig="threePt" dir="t"/>
          </a:scene3d>
          <a:sp3d extrusionH="254000">
            <a:bevelT w="165100" prst="coolSlant"/>
          </a:sp3d>
        </p:spPr>
      </p:pic>
    </p:spTree>
    <p:extLst>
      <p:ext uri="{BB962C8B-B14F-4D97-AF65-F5344CB8AC3E}">
        <p14:creationId xmlns:p14="http://schemas.microsoft.com/office/powerpoint/2010/main" val="254940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F675-FB91-EC61-C2F8-2B135AE55E5F}"/>
              </a:ext>
            </a:extLst>
          </p:cNvPr>
          <p:cNvSpPr>
            <a:spLocks noGrp="1"/>
          </p:cNvSpPr>
          <p:nvPr>
            <p:ph type="ctrTitle"/>
          </p:nvPr>
        </p:nvSpPr>
        <p:spPr/>
        <p:txBody>
          <a:bodyPr/>
          <a:lstStyle/>
          <a:p>
            <a:endParaRPr lang="en-IN" dirty="0"/>
          </a:p>
        </p:txBody>
      </p:sp>
      <p:pic>
        <p:nvPicPr>
          <p:cNvPr id="10" name="Picture 9">
            <a:extLst>
              <a:ext uri="{FF2B5EF4-FFF2-40B4-BE49-F238E27FC236}">
                <a16:creationId xmlns:a16="http://schemas.microsoft.com/office/drawing/2014/main" id="{78E1F69C-AFBE-78F8-D8EB-B9DCCE946F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803" cy="6854177"/>
          </a:xfrm>
          <a:prstGeom prst="rect">
            <a:avLst/>
          </a:prstGeom>
        </p:spPr>
      </p:pic>
      <p:sp>
        <p:nvSpPr>
          <p:cNvPr id="4" name="Rectangle: Rounded Corners 3">
            <a:extLst>
              <a:ext uri="{FF2B5EF4-FFF2-40B4-BE49-F238E27FC236}">
                <a16:creationId xmlns:a16="http://schemas.microsoft.com/office/drawing/2014/main" id="{7563704D-E97C-B704-D749-7A05BE727419}"/>
              </a:ext>
            </a:extLst>
          </p:cNvPr>
          <p:cNvSpPr/>
          <p:nvPr/>
        </p:nvSpPr>
        <p:spPr>
          <a:xfrm>
            <a:off x="578224" y="336270"/>
            <a:ext cx="1494946" cy="573741"/>
          </a:xfrm>
          <a:prstGeom prst="roundRect">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effectLst>
                  <a:outerShdw blurRad="60007" dist="310007" dir="7680000" sy="30000" kx="1300200" algn="ctr" rotWithShape="0">
                    <a:prstClr val="black">
                      <a:alpha val="32000"/>
                    </a:prstClr>
                  </a:outerShdw>
                </a:effectLst>
                <a:latin typeface="Arial Black" panose="020B0A04020102020204" pitchFamily="34" charset="0"/>
              </a:rPr>
              <a:t>PROJECT</a:t>
            </a:r>
            <a:endParaRPr lang="en-IN" b="1" dirty="0">
              <a:solidFill>
                <a:schemeClr val="bg1"/>
              </a:solidFill>
              <a:effectLst>
                <a:outerShdw blurRad="60007" dist="310007" dir="7680000" sy="30000" kx="1300200" algn="ctr" rotWithShape="0">
                  <a:prstClr val="black">
                    <a:alpha val="32000"/>
                  </a:prstClr>
                </a:outerShdw>
              </a:effectLst>
              <a:latin typeface="Arial Black" panose="020B0A04020102020204" pitchFamily="34" charset="0"/>
            </a:endParaRPr>
          </a:p>
        </p:txBody>
      </p:sp>
      <p:sp>
        <p:nvSpPr>
          <p:cNvPr id="5" name="Flowchart: Alternate Process 4">
            <a:extLst>
              <a:ext uri="{FF2B5EF4-FFF2-40B4-BE49-F238E27FC236}">
                <a16:creationId xmlns:a16="http://schemas.microsoft.com/office/drawing/2014/main" id="{650A1500-16C9-7684-178B-83433ACB64D6}"/>
              </a:ext>
            </a:extLst>
          </p:cNvPr>
          <p:cNvSpPr/>
          <p:nvPr/>
        </p:nvSpPr>
        <p:spPr>
          <a:xfrm>
            <a:off x="3908614" y="404370"/>
            <a:ext cx="4805082" cy="573741"/>
          </a:xfrm>
          <a:prstGeom prst="flowChartAlternateProcess">
            <a:avLst/>
          </a:prstGeom>
          <a:solidFill>
            <a:srgbClr val="C1474A"/>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i="0" dirty="0">
                <a:solidFill>
                  <a:schemeClr val="tx1"/>
                </a:solidFill>
                <a:effectLst/>
                <a:latin typeface="Arial Black" panose="020B0A04020102020204" pitchFamily="34" charset="0"/>
              </a:rPr>
              <a:t>Industrial Combustion Energy use</a:t>
            </a:r>
            <a:endParaRPr lang="en-IN" dirty="0">
              <a:solidFill>
                <a:schemeClr val="tx1"/>
              </a:solidFill>
            </a:endParaRPr>
          </a:p>
        </p:txBody>
      </p:sp>
      <p:sp>
        <p:nvSpPr>
          <p:cNvPr id="6" name="Rectangle: Rounded Corners 5">
            <a:extLst>
              <a:ext uri="{FF2B5EF4-FFF2-40B4-BE49-F238E27FC236}">
                <a16:creationId xmlns:a16="http://schemas.microsoft.com/office/drawing/2014/main" id="{9FA28345-4912-5DD9-D884-E456F4BD2512}"/>
              </a:ext>
            </a:extLst>
          </p:cNvPr>
          <p:cNvSpPr/>
          <p:nvPr/>
        </p:nvSpPr>
        <p:spPr>
          <a:xfrm>
            <a:off x="578224" y="1196369"/>
            <a:ext cx="1494946" cy="573741"/>
          </a:xfrm>
          <a:prstGeom prst="roundRect">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effectLst>
                  <a:outerShdw blurRad="60007" dist="310007" dir="7680000" sy="30000" kx="1300200" algn="ctr" rotWithShape="0">
                    <a:prstClr val="black">
                      <a:alpha val="32000"/>
                    </a:prstClr>
                  </a:outerShdw>
                </a:effectLst>
                <a:latin typeface="Arial Black" panose="020B0A04020102020204" pitchFamily="34" charset="0"/>
              </a:rPr>
              <a:t>GROUP</a:t>
            </a:r>
            <a:endParaRPr lang="en-IN" b="1" dirty="0">
              <a:solidFill>
                <a:schemeClr val="bg1"/>
              </a:solidFill>
              <a:effectLst>
                <a:outerShdw blurRad="60007" dist="310007" dir="7680000" sy="30000" kx="1300200" algn="ctr" rotWithShape="0">
                  <a:prstClr val="black">
                    <a:alpha val="32000"/>
                  </a:prstClr>
                </a:outerShdw>
              </a:effectLst>
              <a:latin typeface="Arial Black" panose="020B0A04020102020204" pitchFamily="34" charset="0"/>
            </a:endParaRPr>
          </a:p>
        </p:txBody>
      </p:sp>
      <p:sp>
        <p:nvSpPr>
          <p:cNvPr id="7" name="Rectangle: Rounded Corners 6">
            <a:extLst>
              <a:ext uri="{FF2B5EF4-FFF2-40B4-BE49-F238E27FC236}">
                <a16:creationId xmlns:a16="http://schemas.microsoft.com/office/drawing/2014/main" id="{62674788-8F0E-EDC8-CF74-C26AA9F99661}"/>
              </a:ext>
            </a:extLst>
          </p:cNvPr>
          <p:cNvSpPr/>
          <p:nvPr/>
        </p:nvSpPr>
        <p:spPr>
          <a:xfrm>
            <a:off x="3908614" y="1266615"/>
            <a:ext cx="1494946" cy="573741"/>
          </a:xfrm>
          <a:prstGeom prst="roundRect">
            <a:avLst/>
          </a:prstGeom>
          <a:solidFill>
            <a:srgbClr val="C1474A"/>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effectLst>
                  <a:outerShdw blurRad="60007" dist="310007" dir="7680000" sy="30000" kx="1300200" algn="ctr" rotWithShape="0">
                    <a:prstClr val="black">
                      <a:alpha val="32000"/>
                    </a:prstClr>
                  </a:outerShdw>
                </a:effectLst>
                <a:latin typeface="Arial Black" panose="020B0A04020102020204" pitchFamily="34" charset="0"/>
              </a:rPr>
              <a:t>1</a:t>
            </a:r>
            <a:endParaRPr lang="en-IN" b="1" dirty="0">
              <a:solidFill>
                <a:schemeClr val="tx1"/>
              </a:solidFill>
              <a:effectLst>
                <a:outerShdw blurRad="60007" dist="310007" dir="7680000" sy="30000" kx="1300200" algn="ctr" rotWithShape="0">
                  <a:prstClr val="black">
                    <a:alpha val="32000"/>
                  </a:prstClr>
                </a:outerShdw>
              </a:effectLst>
              <a:latin typeface="Arial Black" panose="020B0A04020102020204" pitchFamily="34" charset="0"/>
            </a:endParaRPr>
          </a:p>
        </p:txBody>
      </p:sp>
      <p:sp>
        <p:nvSpPr>
          <p:cNvPr id="18" name="Content Placeholder 2">
            <a:extLst>
              <a:ext uri="{FF2B5EF4-FFF2-40B4-BE49-F238E27FC236}">
                <a16:creationId xmlns:a16="http://schemas.microsoft.com/office/drawing/2014/main" id="{D693699E-34DC-B700-BE4A-48422055EB24}"/>
              </a:ext>
            </a:extLst>
          </p:cNvPr>
          <p:cNvSpPr txBox="1"/>
          <p:nvPr/>
        </p:nvSpPr>
        <p:spPr>
          <a:xfrm>
            <a:off x="3908615" y="1984609"/>
            <a:ext cx="6042210" cy="2987318"/>
          </a:xfrm>
          <a:prstGeom prst="rect">
            <a:avLst/>
          </a:prstGeom>
          <a:solidFill>
            <a:srgbClr val="C1474A"/>
          </a:solidFill>
          <a:ln w="19050">
            <a:noFill/>
          </a:ln>
          <a:scene3d>
            <a:camera prst="orthographicFront"/>
            <a:lightRig rig="threePt" dir="t"/>
          </a:scene3d>
          <a:sp3d>
            <a:bevelT/>
          </a:sp3d>
        </p:spPr>
        <p:txBody>
          <a:bodyPr vert="horz" lIns="91440" tIns="45720" rIns="91440" bIns="45720" numCol="2" rtlCol="0">
            <a:normAutofit/>
          </a:bodyPr>
          <a:lstStyle>
            <a:lvl1pPr marL="457200" indent="-457200" algn="l" defTabSz="1219200" rtl="0" eaLnBrk="1" latinLnBrk="0" hangingPunct="1">
              <a:spcBef>
                <a:spcPct val="20000"/>
              </a:spcBef>
              <a:buFont typeface="Arial" panose="020B0604020202020204" pitchFamily="34" charset="0"/>
              <a:buChar char="•"/>
              <a:defRPr sz="3735" kern="1200">
                <a:solidFill>
                  <a:schemeClr val="tx2">
                    <a:lumMod val="50000"/>
                  </a:schemeClr>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2">
                    <a:lumMod val="50000"/>
                  </a:schemeClr>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2">
                    <a:lumMod val="50000"/>
                  </a:schemeClr>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2">
                    <a:lumMod val="50000"/>
                  </a:schemeClr>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2">
                    <a:lumMod val="50000"/>
                  </a:schemeClr>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sz="2400" b="1" dirty="0">
                <a:solidFill>
                  <a:schemeClr val="tx1"/>
                </a:solidFill>
                <a:latin typeface="Arial Black" panose="020B0A04020102020204" pitchFamily="34" charset="0"/>
                <a:cs typeface="Arial" panose="020B0604020202020204" pitchFamily="34" charset="0"/>
              </a:rPr>
              <a:t>Chaitali sure</a:t>
            </a:r>
          </a:p>
          <a:p>
            <a:r>
              <a:rPr lang="en-US" sz="2400" b="1" dirty="0">
                <a:solidFill>
                  <a:schemeClr val="tx1"/>
                </a:solidFill>
                <a:latin typeface="Arial Black" panose="020B0A04020102020204" pitchFamily="34" charset="0"/>
                <a:cs typeface="Arial" panose="020B0604020202020204" pitchFamily="34" charset="0"/>
              </a:rPr>
              <a:t>Pravin Patil</a:t>
            </a:r>
          </a:p>
          <a:p>
            <a:r>
              <a:rPr lang="en-US" sz="2400" b="1" dirty="0">
                <a:solidFill>
                  <a:schemeClr val="tx1"/>
                </a:solidFill>
                <a:latin typeface="Arial Black" panose="020B0A04020102020204" pitchFamily="34" charset="0"/>
                <a:cs typeface="Arial" panose="020B0604020202020204" pitchFamily="34" charset="0"/>
              </a:rPr>
              <a:t>Shreyash Patil</a:t>
            </a:r>
          </a:p>
          <a:p>
            <a:r>
              <a:rPr lang="en-US" sz="2400" b="1" dirty="0">
                <a:solidFill>
                  <a:schemeClr val="tx1"/>
                </a:solidFill>
                <a:latin typeface="Arial Black" panose="020B0A04020102020204" pitchFamily="34" charset="0"/>
                <a:cs typeface="Arial" panose="020B0604020202020204" pitchFamily="34" charset="0"/>
              </a:rPr>
              <a:t>Shruthi jadav</a:t>
            </a:r>
          </a:p>
          <a:p>
            <a:r>
              <a:rPr lang="en-US" sz="2400" b="1" dirty="0">
                <a:solidFill>
                  <a:schemeClr val="tx1"/>
                </a:solidFill>
                <a:latin typeface="Arial Black" panose="020B0A04020102020204" pitchFamily="34" charset="0"/>
                <a:cs typeface="Arial" panose="020B0604020202020204" pitchFamily="34" charset="0"/>
              </a:rPr>
              <a:t>Jyotsna singh</a:t>
            </a:r>
          </a:p>
          <a:p>
            <a:r>
              <a:rPr lang="en-US" sz="2400" b="1" dirty="0">
                <a:solidFill>
                  <a:schemeClr val="tx1"/>
                </a:solidFill>
                <a:latin typeface="Arial Black" panose="020B0A04020102020204" pitchFamily="34" charset="0"/>
                <a:cs typeface="Arial" panose="020B0604020202020204" pitchFamily="34" charset="0"/>
              </a:rPr>
              <a:t>Ayesha Nadaf </a:t>
            </a:r>
          </a:p>
          <a:p>
            <a:endParaRPr lang="en-US" sz="4000" dirty="0">
              <a:solidFill>
                <a:schemeClr val="tx1"/>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1861E12C-2BA3-7D31-6C64-8C15E219DB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8332" y="15829"/>
            <a:ext cx="2383995" cy="558800"/>
          </a:xfrm>
          <a:prstGeom prst="roundRect">
            <a:avLst>
              <a:gd name="adj" fmla="val 8594"/>
            </a:avLst>
          </a:prstGeom>
          <a:solidFill>
            <a:srgbClr val="FFFFFF">
              <a:shade val="85000"/>
            </a:srgbClr>
          </a:solidFill>
          <a:ln>
            <a:noFill/>
          </a:ln>
          <a:effectLst>
            <a:glow rad="393700">
              <a:schemeClr val="bg1">
                <a:lumMod val="95000"/>
                <a:alpha val="20000"/>
              </a:schemeClr>
            </a:glow>
          </a:effectLst>
          <a:scene3d>
            <a:camera prst="perspectiveAbove"/>
            <a:lightRig rig="threePt" dir="t"/>
          </a:scene3d>
          <a:sp3d extrusionH="254000">
            <a:bevelT w="165100" prst="coolSlant"/>
          </a:sp3d>
        </p:spPr>
      </p:pic>
      <p:sp>
        <p:nvSpPr>
          <p:cNvPr id="3" name="Rectangle: Rounded Corners 2">
            <a:extLst>
              <a:ext uri="{FF2B5EF4-FFF2-40B4-BE49-F238E27FC236}">
                <a16:creationId xmlns:a16="http://schemas.microsoft.com/office/drawing/2014/main" id="{E6F048B4-495E-6BDD-4AD3-AA326247D8DC}"/>
              </a:ext>
            </a:extLst>
          </p:cNvPr>
          <p:cNvSpPr/>
          <p:nvPr/>
        </p:nvSpPr>
        <p:spPr>
          <a:xfrm>
            <a:off x="547927" y="1983420"/>
            <a:ext cx="1952146" cy="573741"/>
          </a:xfrm>
          <a:prstGeom prst="roundRect">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effectLst>
                  <a:outerShdw blurRad="60007" dist="310007" dir="7680000" sy="30000" kx="1300200" algn="ctr" rotWithShape="0">
                    <a:prstClr val="black">
                      <a:alpha val="32000"/>
                    </a:prstClr>
                  </a:outerShdw>
                </a:effectLst>
                <a:latin typeface="Arial Black" panose="020B0A04020102020204" pitchFamily="34" charset="0"/>
              </a:rPr>
              <a:t>PRESENT BY</a:t>
            </a:r>
            <a:endParaRPr lang="en-IN" b="1" dirty="0">
              <a:solidFill>
                <a:schemeClr val="bg1"/>
              </a:solidFill>
              <a:effectLst>
                <a:outerShdw blurRad="60007" dist="310007" dir="7680000" sy="30000" kx="1300200" algn="ctr" rotWithShape="0">
                  <a:prstClr val="black">
                    <a:alpha val="32000"/>
                  </a:prstClr>
                </a:outerShdw>
              </a:effectLst>
              <a:latin typeface="Arial Black" panose="020B0A04020102020204" pitchFamily="34" charset="0"/>
            </a:endParaRPr>
          </a:p>
        </p:txBody>
      </p:sp>
      <p:sp>
        <p:nvSpPr>
          <p:cNvPr id="9" name="Subtitle 8">
            <a:extLst>
              <a:ext uri="{FF2B5EF4-FFF2-40B4-BE49-F238E27FC236}">
                <a16:creationId xmlns:a16="http://schemas.microsoft.com/office/drawing/2014/main" id="{59722738-02A9-5DEE-83F7-1D0469F18A56}"/>
              </a:ext>
            </a:extLst>
          </p:cNvPr>
          <p:cNvSpPr>
            <a:spLocks noGrp="1"/>
          </p:cNvSpPr>
          <p:nvPr>
            <p:ph type="subTitle" idx="1"/>
          </p:nvPr>
        </p:nvSpPr>
        <p:spPr>
          <a:xfrm flipV="1">
            <a:off x="9368118" y="6734124"/>
            <a:ext cx="1299881" cy="45719"/>
          </a:xfrm>
        </p:spPr>
        <p:txBody>
          <a:bodyPr>
            <a:normAutofit fontScale="25000" lnSpcReduction="20000"/>
          </a:bodyPr>
          <a:lstStyle/>
          <a:p>
            <a:endParaRPr lang="en-IN" dirty="0"/>
          </a:p>
        </p:txBody>
      </p:sp>
      <p:sp>
        <p:nvSpPr>
          <p:cNvPr id="11" name="Minus Sign 10">
            <a:extLst>
              <a:ext uri="{FF2B5EF4-FFF2-40B4-BE49-F238E27FC236}">
                <a16:creationId xmlns:a16="http://schemas.microsoft.com/office/drawing/2014/main" id="{7B48774D-1F63-019A-9778-748B8B2315C9}"/>
              </a:ext>
            </a:extLst>
          </p:cNvPr>
          <p:cNvSpPr/>
          <p:nvPr/>
        </p:nvSpPr>
        <p:spPr>
          <a:xfrm>
            <a:off x="3018946" y="640528"/>
            <a:ext cx="432466" cy="4571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3942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CC879A-41E7-7278-DC4F-DA70F0ED0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803" cy="6854177"/>
          </a:xfrm>
          <a:prstGeom prst="rect">
            <a:avLst/>
          </a:prstGeom>
        </p:spPr>
      </p:pic>
      <p:sp>
        <p:nvSpPr>
          <p:cNvPr id="2" name="Title 1">
            <a:extLst>
              <a:ext uri="{FF2B5EF4-FFF2-40B4-BE49-F238E27FC236}">
                <a16:creationId xmlns:a16="http://schemas.microsoft.com/office/drawing/2014/main" id="{BD1D6A8F-F3C5-B976-693D-0267506D55A0}"/>
              </a:ext>
            </a:extLst>
          </p:cNvPr>
          <p:cNvSpPr>
            <a:spLocks noGrp="1"/>
          </p:cNvSpPr>
          <p:nvPr>
            <p:ph type="ctrTitle"/>
          </p:nvPr>
        </p:nvSpPr>
        <p:spPr>
          <a:xfrm>
            <a:off x="3908611" y="524436"/>
            <a:ext cx="3460378" cy="806823"/>
          </a:xfrm>
          <a:solidFill>
            <a:srgbClr val="952B3D"/>
          </a:solidFill>
        </p:spPr>
        <p:txBody>
          <a:bodyPr>
            <a:normAutofit/>
          </a:bodyPr>
          <a:lstStyle/>
          <a:p>
            <a:r>
              <a:rPr lang="en-IN" sz="4000" dirty="0">
                <a:solidFill>
                  <a:schemeClr val="bg1"/>
                </a:solidFill>
                <a:latin typeface="Arial Black" panose="020B0A04020102020204" pitchFamily="34" charset="0"/>
              </a:rPr>
              <a:t>CONTENTS</a:t>
            </a:r>
            <a:endParaRPr lang="en-IN" sz="4000" dirty="0"/>
          </a:p>
        </p:txBody>
      </p:sp>
      <p:sp>
        <p:nvSpPr>
          <p:cNvPr id="3" name="Subtitle 2">
            <a:extLst>
              <a:ext uri="{FF2B5EF4-FFF2-40B4-BE49-F238E27FC236}">
                <a16:creationId xmlns:a16="http://schemas.microsoft.com/office/drawing/2014/main" id="{3BB663BB-1C47-5A31-1320-D5FAB1F863FC}"/>
              </a:ext>
            </a:extLst>
          </p:cNvPr>
          <p:cNvSpPr>
            <a:spLocks noGrp="1"/>
          </p:cNvSpPr>
          <p:nvPr>
            <p:ph type="subTitle" idx="1"/>
          </p:nvPr>
        </p:nvSpPr>
        <p:spPr>
          <a:xfrm>
            <a:off x="1524000" y="1855694"/>
            <a:ext cx="9144000" cy="4276164"/>
          </a:xfrm>
          <a:ln w="28575">
            <a:solidFill>
              <a:schemeClr val="tx1">
                <a:lumMod val="95000"/>
                <a:lumOff val="5000"/>
              </a:schemeClr>
            </a:solidFill>
          </a:ln>
        </p:spPr>
        <p:txBody>
          <a:bodyPr>
            <a:normAutofit/>
          </a:bodyPr>
          <a:lstStyle/>
          <a:p>
            <a:pPr marL="342900" indent="-342900" algn="l">
              <a:buFont typeface="+mj-lt"/>
              <a:buAutoNum type="arabicPeriod"/>
            </a:pPr>
            <a:r>
              <a:rPr lang="en-IN" b="1" dirty="0">
                <a:latin typeface="+mj-lt"/>
              </a:rPr>
              <a:t>MMBtu_TOTAL for Ethane &amp; Ethanol </a:t>
            </a:r>
          </a:p>
          <a:p>
            <a:pPr marL="342900" indent="-342900" algn="l">
              <a:buFont typeface="+mj-lt"/>
              <a:buAutoNum type="arabicPeriod"/>
            </a:pPr>
            <a:endParaRPr lang="en-IN" b="1" dirty="0">
              <a:latin typeface="+mj-lt"/>
            </a:endParaRPr>
          </a:p>
          <a:p>
            <a:pPr marL="457200" indent="-457200" algn="l">
              <a:buAutoNum type="arabicPeriod" startAt="2"/>
            </a:pPr>
            <a:r>
              <a:rPr lang="en-IN" b="1" dirty="0">
                <a:latin typeface="+mj-lt"/>
              </a:rPr>
              <a:t>% Share of MMBtu_TOTAL for each MECS Region</a:t>
            </a:r>
          </a:p>
          <a:p>
            <a:pPr algn="l"/>
            <a:endParaRPr lang="en-IN" b="1" dirty="0">
              <a:latin typeface="+mj-lt"/>
            </a:endParaRPr>
          </a:p>
          <a:p>
            <a:pPr marL="342900" indent="-342900" algn="l">
              <a:buAutoNum type="arabicPeriod" startAt="3"/>
            </a:pPr>
            <a:r>
              <a:rPr lang="en-IN" b="1" dirty="0">
                <a:latin typeface="+mj-lt"/>
              </a:rPr>
              <a:t>Unit Name trend (1950-2023) Vs GWht_TOTAL</a:t>
            </a:r>
          </a:p>
          <a:p>
            <a:pPr marL="342900" indent="-342900" algn="l">
              <a:buAutoNum type="arabicPeriod" startAt="3"/>
            </a:pPr>
            <a:endParaRPr lang="en-IN" b="1" dirty="0">
              <a:latin typeface="+mj-lt"/>
            </a:endParaRPr>
          </a:p>
          <a:p>
            <a:pPr marL="342900" indent="-342900" algn="l">
              <a:buAutoNum type="arabicPeriod" startAt="3"/>
            </a:pPr>
            <a:r>
              <a:rPr lang="en-IN" b="1" dirty="0">
                <a:latin typeface="+mj-lt"/>
              </a:rPr>
              <a:t>Statistics about Solid Waste Landfill w.r.t. Facility and County</a:t>
            </a:r>
          </a:p>
          <a:p>
            <a:pPr marL="342900" indent="-342900" algn="l">
              <a:buAutoNum type="arabicPeriod" startAt="3"/>
            </a:pPr>
            <a:endParaRPr lang="en-IN" b="1" dirty="0">
              <a:latin typeface="+mj-lt"/>
            </a:endParaRPr>
          </a:p>
          <a:p>
            <a:pPr marL="342900" indent="-342900" algn="l">
              <a:buAutoNum type="arabicPeriod" startAt="3"/>
            </a:pPr>
            <a:r>
              <a:rPr lang="en-IN" b="1" dirty="0">
                <a:latin typeface="+mj-lt"/>
              </a:rPr>
              <a:t>% Distribution of each Grouping for MMBtu_TOTAL and GWht_TOTAL</a:t>
            </a:r>
          </a:p>
          <a:p>
            <a:endParaRPr lang="en-IN" dirty="0"/>
          </a:p>
        </p:txBody>
      </p:sp>
      <p:pic>
        <p:nvPicPr>
          <p:cNvPr id="5" name="Picture 4">
            <a:extLst>
              <a:ext uri="{FF2B5EF4-FFF2-40B4-BE49-F238E27FC236}">
                <a16:creationId xmlns:a16="http://schemas.microsoft.com/office/drawing/2014/main" id="{9DB08D62-FC3A-07E5-54E5-C19CD870E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4944" y="5976"/>
            <a:ext cx="2383995" cy="558800"/>
          </a:xfrm>
          <a:prstGeom prst="roundRect">
            <a:avLst>
              <a:gd name="adj" fmla="val 8594"/>
            </a:avLst>
          </a:prstGeom>
          <a:solidFill>
            <a:srgbClr val="FFFFFF">
              <a:shade val="85000"/>
            </a:srgbClr>
          </a:solidFill>
          <a:ln>
            <a:noFill/>
          </a:ln>
          <a:effectLst>
            <a:glow rad="393700">
              <a:schemeClr val="bg1">
                <a:lumMod val="95000"/>
                <a:alpha val="20000"/>
              </a:schemeClr>
            </a:glow>
          </a:effectLst>
          <a:scene3d>
            <a:camera prst="perspectiveAbove"/>
            <a:lightRig rig="threePt" dir="t"/>
          </a:scene3d>
          <a:sp3d extrusionH="254000">
            <a:bevelT w="165100" prst="coolSlant"/>
          </a:sp3d>
        </p:spPr>
      </p:pic>
    </p:spTree>
    <p:extLst>
      <p:ext uri="{BB962C8B-B14F-4D97-AF65-F5344CB8AC3E}">
        <p14:creationId xmlns:p14="http://schemas.microsoft.com/office/powerpoint/2010/main" val="3209987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2846E8A-D70A-89DF-4ED5-BE078CDBB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 y="0"/>
            <a:ext cx="12198803" cy="6854177"/>
          </a:xfrm>
          <a:prstGeom prst="rect">
            <a:avLst/>
          </a:prstGeom>
        </p:spPr>
      </p:pic>
      <p:sp>
        <p:nvSpPr>
          <p:cNvPr id="2" name="Title 1">
            <a:extLst>
              <a:ext uri="{FF2B5EF4-FFF2-40B4-BE49-F238E27FC236}">
                <a16:creationId xmlns:a16="http://schemas.microsoft.com/office/drawing/2014/main" id="{EFACE779-05A5-1D36-3B5B-BA37341D125C}"/>
              </a:ext>
            </a:extLst>
          </p:cNvPr>
          <p:cNvSpPr>
            <a:spLocks noGrp="1"/>
          </p:cNvSpPr>
          <p:nvPr>
            <p:ph type="ctrTitle"/>
          </p:nvPr>
        </p:nvSpPr>
        <p:spPr>
          <a:xfrm>
            <a:off x="96687" y="1281953"/>
            <a:ext cx="6286184" cy="493059"/>
          </a:xfrm>
          <a:solidFill>
            <a:schemeClr val="bg1"/>
          </a:solidFill>
        </p:spPr>
        <p:txBody>
          <a:bodyPr>
            <a:normAutofit/>
          </a:bodyPr>
          <a:lstStyle/>
          <a:p>
            <a:r>
              <a:rPr lang="en-IN" sz="2800" b="1" dirty="0">
                <a:latin typeface="+mj-lt"/>
              </a:rPr>
              <a:t>MMBtu_TOTAL for Ethane &amp; Ethanol</a:t>
            </a:r>
            <a:endParaRPr lang="en-IN" sz="2800" dirty="0"/>
          </a:p>
        </p:txBody>
      </p:sp>
      <p:sp>
        <p:nvSpPr>
          <p:cNvPr id="3" name="Subtitle 2">
            <a:extLst>
              <a:ext uri="{FF2B5EF4-FFF2-40B4-BE49-F238E27FC236}">
                <a16:creationId xmlns:a16="http://schemas.microsoft.com/office/drawing/2014/main" id="{BC6D3FA9-BD74-C794-21A1-5E63246BCF28}"/>
              </a:ext>
            </a:extLst>
          </p:cNvPr>
          <p:cNvSpPr>
            <a:spLocks noGrp="1"/>
          </p:cNvSpPr>
          <p:nvPr>
            <p:ph type="subTitle" idx="1"/>
          </p:nvPr>
        </p:nvSpPr>
        <p:spPr>
          <a:xfrm>
            <a:off x="627529" y="2651779"/>
            <a:ext cx="6669742" cy="3083858"/>
          </a:xfrm>
          <a:solidFill>
            <a:srgbClr val="A20000"/>
          </a:solidFill>
        </p:spPr>
        <p:txBody>
          <a:bodyPr>
            <a:normAutofit/>
          </a:bodyPr>
          <a:lstStyle/>
          <a:p>
            <a:pPr marL="342900" indent="-342900" algn="just">
              <a:buFont typeface="Wingdings" panose="05000000000000000000" pitchFamily="2" charset="2"/>
              <a:buChar char="q"/>
            </a:pPr>
            <a:r>
              <a:rPr lang="en-US" sz="2000" dirty="0">
                <a:solidFill>
                  <a:schemeClr val="bg1"/>
                </a:solidFill>
              </a:rPr>
              <a:t> We are currently depicting the calculated combustion energy values, such as industry type, location (let, long, zip code, county, and state), combustion unit type, and combustion unit name. </a:t>
            </a:r>
          </a:p>
          <a:p>
            <a:pPr marL="342900" indent="-342900" algn="just">
              <a:buFont typeface="Wingdings" panose="05000000000000000000" pitchFamily="2" charset="2"/>
              <a:buChar char="q"/>
            </a:pPr>
            <a:r>
              <a:rPr lang="en-US" sz="2000" dirty="0">
                <a:solidFill>
                  <a:schemeClr val="bg1"/>
                </a:solidFill>
              </a:rPr>
              <a:t>In the excel sheet we are describing how we have used the CSV data for energy. </a:t>
            </a:r>
          </a:p>
          <a:p>
            <a:pPr marL="342900" indent="-342900" algn="just">
              <a:buFont typeface="Wingdings" panose="05000000000000000000" pitchFamily="2" charset="2"/>
              <a:buChar char="q"/>
            </a:pPr>
            <a:r>
              <a:rPr lang="en-US" sz="2000" dirty="0">
                <a:solidFill>
                  <a:schemeClr val="bg1"/>
                </a:solidFill>
              </a:rPr>
              <a:t> We have used Bar graph for the total value of the fuel type ( ethane and ethanol ) . </a:t>
            </a:r>
          </a:p>
        </p:txBody>
      </p:sp>
      <p:sp>
        <p:nvSpPr>
          <p:cNvPr id="5" name="Title 1">
            <a:extLst>
              <a:ext uri="{FF2B5EF4-FFF2-40B4-BE49-F238E27FC236}">
                <a16:creationId xmlns:a16="http://schemas.microsoft.com/office/drawing/2014/main" id="{503FE47E-4700-3244-A4E8-95ED928B385E}"/>
              </a:ext>
            </a:extLst>
          </p:cNvPr>
          <p:cNvSpPr txBox="1">
            <a:spLocks/>
          </p:cNvSpPr>
          <p:nvPr/>
        </p:nvSpPr>
        <p:spPr>
          <a:xfrm>
            <a:off x="96686" y="108155"/>
            <a:ext cx="2870632" cy="922133"/>
          </a:xfrm>
          <a:prstGeom prst="rect">
            <a:avLst/>
          </a:prstGeom>
          <a:solidFill>
            <a:srgbClr val="C00000"/>
          </a:solidFill>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6600" b="1" dirty="0">
                <a:solidFill>
                  <a:schemeClr val="bg1"/>
                </a:solidFill>
              </a:rPr>
              <a:t>KPI-1</a:t>
            </a:r>
          </a:p>
        </p:txBody>
      </p:sp>
      <p:pic>
        <p:nvPicPr>
          <p:cNvPr id="7" name="Picture 6">
            <a:extLst>
              <a:ext uri="{FF2B5EF4-FFF2-40B4-BE49-F238E27FC236}">
                <a16:creationId xmlns:a16="http://schemas.microsoft.com/office/drawing/2014/main" id="{FC9092E5-F80B-B37F-D1DF-66C5DBF78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8005" y="-65742"/>
            <a:ext cx="2383995" cy="558800"/>
          </a:xfrm>
          <a:prstGeom prst="roundRect">
            <a:avLst>
              <a:gd name="adj" fmla="val 8594"/>
            </a:avLst>
          </a:prstGeom>
          <a:solidFill>
            <a:srgbClr val="FFFFFF">
              <a:shade val="85000"/>
            </a:srgbClr>
          </a:solidFill>
          <a:ln>
            <a:noFill/>
          </a:ln>
          <a:effectLst>
            <a:glow rad="393700">
              <a:schemeClr val="bg1">
                <a:lumMod val="95000"/>
                <a:alpha val="20000"/>
              </a:schemeClr>
            </a:glow>
          </a:effectLst>
          <a:scene3d>
            <a:camera prst="perspectiveAbove"/>
            <a:lightRig rig="threePt" dir="t"/>
          </a:scene3d>
          <a:sp3d extrusionH="254000">
            <a:bevelT w="165100" prst="coolSlant"/>
          </a:sp3d>
        </p:spPr>
      </p:pic>
      <p:pic>
        <p:nvPicPr>
          <p:cNvPr id="9" name="Picture 8">
            <a:extLst>
              <a:ext uri="{FF2B5EF4-FFF2-40B4-BE49-F238E27FC236}">
                <a16:creationId xmlns:a16="http://schemas.microsoft.com/office/drawing/2014/main" id="{856A9B1C-B1AD-D79C-F5EE-B7A7595600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6804" y="2052917"/>
            <a:ext cx="4403829" cy="4563035"/>
          </a:xfrm>
          <a:prstGeom prst="rect">
            <a:avLst/>
          </a:prstGeom>
        </p:spPr>
      </p:pic>
    </p:spTree>
    <p:extLst>
      <p:ext uri="{BB962C8B-B14F-4D97-AF65-F5344CB8AC3E}">
        <p14:creationId xmlns:p14="http://schemas.microsoft.com/office/powerpoint/2010/main" val="976534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2846E8A-D70A-89DF-4ED5-BE078CDBB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 y="0"/>
            <a:ext cx="12198803" cy="6854177"/>
          </a:xfrm>
          <a:prstGeom prst="rect">
            <a:avLst/>
          </a:prstGeom>
        </p:spPr>
      </p:pic>
      <p:sp>
        <p:nvSpPr>
          <p:cNvPr id="2" name="Title 1">
            <a:extLst>
              <a:ext uri="{FF2B5EF4-FFF2-40B4-BE49-F238E27FC236}">
                <a16:creationId xmlns:a16="http://schemas.microsoft.com/office/drawing/2014/main" id="{EFACE779-05A5-1D36-3B5B-BA37341D125C}"/>
              </a:ext>
            </a:extLst>
          </p:cNvPr>
          <p:cNvSpPr>
            <a:spLocks noGrp="1"/>
          </p:cNvSpPr>
          <p:nvPr>
            <p:ph type="ctrTitle"/>
          </p:nvPr>
        </p:nvSpPr>
        <p:spPr>
          <a:xfrm>
            <a:off x="96687" y="1264024"/>
            <a:ext cx="7388842" cy="510988"/>
          </a:xfrm>
          <a:solidFill>
            <a:schemeClr val="bg1"/>
          </a:solidFill>
        </p:spPr>
        <p:txBody>
          <a:bodyPr>
            <a:noAutofit/>
          </a:bodyPr>
          <a:lstStyle/>
          <a:p>
            <a:pPr algn="l"/>
            <a:r>
              <a:rPr lang="en-IN" sz="2800" b="1" dirty="0">
                <a:latin typeface="+mj-lt"/>
              </a:rPr>
              <a:t>% Share of MMBtu_TOTAL for each MECS Region</a:t>
            </a:r>
          </a:p>
        </p:txBody>
      </p:sp>
      <p:sp>
        <p:nvSpPr>
          <p:cNvPr id="3" name="Subtitle 2">
            <a:extLst>
              <a:ext uri="{FF2B5EF4-FFF2-40B4-BE49-F238E27FC236}">
                <a16:creationId xmlns:a16="http://schemas.microsoft.com/office/drawing/2014/main" id="{BC6D3FA9-BD74-C794-21A1-5E63246BCF28}"/>
              </a:ext>
            </a:extLst>
          </p:cNvPr>
          <p:cNvSpPr>
            <a:spLocks noGrp="1"/>
          </p:cNvSpPr>
          <p:nvPr>
            <p:ph type="subTitle" idx="1"/>
          </p:nvPr>
        </p:nvSpPr>
        <p:spPr>
          <a:xfrm>
            <a:off x="681318" y="2447365"/>
            <a:ext cx="5737411" cy="3146611"/>
          </a:xfrm>
          <a:solidFill>
            <a:srgbClr val="A20000"/>
          </a:solidFill>
        </p:spPr>
        <p:txBody>
          <a:bodyPr>
            <a:normAutofit/>
          </a:bodyPr>
          <a:lstStyle/>
          <a:p>
            <a:pPr marL="342900" indent="-342900" algn="just">
              <a:buFont typeface="Wingdings" panose="05000000000000000000" pitchFamily="2" charset="2"/>
              <a:buChar char="q"/>
            </a:pPr>
            <a:r>
              <a:rPr lang="en-US" sz="2000" dirty="0">
                <a:solidFill>
                  <a:schemeClr val="bg1"/>
                </a:solidFill>
              </a:rPr>
              <a:t>In this KPI we have used the Region column to extract the selected Region from the given CSV data set.</a:t>
            </a:r>
          </a:p>
          <a:p>
            <a:pPr marL="342900" indent="-342900" algn="just">
              <a:buFont typeface="Wingdings" panose="05000000000000000000" pitchFamily="2" charset="2"/>
              <a:buChar char="q"/>
            </a:pPr>
            <a:r>
              <a:rPr lang="en-US" sz="2000" dirty="0">
                <a:solidFill>
                  <a:schemeClr val="bg1"/>
                </a:solidFill>
              </a:rPr>
              <a:t>This KPI shows the MMBtu  values over the given Region which is South, Midwest, West, Northeast.</a:t>
            </a:r>
          </a:p>
          <a:p>
            <a:pPr marL="342900" indent="-342900" algn="just">
              <a:buFont typeface="Wingdings" panose="05000000000000000000" pitchFamily="2" charset="2"/>
              <a:buChar char="q"/>
            </a:pPr>
            <a:r>
              <a:rPr lang="en-US" sz="2000" dirty="0">
                <a:solidFill>
                  <a:schemeClr val="bg1"/>
                </a:solidFill>
              </a:rPr>
              <a:t>This KPI is shown in terms of Pie chart, with the help of pie chart you are able to compare all region with each other.</a:t>
            </a: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IN" dirty="0"/>
          </a:p>
        </p:txBody>
      </p:sp>
      <p:sp>
        <p:nvSpPr>
          <p:cNvPr id="5" name="Title 1">
            <a:extLst>
              <a:ext uri="{FF2B5EF4-FFF2-40B4-BE49-F238E27FC236}">
                <a16:creationId xmlns:a16="http://schemas.microsoft.com/office/drawing/2014/main" id="{503FE47E-4700-3244-A4E8-95ED928B385E}"/>
              </a:ext>
            </a:extLst>
          </p:cNvPr>
          <p:cNvSpPr txBox="1">
            <a:spLocks/>
          </p:cNvSpPr>
          <p:nvPr/>
        </p:nvSpPr>
        <p:spPr>
          <a:xfrm>
            <a:off x="96686" y="108155"/>
            <a:ext cx="2870632" cy="922133"/>
          </a:xfrm>
          <a:prstGeom prst="rect">
            <a:avLst/>
          </a:prstGeom>
          <a:solidFill>
            <a:srgbClr val="C00000"/>
          </a:solidFill>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dirty="0">
                <a:solidFill>
                  <a:schemeClr val="bg1"/>
                </a:solidFill>
                <a:latin typeface="Arial Black" panose="020B0A04020102020204" pitchFamily="34" charset="0"/>
              </a:rPr>
              <a:t>KPI-2</a:t>
            </a:r>
          </a:p>
        </p:txBody>
      </p:sp>
      <p:pic>
        <p:nvPicPr>
          <p:cNvPr id="7" name="Picture 6">
            <a:extLst>
              <a:ext uri="{FF2B5EF4-FFF2-40B4-BE49-F238E27FC236}">
                <a16:creationId xmlns:a16="http://schemas.microsoft.com/office/drawing/2014/main" id="{FC9092E5-F80B-B37F-D1DF-66C5DBF78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8005" y="-65742"/>
            <a:ext cx="2383995" cy="558800"/>
          </a:xfrm>
          <a:prstGeom prst="roundRect">
            <a:avLst>
              <a:gd name="adj" fmla="val 8594"/>
            </a:avLst>
          </a:prstGeom>
          <a:solidFill>
            <a:srgbClr val="FFFFFF">
              <a:shade val="85000"/>
            </a:srgbClr>
          </a:solidFill>
          <a:ln>
            <a:noFill/>
          </a:ln>
          <a:effectLst>
            <a:glow rad="393700">
              <a:schemeClr val="bg1">
                <a:lumMod val="95000"/>
                <a:alpha val="20000"/>
              </a:schemeClr>
            </a:glow>
          </a:effectLst>
          <a:scene3d>
            <a:camera prst="perspectiveAbove"/>
            <a:lightRig rig="threePt" dir="t"/>
          </a:scene3d>
          <a:sp3d extrusionH="254000">
            <a:bevelT w="165100" prst="coolSlant"/>
          </a:sp3d>
        </p:spPr>
      </p:pic>
      <p:pic>
        <p:nvPicPr>
          <p:cNvPr id="12" name="Picture 11">
            <a:extLst>
              <a:ext uri="{FF2B5EF4-FFF2-40B4-BE49-F238E27FC236}">
                <a16:creationId xmlns:a16="http://schemas.microsoft.com/office/drawing/2014/main" id="{E9A3778D-A95A-A399-0D95-14003D9E59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0970" y="2052918"/>
            <a:ext cx="4699664" cy="4563034"/>
          </a:xfrm>
          <a:prstGeom prst="rect">
            <a:avLst/>
          </a:prstGeom>
        </p:spPr>
      </p:pic>
    </p:spTree>
    <p:extLst>
      <p:ext uri="{BB962C8B-B14F-4D97-AF65-F5344CB8AC3E}">
        <p14:creationId xmlns:p14="http://schemas.microsoft.com/office/powerpoint/2010/main" val="2983827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2846E8A-D70A-89DF-4ED5-BE078CDBB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 y="0"/>
            <a:ext cx="12198803" cy="6854177"/>
          </a:xfrm>
          <a:prstGeom prst="rect">
            <a:avLst/>
          </a:prstGeom>
        </p:spPr>
      </p:pic>
      <p:sp>
        <p:nvSpPr>
          <p:cNvPr id="2" name="Title 1">
            <a:extLst>
              <a:ext uri="{FF2B5EF4-FFF2-40B4-BE49-F238E27FC236}">
                <a16:creationId xmlns:a16="http://schemas.microsoft.com/office/drawing/2014/main" id="{EFACE779-05A5-1D36-3B5B-BA37341D125C}"/>
              </a:ext>
            </a:extLst>
          </p:cNvPr>
          <p:cNvSpPr>
            <a:spLocks noGrp="1"/>
          </p:cNvSpPr>
          <p:nvPr>
            <p:ph type="ctrTitle"/>
          </p:nvPr>
        </p:nvSpPr>
        <p:spPr>
          <a:xfrm>
            <a:off x="96687" y="1255059"/>
            <a:ext cx="6868889" cy="519953"/>
          </a:xfrm>
          <a:solidFill>
            <a:schemeClr val="bg1"/>
          </a:solidFill>
        </p:spPr>
        <p:txBody>
          <a:bodyPr>
            <a:noAutofit/>
          </a:bodyPr>
          <a:lstStyle/>
          <a:p>
            <a:pPr algn="l"/>
            <a:r>
              <a:rPr lang="en-IN" sz="2800" b="1" dirty="0">
                <a:latin typeface="+mj-lt"/>
              </a:rPr>
              <a:t>Unit Name trend (1950-2023) Vs GWht_TOTAL</a:t>
            </a:r>
          </a:p>
        </p:txBody>
      </p:sp>
      <p:sp>
        <p:nvSpPr>
          <p:cNvPr id="3" name="Subtitle 2">
            <a:extLst>
              <a:ext uri="{FF2B5EF4-FFF2-40B4-BE49-F238E27FC236}">
                <a16:creationId xmlns:a16="http://schemas.microsoft.com/office/drawing/2014/main" id="{BC6D3FA9-BD74-C794-21A1-5E63246BCF28}"/>
              </a:ext>
            </a:extLst>
          </p:cNvPr>
          <p:cNvSpPr>
            <a:spLocks noGrp="1"/>
          </p:cNvSpPr>
          <p:nvPr>
            <p:ph type="subTitle" idx="1"/>
          </p:nvPr>
        </p:nvSpPr>
        <p:spPr>
          <a:xfrm>
            <a:off x="161366" y="2285348"/>
            <a:ext cx="5262281" cy="3317594"/>
          </a:xfrm>
          <a:solidFill>
            <a:srgbClr val="A20000"/>
          </a:solidFill>
        </p:spPr>
        <p:txBody>
          <a:bodyPr>
            <a:normAutofit/>
          </a:bodyPr>
          <a:lstStyle/>
          <a:p>
            <a:pPr marL="342900" indent="-342900" algn="just">
              <a:buFont typeface="Wingdings" panose="05000000000000000000" pitchFamily="2" charset="2"/>
              <a:buChar char="q"/>
            </a:pPr>
            <a:r>
              <a:rPr lang="en-US" sz="2000" dirty="0">
                <a:solidFill>
                  <a:schemeClr val="bg1"/>
                </a:solidFill>
              </a:rPr>
              <a:t>In this KPI we have used the </a:t>
            </a:r>
            <a:r>
              <a:rPr lang="en-US" sz="2000" dirty="0" err="1">
                <a:solidFill>
                  <a:schemeClr val="bg1"/>
                </a:solidFill>
              </a:rPr>
              <a:t>Unit_Name</a:t>
            </a:r>
            <a:r>
              <a:rPr lang="en-US" sz="2000" dirty="0">
                <a:solidFill>
                  <a:schemeClr val="bg1"/>
                </a:solidFill>
              </a:rPr>
              <a:t> column to extract the selected years from the given CSV data set.</a:t>
            </a:r>
          </a:p>
          <a:p>
            <a:pPr marL="342900" indent="-342900" algn="just">
              <a:buFont typeface="Wingdings" panose="05000000000000000000" pitchFamily="2" charset="2"/>
              <a:buChar char="q"/>
            </a:pPr>
            <a:r>
              <a:rPr lang="en-US" sz="2000" dirty="0">
                <a:solidFill>
                  <a:schemeClr val="bg1"/>
                </a:solidFill>
              </a:rPr>
              <a:t>This KPI shows the gwht values over the given years which is 1950 to 2023.</a:t>
            </a:r>
          </a:p>
          <a:p>
            <a:pPr marL="342900" indent="-342900" algn="just">
              <a:buFont typeface="Wingdings" panose="05000000000000000000" pitchFamily="2" charset="2"/>
              <a:buChar char="q"/>
            </a:pPr>
            <a:r>
              <a:rPr lang="en-US" sz="2000" dirty="0">
                <a:solidFill>
                  <a:schemeClr val="bg1"/>
                </a:solidFill>
              </a:rPr>
              <a:t>This KPI is shown in terms of line chart, through which we can get the insight of combustion of energy in terms of gigawatt over the year from 1950 to 2023.</a:t>
            </a:r>
            <a:endParaRPr lang="en-IN" sz="2000" dirty="0">
              <a:solidFill>
                <a:schemeClr val="bg1"/>
              </a:solidFill>
            </a:endParaRPr>
          </a:p>
        </p:txBody>
      </p:sp>
      <p:sp>
        <p:nvSpPr>
          <p:cNvPr id="5" name="Title 1">
            <a:extLst>
              <a:ext uri="{FF2B5EF4-FFF2-40B4-BE49-F238E27FC236}">
                <a16:creationId xmlns:a16="http://schemas.microsoft.com/office/drawing/2014/main" id="{503FE47E-4700-3244-A4E8-95ED928B385E}"/>
              </a:ext>
            </a:extLst>
          </p:cNvPr>
          <p:cNvSpPr txBox="1">
            <a:spLocks/>
          </p:cNvSpPr>
          <p:nvPr/>
        </p:nvSpPr>
        <p:spPr>
          <a:xfrm>
            <a:off x="96686" y="108155"/>
            <a:ext cx="2870632" cy="922133"/>
          </a:xfrm>
          <a:prstGeom prst="rect">
            <a:avLst/>
          </a:prstGeom>
          <a:solidFill>
            <a:srgbClr val="C00000"/>
          </a:solidFill>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dirty="0">
                <a:solidFill>
                  <a:schemeClr val="bg1"/>
                </a:solidFill>
                <a:latin typeface="Arial Black" panose="020B0A04020102020204" pitchFamily="34" charset="0"/>
              </a:rPr>
              <a:t>KPI-3</a:t>
            </a:r>
          </a:p>
        </p:txBody>
      </p:sp>
      <p:pic>
        <p:nvPicPr>
          <p:cNvPr id="7" name="Picture 6">
            <a:extLst>
              <a:ext uri="{FF2B5EF4-FFF2-40B4-BE49-F238E27FC236}">
                <a16:creationId xmlns:a16="http://schemas.microsoft.com/office/drawing/2014/main" id="{FC9092E5-F80B-B37F-D1DF-66C5DBF78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8005" y="-65742"/>
            <a:ext cx="2383995" cy="558800"/>
          </a:xfrm>
          <a:prstGeom prst="roundRect">
            <a:avLst>
              <a:gd name="adj" fmla="val 8594"/>
            </a:avLst>
          </a:prstGeom>
          <a:solidFill>
            <a:srgbClr val="FFFFFF">
              <a:shade val="85000"/>
            </a:srgbClr>
          </a:solidFill>
          <a:ln>
            <a:noFill/>
          </a:ln>
          <a:effectLst>
            <a:glow rad="393700">
              <a:schemeClr val="bg1">
                <a:lumMod val="95000"/>
                <a:alpha val="20000"/>
              </a:schemeClr>
            </a:glow>
          </a:effectLst>
          <a:scene3d>
            <a:camera prst="perspectiveAbove"/>
            <a:lightRig rig="threePt" dir="t"/>
          </a:scene3d>
          <a:sp3d extrusionH="254000">
            <a:bevelT w="165100" prst="coolSlant"/>
          </a:sp3d>
        </p:spPr>
      </p:pic>
      <p:pic>
        <p:nvPicPr>
          <p:cNvPr id="8" name="Picture 7">
            <a:extLst>
              <a:ext uri="{FF2B5EF4-FFF2-40B4-BE49-F238E27FC236}">
                <a16:creationId xmlns:a16="http://schemas.microsoft.com/office/drawing/2014/main" id="{E9CCDE7F-FDD7-9657-3A66-92A6A15788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1816" y="1940162"/>
            <a:ext cx="6313952" cy="4748865"/>
          </a:xfrm>
          <a:prstGeom prst="rect">
            <a:avLst/>
          </a:prstGeom>
        </p:spPr>
      </p:pic>
    </p:spTree>
    <p:extLst>
      <p:ext uri="{BB962C8B-B14F-4D97-AF65-F5344CB8AC3E}">
        <p14:creationId xmlns:p14="http://schemas.microsoft.com/office/powerpoint/2010/main" val="3696697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2846E8A-D70A-89DF-4ED5-BE078CDBB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 y="0"/>
            <a:ext cx="12198803" cy="6854177"/>
          </a:xfrm>
          <a:prstGeom prst="rect">
            <a:avLst/>
          </a:prstGeom>
        </p:spPr>
      </p:pic>
      <p:sp>
        <p:nvSpPr>
          <p:cNvPr id="2" name="Title 1">
            <a:extLst>
              <a:ext uri="{FF2B5EF4-FFF2-40B4-BE49-F238E27FC236}">
                <a16:creationId xmlns:a16="http://schemas.microsoft.com/office/drawing/2014/main" id="{EFACE779-05A5-1D36-3B5B-BA37341D125C}"/>
              </a:ext>
            </a:extLst>
          </p:cNvPr>
          <p:cNvSpPr>
            <a:spLocks noGrp="1"/>
          </p:cNvSpPr>
          <p:nvPr>
            <p:ph type="ctrTitle"/>
          </p:nvPr>
        </p:nvSpPr>
        <p:spPr>
          <a:xfrm>
            <a:off x="96687" y="1246094"/>
            <a:ext cx="8697689" cy="528918"/>
          </a:xfrm>
          <a:solidFill>
            <a:schemeClr val="bg1"/>
          </a:solidFill>
        </p:spPr>
        <p:txBody>
          <a:bodyPr>
            <a:noAutofit/>
          </a:bodyPr>
          <a:lstStyle/>
          <a:p>
            <a:pPr algn="l"/>
            <a:r>
              <a:rPr lang="en-IN" sz="2800" b="1" dirty="0">
                <a:latin typeface="+mj-lt"/>
              </a:rPr>
              <a:t>Statistics about Solid Waste Landfill w.r.t. Facility and County</a:t>
            </a:r>
          </a:p>
        </p:txBody>
      </p:sp>
      <p:sp>
        <p:nvSpPr>
          <p:cNvPr id="3" name="Subtitle 2">
            <a:extLst>
              <a:ext uri="{FF2B5EF4-FFF2-40B4-BE49-F238E27FC236}">
                <a16:creationId xmlns:a16="http://schemas.microsoft.com/office/drawing/2014/main" id="{BC6D3FA9-BD74-C794-21A1-5E63246BCF28}"/>
              </a:ext>
            </a:extLst>
          </p:cNvPr>
          <p:cNvSpPr>
            <a:spLocks noGrp="1"/>
          </p:cNvSpPr>
          <p:nvPr>
            <p:ph type="subTitle" idx="1"/>
          </p:nvPr>
        </p:nvSpPr>
        <p:spPr>
          <a:xfrm>
            <a:off x="161366" y="2572871"/>
            <a:ext cx="5262281" cy="3442447"/>
          </a:xfrm>
          <a:solidFill>
            <a:srgbClr val="A20000"/>
          </a:solidFill>
        </p:spPr>
        <p:txBody>
          <a:bodyPr>
            <a:normAutofit/>
          </a:bodyPr>
          <a:lstStyle/>
          <a:p>
            <a:pPr marL="342900" indent="-342900" algn="just">
              <a:buFont typeface="Wingdings" panose="05000000000000000000" pitchFamily="2" charset="2"/>
              <a:buChar char="q"/>
            </a:pPr>
            <a:r>
              <a:rPr lang="en-US" sz="2000" dirty="0">
                <a:solidFill>
                  <a:schemeClr val="bg1"/>
                </a:solidFill>
              </a:rPr>
              <a:t>By comparing max &amp; min country wise heat calculated in gwht is increased by 98.80%</a:t>
            </a:r>
          </a:p>
          <a:p>
            <a:pPr marL="342900" indent="-342900" algn="just">
              <a:buFont typeface="Wingdings" panose="05000000000000000000" pitchFamily="2" charset="2"/>
              <a:buChar char="q"/>
            </a:pPr>
            <a:r>
              <a:rPr lang="en-US" sz="2000" dirty="0">
                <a:solidFill>
                  <a:schemeClr val="bg1"/>
                </a:solidFill>
              </a:rPr>
              <a:t>By grouping the facility wise country, we get the  gwht high for palm beach which is 11.43% followed by Los Angeles which is 8.41%.</a:t>
            </a:r>
          </a:p>
          <a:p>
            <a:pPr marL="342900" indent="-342900" algn="just">
              <a:buFont typeface="Wingdings" panose="05000000000000000000" pitchFamily="2" charset="2"/>
              <a:buChar char="q"/>
            </a:pPr>
            <a:r>
              <a:rPr lang="en-US" sz="2000" dirty="0">
                <a:solidFill>
                  <a:schemeClr val="bg1"/>
                </a:solidFill>
              </a:rPr>
              <a:t>By comparing industry wise heat produced  in GWht, The petroleum refineries produces 20.14% followed by fossil fuel 9.19% and solid waste landfills 0.58%</a:t>
            </a:r>
            <a:endParaRPr lang="en-IN" sz="2000" dirty="0">
              <a:solidFill>
                <a:schemeClr val="bg1"/>
              </a:solidFill>
            </a:endParaRPr>
          </a:p>
        </p:txBody>
      </p:sp>
      <p:sp>
        <p:nvSpPr>
          <p:cNvPr id="5" name="Title 1">
            <a:extLst>
              <a:ext uri="{FF2B5EF4-FFF2-40B4-BE49-F238E27FC236}">
                <a16:creationId xmlns:a16="http://schemas.microsoft.com/office/drawing/2014/main" id="{503FE47E-4700-3244-A4E8-95ED928B385E}"/>
              </a:ext>
            </a:extLst>
          </p:cNvPr>
          <p:cNvSpPr txBox="1">
            <a:spLocks/>
          </p:cNvSpPr>
          <p:nvPr/>
        </p:nvSpPr>
        <p:spPr>
          <a:xfrm>
            <a:off x="96686" y="108155"/>
            <a:ext cx="2870632" cy="922133"/>
          </a:xfrm>
          <a:prstGeom prst="rect">
            <a:avLst/>
          </a:prstGeom>
          <a:solidFill>
            <a:srgbClr val="C00000"/>
          </a:solidFill>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dirty="0">
                <a:solidFill>
                  <a:schemeClr val="bg1"/>
                </a:solidFill>
                <a:latin typeface="Arial Black" panose="020B0A04020102020204" pitchFamily="34" charset="0"/>
              </a:rPr>
              <a:t>KPI-4</a:t>
            </a:r>
          </a:p>
        </p:txBody>
      </p:sp>
      <p:pic>
        <p:nvPicPr>
          <p:cNvPr id="7" name="Picture 6">
            <a:extLst>
              <a:ext uri="{FF2B5EF4-FFF2-40B4-BE49-F238E27FC236}">
                <a16:creationId xmlns:a16="http://schemas.microsoft.com/office/drawing/2014/main" id="{FC9092E5-F80B-B37F-D1DF-66C5DBF78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8005" y="-65742"/>
            <a:ext cx="2383995" cy="558800"/>
          </a:xfrm>
          <a:prstGeom prst="roundRect">
            <a:avLst>
              <a:gd name="adj" fmla="val 8594"/>
            </a:avLst>
          </a:prstGeom>
          <a:solidFill>
            <a:srgbClr val="FFFFFF">
              <a:shade val="85000"/>
            </a:srgbClr>
          </a:solidFill>
          <a:ln>
            <a:noFill/>
          </a:ln>
          <a:effectLst>
            <a:glow rad="393700">
              <a:schemeClr val="bg1">
                <a:lumMod val="95000"/>
                <a:alpha val="20000"/>
              </a:schemeClr>
            </a:glow>
          </a:effectLst>
          <a:scene3d>
            <a:camera prst="perspectiveAbove"/>
            <a:lightRig rig="threePt" dir="t"/>
          </a:scene3d>
          <a:sp3d extrusionH="254000">
            <a:bevelT w="165100" prst="coolSlant"/>
          </a:sp3d>
        </p:spPr>
      </p:pic>
      <p:pic>
        <p:nvPicPr>
          <p:cNvPr id="9" name="Picture 8">
            <a:extLst>
              <a:ext uri="{FF2B5EF4-FFF2-40B4-BE49-F238E27FC236}">
                <a16:creationId xmlns:a16="http://schemas.microsoft.com/office/drawing/2014/main" id="{D90252A6-4BC9-02CA-15A5-CB61F5BD65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1816" y="1963271"/>
            <a:ext cx="6438817" cy="4652681"/>
          </a:xfrm>
          <a:prstGeom prst="rect">
            <a:avLst/>
          </a:prstGeom>
        </p:spPr>
      </p:pic>
    </p:spTree>
    <p:extLst>
      <p:ext uri="{BB962C8B-B14F-4D97-AF65-F5344CB8AC3E}">
        <p14:creationId xmlns:p14="http://schemas.microsoft.com/office/powerpoint/2010/main" val="597173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2846E8A-D70A-89DF-4ED5-BE078CDBB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 y="0"/>
            <a:ext cx="12198803" cy="6854177"/>
          </a:xfrm>
          <a:prstGeom prst="rect">
            <a:avLst/>
          </a:prstGeom>
        </p:spPr>
      </p:pic>
      <p:sp>
        <p:nvSpPr>
          <p:cNvPr id="2" name="Title 1">
            <a:extLst>
              <a:ext uri="{FF2B5EF4-FFF2-40B4-BE49-F238E27FC236}">
                <a16:creationId xmlns:a16="http://schemas.microsoft.com/office/drawing/2014/main" id="{EFACE779-05A5-1D36-3B5B-BA37341D125C}"/>
              </a:ext>
            </a:extLst>
          </p:cNvPr>
          <p:cNvSpPr>
            <a:spLocks noGrp="1"/>
          </p:cNvSpPr>
          <p:nvPr>
            <p:ph type="ctrTitle"/>
          </p:nvPr>
        </p:nvSpPr>
        <p:spPr>
          <a:xfrm>
            <a:off x="96687" y="1264024"/>
            <a:ext cx="9934819" cy="510988"/>
          </a:xfrm>
          <a:solidFill>
            <a:schemeClr val="bg1"/>
          </a:solidFill>
        </p:spPr>
        <p:txBody>
          <a:bodyPr>
            <a:noAutofit/>
          </a:bodyPr>
          <a:lstStyle/>
          <a:p>
            <a:pPr algn="l"/>
            <a:r>
              <a:rPr lang="en-IN" sz="2800" b="1" dirty="0">
                <a:latin typeface="+mj-lt"/>
              </a:rPr>
              <a:t>% Distribution of each Grouping for MMBtu_TOTAL and GWht_TOTAL</a:t>
            </a:r>
          </a:p>
        </p:txBody>
      </p:sp>
      <p:sp>
        <p:nvSpPr>
          <p:cNvPr id="3" name="Subtitle 2">
            <a:extLst>
              <a:ext uri="{FF2B5EF4-FFF2-40B4-BE49-F238E27FC236}">
                <a16:creationId xmlns:a16="http://schemas.microsoft.com/office/drawing/2014/main" id="{BC6D3FA9-BD74-C794-21A1-5E63246BCF28}"/>
              </a:ext>
            </a:extLst>
          </p:cNvPr>
          <p:cNvSpPr>
            <a:spLocks noGrp="1"/>
          </p:cNvSpPr>
          <p:nvPr>
            <p:ph type="subTitle" idx="1"/>
          </p:nvPr>
        </p:nvSpPr>
        <p:spPr>
          <a:xfrm>
            <a:off x="591670" y="2545978"/>
            <a:ext cx="5020235" cy="3137646"/>
          </a:xfrm>
          <a:solidFill>
            <a:srgbClr val="A20000"/>
          </a:solidFill>
        </p:spPr>
        <p:txBody>
          <a:bodyPr/>
          <a:lstStyle/>
          <a:p>
            <a:pPr marL="342900" indent="-342900" algn="just">
              <a:buFont typeface="Wingdings" panose="05000000000000000000" pitchFamily="2" charset="2"/>
              <a:buChar char="q"/>
            </a:pPr>
            <a:r>
              <a:rPr lang="en-US" sz="2000" dirty="0">
                <a:solidFill>
                  <a:schemeClr val="bg1"/>
                </a:solidFill>
              </a:rPr>
              <a:t>In this KPI we have used the Grouping column to extract the selected group from the given CSV data set.</a:t>
            </a:r>
          </a:p>
          <a:p>
            <a:pPr marL="342900" indent="-342900" algn="just">
              <a:buFont typeface="Wingdings" panose="05000000000000000000" pitchFamily="2" charset="2"/>
              <a:buChar char="q"/>
            </a:pPr>
            <a:r>
              <a:rPr lang="en-US" sz="2000" dirty="0">
                <a:solidFill>
                  <a:schemeClr val="bg1"/>
                </a:solidFill>
              </a:rPr>
              <a:t>This KPI shows the MMBtu and GWHt total values over the given group.</a:t>
            </a:r>
          </a:p>
          <a:p>
            <a:pPr marL="342900" indent="-342900" algn="just">
              <a:buFont typeface="Wingdings" panose="05000000000000000000" pitchFamily="2" charset="2"/>
              <a:buChar char="q"/>
            </a:pPr>
            <a:r>
              <a:rPr lang="en-US" sz="2000" dirty="0">
                <a:solidFill>
                  <a:schemeClr val="bg1"/>
                </a:solidFill>
              </a:rPr>
              <a:t>MMBtu-total is shown in bar char and </a:t>
            </a:r>
            <a:r>
              <a:rPr lang="en-US" sz="2000" dirty="0" err="1">
                <a:solidFill>
                  <a:schemeClr val="bg1"/>
                </a:solidFill>
              </a:rPr>
              <a:t>GWHt</a:t>
            </a:r>
            <a:r>
              <a:rPr lang="en-US" sz="2000" dirty="0">
                <a:solidFill>
                  <a:schemeClr val="bg1"/>
                </a:solidFill>
              </a:rPr>
              <a:t>-total is shown in line chart, with the help of you are able to compare which is max and min  </a:t>
            </a: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IN" dirty="0"/>
          </a:p>
        </p:txBody>
      </p:sp>
      <p:sp>
        <p:nvSpPr>
          <p:cNvPr id="5" name="Title 1">
            <a:extLst>
              <a:ext uri="{FF2B5EF4-FFF2-40B4-BE49-F238E27FC236}">
                <a16:creationId xmlns:a16="http://schemas.microsoft.com/office/drawing/2014/main" id="{503FE47E-4700-3244-A4E8-95ED928B385E}"/>
              </a:ext>
            </a:extLst>
          </p:cNvPr>
          <p:cNvSpPr txBox="1">
            <a:spLocks/>
          </p:cNvSpPr>
          <p:nvPr/>
        </p:nvSpPr>
        <p:spPr>
          <a:xfrm>
            <a:off x="96686" y="108155"/>
            <a:ext cx="2870632" cy="922133"/>
          </a:xfrm>
          <a:prstGeom prst="rect">
            <a:avLst/>
          </a:prstGeom>
          <a:solidFill>
            <a:srgbClr val="C00000"/>
          </a:solidFill>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dirty="0">
                <a:solidFill>
                  <a:schemeClr val="bg1"/>
                </a:solidFill>
                <a:latin typeface="Arial Black" panose="020B0A04020102020204" pitchFamily="34" charset="0"/>
              </a:rPr>
              <a:t>KPI-5</a:t>
            </a:r>
          </a:p>
        </p:txBody>
      </p:sp>
      <p:pic>
        <p:nvPicPr>
          <p:cNvPr id="7" name="Picture 6">
            <a:extLst>
              <a:ext uri="{FF2B5EF4-FFF2-40B4-BE49-F238E27FC236}">
                <a16:creationId xmlns:a16="http://schemas.microsoft.com/office/drawing/2014/main" id="{FC9092E5-F80B-B37F-D1DF-66C5DBF78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8005" y="-65742"/>
            <a:ext cx="2383995" cy="558800"/>
          </a:xfrm>
          <a:prstGeom prst="roundRect">
            <a:avLst>
              <a:gd name="adj" fmla="val 8594"/>
            </a:avLst>
          </a:prstGeom>
          <a:solidFill>
            <a:srgbClr val="FFFFFF">
              <a:shade val="85000"/>
            </a:srgbClr>
          </a:solidFill>
          <a:ln>
            <a:noFill/>
          </a:ln>
          <a:effectLst>
            <a:glow rad="393700">
              <a:schemeClr val="bg1">
                <a:lumMod val="95000"/>
                <a:alpha val="20000"/>
              </a:schemeClr>
            </a:glow>
          </a:effectLst>
          <a:scene3d>
            <a:camera prst="perspectiveAbove"/>
            <a:lightRig rig="threePt" dir="t"/>
          </a:scene3d>
          <a:sp3d extrusionH="254000">
            <a:bevelT w="165100" prst="coolSlant"/>
          </a:sp3d>
        </p:spPr>
      </p:pic>
      <p:pic>
        <p:nvPicPr>
          <p:cNvPr id="8" name="Picture 7">
            <a:extLst>
              <a:ext uri="{FF2B5EF4-FFF2-40B4-BE49-F238E27FC236}">
                <a16:creationId xmlns:a16="http://schemas.microsoft.com/office/drawing/2014/main" id="{222FD4E0-205D-BEF7-F3C4-6DFD8978D9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2918" y="2052916"/>
            <a:ext cx="6167716" cy="4563035"/>
          </a:xfrm>
          <a:prstGeom prst="rect">
            <a:avLst/>
          </a:prstGeom>
        </p:spPr>
      </p:pic>
    </p:spTree>
    <p:extLst>
      <p:ext uri="{BB962C8B-B14F-4D97-AF65-F5344CB8AC3E}">
        <p14:creationId xmlns:p14="http://schemas.microsoft.com/office/powerpoint/2010/main" val="1194774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7DCC19-5135-417D-5617-F2CC74855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 y="0"/>
            <a:ext cx="12198803" cy="6854177"/>
          </a:xfrm>
          <a:prstGeom prst="rect">
            <a:avLst/>
          </a:prstGeom>
        </p:spPr>
      </p:pic>
      <p:sp>
        <p:nvSpPr>
          <p:cNvPr id="3" name="TextBox 2">
            <a:extLst>
              <a:ext uri="{FF2B5EF4-FFF2-40B4-BE49-F238E27FC236}">
                <a16:creationId xmlns:a16="http://schemas.microsoft.com/office/drawing/2014/main" id="{323A7938-E9BE-E5EE-7714-CBCBE78965CC}"/>
              </a:ext>
            </a:extLst>
          </p:cNvPr>
          <p:cNvSpPr txBox="1"/>
          <p:nvPr/>
        </p:nvSpPr>
        <p:spPr>
          <a:xfrm>
            <a:off x="475129" y="1788964"/>
            <a:ext cx="11412071" cy="1938992"/>
          </a:xfrm>
          <a:prstGeom prst="rect">
            <a:avLst/>
          </a:prstGeom>
          <a:noFill/>
          <a:ln>
            <a:noFill/>
          </a:ln>
          <a:effectLst>
            <a:outerShdw blurRad="190500" dist="228600" dir="2700000" algn="ctr">
              <a:srgbClr val="000000">
                <a:alpha val="30000"/>
              </a:srgbClr>
            </a:outerShdw>
            <a:reflection blurRad="6350" stA="50000" endA="300" endPos="90000" dist="50800" dir="5400000" sy="-100000" algn="bl" rotWithShape="0"/>
          </a:effectLst>
          <a:scene3d>
            <a:camera prst="orthographicFront">
              <a:rot lat="0" lon="0" rev="0"/>
            </a:camera>
            <a:lightRig rig="glow" dir="t">
              <a:rot lat="0" lon="0" rev="4800000"/>
            </a:lightRig>
          </a:scene3d>
          <a:sp3d prstMaterial="matte">
            <a:bevelT w="127000" h="63500"/>
          </a:sp3d>
        </p:spPr>
        <p:txBody>
          <a:bodyPr wrap="square">
            <a:spAutoFit/>
          </a:bodyPr>
          <a:lstStyle/>
          <a:p>
            <a:pPr algn="ctr"/>
            <a:r>
              <a:rPr lang="en-US" sz="12000" b="0" cap="none" spc="0" dirty="0">
                <a:ln w="0"/>
                <a:solidFill>
                  <a:srgbClr val="C00000"/>
                </a:solidFill>
                <a:effectLst>
                  <a:reflection blurRad="6350" stA="53000" endA="300" endPos="35500" dir="5400000" sy="-90000" algn="bl" rotWithShape="0"/>
                </a:effectLst>
                <a:latin typeface="Algerian" panose="04020705040A02060702" pitchFamily="82" charset="0"/>
              </a:rPr>
              <a:t>THANK YOU</a:t>
            </a:r>
          </a:p>
        </p:txBody>
      </p:sp>
    </p:spTree>
    <p:extLst>
      <p:ext uri="{BB962C8B-B14F-4D97-AF65-F5344CB8AC3E}">
        <p14:creationId xmlns:p14="http://schemas.microsoft.com/office/powerpoint/2010/main" val="1515849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TotalTime>
  <Words>491</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Arial</vt:lpstr>
      <vt:lpstr>Arial Black</vt:lpstr>
      <vt:lpstr>Calibri</vt:lpstr>
      <vt:lpstr>Calibri Light</vt:lpstr>
      <vt:lpstr>Wingdings</vt:lpstr>
      <vt:lpstr>Office Theme</vt:lpstr>
      <vt:lpstr>PowerPoint Presentation</vt:lpstr>
      <vt:lpstr>PowerPoint Presentation</vt:lpstr>
      <vt:lpstr>CONTENTS</vt:lpstr>
      <vt:lpstr>MMBtu_TOTAL for Ethane &amp; Ethanol</vt:lpstr>
      <vt:lpstr>% Share of MMBtu_TOTAL for each MECS Region</vt:lpstr>
      <vt:lpstr>Unit Name trend (1950-2023) Vs GWht_TOTAL</vt:lpstr>
      <vt:lpstr>Statistics about Solid Waste Landfill w.r.t. Facility and County</vt:lpstr>
      <vt:lpstr>% Distribution of each Grouping for MMBtu_TOTAL and GWht_TOTAL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Chaitali Sure</dc:creator>
  <cp:lastModifiedBy>Chaitali Sure</cp:lastModifiedBy>
  <cp:revision>8</cp:revision>
  <dcterms:created xsi:type="dcterms:W3CDTF">2023-01-24T13:10:07Z</dcterms:created>
  <dcterms:modified xsi:type="dcterms:W3CDTF">2023-01-28T10:51:09Z</dcterms:modified>
</cp:coreProperties>
</file>