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GB"/>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CC7C76A-72B4-4536-B6CE-369ED4A6A243}" type="datetimeFigureOut">
              <a:rPr lang="en-IN" smtClean="0"/>
              <a:t>30-10-2022</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804C87F9-47A4-44E4-A44B-2054AAF38128}" type="slidenum">
              <a:rPr lang="en-IN" smtClean="0"/>
              <a:t>‹#›</a:t>
            </a:fld>
            <a:endParaRPr lang="en-IN"/>
          </a:p>
        </p:txBody>
      </p:sp>
    </p:spTree>
    <p:extLst>
      <p:ext uri="{BB962C8B-B14F-4D97-AF65-F5344CB8AC3E}">
        <p14:creationId xmlns:p14="http://schemas.microsoft.com/office/powerpoint/2010/main" val="261491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C7C76A-72B4-4536-B6CE-369ED4A6A243}"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C87F9-47A4-44E4-A44B-2054AAF38128}" type="slidenum">
              <a:rPr lang="en-IN" smtClean="0"/>
              <a:t>‹#›</a:t>
            </a:fld>
            <a:endParaRPr lang="en-IN"/>
          </a:p>
        </p:txBody>
      </p:sp>
    </p:spTree>
    <p:extLst>
      <p:ext uri="{BB962C8B-B14F-4D97-AF65-F5344CB8AC3E}">
        <p14:creationId xmlns:p14="http://schemas.microsoft.com/office/powerpoint/2010/main" val="343377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C7C76A-72B4-4536-B6CE-369ED4A6A243}"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C87F9-47A4-44E4-A44B-2054AAF38128}" type="slidenum">
              <a:rPr lang="en-IN" smtClean="0"/>
              <a:t>‹#›</a:t>
            </a:fld>
            <a:endParaRPr lang="en-IN"/>
          </a:p>
        </p:txBody>
      </p:sp>
    </p:spTree>
    <p:extLst>
      <p:ext uri="{BB962C8B-B14F-4D97-AF65-F5344CB8AC3E}">
        <p14:creationId xmlns:p14="http://schemas.microsoft.com/office/powerpoint/2010/main" val="476977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C7C76A-72B4-4536-B6CE-369ED4A6A243}"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C87F9-47A4-44E4-A44B-2054AAF38128}" type="slidenum">
              <a:rPr lang="en-IN" smtClean="0"/>
              <a:t>‹#›</a:t>
            </a:fld>
            <a:endParaRPr lang="en-IN"/>
          </a:p>
        </p:txBody>
      </p:sp>
    </p:spTree>
    <p:extLst>
      <p:ext uri="{BB962C8B-B14F-4D97-AF65-F5344CB8AC3E}">
        <p14:creationId xmlns:p14="http://schemas.microsoft.com/office/powerpoint/2010/main" val="75481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GB"/>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CC7C76A-72B4-4536-B6CE-369ED4A6A243}"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C87F9-47A4-44E4-A44B-2054AAF38128}" type="slidenum">
              <a:rPr lang="en-IN" smtClean="0"/>
              <a:t>‹#›</a:t>
            </a:fld>
            <a:endParaRPr lang="en-IN"/>
          </a:p>
        </p:txBody>
      </p:sp>
    </p:spTree>
    <p:extLst>
      <p:ext uri="{BB962C8B-B14F-4D97-AF65-F5344CB8AC3E}">
        <p14:creationId xmlns:p14="http://schemas.microsoft.com/office/powerpoint/2010/main" val="96193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CC7C76A-72B4-4536-B6CE-369ED4A6A243}" type="datetimeFigureOut">
              <a:rPr lang="en-IN" smtClean="0"/>
              <a:t>30-10-2022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C87F9-47A4-44E4-A44B-2054AAF38128}" type="slidenum">
              <a:rPr lang="en-IN" smtClean="0"/>
              <a:t>‹#›</a:t>
            </a:fld>
            <a:endParaRPr lang="en-IN"/>
          </a:p>
        </p:txBody>
      </p:sp>
    </p:spTree>
    <p:extLst>
      <p:ext uri="{BB962C8B-B14F-4D97-AF65-F5344CB8AC3E}">
        <p14:creationId xmlns:p14="http://schemas.microsoft.com/office/powerpoint/2010/main" val="99011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CC7C76A-72B4-4536-B6CE-369ED4A6A243}" type="datetimeFigureOut">
              <a:rPr lang="en-IN" smtClean="0"/>
              <a:t>30-10-2022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4C87F9-47A4-44E4-A44B-2054AAF38128}" type="slidenum">
              <a:rPr lang="en-IN" smtClean="0"/>
              <a:t>‹#›</a:t>
            </a:fld>
            <a:endParaRPr lang="en-IN"/>
          </a:p>
        </p:txBody>
      </p:sp>
    </p:spTree>
    <p:extLst>
      <p:ext uri="{BB962C8B-B14F-4D97-AF65-F5344CB8AC3E}">
        <p14:creationId xmlns:p14="http://schemas.microsoft.com/office/powerpoint/2010/main" val="157117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CC7C76A-72B4-4536-B6CE-369ED4A6A243}" type="datetimeFigureOut">
              <a:rPr lang="en-IN" smtClean="0"/>
              <a:t>30-10-2022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4C87F9-47A4-44E4-A44B-2054AAF38128}" type="slidenum">
              <a:rPr lang="en-IN" smtClean="0"/>
              <a:t>‹#›</a:t>
            </a:fld>
            <a:endParaRPr lang="en-IN"/>
          </a:p>
        </p:txBody>
      </p:sp>
    </p:spTree>
    <p:extLst>
      <p:ext uri="{BB962C8B-B14F-4D97-AF65-F5344CB8AC3E}">
        <p14:creationId xmlns:p14="http://schemas.microsoft.com/office/powerpoint/2010/main" val="163747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7C76A-72B4-4536-B6CE-369ED4A6A243}" type="datetimeFigureOut">
              <a:rPr lang="en-IN" smtClean="0"/>
              <a:t>30-10-2022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4C87F9-47A4-44E4-A44B-2054AAF38128}" type="slidenum">
              <a:rPr lang="en-IN" smtClean="0"/>
              <a:t>‹#›</a:t>
            </a:fld>
            <a:endParaRPr lang="en-IN"/>
          </a:p>
        </p:txBody>
      </p:sp>
    </p:spTree>
    <p:extLst>
      <p:ext uri="{BB962C8B-B14F-4D97-AF65-F5344CB8AC3E}">
        <p14:creationId xmlns:p14="http://schemas.microsoft.com/office/powerpoint/2010/main" val="245374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CC7C76A-72B4-4536-B6CE-369ED4A6A243}" type="datetimeFigureOut">
              <a:rPr lang="en-IN" smtClean="0"/>
              <a:t>30-10-2022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C87F9-47A4-44E4-A44B-2054AAF38128}" type="slidenum">
              <a:rPr lang="en-IN" smtClean="0"/>
              <a:t>‹#›</a:t>
            </a:fld>
            <a:endParaRPr lang="en-IN"/>
          </a:p>
        </p:txBody>
      </p:sp>
    </p:spTree>
    <p:extLst>
      <p:ext uri="{BB962C8B-B14F-4D97-AF65-F5344CB8AC3E}">
        <p14:creationId xmlns:p14="http://schemas.microsoft.com/office/powerpoint/2010/main" val="20068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GB"/>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CC7C76A-72B4-4536-B6CE-369ED4A6A243}" type="datetimeFigureOut">
              <a:rPr lang="en-IN" smtClean="0"/>
              <a:t>30-10-2022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04C87F9-47A4-44E4-A44B-2054AAF38128}" type="slidenum">
              <a:rPr lang="en-IN" smtClean="0"/>
              <a:t>‹#›</a:t>
            </a:fld>
            <a:endParaRPr lang="en-IN"/>
          </a:p>
        </p:txBody>
      </p:sp>
    </p:spTree>
    <p:extLst>
      <p:ext uri="{BB962C8B-B14F-4D97-AF65-F5344CB8AC3E}">
        <p14:creationId xmlns:p14="http://schemas.microsoft.com/office/powerpoint/2010/main" val="7979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CC7C76A-72B4-4536-B6CE-369ED4A6A243}" type="datetimeFigureOut">
              <a:rPr lang="en-IN" smtClean="0"/>
              <a:t>30-10-2022</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04C87F9-47A4-44E4-A44B-2054AAF38128}"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2207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2347-4315-76E8-0020-34C462C7D05C}"/>
              </a:ext>
            </a:extLst>
          </p:cNvPr>
          <p:cNvSpPr>
            <a:spLocks noGrp="1"/>
          </p:cNvSpPr>
          <p:nvPr>
            <p:ph type="ctrTitle"/>
          </p:nvPr>
        </p:nvSpPr>
        <p:spPr>
          <a:xfrm>
            <a:off x="1828800" y="82458"/>
            <a:ext cx="7288307" cy="688508"/>
          </a:xfrm>
        </p:spPr>
        <p:txBody>
          <a:bodyPr>
            <a:normAutofit/>
          </a:bodyPr>
          <a:lstStyle/>
          <a:p>
            <a:r>
              <a:rPr lang="en-IN" sz="3200" dirty="0">
                <a:solidFill>
                  <a:srgbClr val="7030A0"/>
                </a:solidFill>
                <a:highlight>
                  <a:srgbClr val="C0C0C0"/>
                </a:highlight>
                <a:latin typeface="Algerian" panose="04020705040A02060702" pitchFamily="82" charset="0"/>
              </a:rPr>
              <a:t>Bank loan of customers</a:t>
            </a:r>
          </a:p>
        </p:txBody>
      </p:sp>
      <p:sp>
        <p:nvSpPr>
          <p:cNvPr id="3" name="Subtitle 2">
            <a:extLst>
              <a:ext uri="{FF2B5EF4-FFF2-40B4-BE49-F238E27FC236}">
                <a16:creationId xmlns:a16="http://schemas.microsoft.com/office/drawing/2014/main" id="{F190840C-6716-1365-6415-B87143D5E788}"/>
              </a:ext>
            </a:extLst>
          </p:cNvPr>
          <p:cNvSpPr>
            <a:spLocks noGrp="1"/>
          </p:cNvSpPr>
          <p:nvPr>
            <p:ph type="subTitle" idx="1"/>
          </p:nvPr>
        </p:nvSpPr>
        <p:spPr>
          <a:xfrm>
            <a:off x="720090" y="2822646"/>
            <a:ext cx="3074671" cy="2897374"/>
          </a:xfrm>
        </p:spPr>
        <p:txBody>
          <a:bodyPr>
            <a:normAutofit lnSpcReduction="10000"/>
          </a:bodyPr>
          <a:lstStyle/>
          <a:p>
            <a:r>
              <a:rPr lang="en-IN" sz="1800" dirty="0">
                <a:latin typeface="Algerian" panose="04020705040A02060702" pitchFamily="82" charset="0"/>
              </a:rPr>
              <a:t>Group – 2</a:t>
            </a:r>
          </a:p>
          <a:p>
            <a:pPr algn="l"/>
            <a:r>
              <a:rPr lang="en-IN" sz="2000" dirty="0" err="1"/>
              <a:t>Chaitali</a:t>
            </a:r>
            <a:r>
              <a:rPr lang="en-IN" sz="2000" dirty="0"/>
              <a:t> Sure </a:t>
            </a:r>
          </a:p>
          <a:p>
            <a:pPr algn="l"/>
            <a:r>
              <a:rPr lang="en-IN" sz="2000" dirty="0"/>
              <a:t>Pravin Patil</a:t>
            </a:r>
          </a:p>
          <a:p>
            <a:pPr algn="l"/>
            <a:r>
              <a:rPr lang="en-IN" sz="2000" dirty="0" err="1"/>
              <a:t>Shreyash</a:t>
            </a:r>
            <a:r>
              <a:rPr lang="en-IN" sz="2000" dirty="0"/>
              <a:t> Patil</a:t>
            </a:r>
          </a:p>
          <a:p>
            <a:pPr algn="l"/>
            <a:r>
              <a:rPr lang="en-IN" sz="2000" dirty="0"/>
              <a:t>Rajat Upadhyay</a:t>
            </a:r>
          </a:p>
          <a:p>
            <a:pPr algn="l"/>
            <a:r>
              <a:rPr lang="en-IN" sz="2000" dirty="0"/>
              <a:t>Vaishali </a:t>
            </a:r>
            <a:r>
              <a:rPr lang="en-IN" sz="2000" dirty="0" err="1"/>
              <a:t>Timase</a:t>
            </a:r>
            <a:endParaRPr lang="en-IN" sz="2000" dirty="0"/>
          </a:p>
        </p:txBody>
      </p:sp>
      <p:pic>
        <p:nvPicPr>
          <p:cNvPr id="5" name="Picture 4">
            <a:extLst>
              <a:ext uri="{FF2B5EF4-FFF2-40B4-BE49-F238E27FC236}">
                <a16:creationId xmlns:a16="http://schemas.microsoft.com/office/drawing/2014/main" id="{6807FB12-9843-4B1F-00F8-4D69C16D5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861" y="2456330"/>
            <a:ext cx="6627158" cy="3575141"/>
          </a:xfrm>
          <a:prstGeom prst="rect">
            <a:avLst/>
          </a:prstGeom>
        </p:spPr>
      </p:pic>
      <p:sp>
        <p:nvSpPr>
          <p:cNvPr id="7" name="TextBox 6">
            <a:extLst>
              <a:ext uri="{FF2B5EF4-FFF2-40B4-BE49-F238E27FC236}">
                <a16:creationId xmlns:a16="http://schemas.microsoft.com/office/drawing/2014/main" id="{24EDE622-1D4D-1ABA-BE5A-9C0A295994E6}"/>
              </a:ext>
            </a:extLst>
          </p:cNvPr>
          <p:cNvSpPr txBox="1"/>
          <p:nvPr/>
        </p:nvSpPr>
        <p:spPr>
          <a:xfrm>
            <a:off x="720090" y="1013483"/>
            <a:ext cx="10869929" cy="1200329"/>
          </a:xfrm>
          <a:prstGeom prst="rect">
            <a:avLst/>
          </a:prstGeom>
          <a:noFill/>
        </p:spPr>
        <p:txBody>
          <a:bodyPr wrap="square">
            <a:spAutoFit/>
          </a:bodyPr>
          <a:lstStyle/>
          <a:p>
            <a:pPr algn="just"/>
            <a:r>
              <a:rPr lang="en-IN" dirty="0"/>
              <a:t>In this project we are showing customers yearly loan amount , customers verification status is  verified or not. And it also shows customers loan status according to customers last credit pull, its show last payment date status according to home ownership, it shows revol balance according to customers grade and sub grade wise. This all about our project.</a:t>
            </a:r>
          </a:p>
        </p:txBody>
      </p:sp>
    </p:spTree>
    <p:extLst>
      <p:ext uri="{BB962C8B-B14F-4D97-AF65-F5344CB8AC3E}">
        <p14:creationId xmlns:p14="http://schemas.microsoft.com/office/powerpoint/2010/main" val="47031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5A2D-C03D-3FDA-55B5-8A475E92CF77}"/>
              </a:ext>
            </a:extLst>
          </p:cNvPr>
          <p:cNvSpPr>
            <a:spLocks noGrp="1"/>
          </p:cNvSpPr>
          <p:nvPr>
            <p:ph type="ctrTitle"/>
          </p:nvPr>
        </p:nvSpPr>
        <p:spPr>
          <a:xfrm>
            <a:off x="1698812" y="304352"/>
            <a:ext cx="8794376" cy="824753"/>
          </a:xfrm>
        </p:spPr>
        <p:txBody>
          <a:bodyPr>
            <a:normAutofit/>
          </a:bodyPr>
          <a:lstStyle/>
          <a:p>
            <a:r>
              <a:rPr lang="en-IN" sz="4400" dirty="0">
                <a:solidFill>
                  <a:srgbClr val="7030A0"/>
                </a:solidFill>
                <a:highlight>
                  <a:srgbClr val="C0C0C0"/>
                </a:highlight>
                <a:latin typeface="Algerian" panose="04020705040A02060702" pitchFamily="82" charset="0"/>
              </a:rPr>
              <a:t>INDEX</a:t>
            </a:r>
            <a:endParaRPr lang="en-IN" sz="3200" dirty="0">
              <a:solidFill>
                <a:srgbClr val="7030A0"/>
              </a:solidFill>
              <a:highlight>
                <a:srgbClr val="C0C0C0"/>
              </a:highlight>
              <a:latin typeface="Algerian" panose="04020705040A02060702" pitchFamily="82" charset="0"/>
            </a:endParaRPr>
          </a:p>
        </p:txBody>
      </p:sp>
      <p:sp>
        <p:nvSpPr>
          <p:cNvPr id="3" name="Subtitle 2">
            <a:extLst>
              <a:ext uri="{FF2B5EF4-FFF2-40B4-BE49-F238E27FC236}">
                <a16:creationId xmlns:a16="http://schemas.microsoft.com/office/drawing/2014/main" id="{ADEF9410-BB3C-2D10-F578-2364FC194DD7}"/>
              </a:ext>
            </a:extLst>
          </p:cNvPr>
          <p:cNvSpPr>
            <a:spLocks noGrp="1"/>
          </p:cNvSpPr>
          <p:nvPr>
            <p:ph type="subTitle" idx="1"/>
          </p:nvPr>
        </p:nvSpPr>
        <p:spPr>
          <a:xfrm>
            <a:off x="800099" y="1565910"/>
            <a:ext cx="10607041" cy="4263390"/>
          </a:xfrm>
        </p:spPr>
        <p:txBody>
          <a:bodyPr>
            <a:normAutofit fontScale="92500" lnSpcReduction="10000"/>
          </a:bodyPr>
          <a:lstStyle/>
          <a:p>
            <a:pPr marL="457200" indent="-457200" algn="l">
              <a:lnSpc>
                <a:spcPct val="110000"/>
              </a:lnSpc>
              <a:buFont typeface="Wingdings" pitchFamily="2" charset="2"/>
              <a:buChar char="q"/>
            </a:pPr>
            <a:r>
              <a:rPr lang="en-IN" sz="2100" dirty="0"/>
              <a:t>Year wise loan amount Status</a:t>
            </a:r>
          </a:p>
          <a:p>
            <a:pPr marL="457200" indent="-457200" algn="l">
              <a:lnSpc>
                <a:spcPct val="110000"/>
              </a:lnSpc>
              <a:buFont typeface="Wingdings" pitchFamily="2" charset="2"/>
              <a:buChar char="q"/>
            </a:pPr>
            <a:endParaRPr lang="en-IN" sz="2100" dirty="0"/>
          </a:p>
          <a:p>
            <a:pPr marL="457200" indent="-457200" algn="l">
              <a:lnSpc>
                <a:spcPct val="110000"/>
              </a:lnSpc>
              <a:buFont typeface="Wingdings" pitchFamily="2" charset="2"/>
              <a:buChar char="q"/>
            </a:pPr>
            <a:r>
              <a:rPr lang="en-IN" sz="2100" dirty="0"/>
              <a:t>Grade and sub grade wise revol_bal</a:t>
            </a:r>
          </a:p>
          <a:p>
            <a:pPr marL="457200" indent="-457200" algn="l">
              <a:lnSpc>
                <a:spcPct val="110000"/>
              </a:lnSpc>
              <a:buFont typeface="Wingdings" pitchFamily="2" charset="2"/>
              <a:buChar char="q"/>
            </a:pPr>
            <a:endParaRPr lang="en-IN" sz="2100" dirty="0"/>
          </a:p>
          <a:p>
            <a:pPr marL="457200" indent="-457200" algn="l">
              <a:lnSpc>
                <a:spcPct val="110000"/>
              </a:lnSpc>
              <a:buFont typeface="Wingdings" pitchFamily="2" charset="2"/>
              <a:buChar char="q"/>
            </a:pPr>
            <a:r>
              <a:rPr lang="en-IN" sz="2100" dirty="0"/>
              <a:t>Total Payment for Verified Status Vs Total Payment for Non Verified Status</a:t>
            </a:r>
          </a:p>
          <a:p>
            <a:pPr marL="457200" indent="-457200" algn="l">
              <a:lnSpc>
                <a:spcPct val="110000"/>
              </a:lnSpc>
              <a:buFont typeface="Wingdings" pitchFamily="2" charset="2"/>
              <a:buChar char="q"/>
            </a:pPr>
            <a:endParaRPr lang="en-IN" sz="2100" dirty="0"/>
          </a:p>
          <a:p>
            <a:pPr marL="457200" indent="-457200" algn="l">
              <a:lnSpc>
                <a:spcPct val="110000"/>
              </a:lnSpc>
              <a:buFont typeface="Wingdings" pitchFamily="2" charset="2"/>
              <a:buChar char="q"/>
            </a:pPr>
            <a:r>
              <a:rPr lang="en-IN" sz="2100" dirty="0"/>
              <a:t>State wise and last_credit_pull_d wise loan status</a:t>
            </a:r>
          </a:p>
          <a:p>
            <a:pPr marL="457200" indent="-457200" algn="l">
              <a:lnSpc>
                <a:spcPct val="110000"/>
              </a:lnSpc>
              <a:buFont typeface="Wingdings" pitchFamily="2" charset="2"/>
              <a:buChar char="q"/>
            </a:pPr>
            <a:endParaRPr lang="en-IN" sz="2100" dirty="0"/>
          </a:p>
          <a:p>
            <a:pPr marL="457200" indent="-457200" algn="l">
              <a:lnSpc>
                <a:spcPct val="110000"/>
              </a:lnSpc>
              <a:buFont typeface="Wingdings" pitchFamily="2" charset="2"/>
              <a:buChar char="q"/>
            </a:pPr>
            <a:r>
              <a:rPr lang="en-IN" sz="2100" dirty="0"/>
              <a:t>Home ownership Vs last payment date stats</a:t>
            </a:r>
          </a:p>
          <a:p>
            <a:endParaRPr lang="en-IN" dirty="0"/>
          </a:p>
        </p:txBody>
      </p:sp>
    </p:spTree>
    <p:extLst>
      <p:ext uri="{BB962C8B-B14F-4D97-AF65-F5344CB8AC3E}">
        <p14:creationId xmlns:p14="http://schemas.microsoft.com/office/powerpoint/2010/main" val="231609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2E10-B6BC-9AB4-646C-5C1D706DF21E}"/>
              </a:ext>
            </a:extLst>
          </p:cNvPr>
          <p:cNvSpPr>
            <a:spLocks noGrp="1"/>
          </p:cNvSpPr>
          <p:nvPr>
            <p:ph type="ctrTitle"/>
          </p:nvPr>
        </p:nvSpPr>
        <p:spPr>
          <a:xfrm>
            <a:off x="134470" y="143435"/>
            <a:ext cx="9144000" cy="1334808"/>
          </a:xfrm>
        </p:spPr>
        <p:txBody>
          <a:bodyPr>
            <a:normAutofit fontScale="90000"/>
          </a:bodyPr>
          <a:lstStyle/>
          <a:p>
            <a:pPr algn="l"/>
            <a:r>
              <a:rPr lang="en-IN" sz="3100" dirty="0">
                <a:solidFill>
                  <a:srgbClr val="7030A0"/>
                </a:solidFill>
                <a:highlight>
                  <a:srgbClr val="C0C0C0"/>
                </a:highlight>
                <a:latin typeface="Algerian" panose="04020705040A02060702" pitchFamily="82" charset="0"/>
              </a:rPr>
              <a:t>KPI 1 - Year wise loan amount Stats</a:t>
            </a:r>
            <a:br>
              <a:rPr lang="en-IN" dirty="0">
                <a:solidFill>
                  <a:srgbClr val="7030A0"/>
                </a:solidFill>
                <a:latin typeface="+mj-lt"/>
              </a:rPr>
            </a:br>
            <a:endParaRPr lang="en-IN" dirty="0">
              <a:solidFill>
                <a:srgbClr val="7030A0"/>
              </a:solidFill>
            </a:endParaRPr>
          </a:p>
        </p:txBody>
      </p:sp>
      <p:sp>
        <p:nvSpPr>
          <p:cNvPr id="3" name="Subtitle 2">
            <a:extLst>
              <a:ext uri="{FF2B5EF4-FFF2-40B4-BE49-F238E27FC236}">
                <a16:creationId xmlns:a16="http://schemas.microsoft.com/office/drawing/2014/main" id="{9A3A7B90-881E-CD0F-64ED-0A7FA98450F6}"/>
              </a:ext>
            </a:extLst>
          </p:cNvPr>
          <p:cNvSpPr>
            <a:spLocks noGrp="1"/>
          </p:cNvSpPr>
          <p:nvPr>
            <p:ph type="subTitle" idx="1"/>
          </p:nvPr>
        </p:nvSpPr>
        <p:spPr>
          <a:xfrm>
            <a:off x="197224" y="1317812"/>
            <a:ext cx="5898776" cy="5163670"/>
          </a:xfrm>
        </p:spPr>
        <p:txBody>
          <a:bodyPr/>
          <a:lstStyle/>
          <a:p>
            <a:pPr marL="457200" indent="-457200" algn="l">
              <a:buFont typeface="Arial" panose="020B0604020202020204" pitchFamily="34" charset="0"/>
              <a:buChar char="•"/>
            </a:pPr>
            <a:endParaRPr lang="en-US" sz="1800" dirty="0"/>
          </a:p>
          <a:p>
            <a:pPr marL="457200" indent="-457200" algn="l">
              <a:buFont typeface="Arial" panose="020B0604020202020204" pitchFamily="34" charset="0"/>
              <a:buChar char="•"/>
            </a:pPr>
            <a:r>
              <a:rPr lang="en-US" sz="1800" dirty="0"/>
              <a:t>Total percentage increased is 99.14% by comparing loan taken in year 2007 and 2011</a:t>
            </a:r>
          </a:p>
          <a:p>
            <a:pPr marL="457200" indent="-457200" algn="l">
              <a:buFont typeface="Arial" panose="020B0604020202020204" pitchFamily="34" charset="0"/>
              <a:buChar char="•"/>
            </a:pPr>
            <a:r>
              <a:rPr lang="en-US" sz="1800" dirty="0"/>
              <a:t>Total installment for term 3 years is higher compared to total installment for term 5 years </a:t>
            </a:r>
          </a:p>
          <a:p>
            <a:pPr marL="457200" indent="-457200" algn="l">
              <a:buFont typeface="Arial" panose="020B0604020202020204" pitchFamily="34" charset="0"/>
              <a:buChar char="•"/>
            </a:pPr>
            <a:r>
              <a:rPr lang="en-US" sz="1800" dirty="0"/>
              <a:t>Comparing funded amount taken in year 2007 and 2011 increased by 99.15%.</a:t>
            </a:r>
          </a:p>
          <a:p>
            <a:pPr marL="457200" indent="-457200" algn="l">
              <a:buFont typeface="Arial" panose="020B0604020202020204" pitchFamily="34" charset="0"/>
              <a:buChar char="•"/>
            </a:pPr>
            <a:endParaRPr lang="en-US" sz="1800" dirty="0"/>
          </a:p>
          <a:p>
            <a:endParaRPr lang="en-IN" dirty="0"/>
          </a:p>
        </p:txBody>
      </p:sp>
      <p:sp>
        <p:nvSpPr>
          <p:cNvPr id="4" name="TextBox 3">
            <a:extLst>
              <a:ext uri="{FF2B5EF4-FFF2-40B4-BE49-F238E27FC236}">
                <a16:creationId xmlns:a16="http://schemas.microsoft.com/office/drawing/2014/main" id="{239BFA4C-5D29-1F16-28CA-90B525784807}"/>
              </a:ext>
            </a:extLst>
          </p:cNvPr>
          <p:cNvSpPr txBox="1"/>
          <p:nvPr/>
        </p:nvSpPr>
        <p:spPr>
          <a:xfrm>
            <a:off x="6804836" y="1478243"/>
            <a:ext cx="4896833" cy="4074418"/>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dirty="0"/>
          </a:p>
        </p:txBody>
      </p:sp>
    </p:spTree>
    <p:extLst>
      <p:ext uri="{BB962C8B-B14F-4D97-AF65-F5344CB8AC3E}">
        <p14:creationId xmlns:p14="http://schemas.microsoft.com/office/powerpoint/2010/main" val="92150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AE15-A0A9-D9D2-C541-8FC9577FCCC7}"/>
              </a:ext>
            </a:extLst>
          </p:cNvPr>
          <p:cNvSpPr>
            <a:spLocks noGrp="1"/>
          </p:cNvSpPr>
          <p:nvPr>
            <p:ph type="ctrTitle"/>
          </p:nvPr>
        </p:nvSpPr>
        <p:spPr>
          <a:xfrm>
            <a:off x="89647" y="82457"/>
            <a:ext cx="9144000" cy="697473"/>
          </a:xfrm>
        </p:spPr>
        <p:txBody>
          <a:bodyPr>
            <a:normAutofit/>
          </a:bodyPr>
          <a:lstStyle/>
          <a:p>
            <a:pPr algn="l"/>
            <a:r>
              <a:rPr lang="en-IN" sz="2800" dirty="0">
                <a:solidFill>
                  <a:srgbClr val="7030A0"/>
                </a:solidFill>
                <a:highlight>
                  <a:srgbClr val="C0C0C0"/>
                </a:highlight>
                <a:latin typeface="Algerian" panose="04020705040A02060702" pitchFamily="82" charset="0"/>
              </a:rPr>
              <a:t>KPI 2 </a:t>
            </a:r>
            <a:r>
              <a:rPr lang="en-IN" sz="3100" dirty="0">
                <a:solidFill>
                  <a:srgbClr val="7030A0"/>
                </a:solidFill>
                <a:highlight>
                  <a:srgbClr val="C0C0C0"/>
                </a:highlight>
                <a:latin typeface="Algerian" panose="04020705040A02060702" pitchFamily="82" charset="0"/>
              </a:rPr>
              <a:t>- Grade and sub grade wise revol_bal</a:t>
            </a:r>
          </a:p>
        </p:txBody>
      </p:sp>
      <p:sp>
        <p:nvSpPr>
          <p:cNvPr id="3" name="Subtitle 2">
            <a:extLst>
              <a:ext uri="{FF2B5EF4-FFF2-40B4-BE49-F238E27FC236}">
                <a16:creationId xmlns:a16="http://schemas.microsoft.com/office/drawing/2014/main" id="{5AF6081B-FFF1-46E7-A4BF-D1971BF03E40}"/>
              </a:ext>
            </a:extLst>
          </p:cNvPr>
          <p:cNvSpPr>
            <a:spLocks noGrp="1"/>
          </p:cNvSpPr>
          <p:nvPr>
            <p:ph type="subTitle" idx="1"/>
          </p:nvPr>
        </p:nvSpPr>
        <p:spPr>
          <a:xfrm>
            <a:off x="385483" y="1544170"/>
            <a:ext cx="4464423" cy="3769659"/>
          </a:xfrm>
        </p:spPr>
        <p:txBody>
          <a:bodyPr>
            <a:normAutofit fontScale="70000" lnSpcReduction="20000"/>
          </a:bodyPr>
          <a:lstStyle/>
          <a:p>
            <a:pPr marL="457200" indent="-457200" algn="l">
              <a:buFont typeface="Arial" panose="020B0604020202020204" pitchFamily="34" charset="0"/>
              <a:buChar char="•"/>
            </a:pPr>
            <a:r>
              <a:rPr lang="en-US" sz="1800" dirty="0"/>
              <a:t>It shows sum of grade and subgrade</a:t>
            </a:r>
          </a:p>
          <a:p>
            <a:pPr marL="457200" indent="-457200" algn="l">
              <a:buFont typeface="Arial" panose="020B0604020202020204" pitchFamily="34" charset="0"/>
              <a:buChar char="•"/>
            </a:pPr>
            <a:r>
              <a:rPr lang="en-US" dirty="0"/>
              <a:t>Graph</a:t>
            </a:r>
            <a:r>
              <a:rPr lang="en-US" sz="1800" dirty="0"/>
              <a:t> shows comparison between grades</a:t>
            </a:r>
          </a:p>
          <a:p>
            <a:pPr marL="457200" indent="-457200" algn="l">
              <a:buFont typeface="Arial" panose="020B0604020202020204" pitchFamily="34" charset="0"/>
              <a:buChar char="•"/>
            </a:pPr>
            <a:r>
              <a:rPr lang="en-US" sz="1800" dirty="0"/>
              <a:t>It shows grade and sub grade wise minimum and maximum</a:t>
            </a:r>
          </a:p>
          <a:p>
            <a:pPr marL="457200" indent="-457200" algn="l">
              <a:buFont typeface="Arial" panose="020B0604020202020204" pitchFamily="34" charset="0"/>
              <a:buChar char="•"/>
            </a:pPr>
            <a:r>
              <a:rPr lang="en-US" dirty="0"/>
              <a:t>In this Grade B has highest </a:t>
            </a:r>
            <a:r>
              <a:rPr lang="en-US" dirty="0" err="1"/>
              <a:t>revol_bal</a:t>
            </a:r>
            <a:r>
              <a:rPr lang="en-US" dirty="0"/>
              <a:t> as compare to other grade.</a:t>
            </a:r>
          </a:p>
          <a:p>
            <a:pPr marL="457200" indent="-457200" algn="l">
              <a:buFont typeface="Arial" panose="020B0604020202020204" pitchFamily="34" charset="0"/>
              <a:buChar char="•"/>
            </a:pPr>
            <a:r>
              <a:rPr lang="en-US" sz="1800" dirty="0"/>
              <a:t>By using grading system, Bank accurately evaluate credit risk or probability of loss due to a borrower’s failure to make payments.</a:t>
            </a:r>
          </a:p>
          <a:p>
            <a:pPr marL="457200" indent="-457200" algn="l">
              <a:buFont typeface="Arial" panose="020B0604020202020204" pitchFamily="34" charset="0"/>
              <a:buChar char="•"/>
            </a:pPr>
            <a:r>
              <a:rPr lang="en-US" dirty="0"/>
              <a:t>It establishes a cut off point to help lenders decides how much risk they are willing to take on.</a:t>
            </a:r>
          </a:p>
          <a:p>
            <a:pPr marL="457200" indent="-457200" algn="l">
              <a:buFont typeface="Arial" panose="020B0604020202020204" pitchFamily="34" charset="0"/>
              <a:buChar char="•"/>
            </a:pPr>
            <a:endParaRPr lang="en-IN" sz="1800" dirty="0"/>
          </a:p>
        </p:txBody>
      </p:sp>
      <p:pic>
        <p:nvPicPr>
          <p:cNvPr id="4" name="Picture 3">
            <a:extLst>
              <a:ext uri="{FF2B5EF4-FFF2-40B4-BE49-F238E27FC236}">
                <a16:creationId xmlns:a16="http://schemas.microsoft.com/office/drawing/2014/main" id="{979F1FE7-57B7-8017-27F6-F30015D88D4C}"/>
              </a:ext>
            </a:extLst>
          </p:cNvPr>
          <p:cNvPicPr>
            <a:picLocks noChangeAspect="1"/>
          </p:cNvPicPr>
          <p:nvPr/>
        </p:nvPicPr>
        <p:blipFill>
          <a:blip r:embed="rId2"/>
          <a:stretch>
            <a:fillRect/>
          </a:stretch>
        </p:blipFill>
        <p:spPr>
          <a:xfrm>
            <a:off x="5307350" y="1544170"/>
            <a:ext cx="6632859" cy="4167517"/>
          </a:xfrm>
          <a:prstGeom prst="rect">
            <a:avLst/>
          </a:prstGeom>
        </p:spPr>
      </p:pic>
    </p:spTree>
    <p:extLst>
      <p:ext uri="{BB962C8B-B14F-4D97-AF65-F5344CB8AC3E}">
        <p14:creationId xmlns:p14="http://schemas.microsoft.com/office/powerpoint/2010/main" val="208886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B378-3193-3973-3E9D-A92820974FA3}"/>
              </a:ext>
            </a:extLst>
          </p:cNvPr>
          <p:cNvSpPr>
            <a:spLocks noGrp="1"/>
          </p:cNvSpPr>
          <p:nvPr>
            <p:ph type="title"/>
          </p:nvPr>
        </p:nvSpPr>
        <p:spPr>
          <a:xfrm>
            <a:off x="174811" y="251013"/>
            <a:ext cx="10515600" cy="803274"/>
          </a:xfrm>
        </p:spPr>
        <p:txBody>
          <a:bodyPr>
            <a:normAutofit fontScale="90000"/>
          </a:bodyPr>
          <a:lstStyle/>
          <a:p>
            <a:r>
              <a:rPr lang="en-IN" sz="2800" dirty="0">
                <a:solidFill>
                  <a:srgbClr val="7030A0"/>
                </a:solidFill>
                <a:highlight>
                  <a:srgbClr val="C0C0C0"/>
                </a:highlight>
                <a:latin typeface="Algerian" panose="04020705040A02060702" pitchFamily="82" charset="0"/>
              </a:rPr>
              <a:t>KPI 3 - </a:t>
            </a:r>
            <a:r>
              <a:rPr lang="en-IN" sz="3100" dirty="0">
                <a:solidFill>
                  <a:srgbClr val="7030A0"/>
                </a:solidFill>
                <a:highlight>
                  <a:srgbClr val="C0C0C0"/>
                </a:highlight>
                <a:latin typeface="Algerian" panose="04020705040A02060702" pitchFamily="82" charset="0"/>
              </a:rPr>
              <a:t>Total Payment for Verified Status Vs Total Payment for Non Verified Status</a:t>
            </a:r>
            <a:br>
              <a:rPr lang="en-IN" sz="3100" dirty="0">
                <a:solidFill>
                  <a:srgbClr val="7030A0"/>
                </a:solidFill>
                <a:highlight>
                  <a:srgbClr val="C0C0C0"/>
                </a:highlight>
                <a:latin typeface="Algerian" panose="04020705040A02060702" pitchFamily="82" charset="0"/>
              </a:rPr>
            </a:br>
            <a:endParaRPr lang="en-IN" sz="3100" dirty="0">
              <a:solidFill>
                <a:srgbClr val="7030A0"/>
              </a:solidFill>
              <a:highlight>
                <a:srgbClr val="C0C0C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79DBBA46-C106-46D4-83E1-90C3188846D0}"/>
              </a:ext>
            </a:extLst>
          </p:cNvPr>
          <p:cNvSpPr>
            <a:spLocks noGrp="1"/>
          </p:cNvSpPr>
          <p:nvPr>
            <p:ph idx="1"/>
          </p:nvPr>
        </p:nvSpPr>
        <p:spPr>
          <a:xfrm>
            <a:off x="354107" y="1810870"/>
            <a:ext cx="5033682" cy="3523130"/>
          </a:xfrm>
        </p:spPr>
        <p:txBody>
          <a:bodyPr>
            <a:normAutofit lnSpcReduction="10000"/>
          </a:bodyPr>
          <a:lstStyle/>
          <a:p>
            <a:r>
              <a:rPr lang="en-US" sz="1800" dirty="0"/>
              <a:t>ACCORDING TO OUR VERIFICATION STATUS WE HAVE TO CALCULATE OUR TOTAL PAYMENT.</a:t>
            </a:r>
          </a:p>
          <a:p>
            <a:r>
              <a:rPr lang="en-US" sz="1800" dirty="0"/>
              <a:t>IF OUR LOAN IS APPROVED THEN YOUR VERIFICATION STATUS IS  VERIFIED AND IF IT IS NOT APPROVED THEN YOUR VERIFICATION STATUS IS NONVERIFIED.</a:t>
            </a:r>
          </a:p>
          <a:p>
            <a:r>
              <a:rPr lang="en-US" sz="1800" dirty="0"/>
              <a:t>THE VERIFICATION STATUS IS MORE THAN NON VERIFICATION STATUS BY 66.35 M .</a:t>
            </a:r>
          </a:p>
          <a:p>
            <a:pPr marL="0" indent="0">
              <a:buNone/>
            </a:pPr>
            <a:r>
              <a:rPr lang="en-US" sz="1800" dirty="0"/>
              <a:t> </a:t>
            </a:r>
            <a:endParaRPr lang="en-IN" sz="1800" dirty="0"/>
          </a:p>
        </p:txBody>
      </p:sp>
      <p:pic>
        <p:nvPicPr>
          <p:cNvPr id="7" name="Picture 6">
            <a:extLst>
              <a:ext uri="{FF2B5EF4-FFF2-40B4-BE49-F238E27FC236}">
                <a16:creationId xmlns:a16="http://schemas.microsoft.com/office/drawing/2014/main" id="{D4A26F9A-B4FB-24C7-A06F-5543100A7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971" y="1173883"/>
            <a:ext cx="5599922" cy="4790819"/>
          </a:xfrm>
          <a:prstGeom prst="rect">
            <a:avLst/>
          </a:prstGeom>
        </p:spPr>
      </p:pic>
    </p:spTree>
    <p:extLst>
      <p:ext uri="{BB962C8B-B14F-4D97-AF65-F5344CB8AC3E}">
        <p14:creationId xmlns:p14="http://schemas.microsoft.com/office/powerpoint/2010/main" val="331410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CA94-6FAB-49CD-7067-E7B3AA8DD839}"/>
              </a:ext>
            </a:extLst>
          </p:cNvPr>
          <p:cNvSpPr>
            <a:spLocks noGrp="1"/>
          </p:cNvSpPr>
          <p:nvPr>
            <p:ph type="title"/>
          </p:nvPr>
        </p:nvSpPr>
        <p:spPr>
          <a:xfrm>
            <a:off x="138953" y="395706"/>
            <a:ext cx="11914094" cy="674781"/>
          </a:xfrm>
        </p:spPr>
        <p:txBody>
          <a:bodyPr>
            <a:normAutofit fontScale="90000"/>
          </a:bodyPr>
          <a:lstStyle/>
          <a:p>
            <a:r>
              <a:rPr lang="en-IN" sz="2800" dirty="0">
                <a:solidFill>
                  <a:srgbClr val="7030A0"/>
                </a:solidFill>
                <a:highlight>
                  <a:srgbClr val="C0C0C0"/>
                </a:highlight>
                <a:latin typeface="Algerian" panose="04020705040A02060702" pitchFamily="82" charset="0"/>
              </a:rPr>
              <a:t>KPI 4 - </a:t>
            </a:r>
            <a:r>
              <a:rPr lang="en-IN" sz="3100" dirty="0">
                <a:solidFill>
                  <a:srgbClr val="7030A0"/>
                </a:solidFill>
                <a:highlight>
                  <a:srgbClr val="C0C0C0"/>
                </a:highlight>
                <a:latin typeface="Algerian" panose="04020705040A02060702" pitchFamily="82" charset="0"/>
              </a:rPr>
              <a:t>State wise and last_credit_pull_d wise loan status</a:t>
            </a:r>
            <a:br>
              <a:rPr lang="en-IN" sz="1100" dirty="0">
                <a:solidFill>
                  <a:srgbClr val="7030A0"/>
                </a:solidFill>
                <a:highlight>
                  <a:srgbClr val="C0C0C0"/>
                </a:highlight>
                <a:latin typeface="+mj-lt"/>
              </a:rPr>
            </a:br>
            <a:endParaRPr lang="en-IN" sz="2800" dirty="0">
              <a:solidFill>
                <a:srgbClr val="7030A0"/>
              </a:solidFill>
              <a:highlight>
                <a:srgbClr val="C0C0C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EC482256-6A1B-B98F-F836-1194A7AE6DD3}"/>
              </a:ext>
            </a:extLst>
          </p:cNvPr>
          <p:cNvSpPr>
            <a:spLocks noGrp="1"/>
          </p:cNvSpPr>
          <p:nvPr>
            <p:ph idx="1"/>
          </p:nvPr>
        </p:nvSpPr>
        <p:spPr>
          <a:xfrm>
            <a:off x="273423" y="1692602"/>
            <a:ext cx="4298576" cy="3058692"/>
          </a:xfrm>
        </p:spPr>
        <p:txBody>
          <a:bodyPr>
            <a:normAutofit/>
          </a:bodyPr>
          <a:lstStyle/>
          <a:p>
            <a:r>
              <a:rPr lang="en-US" sz="1800" dirty="0"/>
              <a:t>IT SHOWS WHICH STATE HAS MAX PAYMENT PENDING AND MADE PAYMENT.</a:t>
            </a:r>
          </a:p>
          <a:p>
            <a:r>
              <a:rPr lang="en-US" sz="1800" dirty="0"/>
              <a:t>EVEN IT CAN BE COMPARED WHEN WAS LOAN GIVEN AND WHEN THE FULL PAYMENT HAS BEEN MADE THROUGH DATE COMPARING STATES.</a:t>
            </a:r>
          </a:p>
          <a:p>
            <a:endParaRPr lang="en-IN" sz="1800" dirty="0"/>
          </a:p>
        </p:txBody>
      </p:sp>
      <p:pic>
        <p:nvPicPr>
          <p:cNvPr id="5" name="Picture 4">
            <a:extLst>
              <a:ext uri="{FF2B5EF4-FFF2-40B4-BE49-F238E27FC236}">
                <a16:creationId xmlns:a16="http://schemas.microsoft.com/office/drawing/2014/main" id="{2B33AB40-EE68-807F-51C6-9003933AF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060" y="1070487"/>
            <a:ext cx="5857987" cy="4880147"/>
          </a:xfrm>
          <a:prstGeom prst="rect">
            <a:avLst/>
          </a:prstGeom>
        </p:spPr>
      </p:pic>
    </p:spTree>
    <p:extLst>
      <p:ext uri="{BB962C8B-B14F-4D97-AF65-F5344CB8AC3E}">
        <p14:creationId xmlns:p14="http://schemas.microsoft.com/office/powerpoint/2010/main" val="30140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2269-5A8D-8336-DD37-038DFD6F870A}"/>
              </a:ext>
            </a:extLst>
          </p:cNvPr>
          <p:cNvSpPr>
            <a:spLocks noGrp="1"/>
          </p:cNvSpPr>
          <p:nvPr>
            <p:ph type="title"/>
          </p:nvPr>
        </p:nvSpPr>
        <p:spPr>
          <a:xfrm>
            <a:off x="76200" y="0"/>
            <a:ext cx="10515600" cy="1060263"/>
          </a:xfrm>
        </p:spPr>
        <p:txBody>
          <a:bodyPr>
            <a:normAutofit/>
          </a:bodyPr>
          <a:lstStyle/>
          <a:p>
            <a:r>
              <a:rPr lang="en-IN" sz="2800" dirty="0">
                <a:solidFill>
                  <a:srgbClr val="7030A0"/>
                </a:solidFill>
                <a:highlight>
                  <a:srgbClr val="C0C0C0"/>
                </a:highlight>
                <a:latin typeface="Algerian" panose="04020705040A02060702" pitchFamily="82" charset="0"/>
              </a:rPr>
              <a:t>KPI 5 - Home ownership Vs last payment date stats</a:t>
            </a:r>
          </a:p>
        </p:txBody>
      </p:sp>
      <p:sp>
        <p:nvSpPr>
          <p:cNvPr id="3" name="Content Placeholder 2">
            <a:extLst>
              <a:ext uri="{FF2B5EF4-FFF2-40B4-BE49-F238E27FC236}">
                <a16:creationId xmlns:a16="http://schemas.microsoft.com/office/drawing/2014/main" id="{8DA257C0-0AD0-076D-F3D0-B2DFFB2BBC0E}"/>
              </a:ext>
            </a:extLst>
          </p:cNvPr>
          <p:cNvSpPr>
            <a:spLocks noGrp="1"/>
          </p:cNvSpPr>
          <p:nvPr>
            <p:ph idx="1"/>
          </p:nvPr>
        </p:nvSpPr>
        <p:spPr>
          <a:xfrm>
            <a:off x="300317" y="1486413"/>
            <a:ext cx="5345109" cy="3801204"/>
          </a:xfrm>
        </p:spPr>
        <p:txBody>
          <a:bodyPr>
            <a:normAutofit fontScale="85000" lnSpcReduction="10000"/>
          </a:bodyPr>
          <a:lstStyle/>
          <a:p>
            <a:r>
              <a:rPr lang="en-US" sz="2100" dirty="0"/>
              <a:t>IT SHOWS HOME OWNERSHIP AND SUB HOME OWNERSHIP VS LAST PAYMENT DATE AND SUM OF LAST PAYMENT AMOUNT</a:t>
            </a:r>
          </a:p>
          <a:p>
            <a:r>
              <a:rPr lang="en-US" sz="2100" dirty="0"/>
              <a:t>IT SHOWS TENURE OF PAYMENT MADE ACCORDING TO DIFFERENT HOME OWNERSHIP</a:t>
            </a:r>
          </a:p>
          <a:p>
            <a:r>
              <a:rPr lang="en-US" sz="2100" dirty="0"/>
              <a:t>IN HOME OWNERSHIP RENT VALUE IS MAX. AND OTHER VALUE IS MIN. RENT IS GRETER THAN MORTGAGE BY 15 M  . MORTGAGE IS GRETER THAN OWN BY 31 M.AND OWN GRETER THAN  OTHER 8M.</a:t>
            </a:r>
          </a:p>
          <a:p>
            <a:pPr marL="0" indent="0">
              <a:buNone/>
            </a:pPr>
            <a:endParaRPr lang="en-US" sz="1800" dirty="0"/>
          </a:p>
          <a:p>
            <a:endParaRPr lang="en-US" sz="1800" dirty="0"/>
          </a:p>
          <a:p>
            <a:endParaRPr lang="en-IN" sz="1800" dirty="0"/>
          </a:p>
        </p:txBody>
      </p:sp>
      <p:pic>
        <p:nvPicPr>
          <p:cNvPr id="5" name="Picture 4">
            <a:extLst>
              <a:ext uri="{FF2B5EF4-FFF2-40B4-BE49-F238E27FC236}">
                <a16:creationId xmlns:a16="http://schemas.microsoft.com/office/drawing/2014/main" id="{730AF3ED-1F0D-4A7F-C7FD-4B5D8B118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36468"/>
            <a:ext cx="5795681" cy="4971963"/>
          </a:xfrm>
          <a:prstGeom prst="rect">
            <a:avLst/>
          </a:prstGeom>
        </p:spPr>
      </p:pic>
    </p:spTree>
    <p:extLst>
      <p:ext uri="{BB962C8B-B14F-4D97-AF65-F5344CB8AC3E}">
        <p14:creationId xmlns:p14="http://schemas.microsoft.com/office/powerpoint/2010/main" val="3170319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9706-73F9-08AF-9B74-4AC1A790F47B}"/>
              </a:ext>
            </a:extLst>
          </p:cNvPr>
          <p:cNvSpPr>
            <a:spLocks noGrp="1"/>
          </p:cNvSpPr>
          <p:nvPr>
            <p:ph type="title"/>
          </p:nvPr>
        </p:nvSpPr>
        <p:spPr>
          <a:xfrm>
            <a:off x="748553" y="1011798"/>
            <a:ext cx="10515600" cy="4834404"/>
          </a:xfrm>
        </p:spPr>
        <p:txBody>
          <a:bodyPr/>
          <a:lstStyle/>
          <a:p>
            <a:pPr algn="ctr"/>
            <a:r>
              <a:rPr lang="en-IN" dirty="0">
                <a:latin typeface="Algerian" panose="04020705040A02060702" pitchFamily="82" charset="0"/>
              </a:rPr>
              <a:t>THANK</a:t>
            </a:r>
            <a:br>
              <a:rPr lang="en-IN" dirty="0">
                <a:latin typeface="Algerian" panose="04020705040A02060702" pitchFamily="82" charset="0"/>
              </a:rPr>
            </a:br>
            <a:r>
              <a:rPr lang="en-IN" dirty="0">
                <a:latin typeface="Algerian" panose="04020705040A02060702" pitchFamily="82" charset="0"/>
              </a:rPr>
              <a:t> YOU</a:t>
            </a:r>
          </a:p>
        </p:txBody>
      </p:sp>
    </p:spTree>
    <p:extLst>
      <p:ext uri="{BB962C8B-B14F-4D97-AF65-F5344CB8AC3E}">
        <p14:creationId xmlns:p14="http://schemas.microsoft.com/office/powerpoint/2010/main" val="661993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{791E6B00-BB35-5140-9D3E-0715CD14E135}tf10001119_mac</Template>
  <TotalTime>195</TotalTime>
  <Words>470</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Rockwell</vt:lpstr>
      <vt:lpstr>Wingdings</vt:lpstr>
      <vt:lpstr>Gallery</vt:lpstr>
      <vt:lpstr>Bank loan of customers</vt:lpstr>
      <vt:lpstr>INDEX</vt:lpstr>
      <vt:lpstr>KPI 1 - Year wise loan amount Stats </vt:lpstr>
      <vt:lpstr>KPI 2 - Grade and sub grade wise revol_bal</vt:lpstr>
      <vt:lpstr>KPI 3 - Total Payment for Verified Status Vs Total Payment for Non Verified Status </vt:lpstr>
      <vt:lpstr>KPI 4 - State wise and last_credit_pull_d wise loan status </vt:lpstr>
      <vt:lpstr>KPI 5 - Home ownership Vs last payment date stats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dc:title>
  <dc:creator>Chaitali Sure</dc:creator>
  <cp:lastModifiedBy>Vaishali Timase</cp:lastModifiedBy>
  <cp:revision>18</cp:revision>
  <dcterms:created xsi:type="dcterms:W3CDTF">2022-10-28T09:47:47Z</dcterms:created>
  <dcterms:modified xsi:type="dcterms:W3CDTF">2022-10-30T09:24:05Z</dcterms:modified>
</cp:coreProperties>
</file>