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60BB-F38D-8C85-CE45-579C3C204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F50A7-8813-6138-AB7F-6A2FCF3CB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1F8E-07F8-B3B4-6CB6-429ABB2C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01E5-BB7C-AD13-3778-0F77A5FA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B3EC-1107-1312-8F8D-1490834F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FD26-BBE6-38DA-B15B-721135C4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19708-8B8E-2B52-2F26-ED4475019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6B99-94FC-F96C-1356-6DB75D27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75CE-5F8E-9BCD-87D6-1C68AE9D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AF4A-FCD1-AF0E-4FE2-4B0F6B9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DBF8B-5F25-C141-AD92-DA6593B91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136D-4670-C6F8-E438-5EA4F92C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BD39-045D-0A39-6CA8-52703EF3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101C-FED6-F1EC-BD2A-CCC016FB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91D8-5805-2DCD-5ECE-6F199147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1AC-05BB-4B20-15DB-C9BBF0C9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D6FD-19F1-8C89-F3F6-3CE13228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0A31-2C11-0505-08C2-F9D10FB6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04CA-EB2C-6619-9E4B-5E846598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832A-3FA2-8D35-EED9-C22A52C3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3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5310-467C-CF34-7D78-E8D7DAA3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FEF96-8291-F6A7-9EE2-1A10BB14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C837-9003-DAD1-3835-9DA68779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3CFF-4716-0D63-E813-253337C7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8D4C-B36C-AE0C-1CAF-EF464615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2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250-7EB7-BFA5-5F85-DCB05DC2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F6D4-8B6A-AC9E-A641-462C25B8B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7C37-ABBA-0748-E91B-D165027C5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06245-075B-9300-57C7-F9FA938F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AC1D2-44EA-EC2C-D561-E6DEC613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21B1-CAC3-BDB3-48F3-ACE5AB1D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EEFF-3889-7E23-78B8-C5A1CA93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F42D7-7509-0CC7-82A2-977537A4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613AE-C894-74B7-2917-65854563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C2BB1-4EF8-FD17-7AF2-381B70575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5B9CF-DF3B-1045-0AF6-2E137F309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F8989-568C-6792-CC4F-9E82F8F1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43901-9475-4FA4-C6B2-FB33A340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47DDA-756E-7AC2-7675-0AE9347D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3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0692-AFA3-4CD1-39A7-66FFA501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CFCF4-9A89-FA3D-C99D-093180D5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77E63-E27B-2760-A5F0-D77BB5CB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25B13-D0E8-8D81-F546-B5DB7D9A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0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D2563-6BF9-2C18-DA28-9CC8B368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57F3C-5020-B21B-DF4C-D84D18BA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54229-5A70-3577-FCC5-8AF8FD28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2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91BE-B130-CE69-6A03-310AF64B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93B8-15BF-50C1-786F-5C95325E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71D3-27E3-389D-4066-D4C8CCD7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9DF60-BD75-8ECD-8CE8-BB624422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7C574-D5EE-4360-0774-1830AB9E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CBBF2-EC96-BB4E-02C3-0BABE12B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8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9981-3043-A08D-06EA-881EE1D0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742A0-DA8C-F60A-0004-9C8173B9C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B0214-7A64-64EC-4D96-CFE5027A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60B4F-6D05-3AF2-A6CA-264295A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0AE7F-486E-CD0D-C331-583597BB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81E4-7E26-FAA9-5369-30F8A802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4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1C78D-1562-7BC9-C392-D22945CA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CF302-2B79-922A-908A-D7BD9929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ECF6-FBD8-81BD-EA29-176CCB8FF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3380-9D8E-40AE-A750-56CC336841E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5926-5EB2-FDD0-AF6C-8949A59F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C0D3-4DD1-5EC5-E633-E07BDFA1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6D9C-5915-47EB-8B64-88ABB6AE4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5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B421-3FC1-A89B-FA11-7276B1FB6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893" y="687606"/>
            <a:ext cx="8113059" cy="12891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Report Analytics &amp; Dashboard</a:t>
            </a:r>
            <a:br>
              <a:rPr lang="en-US" sz="8800" b="1" dirty="0">
                <a:solidFill>
                  <a:srgbClr val="C00000"/>
                </a:solidFill>
              </a:rPr>
            </a:br>
            <a:r>
              <a:rPr lang="en-US" sz="3200" b="1" dirty="0"/>
              <a:t>Analytics for Stake-Holders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44561-CC24-207C-C877-512DA7FA4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866" y="2802101"/>
            <a:ext cx="3741735" cy="3588247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rgbClr val="C00000"/>
                </a:solidFill>
                <a:latin typeface="Algerian" panose="04020705040A02060702" pitchFamily="82" charset="0"/>
              </a:rPr>
              <a:t>Group – 2</a:t>
            </a:r>
            <a:endParaRPr lang="en-IN" sz="2800" dirty="0">
              <a:solidFill>
                <a:srgbClr val="C00000"/>
              </a:solidFill>
            </a:endParaRPr>
          </a:p>
          <a:p>
            <a:pPr algn="l"/>
            <a:r>
              <a:rPr lang="en-IN" sz="2400" b="1" i="1" dirty="0">
                <a:solidFill>
                  <a:srgbClr val="0070C0"/>
                </a:solidFill>
              </a:rPr>
              <a:t>Vaishali Timase</a:t>
            </a:r>
          </a:p>
          <a:p>
            <a:pPr algn="l"/>
            <a:r>
              <a:rPr lang="en-IN" sz="2400" b="1" i="1" dirty="0">
                <a:solidFill>
                  <a:srgbClr val="0070C0"/>
                </a:solidFill>
              </a:rPr>
              <a:t>Pravin Patil</a:t>
            </a:r>
          </a:p>
          <a:p>
            <a:pPr algn="l"/>
            <a:r>
              <a:rPr lang="en-IN" sz="2400" b="1" i="1" dirty="0" err="1">
                <a:solidFill>
                  <a:srgbClr val="0070C0"/>
                </a:solidFill>
              </a:rPr>
              <a:t>Chaitali</a:t>
            </a:r>
            <a:r>
              <a:rPr lang="en-IN" sz="2400" b="1" i="1" dirty="0">
                <a:solidFill>
                  <a:srgbClr val="0070C0"/>
                </a:solidFill>
              </a:rPr>
              <a:t> Sure</a:t>
            </a:r>
          </a:p>
          <a:p>
            <a:pPr algn="l"/>
            <a:r>
              <a:rPr lang="en-IN" sz="2400" b="1" i="1" dirty="0" err="1">
                <a:solidFill>
                  <a:srgbClr val="0070C0"/>
                </a:solidFill>
              </a:rPr>
              <a:t>Shreyash</a:t>
            </a:r>
            <a:r>
              <a:rPr lang="en-IN" sz="2400" b="1" i="1" dirty="0">
                <a:solidFill>
                  <a:srgbClr val="0070C0"/>
                </a:solidFill>
              </a:rPr>
              <a:t> Patil</a:t>
            </a:r>
          </a:p>
          <a:p>
            <a:pPr algn="l"/>
            <a:r>
              <a:rPr lang="en-IN" sz="2400" b="1" i="1" dirty="0">
                <a:solidFill>
                  <a:srgbClr val="0070C0"/>
                </a:solidFill>
              </a:rPr>
              <a:t>Rajat Upadhyay</a:t>
            </a:r>
          </a:p>
          <a:p>
            <a:pPr algn="l"/>
            <a:r>
              <a:rPr lang="en-IN" sz="2400" b="1" i="1" dirty="0" err="1">
                <a:solidFill>
                  <a:srgbClr val="0070C0"/>
                </a:solidFill>
              </a:rPr>
              <a:t>Harshwardhan</a:t>
            </a:r>
            <a:r>
              <a:rPr lang="en-IN" sz="2400" b="1" i="1" dirty="0">
                <a:solidFill>
                  <a:srgbClr val="0070C0"/>
                </a:solidFill>
              </a:rPr>
              <a:t> </a:t>
            </a:r>
            <a:r>
              <a:rPr lang="en-IN" sz="2400" b="1" i="1" dirty="0" err="1">
                <a:solidFill>
                  <a:srgbClr val="0070C0"/>
                </a:solidFill>
              </a:rPr>
              <a:t>Murkute</a:t>
            </a:r>
            <a:endParaRPr lang="en-IN" sz="2400" b="1" i="1" dirty="0">
              <a:solidFill>
                <a:srgbClr val="0070C0"/>
              </a:solidFill>
            </a:endParaRPr>
          </a:p>
          <a:p>
            <a:pPr algn="l"/>
            <a:r>
              <a:rPr lang="en-IN" b="1" i="1" dirty="0">
                <a:solidFill>
                  <a:srgbClr val="0070C0"/>
                </a:solidFill>
              </a:rPr>
              <a:t>Akash Gupta</a:t>
            </a:r>
            <a:endParaRPr lang="en-IN" sz="2400" b="1" i="1" dirty="0">
              <a:solidFill>
                <a:srgbClr val="0070C0"/>
              </a:solidFill>
            </a:endParaRPr>
          </a:p>
          <a:p>
            <a:pPr algn="l"/>
            <a:endParaRPr lang="en-IN" sz="2400" i="1" dirty="0">
              <a:solidFill>
                <a:srgbClr val="0070C0"/>
              </a:solidFill>
            </a:endParaRPr>
          </a:p>
          <a:p>
            <a:pPr algn="l"/>
            <a:endParaRPr lang="en-IN" i="1" dirty="0">
              <a:solidFill>
                <a:srgbClr val="0070C0"/>
              </a:solidFill>
            </a:endParaRPr>
          </a:p>
          <a:p>
            <a:pPr algn="l"/>
            <a:endParaRPr lang="en-IN" sz="2400" i="1" dirty="0">
              <a:solidFill>
                <a:srgbClr val="0070C0"/>
              </a:solidFill>
            </a:endParaRP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endParaRPr lang="en-IN" dirty="0"/>
          </a:p>
        </p:txBody>
      </p:sp>
      <p:pic>
        <p:nvPicPr>
          <p:cNvPr id="4" name="Picture 3" descr="Image result for analytics icon">
            <a:extLst>
              <a:ext uri="{FF2B5EF4-FFF2-40B4-BE49-F238E27FC236}">
                <a16:creationId xmlns:a16="http://schemas.microsoft.com/office/drawing/2014/main" id="{4360FB38-E58D-B619-D8AE-167431C203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>
            <a:fillRect/>
          </a:stretch>
        </p:blipFill>
        <p:spPr bwMode="auto">
          <a:xfrm>
            <a:off x="6994497" y="3579442"/>
            <a:ext cx="2003847" cy="205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60415-C010-048A-C997-5807D81B2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44" y="4450640"/>
            <a:ext cx="826512" cy="551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F5FF9-49AA-47B5-A27E-12A6A8CAA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68" y="2555967"/>
            <a:ext cx="914401" cy="6309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5C04498-745D-DFBE-6B15-8CBBBE872F06}"/>
              </a:ext>
            </a:extLst>
          </p:cNvPr>
          <p:cNvGrpSpPr/>
          <p:nvPr/>
        </p:nvGrpSpPr>
        <p:grpSpPr>
          <a:xfrm>
            <a:off x="5748470" y="2438401"/>
            <a:ext cx="4537717" cy="4336733"/>
            <a:chOff x="2051824" y="1367698"/>
            <a:chExt cx="5783527" cy="4812418"/>
          </a:xfrm>
        </p:grpSpPr>
        <p:sp>
          <p:nvSpPr>
            <p:cNvPr id="8" name="Freeform 56">
              <a:extLst>
                <a:ext uri="{FF2B5EF4-FFF2-40B4-BE49-F238E27FC236}">
                  <a16:creationId xmlns:a16="http://schemas.microsoft.com/office/drawing/2014/main" id="{E9457A26-6EA2-6F04-4832-9F2A77DF34CE}"/>
                </a:ext>
              </a:extLst>
            </p:cNvPr>
            <p:cNvSpPr/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9" name="Freeform 57">
              <a:extLst>
                <a:ext uri="{FF2B5EF4-FFF2-40B4-BE49-F238E27FC236}">
                  <a16:creationId xmlns:a16="http://schemas.microsoft.com/office/drawing/2014/main" id="{AC45CFDF-C39C-32A2-3DE8-A29D7827E9F9}"/>
                </a:ext>
              </a:extLst>
            </p:cNvPr>
            <p:cNvSpPr/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F54566E6-4059-53C7-BA6D-5C8A23C5CD4E}"/>
                </a:ext>
              </a:extLst>
            </p:cNvPr>
            <p:cNvSpPr/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64008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592CC930-C146-7066-E544-A8F7A144653B}"/>
                </a:ext>
              </a:extLst>
            </p:cNvPr>
            <p:cNvSpPr/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36664E1E-6FFB-FEE0-30CE-87E660755338}"/>
                </a:ext>
              </a:extLst>
            </p:cNvPr>
            <p:cNvSpPr/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91440" numCol="1" anchor="b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3" name="Freeform 61">
              <a:extLst>
                <a:ext uri="{FF2B5EF4-FFF2-40B4-BE49-F238E27FC236}">
                  <a16:creationId xmlns:a16="http://schemas.microsoft.com/office/drawing/2014/main" id="{43DB65B6-86AD-FCC6-7FDF-634A43A90DB3}"/>
                </a:ext>
              </a:extLst>
            </p:cNvPr>
            <p:cNvSpPr/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EAEB37-487E-BBCF-D935-105E2F710EAF}"/>
              </a:ext>
            </a:extLst>
          </p:cNvPr>
          <p:cNvSpPr txBox="1"/>
          <p:nvPr/>
        </p:nvSpPr>
        <p:spPr>
          <a:xfrm>
            <a:off x="10586752" y="2634596"/>
            <a:ext cx="1523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Opportunity</a:t>
            </a:r>
            <a:endParaRPr lang="en-US" sz="2000" b="1" dirty="0">
              <a:solidFill>
                <a:srgbClr val="3939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3F321-5E98-E115-D879-7FADC4D744D2}"/>
              </a:ext>
            </a:extLst>
          </p:cNvPr>
          <p:cNvSpPr txBox="1"/>
          <p:nvPr/>
        </p:nvSpPr>
        <p:spPr>
          <a:xfrm>
            <a:off x="11217056" y="4452414"/>
            <a:ext cx="809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93950"/>
                </a:solidFill>
              </a:rPr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389405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946-A13A-5240-3808-AEA6F4E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11337"/>
            <a:ext cx="6284259" cy="1325563"/>
          </a:xfrm>
        </p:spPr>
        <p:txBody>
          <a:bodyPr/>
          <a:lstStyle/>
          <a:p>
            <a:r>
              <a:rPr lang="en-IN" b="1" dirty="0">
                <a:highlight>
                  <a:srgbClr val="FFFF00"/>
                </a:highlight>
                <a:latin typeface="+mn-lt"/>
                <a:cs typeface="Aharoni" panose="02010803020104030203" pitchFamily="2" charset="-79"/>
              </a:rPr>
              <a:t>Opportunity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E12694-374A-46F0-6BCB-D34113D0F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0" y="67826"/>
            <a:ext cx="2557511" cy="1705007"/>
          </a:xfrm>
          <a:prstGeom prst="rect">
            <a:avLst/>
          </a:prstGeom>
        </p:spPr>
      </p:pic>
      <p:sp>
        <p:nvSpPr>
          <p:cNvPr id="6" name="TextBox 87">
            <a:extLst>
              <a:ext uri="{FF2B5EF4-FFF2-40B4-BE49-F238E27FC236}">
                <a16:creationId xmlns:a16="http://schemas.microsoft.com/office/drawing/2014/main" id="{AFD4BF1C-F9F8-DE20-8FF3-19F27E79E3CF}"/>
              </a:ext>
            </a:extLst>
          </p:cNvPr>
          <p:cNvSpPr txBox="1"/>
          <p:nvPr/>
        </p:nvSpPr>
        <p:spPr>
          <a:xfrm>
            <a:off x="959224" y="1915372"/>
            <a:ext cx="5844988" cy="399365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Win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Expected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Commit Forecast Amount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Active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Closed over 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by Opportunity 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Opportunities by Industry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96E80B9-3F72-83BD-2FF5-C642AC619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28574F-DE55-BC08-698B-6F486E834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3" y="1880411"/>
            <a:ext cx="5082988" cy="42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5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6704-48DD-FB34-DE78-365612C8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776" y="365125"/>
            <a:ext cx="5818095" cy="1325563"/>
          </a:xfrm>
        </p:spPr>
        <p:txBody>
          <a:bodyPr>
            <a:normAutofit/>
          </a:bodyPr>
          <a:lstStyle/>
          <a:p>
            <a:r>
              <a:rPr lang="en-IN" b="1" dirty="0">
                <a:highlight>
                  <a:srgbClr val="FFFF00"/>
                </a:highlight>
                <a:latin typeface="+mn-lt"/>
                <a:cs typeface="Aharoni" panose="02010803020104030203" pitchFamily="2" charset="-79"/>
              </a:rPr>
              <a:t>Opportunity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9F87-7E64-EACD-1060-BE8ADA8D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Opportunities are past or pending sales for an account that</a:t>
            </a:r>
          </a:p>
          <a:p>
            <a:pPr marL="0" indent="0">
              <a:buNone/>
            </a:pPr>
            <a:r>
              <a:rPr lang="en-IN" sz="2400" dirty="0"/>
              <a:t>    You want to work or track.</a:t>
            </a:r>
          </a:p>
          <a:p>
            <a:r>
              <a:rPr lang="en-IN" sz="2400" dirty="0"/>
              <a:t>Here we calculated an expected amount is 184.14M.</a:t>
            </a:r>
          </a:p>
          <a:p>
            <a:r>
              <a:rPr lang="en-IN" sz="2400" dirty="0"/>
              <a:t>Win rate is 31% and loss rate is 68% as seen in above ppt.</a:t>
            </a:r>
          </a:p>
          <a:p>
            <a:r>
              <a:rPr lang="en-US" sz="2400" i="0" dirty="0">
                <a:solidFill>
                  <a:srgbClr val="111111"/>
                </a:solidFill>
                <a:effectLst/>
              </a:rPr>
              <a:t>If a specific record in the opportunity you are willing to clone has a field you do not have access to, 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the field in the cloned record will be blank.  Here we seen in Expected amount vs Opportunity type chart blank records have Maximum count.</a:t>
            </a:r>
          </a:p>
          <a:p>
            <a:r>
              <a:rPr lang="en-US" sz="2400" dirty="0">
                <a:solidFill>
                  <a:srgbClr val="111111"/>
                </a:solidFill>
              </a:rPr>
              <a:t>In this, in opportunity vs Industry chart Biopharma and State and local industries have highest count of opportunities than any other industries.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4B06C-59DD-A6E6-FDFA-3C05CAD50FC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8"/>
            <a:ext cx="2557463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7789-8499-E021-5902-9EC2FDCC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012" y="573751"/>
            <a:ext cx="4652682" cy="824754"/>
          </a:xfrm>
        </p:spPr>
        <p:txBody>
          <a:bodyPr/>
          <a:lstStyle/>
          <a:p>
            <a:r>
              <a:rPr lang="en-IN" b="1" dirty="0">
                <a:highlight>
                  <a:srgbClr val="FFFF00"/>
                </a:highlight>
              </a:rPr>
              <a:t>Lead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D49B3-4BDF-5F0D-6F7C-0C18EC6B0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4" y="443155"/>
            <a:ext cx="2637250" cy="1085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67AAA1-8374-660E-3E6E-3507001E17A8}"/>
              </a:ext>
            </a:extLst>
          </p:cNvPr>
          <p:cNvSpPr txBox="1"/>
          <p:nvPr/>
        </p:nvSpPr>
        <p:spPr>
          <a:xfrm>
            <a:off x="838200" y="2019319"/>
            <a:ext cx="4554070" cy="2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Expected Amount from Converted Leads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Conversion Rate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Converted 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Lead By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15666-A5BB-928D-8E07-EB6004871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01" y="1819374"/>
            <a:ext cx="6617616" cy="373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0537-E5A1-3F1E-6603-FA2349CD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935" y="505491"/>
            <a:ext cx="5440052" cy="62468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highlight>
                  <a:srgbClr val="FFFF00"/>
                </a:highlight>
                <a:latin typeface="+mn-lt"/>
              </a:rPr>
              <a:t>Lead 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5B5A-7E2A-A622-4C0E-6825E22A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849"/>
            <a:ext cx="10515600" cy="3929716"/>
          </a:xfrm>
        </p:spPr>
        <p:txBody>
          <a:bodyPr>
            <a:normAutofit/>
          </a:bodyPr>
          <a:lstStyle/>
          <a:p>
            <a:r>
              <a:rPr lang="en-IN" sz="2400" dirty="0"/>
              <a:t>In lead by source chart , Inside sales and website are the </a:t>
            </a:r>
            <a:r>
              <a:rPr lang="en-IN" sz="2400" dirty="0" err="1"/>
              <a:t>sorces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    which generated the most revenue.</a:t>
            </a:r>
          </a:p>
          <a:p>
            <a:r>
              <a:rPr lang="en-IN" sz="2400" dirty="0"/>
              <a:t>In Lead by Industry chart, Safety and Security , and life science field</a:t>
            </a:r>
          </a:p>
          <a:p>
            <a:pPr marL="0" indent="0">
              <a:buNone/>
            </a:pPr>
            <a:r>
              <a:rPr lang="en-IN" sz="2400" dirty="0"/>
              <a:t>    Having highest total leads.</a:t>
            </a:r>
          </a:p>
          <a:p>
            <a:r>
              <a:rPr lang="en-IN" sz="2400" dirty="0"/>
              <a:t>Here we get converted accounts are 1016 count, Total leads are 10K,</a:t>
            </a:r>
          </a:p>
          <a:p>
            <a:pPr marL="0" indent="0">
              <a:buNone/>
            </a:pPr>
            <a:r>
              <a:rPr lang="en-IN" sz="2400" dirty="0"/>
              <a:t>   Converted opportunities are 411 and expected amount is 184.14M.</a:t>
            </a:r>
          </a:p>
          <a:p>
            <a:r>
              <a:rPr lang="en-IN" sz="2400" dirty="0"/>
              <a:t>This lead dashboard will enable us to make on the fly decisions and adjust</a:t>
            </a:r>
          </a:p>
          <a:p>
            <a:pPr marL="0" indent="0">
              <a:buNone/>
            </a:pPr>
            <a:r>
              <a:rPr lang="en-IN" sz="2400" dirty="0"/>
              <a:t>    marketing activities based on real time data and how to choose future goals.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335CEBE-969D-7826-5E46-1A06A9DF26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3059113" cy="12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D1FB-C196-53E0-A5B9-F6267B43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9AF4-29E4-7525-CB0D-0C8AE67A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553" y="3089182"/>
            <a:ext cx="5208494" cy="1133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>
                <a:highlight>
                  <a:srgbClr val="FFFF00"/>
                </a:highligh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498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337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Wingdings</vt:lpstr>
      <vt:lpstr>Office Theme</vt:lpstr>
      <vt:lpstr>Report Analytics &amp; Dashboard Analytics for Stake-Holders </vt:lpstr>
      <vt:lpstr>Opportunity Dashboard</vt:lpstr>
      <vt:lpstr>Opportunity Dashboard</vt:lpstr>
      <vt:lpstr>Lead Dashboard</vt:lpstr>
      <vt:lpstr>Lead 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Analytics &amp; Dashboard Analytics for Stake-Holders</dc:title>
  <dc:creator>Vaishali Timase</dc:creator>
  <cp:lastModifiedBy>Vaishali Timase</cp:lastModifiedBy>
  <cp:revision>30</cp:revision>
  <dcterms:created xsi:type="dcterms:W3CDTF">2022-12-12T09:37:44Z</dcterms:created>
  <dcterms:modified xsi:type="dcterms:W3CDTF">2022-12-17T20:24:22Z</dcterms:modified>
</cp:coreProperties>
</file>