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66" r:id="rId6"/>
    <p:sldId id="299" r:id="rId7"/>
    <p:sldId id="306" r:id="rId8"/>
    <p:sldId id="308" r:id="rId9"/>
    <p:sldId id="309" r:id="rId10"/>
    <p:sldId id="312" r:id="rId11"/>
    <p:sldId id="315" r:id="rId12"/>
    <p:sldId id="310" r:id="rId13"/>
    <p:sldId id="313" r:id="rId14"/>
    <p:sldId id="314" r:id="rId15"/>
    <p:sldId id="303" r:id="rId16"/>
    <p:sldId id="288" r:id="rId17"/>
    <p:sldId id="295" r:id="rId1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p:scale>
          <a:sx n="100" d="100"/>
          <a:sy n="100" d="100"/>
        </p:scale>
        <p:origin x="990" y="192"/>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65D721-3F0A-41A3-B555-1F61C07BF1BE}" type="datetime1">
              <a:rPr lang="en-GB" smtClean="0"/>
              <a:t>06/01/2024</a:t>
            </a:fld>
            <a:endParaRPr lang="en-GB"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en-GB" smtClean="0"/>
              <a:t>‹#›</a:t>
            </a:fld>
            <a:endParaRPr lang="en-GB"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543ED9D-E132-4572-9D4D-99356D8DF6B4}" type="datetime1">
              <a:rPr lang="en-GB" smtClean="0"/>
              <a:t>06/01/2024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en-GB" smtClean="0"/>
              <a:t>‹#›</a:t>
            </a:fld>
            <a:endParaRPr lang="en-GB"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2</a:t>
            </a:fld>
            <a:endParaRPr lang="en-GB" dirty="0"/>
          </a:p>
        </p:txBody>
      </p:sp>
      <p:sp>
        <p:nvSpPr>
          <p:cNvPr id="5" name="Date Placeholder 4">
            <a:extLst>
              <a:ext uri="{FF2B5EF4-FFF2-40B4-BE49-F238E27FC236}">
                <a16:creationId xmlns:a16="http://schemas.microsoft.com/office/drawing/2014/main" id="{63C3856A-F3CD-4032-ADA9-B0D70F59EF3B}"/>
              </a:ext>
            </a:extLst>
          </p:cNvPr>
          <p:cNvSpPr>
            <a:spLocks noGrp="1"/>
          </p:cNvSpPr>
          <p:nvPr>
            <p:ph type="dt" idx="1"/>
          </p:nvPr>
        </p:nvSpPr>
        <p:spPr/>
        <p:txBody>
          <a:bodyPr/>
          <a:lstStyle/>
          <a:p>
            <a:pPr rtl="0"/>
            <a:fld id="{A64ED303-13BD-42F6-8013-753048B08EED}" type="datetime1">
              <a:rPr lang="en-GB" smtClean="0"/>
              <a:t>06/01/2024</a:t>
            </a:fld>
            <a:endParaRPr lang="en-GB"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3</a:t>
            </a:fld>
            <a:endParaRPr lang="en-GB" dirty="0"/>
          </a:p>
        </p:txBody>
      </p:sp>
      <p:sp>
        <p:nvSpPr>
          <p:cNvPr id="5" name="Date Placeholder 4">
            <a:extLst>
              <a:ext uri="{FF2B5EF4-FFF2-40B4-BE49-F238E27FC236}">
                <a16:creationId xmlns:a16="http://schemas.microsoft.com/office/drawing/2014/main" id="{F203C600-653A-4731-9E20-ECBE3EF095BA}"/>
              </a:ext>
            </a:extLst>
          </p:cNvPr>
          <p:cNvSpPr>
            <a:spLocks noGrp="1"/>
          </p:cNvSpPr>
          <p:nvPr>
            <p:ph type="dt" idx="1"/>
          </p:nvPr>
        </p:nvSpPr>
        <p:spPr/>
        <p:txBody>
          <a:bodyPr/>
          <a:lstStyle/>
          <a:p>
            <a:pPr rtl="0"/>
            <a:fld id="{EF718374-C3F0-40E9-8526-A7F04F576EBA}" type="datetime1">
              <a:rPr lang="en-GB" smtClean="0"/>
              <a:t>06/01/2024</a:t>
            </a:fld>
            <a:endParaRPr lang="en-GB"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0543ED9D-E132-4572-9D4D-99356D8DF6B4}" type="datetime1">
              <a:rPr lang="en-GB" smtClean="0"/>
              <a:t>06/01/2024</a:t>
            </a:fld>
            <a:endParaRPr lang="en-GB" dirty="0"/>
          </a:p>
        </p:txBody>
      </p:sp>
      <p:sp>
        <p:nvSpPr>
          <p:cNvPr id="5" name="Slide Number Placeholder 4"/>
          <p:cNvSpPr>
            <a:spLocks noGrp="1"/>
          </p:cNvSpPr>
          <p:nvPr>
            <p:ph type="sldNum" sz="quarter" idx="5"/>
          </p:nvPr>
        </p:nvSpPr>
        <p:spPr/>
        <p:txBody>
          <a:bodyPr/>
          <a:lstStyle/>
          <a:p>
            <a:pPr rtl="0"/>
            <a:fld id="{54EEB602-95FC-483A-B12D-216A7AD7EA24}" type="slidenum">
              <a:rPr lang="en-GB" smtClean="0"/>
              <a:t>5</a:t>
            </a:fld>
            <a:endParaRPr lang="en-GB" dirty="0"/>
          </a:p>
        </p:txBody>
      </p:sp>
    </p:spTree>
    <p:extLst>
      <p:ext uri="{BB962C8B-B14F-4D97-AF65-F5344CB8AC3E}">
        <p14:creationId xmlns:p14="http://schemas.microsoft.com/office/powerpoint/2010/main" val="238730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0543ED9D-E132-4572-9D4D-99356D8DF6B4}" type="datetime1">
              <a:rPr lang="en-GB" smtClean="0"/>
              <a:t>06/01/2024</a:t>
            </a:fld>
            <a:endParaRPr lang="en-GB" dirty="0"/>
          </a:p>
        </p:txBody>
      </p:sp>
      <p:sp>
        <p:nvSpPr>
          <p:cNvPr id="5" name="Slide Number Placeholder 4"/>
          <p:cNvSpPr>
            <a:spLocks noGrp="1"/>
          </p:cNvSpPr>
          <p:nvPr>
            <p:ph type="sldNum" sz="quarter" idx="5"/>
          </p:nvPr>
        </p:nvSpPr>
        <p:spPr/>
        <p:txBody>
          <a:bodyPr/>
          <a:lstStyle/>
          <a:p>
            <a:pPr rtl="0"/>
            <a:fld id="{54EEB602-95FC-483A-B12D-216A7AD7EA24}" type="slidenum">
              <a:rPr lang="en-GB" smtClean="0"/>
              <a:t>7</a:t>
            </a:fld>
            <a:endParaRPr lang="en-GB" dirty="0"/>
          </a:p>
        </p:txBody>
      </p:sp>
    </p:spTree>
    <p:extLst>
      <p:ext uri="{BB962C8B-B14F-4D97-AF65-F5344CB8AC3E}">
        <p14:creationId xmlns:p14="http://schemas.microsoft.com/office/powerpoint/2010/main" val="229689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12</a:t>
            </a:fld>
            <a:endParaRPr lang="en-GB" dirty="0"/>
          </a:p>
        </p:txBody>
      </p:sp>
      <p:sp>
        <p:nvSpPr>
          <p:cNvPr id="5" name="Date Placeholder 4">
            <a:extLst>
              <a:ext uri="{FF2B5EF4-FFF2-40B4-BE49-F238E27FC236}">
                <a16:creationId xmlns:a16="http://schemas.microsoft.com/office/drawing/2014/main" id="{F571E5B3-2618-4553-8624-6AB20213AF83}"/>
              </a:ext>
            </a:extLst>
          </p:cNvPr>
          <p:cNvSpPr>
            <a:spLocks noGrp="1"/>
          </p:cNvSpPr>
          <p:nvPr>
            <p:ph type="dt" idx="1"/>
          </p:nvPr>
        </p:nvSpPr>
        <p:spPr/>
        <p:txBody>
          <a:bodyPr/>
          <a:lstStyle/>
          <a:p>
            <a:pPr rtl="0"/>
            <a:fld id="{0CBC6739-7F1F-4A44-8E33-B36B45653CDF}" type="datetime1">
              <a:rPr lang="en-GB" smtClean="0"/>
              <a:t>06/01/2024</a:t>
            </a:fld>
            <a:endParaRPr lang="en-GB"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13</a:t>
            </a:fld>
            <a:endParaRPr lang="en-GB" dirty="0"/>
          </a:p>
        </p:txBody>
      </p:sp>
      <p:sp>
        <p:nvSpPr>
          <p:cNvPr id="5" name="Date Placeholder 4">
            <a:extLst>
              <a:ext uri="{FF2B5EF4-FFF2-40B4-BE49-F238E27FC236}">
                <a16:creationId xmlns:a16="http://schemas.microsoft.com/office/drawing/2014/main" id="{58AA1D1D-F164-425A-94F8-80B47262A571}"/>
              </a:ext>
            </a:extLst>
          </p:cNvPr>
          <p:cNvSpPr>
            <a:spLocks noGrp="1"/>
          </p:cNvSpPr>
          <p:nvPr>
            <p:ph type="dt" idx="1"/>
          </p:nvPr>
        </p:nvSpPr>
        <p:spPr/>
        <p:txBody>
          <a:bodyPr/>
          <a:lstStyle/>
          <a:p>
            <a:pPr rtl="0"/>
            <a:fld id="{3BC69346-1E7C-43ED-9076-C3263E05BA49}" type="datetime1">
              <a:rPr lang="en-GB" smtClean="0"/>
              <a:t>06/01/2024</a:t>
            </a:fld>
            <a:endParaRPr lang="en-GB" dirty="0"/>
          </a:p>
        </p:txBody>
      </p:sp>
    </p:spTree>
    <p:extLst>
      <p:ext uri="{BB962C8B-B14F-4D97-AF65-F5344CB8AC3E}">
        <p14:creationId xmlns:p14="http://schemas.microsoft.com/office/powerpoint/2010/main" val="2304065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14</a:t>
            </a:fld>
            <a:endParaRPr lang="en-GB" dirty="0"/>
          </a:p>
        </p:txBody>
      </p:sp>
      <p:sp>
        <p:nvSpPr>
          <p:cNvPr id="5" name="Date Placeholder 4">
            <a:extLst>
              <a:ext uri="{FF2B5EF4-FFF2-40B4-BE49-F238E27FC236}">
                <a16:creationId xmlns:a16="http://schemas.microsoft.com/office/drawing/2014/main" id="{BDC891E3-7F3E-4451-9B19-85FB31D4074E}"/>
              </a:ext>
            </a:extLst>
          </p:cNvPr>
          <p:cNvSpPr>
            <a:spLocks noGrp="1"/>
          </p:cNvSpPr>
          <p:nvPr>
            <p:ph type="dt" idx="1"/>
          </p:nvPr>
        </p:nvSpPr>
        <p:spPr/>
        <p:txBody>
          <a:bodyPr/>
          <a:lstStyle/>
          <a:p>
            <a:pPr rtl="0"/>
            <a:fld id="{A43B72EA-2196-4DF0-8D72-CB23794D7802}" type="datetime1">
              <a:rPr lang="en-GB" smtClean="0"/>
              <a:t>06/01/2024</a:t>
            </a:fld>
            <a:endParaRPr lang="en-GB"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en-GB" sz="440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en-GB">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en-GB"/>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en-GB">
                <a:solidFill>
                  <a:srgbClr val="FFFFFF"/>
                </a:solidFill>
                <a:effectLst>
                  <a:outerShdw blurRad="50800" dist="38100" dir="2700000" algn="tl" rotWithShape="0">
                    <a:prstClr val="black">
                      <a:alpha val="43000"/>
                    </a:prstClr>
                  </a:outerShdw>
                </a:effectLst>
              </a:rPr>
              <a:t>2/1/20XX</a:t>
            </a:r>
            <a:endParaRPr lang="en-GB"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a:t>‹#›</a:t>
            </a:fld>
            <a:endParaRPr lang="en-GB"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en-GB"/>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endParaRPr lang="en-GB"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endParaRPr lang="en-GB"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en-GB"/>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en-GB"/>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en-GB"/>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en-GB"/>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en-GB"/>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en-GB"/>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en-GB"/>
              <a:t>2/1/20XX</a:t>
            </a:r>
            <a:endParaRPr lang="en-GB"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en-GB">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en-GB"/>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en-GB"/>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en-GB"/>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en-GB"/>
              <a:t>2/1/20XX</a:t>
            </a:r>
            <a:endParaRPr lang="en-GB"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en-GB"/>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en-GB"/>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en-GB"/>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en-GB"/>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en-GB"/>
              <a:t>2/1/20XX</a:t>
            </a:r>
            <a:endParaRPr lang="en-GB"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en-GB"/>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en-GB"/>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en-GB"/>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en-GB"/>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en-GB"/>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en-GB">
                <a:solidFill>
                  <a:schemeClr val="tx2"/>
                </a:solidFill>
              </a:rPr>
              <a:t>2/1/20XX</a:t>
            </a:r>
            <a:endParaRPr lang="en-GB"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en-GB" sz="3600" b="1" cap="none">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en-GB" sz="200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en-GB"/>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en-GB"/>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en-GB"/>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2/1/20XX</a:t>
            </a:r>
            <a:endParaRPr lang="en-GB"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en-GB"/>
              <a:t>Click to edit Master title style</a:t>
            </a:r>
            <a:endParaRPr lang="en-GB"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2/1/20XX</a:t>
            </a:r>
            <a:endParaRPr lang="en-GB"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en-GB" smtClean="0"/>
              <a:pPr/>
              <a:t>‹#›</a:t>
            </a:fld>
            <a:endParaRPr lang="en-GB"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a:bodyPr>
          <a:lstStyle/>
          <a:p>
            <a:pPr rtl="0"/>
            <a:r>
              <a:rPr lang="en-GB" sz="2700" dirty="0"/>
              <a:t>Traffic Crash analysis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pPr rtl="0"/>
            <a:r>
              <a:rPr lang="en-GB" sz="2000" dirty="0"/>
              <a:t>Pravin Subramanian</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a:t>1</a:t>
            </a:fld>
            <a:endParaRPr lang="en-GB"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4D87-D2C6-350B-A75D-9E7335F7EE59}"/>
              </a:ext>
            </a:extLst>
          </p:cNvPr>
          <p:cNvSpPr>
            <a:spLocks noGrp="1"/>
          </p:cNvSpPr>
          <p:nvPr>
            <p:ph type="ctrTitle"/>
          </p:nvPr>
        </p:nvSpPr>
        <p:spPr>
          <a:xfrm>
            <a:off x="7663543" y="1095510"/>
            <a:ext cx="4412343" cy="405299"/>
          </a:xfrm>
        </p:spPr>
        <p:txBody>
          <a:bodyPr>
            <a:normAutofit/>
          </a:bodyPr>
          <a:lstStyle/>
          <a:p>
            <a:pPr algn="ctr"/>
            <a:r>
              <a:rPr lang="en-US" sz="1200" dirty="0">
                <a:solidFill>
                  <a:schemeClr val="tx2"/>
                </a:solidFill>
              </a:rPr>
              <a:t>People Injured in each Crash</a:t>
            </a:r>
            <a:endParaRPr lang="en-GB" sz="1200" dirty="0"/>
          </a:p>
        </p:txBody>
      </p:sp>
      <p:sp>
        <p:nvSpPr>
          <p:cNvPr id="3" name="Subtitle 2">
            <a:extLst>
              <a:ext uri="{FF2B5EF4-FFF2-40B4-BE49-F238E27FC236}">
                <a16:creationId xmlns:a16="http://schemas.microsoft.com/office/drawing/2014/main" id="{B58ADE68-C6C2-248F-191D-C5704EACC6C9}"/>
              </a:ext>
            </a:extLst>
          </p:cNvPr>
          <p:cNvSpPr>
            <a:spLocks noGrp="1"/>
          </p:cNvSpPr>
          <p:nvPr>
            <p:ph type="subTitle" idx="1"/>
          </p:nvPr>
        </p:nvSpPr>
        <p:spPr>
          <a:xfrm>
            <a:off x="7782340" y="1632980"/>
            <a:ext cx="4154556" cy="4129510"/>
          </a:xfrm>
        </p:spPr>
        <p:txBody>
          <a:bodyPr>
            <a:normAutofit/>
          </a:bodyPr>
          <a:lstStyle/>
          <a:p>
            <a:pPr algn="just">
              <a:lnSpc>
                <a:spcPct val="150000"/>
              </a:lnSpc>
            </a:pPr>
            <a:r>
              <a:rPr lang="en-US" sz="900" b="0" i="0" dirty="0">
                <a:solidFill>
                  <a:srgbClr val="374151"/>
                </a:solidFill>
                <a:effectLst/>
                <a:latin typeface="Meiryo (Body)"/>
              </a:rPr>
              <a:t>The graph highlights that the majority of crash incidents resulted in fewer or no injuries, indicating that most crashes were relatively minor. Only four incidents were associated with major injuries, where a total of 21 people were injured across these four crashes.</a:t>
            </a:r>
            <a:endParaRPr lang="en-GB" sz="900" dirty="0">
              <a:latin typeface="Meiryo (Body)"/>
            </a:endParaRPr>
          </a:p>
        </p:txBody>
      </p:sp>
      <p:sp>
        <p:nvSpPr>
          <p:cNvPr id="4" name="Picture Placeholder 3">
            <a:extLst>
              <a:ext uri="{FF2B5EF4-FFF2-40B4-BE49-F238E27FC236}">
                <a16:creationId xmlns:a16="http://schemas.microsoft.com/office/drawing/2014/main" id="{D142CD1F-9075-3126-E5D0-231C6B2F8980}"/>
              </a:ext>
            </a:extLst>
          </p:cNvPr>
          <p:cNvSpPr>
            <a:spLocks noGrp="1"/>
          </p:cNvSpPr>
          <p:nvPr>
            <p:ph type="pic" sz="quarter" idx="13"/>
          </p:nvPr>
        </p:nvSpPr>
        <p:spPr/>
        <p:txBody>
          <a:bodyPr/>
          <a:lstStyle/>
          <a:p>
            <a:r>
              <a:rPr lang="en-US" dirty="0"/>
              <a:t> </a:t>
            </a:r>
            <a:endParaRPr lang="en-GB" dirty="0"/>
          </a:p>
        </p:txBody>
      </p:sp>
      <p:pic>
        <p:nvPicPr>
          <p:cNvPr id="7" name="Picture 6">
            <a:extLst>
              <a:ext uri="{FF2B5EF4-FFF2-40B4-BE49-F238E27FC236}">
                <a16:creationId xmlns:a16="http://schemas.microsoft.com/office/drawing/2014/main" id="{829D3B2D-0CFB-5E2B-E2AF-C03033899F2D}"/>
              </a:ext>
            </a:extLst>
          </p:cNvPr>
          <p:cNvPicPr>
            <a:picLocks noChangeAspect="1"/>
          </p:cNvPicPr>
          <p:nvPr/>
        </p:nvPicPr>
        <p:blipFill>
          <a:blip r:embed="rId2"/>
          <a:stretch>
            <a:fillRect/>
          </a:stretch>
        </p:blipFill>
        <p:spPr>
          <a:xfrm>
            <a:off x="0" y="1095509"/>
            <a:ext cx="7520400" cy="5016892"/>
          </a:xfrm>
          <a:prstGeom prst="rect">
            <a:avLst/>
          </a:prstGeom>
        </p:spPr>
      </p:pic>
      <p:sp>
        <p:nvSpPr>
          <p:cNvPr id="8" name="Slide Number Placeholder 4">
            <a:extLst>
              <a:ext uri="{FF2B5EF4-FFF2-40B4-BE49-F238E27FC236}">
                <a16:creationId xmlns:a16="http://schemas.microsoft.com/office/drawing/2014/main" id="{76BFB894-8049-E102-B2FC-5E076E9B515B}"/>
              </a:ext>
            </a:extLst>
          </p:cNvPr>
          <p:cNvSpPr txBox="1">
            <a:spLocks/>
          </p:cNvSpPr>
          <p:nvPr/>
        </p:nvSpPr>
        <p:spPr>
          <a:xfrm>
            <a:off x="11170952" y="6397959"/>
            <a:ext cx="765944" cy="3393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GB" sz="1600" b="1" smtClean="0">
                <a:latin typeface="+mj-lt"/>
              </a:rPr>
              <a:pPr/>
              <a:t>10</a:t>
            </a:fld>
            <a:endParaRPr lang="en-GB" sz="1600" b="1" dirty="0">
              <a:latin typeface="+mj-lt"/>
            </a:endParaRPr>
          </a:p>
        </p:txBody>
      </p:sp>
      <p:sp>
        <p:nvSpPr>
          <p:cNvPr id="9" name="Footer Placeholder 22">
            <a:extLst>
              <a:ext uri="{FF2B5EF4-FFF2-40B4-BE49-F238E27FC236}">
                <a16:creationId xmlns:a16="http://schemas.microsoft.com/office/drawing/2014/main" id="{C0DB19C5-95BC-B768-CC0E-B35F054BF809}"/>
              </a:ext>
            </a:extLst>
          </p:cNvPr>
          <p:cNvSpPr txBox="1">
            <a:spLocks/>
          </p:cNvSpPr>
          <p:nvPr/>
        </p:nvSpPr>
        <p:spPr>
          <a:xfrm>
            <a:off x="737482" y="6400800"/>
            <a:ext cx="6623040" cy="457200"/>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spc="150" dirty="0">
                <a:solidFill>
                  <a:schemeClr val="bg1"/>
                </a:solidFill>
                <a:latin typeface="+mj-lt"/>
              </a:rPr>
              <a:t>Traffic Crash Analysis</a:t>
            </a:r>
          </a:p>
        </p:txBody>
      </p:sp>
    </p:spTree>
    <p:extLst>
      <p:ext uri="{BB962C8B-B14F-4D97-AF65-F5344CB8AC3E}">
        <p14:creationId xmlns:p14="http://schemas.microsoft.com/office/powerpoint/2010/main" val="345933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41257C72-482D-2BAE-7636-4C35A52B7538}"/>
              </a:ext>
            </a:extLst>
          </p:cNvPr>
          <p:cNvSpPr>
            <a:spLocks noGrp="1"/>
          </p:cNvSpPr>
          <p:nvPr>
            <p:ph type="title"/>
          </p:nvPr>
        </p:nvSpPr>
        <p:spPr>
          <a:xfrm>
            <a:off x="-1727" y="745600"/>
            <a:ext cx="4606535" cy="635939"/>
          </a:xfrm>
        </p:spPr>
        <p:txBody>
          <a:bodyPr>
            <a:normAutofit/>
          </a:bodyPr>
          <a:lstStyle/>
          <a:p>
            <a:pPr algn="ctr"/>
            <a:r>
              <a:rPr lang="en-US" sz="1200" dirty="0"/>
              <a:t>Total Crash (Nos) based on Damage Costs</a:t>
            </a:r>
          </a:p>
        </p:txBody>
      </p:sp>
      <p:sp>
        <p:nvSpPr>
          <p:cNvPr id="14" name="Text Placeholder 3">
            <a:extLst>
              <a:ext uri="{FF2B5EF4-FFF2-40B4-BE49-F238E27FC236}">
                <a16:creationId xmlns:a16="http://schemas.microsoft.com/office/drawing/2014/main" id="{D2235BB3-7EDC-9933-A4D3-7DE65EFFBF55}"/>
              </a:ext>
            </a:extLst>
          </p:cNvPr>
          <p:cNvSpPr>
            <a:spLocks noGrp="1"/>
          </p:cNvSpPr>
          <p:nvPr>
            <p:ph type="body" sz="quarter" idx="14"/>
          </p:nvPr>
        </p:nvSpPr>
        <p:spPr>
          <a:xfrm>
            <a:off x="-1726" y="1570383"/>
            <a:ext cx="4606535" cy="4542017"/>
          </a:xfrm>
        </p:spPr>
        <p:txBody>
          <a:bodyPr>
            <a:normAutofit/>
          </a:bodyPr>
          <a:lstStyle/>
          <a:p>
            <a:pPr algn="just">
              <a:lnSpc>
                <a:spcPct val="150000"/>
              </a:lnSpc>
            </a:pPr>
            <a:r>
              <a:rPr lang="en-US" sz="900" dirty="0">
                <a:latin typeface="Meiryo (Body)"/>
              </a:rPr>
              <a:t> </a:t>
            </a:r>
          </a:p>
        </p:txBody>
      </p:sp>
      <p:sp>
        <p:nvSpPr>
          <p:cNvPr id="3" name="Footer Placeholder 2">
            <a:extLst>
              <a:ext uri="{FF2B5EF4-FFF2-40B4-BE49-F238E27FC236}">
                <a16:creationId xmlns:a16="http://schemas.microsoft.com/office/drawing/2014/main" id="{AEC2F737-2D68-CBD4-392D-16AFFFD6271F}"/>
              </a:ext>
            </a:extLst>
          </p:cNvPr>
          <p:cNvSpPr>
            <a:spLocks noGrp="1"/>
          </p:cNvSpPr>
          <p:nvPr>
            <p:ph type="ftr" sz="quarter" idx="11"/>
          </p:nvPr>
        </p:nvSpPr>
        <p:spPr>
          <a:xfrm>
            <a:off x="855388" y="6309360"/>
            <a:ext cx="6007691" cy="457200"/>
          </a:xfrm>
        </p:spPr>
        <p:txBody>
          <a:bodyPr anchor="ctr">
            <a:normAutofit/>
          </a:bodyPr>
          <a:lstStyle/>
          <a:p>
            <a:r>
              <a:rPr lang="en-GB" sz="1200" spc="150" dirty="0">
                <a:solidFill>
                  <a:schemeClr val="tx1"/>
                </a:solidFill>
                <a:latin typeface="+mj-lt"/>
              </a:rPr>
              <a:t>Traffic Crash Analysis</a:t>
            </a:r>
          </a:p>
        </p:txBody>
      </p:sp>
      <p:sp>
        <p:nvSpPr>
          <p:cNvPr id="5" name="Slide Number Placeholder 4">
            <a:extLst>
              <a:ext uri="{FF2B5EF4-FFF2-40B4-BE49-F238E27FC236}">
                <a16:creationId xmlns:a16="http://schemas.microsoft.com/office/drawing/2014/main" id="{9AE8BB03-DE36-E3A3-F0E2-D9043831BBB9}"/>
              </a:ext>
            </a:extLst>
          </p:cNvPr>
          <p:cNvSpPr>
            <a:spLocks noGrp="1"/>
          </p:cNvSpPr>
          <p:nvPr>
            <p:ph type="sldNum" sz="quarter" idx="12"/>
          </p:nvPr>
        </p:nvSpPr>
        <p:spPr>
          <a:xfrm>
            <a:off x="10569202" y="6309360"/>
            <a:ext cx="979879" cy="457200"/>
          </a:xfrm>
        </p:spPr>
        <p:txBody>
          <a:bodyPr anchor="b">
            <a:normAutofit/>
          </a:bodyPr>
          <a:lstStyle/>
          <a:p>
            <a:pPr rtl="0">
              <a:spcAft>
                <a:spcPts val="600"/>
              </a:spcAft>
            </a:pPr>
            <a:fld id="{FAEF9944-A4F6-4C59-AEBD-678D6480B8EA}" type="slidenum">
              <a:rPr lang="en-GB" smtClean="0"/>
              <a:pPr rtl="0">
                <a:spcAft>
                  <a:spcPts val="600"/>
                </a:spcAft>
              </a:pPr>
              <a:t>11</a:t>
            </a:fld>
            <a:endParaRPr lang="en-GB"/>
          </a:p>
        </p:txBody>
      </p:sp>
      <p:pic>
        <p:nvPicPr>
          <p:cNvPr id="11" name="Picture 10">
            <a:extLst>
              <a:ext uri="{FF2B5EF4-FFF2-40B4-BE49-F238E27FC236}">
                <a16:creationId xmlns:a16="http://schemas.microsoft.com/office/drawing/2014/main" id="{60A8E456-2560-6E17-C8C4-F81CC3271463}"/>
              </a:ext>
            </a:extLst>
          </p:cNvPr>
          <p:cNvPicPr>
            <a:picLocks noChangeAspect="1"/>
          </p:cNvPicPr>
          <p:nvPr/>
        </p:nvPicPr>
        <p:blipFill>
          <a:blip r:embed="rId2"/>
          <a:stretch>
            <a:fillRect/>
          </a:stretch>
        </p:blipFill>
        <p:spPr>
          <a:xfrm>
            <a:off x="5402560" y="1181462"/>
            <a:ext cx="6146521" cy="4298115"/>
          </a:xfrm>
          <a:prstGeom prst="rect">
            <a:avLst/>
          </a:prstGeom>
        </p:spPr>
      </p:pic>
      <p:sp>
        <p:nvSpPr>
          <p:cNvPr id="13" name="Subtitle 2">
            <a:extLst>
              <a:ext uri="{FF2B5EF4-FFF2-40B4-BE49-F238E27FC236}">
                <a16:creationId xmlns:a16="http://schemas.microsoft.com/office/drawing/2014/main" id="{8EB80CC1-B88D-CF58-36C3-61EE865B57CE}"/>
              </a:ext>
            </a:extLst>
          </p:cNvPr>
          <p:cNvSpPr txBox="1">
            <a:spLocks/>
          </p:cNvSpPr>
          <p:nvPr/>
        </p:nvSpPr>
        <p:spPr>
          <a:xfrm>
            <a:off x="224262" y="1928191"/>
            <a:ext cx="4154556" cy="4052960"/>
          </a:xfrm>
          <a:prstGeom prst="rect">
            <a:avLst/>
          </a:prstGeom>
        </p:spPr>
        <p:txBody>
          <a:bodyP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lnSpc>
                <a:spcPct val="150000"/>
              </a:lnSpc>
            </a:pPr>
            <a:r>
              <a:rPr lang="en-US" sz="900" b="0" i="0" dirty="0">
                <a:solidFill>
                  <a:schemeClr val="bg1"/>
                </a:solidFill>
                <a:effectLst/>
                <a:latin typeface="Meiryo (Body)"/>
              </a:rPr>
              <a:t>The chart shows a significant trend, with over 60% of crashes incurring damages exceeding $1500, indicating a substantial financial impact. In contrast, less than 12% resulted in costs of $500 or less. Although damage costs are high, the number of people injured remains low. This suggests that congestion in Chicago streets is a primary factor contributing to high crash numbers. To address this issue, enhancing and enforcing existing traffic rules, along with implementing new regulations, could be considered to reduce crash occurrences.</a:t>
            </a:r>
            <a:endParaRPr lang="en-US" sz="900" dirty="0">
              <a:solidFill>
                <a:schemeClr val="bg1"/>
              </a:solidFill>
              <a:latin typeface="Meiryo (Body)"/>
            </a:endParaRPr>
          </a:p>
        </p:txBody>
      </p:sp>
    </p:spTree>
    <p:extLst>
      <p:ext uri="{BB962C8B-B14F-4D97-AF65-F5344CB8AC3E}">
        <p14:creationId xmlns:p14="http://schemas.microsoft.com/office/powerpoint/2010/main" val="175075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rtlCol="0">
            <a:noAutofit/>
          </a:bodyPr>
          <a:lstStyle/>
          <a:p>
            <a:pPr rtl="0"/>
            <a:r>
              <a:rPr lang="en-GB" sz="2500" dirty="0"/>
              <a:t>Testing</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2" y="1645161"/>
            <a:ext cx="7759571" cy="690535"/>
          </a:xfrm>
        </p:spPr>
        <p:txBody>
          <a:bodyPr rtlCol="0">
            <a:noAutofit/>
          </a:bodyPr>
          <a:lstStyle/>
          <a:p>
            <a:pPr rtl="0"/>
            <a:r>
              <a:rPr lang="en-US" sz="1200" b="0" i="0" dirty="0">
                <a:solidFill>
                  <a:srgbClr val="374151"/>
                </a:solidFill>
                <a:effectLst/>
                <a:latin typeface="+mj-lt"/>
              </a:rPr>
              <a:t>To verify the accuracy of chart numbers, I conducted a sanity check by comparing the data in the SQL table with the chart values</a:t>
            </a:r>
            <a:endParaRPr lang="en-GB" sz="1300" dirty="0">
              <a:latin typeface="+mj-lt"/>
            </a:endParaRP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623930"/>
            <a:ext cx="5851257" cy="2827896"/>
          </a:xfrm>
        </p:spPr>
        <p:txBody>
          <a:bodyPr rtlCol="0">
            <a:noAutofit/>
          </a:bodyPr>
          <a:lstStyle/>
          <a:p>
            <a:pPr marL="0" indent="0" rtl="0">
              <a:buNone/>
            </a:pPr>
            <a:r>
              <a:rPr lang="en-US" dirty="0"/>
              <a:t>Additional testing methods can be considered such as;</a:t>
            </a:r>
          </a:p>
          <a:p>
            <a:r>
              <a:rPr lang="en-US" sz="1200" dirty="0"/>
              <a:t>Implementing automated testing scripts</a:t>
            </a:r>
          </a:p>
          <a:p>
            <a:r>
              <a:rPr lang="en-US" sz="1200" dirty="0"/>
              <a:t>Utilizing data profiling tools</a:t>
            </a:r>
            <a:endParaRPr lang="en-GB" sz="1200" dirty="0"/>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rtlCol="0"/>
          <a:lstStyle/>
          <a:p>
            <a:r>
              <a:rPr lang="en-GB" sz="1200" spc="150" dirty="0">
                <a:solidFill>
                  <a:schemeClr val="bg1"/>
                </a:solidFill>
                <a:latin typeface="+mj-lt"/>
              </a:rPr>
              <a:t>Traffic Crash Analysis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12</a:t>
            </a:fld>
            <a:endParaRPr lang="en-GB" dirty="0"/>
          </a:p>
        </p:txBody>
      </p:sp>
    </p:spTree>
    <p:extLst>
      <p:ext uri="{BB962C8B-B14F-4D97-AF65-F5344CB8AC3E}">
        <p14:creationId xmlns:p14="http://schemas.microsoft.com/office/powerpoint/2010/main" val="296097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rtlCol="0">
            <a:normAutofit/>
          </a:bodyPr>
          <a:lstStyle/>
          <a:p>
            <a:pPr rtl="0"/>
            <a:r>
              <a:rPr lang="en-GB" sz="2500"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rtlCol="0">
            <a:normAutofit/>
          </a:bodyPr>
          <a:lstStyle/>
          <a:p>
            <a:pPr rtl="0"/>
            <a:r>
              <a:rPr lang="en-US" sz="1200" b="0" i="0" dirty="0">
                <a:solidFill>
                  <a:srgbClr val="374151"/>
                </a:solidFill>
                <a:effectLst/>
              </a:rPr>
              <a:t>In summary, the data shows that most crashes happen in crowded places, especially in Chicago streets on Friday afternoons and during school leaving times</a:t>
            </a:r>
            <a:r>
              <a:rPr lang="en-US" sz="1200" b="0" i="0" dirty="0">
                <a:solidFill>
                  <a:srgbClr val="374151"/>
                </a:solidFill>
                <a:effectLst/>
                <a:latin typeface="+mj-lt"/>
              </a:rPr>
              <a:t>. However, the absence of data on street congestion and traffic volume during crash times makes pinpointing exact reasons challenging. To enhance road safety and reduce crashes, I recommend improving traffic signals and implementing no-entry zones in highly congested streets.</a:t>
            </a:r>
            <a:endParaRPr lang="en-GB" sz="1200" dirty="0">
              <a:latin typeface="+mj-lt"/>
            </a:endParaRP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rtlCol="0"/>
          <a:lstStyle/>
          <a:p>
            <a:r>
              <a:rPr lang="en-GB" sz="1200" spc="150" dirty="0">
                <a:solidFill>
                  <a:schemeClr val="bg1"/>
                </a:solidFill>
                <a:latin typeface="+mj-lt"/>
              </a:rPr>
              <a:t>Traffic Crash Analysis</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13</a:t>
            </a:fld>
            <a:endParaRPr lang="en-GB" dirty="0"/>
          </a:p>
        </p:txBody>
      </p:sp>
    </p:spTree>
    <p:extLst>
      <p:ext uri="{BB962C8B-B14F-4D97-AF65-F5344CB8AC3E}">
        <p14:creationId xmlns:p14="http://schemas.microsoft.com/office/powerpoint/2010/main" val="110933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en-GB"/>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rtlCol="0">
            <a:normAutofit/>
          </a:bodyPr>
          <a:lstStyle/>
          <a:p>
            <a:pPr rtl="0"/>
            <a:r>
              <a:rPr lang="en-GB" dirty="0"/>
              <a:t>Pravin Subramanian</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rtlCol="0"/>
          <a:lstStyle/>
          <a:p>
            <a:r>
              <a:rPr lang="en-GB" sz="1200" spc="150" dirty="0">
                <a:solidFill>
                  <a:schemeClr val="bg1"/>
                </a:solidFill>
                <a:latin typeface="+mj-lt"/>
              </a:rPr>
              <a:t>Traffic Crash Analysis</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14</a:t>
            </a:fld>
            <a:endParaRPr lang="en-GB"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a:bodyPr>
          <a:lstStyle/>
          <a:p>
            <a:pPr rtl="0"/>
            <a:r>
              <a:rPr lang="en-GB" sz="2500" dirty="0"/>
              <a:t>Tools &amp; Technology Used:</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rtlCol="0">
            <a:normAutofit/>
          </a:bodyPr>
          <a:lstStyle/>
          <a:p>
            <a:pPr marL="342900" indent="-342900" rtl="0">
              <a:buFont typeface="Arial" panose="020B0604020202020204" pitchFamily="34" charset="0"/>
              <a:buChar char="•"/>
            </a:pPr>
            <a:r>
              <a:rPr lang="en-GB" sz="1200" dirty="0"/>
              <a:t>Language: SQL</a:t>
            </a:r>
          </a:p>
          <a:p>
            <a:pPr marL="342900" indent="-342900" rtl="0">
              <a:buFont typeface="Arial" panose="020B0604020202020204" pitchFamily="34" charset="0"/>
              <a:buChar char="•"/>
            </a:pPr>
            <a:r>
              <a:rPr lang="en-GB" sz="1200" dirty="0"/>
              <a:t>Microsoft SQL Server Management Studio</a:t>
            </a:r>
          </a:p>
          <a:p>
            <a:pPr marL="342900" indent="-342900" rtl="0">
              <a:buFont typeface="Arial" panose="020B0604020202020204" pitchFamily="34" charset="0"/>
              <a:buChar char="•"/>
            </a:pPr>
            <a:r>
              <a:rPr lang="en-GB" sz="1200" dirty="0"/>
              <a:t>Microsoft Power BI</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2542431" cy="457200"/>
          </a:xfrm>
        </p:spPr>
        <p:txBody>
          <a:bodyPr rtlCol="0"/>
          <a:lstStyle/>
          <a:p>
            <a:pPr rtl="0"/>
            <a:r>
              <a:rPr lang="en-GB" dirty="0"/>
              <a:t>Traffic Crash Analysis</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a:t>2</a:t>
            </a:fld>
            <a:endParaRPr lang="en-GB"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rtlCol="0">
            <a:normAutofit/>
          </a:bodyPr>
          <a:lstStyle/>
          <a:p>
            <a:pPr rtl="0"/>
            <a:r>
              <a:rPr lang="en-GB" sz="2500" dirty="0"/>
              <a:t>Dataset Overview</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5" y="1896386"/>
            <a:ext cx="6457717" cy="3767496"/>
          </a:xfrm>
        </p:spPr>
        <p:txBody>
          <a:bodyPr rtlCol="0">
            <a:normAutofit/>
          </a:bodyPr>
          <a:lstStyle/>
          <a:p>
            <a:pPr algn="just" rtl="0"/>
            <a:r>
              <a:rPr lang="en-US" sz="1200" b="0" i="0" dirty="0">
                <a:solidFill>
                  <a:srgbClr val="374151"/>
                </a:solidFill>
                <a:effectLst/>
                <a:latin typeface="Meiryo (Body)"/>
              </a:rPr>
              <a:t>The traffic crash dataset comprises detailed records of every crash, encompassing comprehensive information such as detailed weather conditions, the precise time of each incident, lighting details, road surface conditions, incurred damage costs, the specific street where the crash occurred, and the type of crash. These records span occurrences in Chicago and its nearby areas, spanning from March 3, 2013, to December 2, 2023.</a:t>
            </a:r>
            <a:endParaRPr lang="en-GB" sz="1200" dirty="0">
              <a:latin typeface="Meiryo (Body)"/>
            </a:endParaRP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rtlCol="0"/>
          <a:lstStyle/>
          <a:p>
            <a:pPr rtl="0"/>
            <a:r>
              <a:rPr lang="en-GB" dirty="0">
                <a:solidFill>
                  <a:schemeClr val="bg1"/>
                </a:solidFill>
              </a:rPr>
              <a:t>Traffic Crash Analysis</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a:t>3</a:t>
            </a:fld>
            <a:endParaRPr lang="en-GB"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rtlCol="0">
            <a:normAutofit/>
          </a:bodyPr>
          <a:lstStyle/>
          <a:p>
            <a:pPr rtl="0"/>
            <a:r>
              <a:rPr lang="en-GB" sz="2500" dirty="0"/>
              <a:t>Python vs Power BI</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rtlCol="0"/>
          <a:lstStyle/>
          <a:p>
            <a:pPr rtl="0"/>
            <a:r>
              <a:rPr lang="en-GB" dirty="0"/>
              <a:t>Traffic Crash Analysis</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4</a:t>
            </a:fld>
            <a:endParaRPr lang="en-GB" dirty="0"/>
          </a:p>
        </p:txBody>
      </p:sp>
      <p:sp>
        <p:nvSpPr>
          <p:cNvPr id="2" name="Content Placeholder 8">
            <a:extLst>
              <a:ext uri="{FF2B5EF4-FFF2-40B4-BE49-F238E27FC236}">
                <a16:creationId xmlns:a16="http://schemas.microsoft.com/office/drawing/2014/main" id="{02E31573-A3E1-D7B2-F326-15FCCCFFAEDE}"/>
              </a:ext>
            </a:extLst>
          </p:cNvPr>
          <p:cNvSpPr txBox="1">
            <a:spLocks/>
          </p:cNvSpPr>
          <p:nvPr/>
        </p:nvSpPr>
        <p:spPr>
          <a:xfrm>
            <a:off x="1535371" y="2770464"/>
            <a:ext cx="10013709" cy="3179960"/>
          </a:xfrm>
          <a:prstGeom prst="rect">
            <a:avLst/>
          </a:prstGeom>
        </p:spPr>
        <p:txBody>
          <a:bodyPr rtlCol="0"/>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50000"/>
              </a:lnSpc>
            </a:pPr>
            <a:r>
              <a:rPr lang="en-US" sz="1200" b="0" dirty="0">
                <a:solidFill>
                  <a:srgbClr val="374151"/>
                </a:solidFill>
                <a:latin typeface="Meiryo (Body)"/>
              </a:rPr>
              <a:t>Based on the provided problem statement to process 785,871 volume of data, I chose SQL and Power BI instead of Python. The reason are</a:t>
            </a:r>
          </a:p>
          <a:p>
            <a:pPr marL="342900" indent="-342900">
              <a:lnSpc>
                <a:spcPct val="150000"/>
              </a:lnSpc>
              <a:buFont typeface="Arial" panose="020B0604020202020204" pitchFamily="34" charset="0"/>
              <a:buChar char="•"/>
            </a:pPr>
            <a:r>
              <a:rPr lang="en-US" sz="1200" b="0" i="0" dirty="0">
                <a:solidFill>
                  <a:srgbClr val="374151"/>
                </a:solidFill>
                <a:effectLst/>
                <a:latin typeface="+mj-lt"/>
              </a:rPr>
              <a:t>Power BI provides a user-friendly interface and allows for efficient chart creation, requiring considerably less time compared to Python and its libraries.</a:t>
            </a:r>
          </a:p>
          <a:p>
            <a:pPr marL="342900" indent="-342900">
              <a:lnSpc>
                <a:spcPct val="150000"/>
              </a:lnSpc>
              <a:buFont typeface="Arial" panose="020B0604020202020204" pitchFamily="34" charset="0"/>
              <a:buChar char="•"/>
            </a:pPr>
            <a:r>
              <a:rPr lang="en-GB" sz="1200" b="0" dirty="0">
                <a:latin typeface="Meiryo (Body)"/>
              </a:rPr>
              <a:t>Power BI simplifies the data analysis process with drag and drop functionality.</a:t>
            </a:r>
          </a:p>
          <a:p>
            <a:pPr marL="342900" indent="-342900">
              <a:lnSpc>
                <a:spcPct val="150000"/>
              </a:lnSpc>
              <a:buFont typeface="Arial" panose="020B0604020202020204" pitchFamily="34" charset="0"/>
              <a:buChar char="•"/>
            </a:pPr>
            <a:r>
              <a:rPr lang="en-US" sz="1200" b="0" i="0" dirty="0">
                <a:solidFill>
                  <a:srgbClr val="374151"/>
                </a:solidFill>
                <a:effectLst/>
                <a:latin typeface="Meiryo (Body)"/>
              </a:rPr>
              <a:t>Power BI offers cloud-based options, allowing for convenient access to reports and dashboards from anywhere.</a:t>
            </a:r>
            <a:endParaRPr lang="en-GB" sz="1200" dirty="0">
              <a:latin typeface="Meiryo (Body)"/>
            </a:endParaRPr>
          </a:p>
          <a:p>
            <a:pPr>
              <a:lnSpc>
                <a:spcPct val="150000"/>
              </a:lnSpc>
            </a:pPr>
            <a:r>
              <a:rPr lang="en-US" sz="1200" b="0" i="0" dirty="0">
                <a:solidFill>
                  <a:srgbClr val="374151"/>
                </a:solidFill>
                <a:effectLst/>
              </a:rPr>
              <a:t>Additionally, the combination of SQL Server with Power BI provides high scalability, allowing for the storage of substantial volumes of data.</a:t>
            </a:r>
            <a:endParaRPr lang="en-GB" sz="1200" dirty="0"/>
          </a:p>
        </p:txBody>
      </p:sp>
    </p:spTree>
    <p:extLst>
      <p:ext uri="{BB962C8B-B14F-4D97-AF65-F5344CB8AC3E}">
        <p14:creationId xmlns:p14="http://schemas.microsoft.com/office/powerpoint/2010/main" val="117892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253BB8-E158-4C2E-2BEA-D16404F1B707}"/>
              </a:ext>
            </a:extLst>
          </p:cNvPr>
          <p:cNvSpPr>
            <a:spLocks noGrp="1"/>
          </p:cNvSpPr>
          <p:nvPr>
            <p:ph type="subTitle" idx="1"/>
          </p:nvPr>
        </p:nvSpPr>
        <p:spPr>
          <a:xfrm>
            <a:off x="7664850" y="1095509"/>
            <a:ext cx="4527149" cy="4811805"/>
          </a:xfrm>
        </p:spPr>
        <p:txBody>
          <a:bodyPr>
            <a:noAutofit/>
          </a:bodyPr>
          <a:lstStyle/>
          <a:p>
            <a:pPr algn="just">
              <a:lnSpc>
                <a:spcPct val="150000"/>
              </a:lnSpc>
            </a:pPr>
            <a:r>
              <a:rPr lang="en-US" sz="1000" b="1" i="0" u="none" strike="noStrike" dirty="0">
                <a:solidFill>
                  <a:schemeClr val="tx1"/>
                </a:solidFill>
                <a:effectLst/>
                <a:latin typeface="Meiryo (Headings)"/>
              </a:rPr>
              <a:t>Qn.1 - Is there a correlation between the time of year/week/day and the occurrence of car crashes?</a:t>
            </a:r>
            <a:endParaRPr lang="en-GB" sz="1000" b="1" dirty="0">
              <a:solidFill>
                <a:schemeClr val="tx1"/>
              </a:solidFill>
              <a:latin typeface="Meiryo (Headings)"/>
            </a:endParaRPr>
          </a:p>
          <a:p>
            <a:pPr algn="just">
              <a:lnSpc>
                <a:spcPct val="150000"/>
              </a:lnSpc>
            </a:pPr>
            <a:endParaRPr lang="en-US" sz="900" b="0" i="0" dirty="0">
              <a:solidFill>
                <a:schemeClr val="tx1"/>
              </a:solidFill>
              <a:effectLst/>
              <a:latin typeface="Meiryo (Body)"/>
            </a:endParaRPr>
          </a:p>
          <a:p>
            <a:pPr algn="just">
              <a:lnSpc>
                <a:spcPct val="150000"/>
              </a:lnSpc>
            </a:pPr>
            <a:r>
              <a:rPr lang="en-US" sz="900" b="1" i="0" dirty="0">
                <a:solidFill>
                  <a:srgbClr val="374151"/>
                </a:solidFill>
                <a:effectLst/>
                <a:latin typeface="Meiryo (Body)"/>
              </a:rPr>
              <a:t>Ans:- </a:t>
            </a:r>
            <a:r>
              <a:rPr lang="en-US" sz="900" b="0" i="0" dirty="0">
                <a:solidFill>
                  <a:srgbClr val="374151"/>
                </a:solidFill>
                <a:effectLst/>
              </a:rPr>
              <a:t>Yes, there is a clear connection between the time of year, week, and day, and car crashes. Over the years, crashes gradually increased, reaching a peak in 2018, and remaining relatively stable except for 2020, possibly influenced by the COVID-19 lockdown. October consistently records the highest number of crashes, while the first four months have the lowest. Additionally, Fridays consistently report the highest crash numbers, whereas Sundays consistently have the lowest. These findings suggest that specific times significantly impact crash frequencies, opening avenues for further analysis to gain more insights.</a:t>
            </a:r>
            <a:endParaRPr lang="en-GB" sz="900" dirty="0"/>
          </a:p>
        </p:txBody>
      </p:sp>
      <p:sp>
        <p:nvSpPr>
          <p:cNvPr id="4" name="Picture Placeholder 3">
            <a:extLst>
              <a:ext uri="{FF2B5EF4-FFF2-40B4-BE49-F238E27FC236}">
                <a16:creationId xmlns:a16="http://schemas.microsoft.com/office/drawing/2014/main" id="{16C2A273-F96D-4EEB-F39F-8012434F5589}"/>
              </a:ext>
            </a:extLst>
          </p:cNvPr>
          <p:cNvSpPr>
            <a:spLocks noGrp="1"/>
          </p:cNvSpPr>
          <p:nvPr>
            <p:ph type="pic" sz="quarter" idx="13"/>
          </p:nvPr>
        </p:nvSpPr>
        <p:spPr/>
        <p:txBody>
          <a:bodyPr/>
          <a:lstStyle/>
          <a:p>
            <a:endParaRPr lang="en-GB" dirty="0"/>
          </a:p>
        </p:txBody>
      </p:sp>
      <p:sp>
        <p:nvSpPr>
          <p:cNvPr id="5" name="Title 1">
            <a:extLst>
              <a:ext uri="{FF2B5EF4-FFF2-40B4-BE49-F238E27FC236}">
                <a16:creationId xmlns:a16="http://schemas.microsoft.com/office/drawing/2014/main" id="{F2DF9534-1554-07EE-B93E-2B0158DABDBB}"/>
              </a:ext>
            </a:extLst>
          </p:cNvPr>
          <p:cNvSpPr txBox="1">
            <a:spLocks/>
          </p:cNvSpPr>
          <p:nvPr/>
        </p:nvSpPr>
        <p:spPr>
          <a:xfrm>
            <a:off x="7664857" y="130629"/>
            <a:ext cx="4382000" cy="964880"/>
          </a:xfrm>
          <a:prstGeom prst="rect">
            <a:avLst/>
          </a:prstGeom>
        </p:spPr>
        <p:txBody>
          <a:bodyPr vert="horz" lIns="109728" tIns="109728" rIns="109728" bIns="91440" rtlCol="0" anchor="b">
            <a:noAutofit/>
          </a:bodyPr>
          <a:lstStyle>
            <a:lvl1pPr algn="l" defTabSz="914400" rtl="0" eaLnBrk="1" latinLnBrk="0" hangingPunct="1">
              <a:lnSpc>
                <a:spcPct val="100000"/>
              </a:lnSpc>
              <a:spcBef>
                <a:spcPct val="0"/>
              </a:spcBef>
              <a:buNone/>
              <a:defRPr sz="3600" b="1" kern="1200" spc="150" baseline="0">
                <a:solidFill>
                  <a:schemeClr val="tx1">
                    <a:lumMod val="75000"/>
                    <a:lumOff val="25000"/>
                  </a:schemeClr>
                </a:solidFill>
                <a:latin typeface="+mj-lt"/>
                <a:ea typeface="+mj-ea"/>
                <a:cs typeface="+mj-cs"/>
              </a:defRPr>
            </a:lvl1pPr>
          </a:lstStyle>
          <a:p>
            <a:pPr algn="ctr">
              <a:lnSpc>
                <a:spcPct val="150000"/>
              </a:lnSpc>
            </a:pPr>
            <a:r>
              <a:rPr lang="en-US" sz="1400" dirty="0">
                <a:solidFill>
                  <a:schemeClr val="bg1"/>
                </a:solidFill>
                <a:latin typeface="Meiryo (Headings)"/>
              </a:rPr>
              <a:t> </a:t>
            </a:r>
            <a:endParaRPr lang="en-GB" sz="1400" dirty="0">
              <a:solidFill>
                <a:schemeClr val="bg1"/>
              </a:solidFill>
              <a:latin typeface="Meiryo (Headings)"/>
            </a:endParaRPr>
          </a:p>
        </p:txBody>
      </p:sp>
      <p:sp>
        <p:nvSpPr>
          <p:cNvPr id="9" name="Slide Number Placeholder 4">
            <a:extLst>
              <a:ext uri="{FF2B5EF4-FFF2-40B4-BE49-F238E27FC236}">
                <a16:creationId xmlns:a16="http://schemas.microsoft.com/office/drawing/2014/main" id="{6ED59FDF-1A21-57A3-DBC1-21EB3421D4A3}"/>
              </a:ext>
            </a:extLst>
          </p:cNvPr>
          <p:cNvSpPr txBox="1">
            <a:spLocks/>
          </p:cNvSpPr>
          <p:nvPr/>
        </p:nvSpPr>
        <p:spPr>
          <a:xfrm>
            <a:off x="11171583" y="6388020"/>
            <a:ext cx="765944" cy="3393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GB" sz="1600" b="1" smtClean="0">
                <a:latin typeface="+mj-lt"/>
              </a:rPr>
              <a:pPr/>
              <a:t>5</a:t>
            </a:fld>
            <a:endParaRPr lang="en-GB" sz="1600" b="1" dirty="0">
              <a:latin typeface="+mj-lt"/>
            </a:endParaRPr>
          </a:p>
        </p:txBody>
      </p:sp>
      <p:pic>
        <p:nvPicPr>
          <p:cNvPr id="13" name="Picture 12">
            <a:extLst>
              <a:ext uri="{FF2B5EF4-FFF2-40B4-BE49-F238E27FC236}">
                <a16:creationId xmlns:a16="http://schemas.microsoft.com/office/drawing/2014/main" id="{62387886-80ED-3DF9-082E-3E28FE0A4C1C}"/>
              </a:ext>
            </a:extLst>
          </p:cNvPr>
          <p:cNvPicPr>
            <a:picLocks noChangeAspect="1"/>
          </p:cNvPicPr>
          <p:nvPr/>
        </p:nvPicPr>
        <p:blipFill>
          <a:blip r:embed="rId3"/>
          <a:stretch>
            <a:fillRect/>
          </a:stretch>
        </p:blipFill>
        <p:spPr>
          <a:xfrm>
            <a:off x="-3" y="0"/>
            <a:ext cx="7520400" cy="2256946"/>
          </a:xfrm>
          <a:prstGeom prst="rect">
            <a:avLst/>
          </a:prstGeom>
        </p:spPr>
      </p:pic>
      <p:pic>
        <p:nvPicPr>
          <p:cNvPr id="16" name="Picture 15">
            <a:extLst>
              <a:ext uri="{FF2B5EF4-FFF2-40B4-BE49-F238E27FC236}">
                <a16:creationId xmlns:a16="http://schemas.microsoft.com/office/drawing/2014/main" id="{8F133D7B-AB1B-E237-E86F-EF52CECC43CF}"/>
              </a:ext>
            </a:extLst>
          </p:cNvPr>
          <p:cNvPicPr>
            <a:picLocks noChangeAspect="1"/>
          </p:cNvPicPr>
          <p:nvPr/>
        </p:nvPicPr>
        <p:blipFill>
          <a:blip r:embed="rId4"/>
          <a:stretch>
            <a:fillRect/>
          </a:stretch>
        </p:blipFill>
        <p:spPr>
          <a:xfrm>
            <a:off x="0" y="2246080"/>
            <a:ext cx="7519931" cy="2235212"/>
          </a:xfrm>
          <a:prstGeom prst="rect">
            <a:avLst/>
          </a:prstGeom>
        </p:spPr>
      </p:pic>
      <p:pic>
        <p:nvPicPr>
          <p:cNvPr id="22" name="Picture 21">
            <a:extLst>
              <a:ext uri="{FF2B5EF4-FFF2-40B4-BE49-F238E27FC236}">
                <a16:creationId xmlns:a16="http://schemas.microsoft.com/office/drawing/2014/main" id="{5CD2779E-4639-E1D7-B015-259FC22E1BDB}"/>
              </a:ext>
            </a:extLst>
          </p:cNvPr>
          <p:cNvPicPr>
            <a:picLocks noChangeAspect="1"/>
          </p:cNvPicPr>
          <p:nvPr/>
        </p:nvPicPr>
        <p:blipFill>
          <a:blip r:embed="rId5"/>
          <a:stretch>
            <a:fillRect/>
          </a:stretch>
        </p:blipFill>
        <p:spPr>
          <a:xfrm>
            <a:off x="-463" y="4470425"/>
            <a:ext cx="7519928" cy="2256946"/>
          </a:xfrm>
          <a:prstGeom prst="rect">
            <a:avLst/>
          </a:prstGeom>
        </p:spPr>
      </p:pic>
    </p:spTree>
    <p:extLst>
      <p:ext uri="{BB962C8B-B14F-4D97-AF65-F5344CB8AC3E}">
        <p14:creationId xmlns:p14="http://schemas.microsoft.com/office/powerpoint/2010/main" val="260585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ubtitle 39">
            <a:extLst>
              <a:ext uri="{FF2B5EF4-FFF2-40B4-BE49-F238E27FC236}">
                <a16:creationId xmlns:a16="http://schemas.microsoft.com/office/drawing/2014/main" id="{62503667-76BA-42EE-1F25-450C09DDD257}"/>
              </a:ext>
            </a:extLst>
          </p:cNvPr>
          <p:cNvSpPr>
            <a:spLocks noGrp="1"/>
          </p:cNvSpPr>
          <p:nvPr>
            <p:ph type="subTitle" idx="1"/>
          </p:nvPr>
        </p:nvSpPr>
        <p:spPr>
          <a:xfrm>
            <a:off x="7629993" y="1095509"/>
            <a:ext cx="4562005" cy="4490282"/>
          </a:xfrm>
        </p:spPr>
        <p:txBody>
          <a:bodyPr>
            <a:noAutofit/>
          </a:bodyPr>
          <a:lstStyle/>
          <a:p>
            <a:pPr algn="just">
              <a:lnSpc>
                <a:spcPct val="150000"/>
              </a:lnSpc>
            </a:pPr>
            <a:r>
              <a:rPr lang="en-US" sz="1000" b="1" i="0" u="none" strike="noStrike" dirty="0">
                <a:solidFill>
                  <a:schemeClr val="tx1"/>
                </a:solidFill>
                <a:effectLst/>
                <a:latin typeface="Meiryo (Headings)"/>
              </a:rPr>
              <a:t>Qn.2 - Is there a causal relationship between wet weather conditions and the number of car crashes?</a:t>
            </a:r>
            <a:endParaRPr lang="en-GB" sz="1000" b="1" dirty="0">
              <a:solidFill>
                <a:schemeClr val="tx1"/>
              </a:solidFill>
              <a:latin typeface="Meiryo (Headings)"/>
            </a:endParaRPr>
          </a:p>
          <a:p>
            <a:pPr algn="just">
              <a:lnSpc>
                <a:spcPct val="150000"/>
              </a:lnSpc>
            </a:pPr>
            <a:endParaRPr lang="en-US" sz="900" b="0" i="0" dirty="0">
              <a:solidFill>
                <a:srgbClr val="374151"/>
              </a:solidFill>
              <a:effectLst/>
            </a:endParaRPr>
          </a:p>
          <a:p>
            <a:pPr algn="just">
              <a:lnSpc>
                <a:spcPct val="150000"/>
              </a:lnSpc>
            </a:pPr>
            <a:r>
              <a:rPr lang="en-US" sz="900" b="1" i="0" dirty="0">
                <a:solidFill>
                  <a:srgbClr val="374151"/>
                </a:solidFill>
                <a:effectLst/>
              </a:rPr>
              <a:t>Ans:- </a:t>
            </a:r>
            <a:r>
              <a:rPr lang="en-US" sz="900" b="0" i="0" dirty="0">
                <a:solidFill>
                  <a:srgbClr val="374151"/>
                </a:solidFill>
                <a:effectLst/>
              </a:rPr>
              <a:t>No, wet weather conditions do not seem to have a direct impact on the number of car crashes. The chart numbers suggest that weather and lighting conditions play a limited role in crashes. Over 600,000 crashes took place during clear weather conditions, notably 400,000 during daytime—the highest incidence compared to other conditions. In contrast, fewer than 70,000 crashes occurred during rainy weather. Blowing sand, soil, and dirt weather conditions had the lowest occurrence, with only seven reported crashes. </a:t>
            </a:r>
            <a:r>
              <a:rPr lang="en-US" sz="900" b="0" i="0" dirty="0">
                <a:solidFill>
                  <a:srgbClr val="374151"/>
                </a:solidFill>
                <a:effectLst/>
                <a:latin typeface="+mj-lt"/>
              </a:rPr>
              <a:t>However, there is an indirect causal relationship between wet weather and the number of car crashes, as the crash numbers significantly reduced during rainy and snowy weather. This might be attributed to people avoiding vehicle usage during wet weather conditions.</a:t>
            </a:r>
            <a:endParaRPr lang="en-GB" sz="900" dirty="0">
              <a:latin typeface="+mj-lt"/>
            </a:endParaRPr>
          </a:p>
        </p:txBody>
      </p:sp>
      <p:sp>
        <p:nvSpPr>
          <p:cNvPr id="41" name="Picture Placeholder 40">
            <a:extLst>
              <a:ext uri="{FF2B5EF4-FFF2-40B4-BE49-F238E27FC236}">
                <a16:creationId xmlns:a16="http://schemas.microsoft.com/office/drawing/2014/main" id="{CF1DD759-BC29-5E8C-9D1C-1CDFCF231F6A}"/>
              </a:ext>
            </a:extLst>
          </p:cNvPr>
          <p:cNvSpPr>
            <a:spLocks noGrp="1"/>
          </p:cNvSpPr>
          <p:nvPr>
            <p:ph type="pic" sz="quarter" idx="13"/>
          </p:nvPr>
        </p:nvSpPr>
        <p:spPr/>
        <p:txBody>
          <a:bodyPr/>
          <a:lstStyle/>
          <a:p>
            <a:r>
              <a:rPr lang="en-US" dirty="0"/>
              <a:t> </a:t>
            </a:r>
            <a:endParaRPr lang="en-GB" dirty="0"/>
          </a:p>
        </p:txBody>
      </p:sp>
      <p:sp>
        <p:nvSpPr>
          <p:cNvPr id="8" name="Slide Number Placeholder 7" hidden="1">
            <a:extLst>
              <a:ext uri="{FF2B5EF4-FFF2-40B4-BE49-F238E27FC236}">
                <a16:creationId xmlns:a16="http://schemas.microsoft.com/office/drawing/2014/main" id="{900A486D-3765-018D-D871-C211D62EE49D}"/>
              </a:ext>
            </a:extLst>
          </p:cNvPr>
          <p:cNvSpPr>
            <a:spLocks noGrp="1"/>
          </p:cNvSpPr>
          <p:nvPr>
            <p:ph type="sldNum" sz="quarter" idx="4294967295"/>
          </p:nvPr>
        </p:nvSpPr>
        <p:spPr>
          <a:xfrm>
            <a:off x="11212513" y="6308725"/>
            <a:ext cx="979487" cy="457200"/>
          </a:xfrm>
        </p:spPr>
        <p:txBody>
          <a:bodyPr anchor="b">
            <a:normAutofit/>
          </a:bodyPr>
          <a:lstStyle/>
          <a:p>
            <a:pPr>
              <a:spcAft>
                <a:spcPts val="600"/>
              </a:spcAft>
            </a:pPr>
            <a:fld id="{FAEF9944-A4F6-4C59-AEBD-678D6480B8EA}" type="slidenum">
              <a:rPr lang="en-GB" smtClean="0"/>
              <a:pPr>
                <a:spcAft>
                  <a:spcPts val="600"/>
                </a:spcAft>
              </a:pPr>
              <a:t>6</a:t>
            </a:fld>
            <a:endParaRPr lang="en-GB"/>
          </a:p>
        </p:txBody>
      </p:sp>
      <p:pic>
        <p:nvPicPr>
          <p:cNvPr id="39" name="Picture 38">
            <a:extLst>
              <a:ext uri="{FF2B5EF4-FFF2-40B4-BE49-F238E27FC236}">
                <a16:creationId xmlns:a16="http://schemas.microsoft.com/office/drawing/2014/main" id="{6CDF2CA3-549B-EAB9-4F70-51B97B938C55}"/>
              </a:ext>
            </a:extLst>
          </p:cNvPr>
          <p:cNvPicPr>
            <a:picLocks noChangeAspect="1"/>
          </p:cNvPicPr>
          <p:nvPr/>
        </p:nvPicPr>
        <p:blipFill>
          <a:blip r:embed="rId2"/>
          <a:stretch>
            <a:fillRect/>
          </a:stretch>
        </p:blipFill>
        <p:spPr>
          <a:xfrm>
            <a:off x="1" y="1976284"/>
            <a:ext cx="7519932" cy="3084657"/>
          </a:xfrm>
          <a:prstGeom prst="rect">
            <a:avLst/>
          </a:prstGeom>
          <a:noFill/>
        </p:spPr>
      </p:pic>
      <p:sp>
        <p:nvSpPr>
          <p:cNvPr id="2" name="Title 5">
            <a:extLst>
              <a:ext uri="{FF2B5EF4-FFF2-40B4-BE49-F238E27FC236}">
                <a16:creationId xmlns:a16="http://schemas.microsoft.com/office/drawing/2014/main" id="{089936CE-9113-DE86-8264-C333CC67A29D}"/>
              </a:ext>
            </a:extLst>
          </p:cNvPr>
          <p:cNvSpPr txBox="1">
            <a:spLocks/>
          </p:cNvSpPr>
          <p:nvPr/>
        </p:nvSpPr>
        <p:spPr>
          <a:xfrm>
            <a:off x="1924932" y="0"/>
            <a:ext cx="4437089" cy="1058503"/>
          </a:xfrm>
          <a:prstGeom prst="rect">
            <a:avLst/>
          </a:prstGeom>
        </p:spPr>
        <p:txBody>
          <a:bodyPr vert="horz" lIns="109728" tIns="109728" rIns="109728" bIns="91440" rtlCol="0" anchor="b">
            <a:noAutofit/>
          </a:bodyPr>
          <a:lstStyle>
            <a:lvl1pPr algn="l" defTabSz="914400" rtl="0" eaLnBrk="1" latinLnBrk="0" hangingPunct="1">
              <a:lnSpc>
                <a:spcPct val="100000"/>
              </a:lnSpc>
              <a:spcBef>
                <a:spcPct val="0"/>
              </a:spcBef>
              <a:buNone/>
              <a:defRPr sz="3600" b="1" kern="1200" spc="150" baseline="0">
                <a:solidFill>
                  <a:schemeClr val="tx1">
                    <a:lumMod val="75000"/>
                    <a:lumOff val="25000"/>
                  </a:schemeClr>
                </a:solidFill>
                <a:latin typeface="+mj-lt"/>
                <a:ea typeface="+mj-ea"/>
                <a:cs typeface="+mj-cs"/>
              </a:defRPr>
            </a:lvl1pPr>
          </a:lstStyle>
          <a:p>
            <a:pPr algn="ctr">
              <a:lnSpc>
                <a:spcPct val="150000"/>
              </a:lnSpc>
            </a:pPr>
            <a:r>
              <a:rPr lang="en-US" sz="1400" dirty="0">
                <a:solidFill>
                  <a:schemeClr val="bg1"/>
                </a:solidFill>
                <a:latin typeface="Meiryo (Headings)"/>
              </a:rPr>
              <a:t> </a:t>
            </a:r>
            <a:endParaRPr lang="en-GB" sz="1400" dirty="0">
              <a:solidFill>
                <a:schemeClr val="bg1"/>
              </a:solidFill>
              <a:latin typeface="Meiryo (Headings)"/>
            </a:endParaRPr>
          </a:p>
        </p:txBody>
      </p:sp>
      <p:sp>
        <p:nvSpPr>
          <p:cNvPr id="3" name="Slide Number Placeholder 4">
            <a:extLst>
              <a:ext uri="{FF2B5EF4-FFF2-40B4-BE49-F238E27FC236}">
                <a16:creationId xmlns:a16="http://schemas.microsoft.com/office/drawing/2014/main" id="{E8C1E235-BE4C-46C6-749E-AA23B2C2AF1B}"/>
              </a:ext>
            </a:extLst>
          </p:cNvPr>
          <p:cNvSpPr txBox="1">
            <a:spLocks/>
          </p:cNvSpPr>
          <p:nvPr/>
        </p:nvSpPr>
        <p:spPr>
          <a:xfrm>
            <a:off x="11191461" y="6348263"/>
            <a:ext cx="765944" cy="3393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mj-lt"/>
              </a:rPr>
              <a:t>6</a:t>
            </a:r>
            <a:endParaRPr lang="en-GB" sz="1600" b="1" dirty="0">
              <a:latin typeface="+mj-lt"/>
            </a:endParaRPr>
          </a:p>
        </p:txBody>
      </p:sp>
      <p:sp>
        <p:nvSpPr>
          <p:cNvPr id="6" name="Footer Placeholder 22">
            <a:extLst>
              <a:ext uri="{FF2B5EF4-FFF2-40B4-BE49-F238E27FC236}">
                <a16:creationId xmlns:a16="http://schemas.microsoft.com/office/drawing/2014/main" id="{A418DB6E-9109-E5DD-6F1B-36790F1DB21C}"/>
              </a:ext>
            </a:extLst>
          </p:cNvPr>
          <p:cNvSpPr txBox="1">
            <a:spLocks/>
          </p:cNvSpPr>
          <p:nvPr/>
        </p:nvSpPr>
        <p:spPr>
          <a:xfrm>
            <a:off x="737482" y="6400800"/>
            <a:ext cx="6623040" cy="457200"/>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spc="150" dirty="0">
                <a:solidFill>
                  <a:schemeClr val="bg1"/>
                </a:solidFill>
                <a:latin typeface="+mj-lt"/>
              </a:rPr>
              <a:t>Traffic Crash Analysis</a:t>
            </a:r>
          </a:p>
        </p:txBody>
      </p:sp>
    </p:spTree>
    <p:extLst>
      <p:ext uri="{BB962C8B-B14F-4D97-AF65-F5344CB8AC3E}">
        <p14:creationId xmlns:p14="http://schemas.microsoft.com/office/powerpoint/2010/main" val="148539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57B1-00BF-79AB-7C4D-76F59889873E}"/>
              </a:ext>
            </a:extLst>
          </p:cNvPr>
          <p:cNvSpPr>
            <a:spLocks noGrp="1"/>
          </p:cNvSpPr>
          <p:nvPr>
            <p:ph type="ctrTitle"/>
          </p:nvPr>
        </p:nvSpPr>
        <p:spPr>
          <a:xfrm>
            <a:off x="0" y="0"/>
            <a:ext cx="7519932" cy="1013791"/>
          </a:xfrm>
        </p:spPr>
        <p:txBody>
          <a:bodyPr>
            <a:noAutofit/>
          </a:bodyPr>
          <a:lstStyle/>
          <a:p>
            <a:pPr algn="ctr">
              <a:lnSpc>
                <a:spcPct val="150000"/>
              </a:lnSpc>
            </a:pPr>
            <a:r>
              <a:rPr lang="en-US" sz="1400" dirty="0">
                <a:solidFill>
                  <a:schemeClr val="tx1"/>
                </a:solidFill>
                <a:latin typeface="Meiryo (Headings)"/>
              </a:rPr>
              <a:t> </a:t>
            </a:r>
            <a:endParaRPr lang="en-GB" sz="1400" dirty="0">
              <a:solidFill>
                <a:schemeClr val="tx1"/>
              </a:solidFill>
              <a:latin typeface="Meiryo (Headings)"/>
            </a:endParaRPr>
          </a:p>
        </p:txBody>
      </p:sp>
      <p:sp>
        <p:nvSpPr>
          <p:cNvPr id="3" name="Subtitle 2">
            <a:extLst>
              <a:ext uri="{FF2B5EF4-FFF2-40B4-BE49-F238E27FC236}">
                <a16:creationId xmlns:a16="http://schemas.microsoft.com/office/drawing/2014/main" id="{AF1DF32E-91CB-7570-C275-C6454AF08B12}"/>
              </a:ext>
            </a:extLst>
          </p:cNvPr>
          <p:cNvSpPr>
            <a:spLocks noGrp="1"/>
          </p:cNvSpPr>
          <p:nvPr>
            <p:ph type="subTitle" idx="1"/>
          </p:nvPr>
        </p:nvSpPr>
        <p:spPr>
          <a:xfrm>
            <a:off x="7782339" y="1212575"/>
            <a:ext cx="4174435" cy="3802780"/>
          </a:xfrm>
        </p:spPr>
        <p:txBody>
          <a:bodyPr>
            <a:normAutofit fontScale="92500" lnSpcReduction="20000"/>
          </a:bodyPr>
          <a:lstStyle/>
          <a:p>
            <a:pPr algn="just">
              <a:lnSpc>
                <a:spcPct val="150000"/>
              </a:lnSpc>
            </a:pPr>
            <a:r>
              <a:rPr lang="en-US" sz="1000" b="1" i="0" u="none" strike="noStrike" dirty="0">
                <a:solidFill>
                  <a:schemeClr val="tx1"/>
                </a:solidFill>
                <a:effectLst/>
                <a:latin typeface="Meiryo (Headings)"/>
              </a:rPr>
              <a:t>Qn.3 - Identify key areas where most traffic crashes occur and identify potential safety measures that should be implemented in these areas to minimise accidents.</a:t>
            </a:r>
          </a:p>
          <a:p>
            <a:pPr algn="just">
              <a:lnSpc>
                <a:spcPct val="150000"/>
              </a:lnSpc>
            </a:pPr>
            <a:endParaRPr lang="en-US" sz="900" b="1" i="0" u="none" strike="noStrike" dirty="0">
              <a:solidFill>
                <a:schemeClr val="tx1"/>
              </a:solidFill>
              <a:effectLst/>
            </a:endParaRPr>
          </a:p>
          <a:p>
            <a:pPr algn="just">
              <a:lnSpc>
                <a:spcPct val="170000"/>
              </a:lnSpc>
            </a:pPr>
            <a:r>
              <a:rPr lang="en-US" sz="900" b="1" i="0" dirty="0">
                <a:solidFill>
                  <a:srgbClr val="374151"/>
                </a:solidFill>
                <a:effectLst/>
                <a:latin typeface="Meiryo (Body)"/>
              </a:rPr>
              <a:t>Ans:- </a:t>
            </a:r>
            <a:r>
              <a:rPr lang="en-US" sz="1000" b="0" i="0" dirty="0">
                <a:solidFill>
                  <a:srgbClr val="374151"/>
                </a:solidFill>
                <a:effectLst/>
                <a:latin typeface="+mj-lt"/>
              </a:rPr>
              <a:t>The map clearly illustrates that the majority of crashes happen on Chicago streets, with fewer incidents in nearby areas. This hints at the impact of high population density and heavy traffic, potentially contributing to congestion and crashes. However, the absence of data indicating traffic volume during crashes makes pinpointing the exact reasons challenging. To address this, implementing new traffic rules, designating restricted areas, creating slow zones, establishing 'No Horn' zones, and enforcing speed limits in school zones could be effective measures to reduce accidents.</a:t>
            </a:r>
            <a:endParaRPr lang="en-GB" sz="900" dirty="0">
              <a:latin typeface="+mj-lt"/>
            </a:endParaRPr>
          </a:p>
        </p:txBody>
      </p:sp>
      <p:sp>
        <p:nvSpPr>
          <p:cNvPr id="4" name="Picture Placeholder 3">
            <a:extLst>
              <a:ext uri="{FF2B5EF4-FFF2-40B4-BE49-F238E27FC236}">
                <a16:creationId xmlns:a16="http://schemas.microsoft.com/office/drawing/2014/main" id="{BF0A6F2C-4557-5607-46A0-1FD3EDD6FEE6}"/>
              </a:ext>
            </a:extLst>
          </p:cNvPr>
          <p:cNvSpPr>
            <a:spLocks noGrp="1"/>
          </p:cNvSpPr>
          <p:nvPr>
            <p:ph type="pic" sz="quarter" idx="13"/>
          </p:nvPr>
        </p:nvSpPr>
        <p:spPr/>
        <p:txBody>
          <a:bodyPr/>
          <a:lstStyle/>
          <a:p>
            <a:endParaRPr lang="en-GB"/>
          </a:p>
        </p:txBody>
      </p:sp>
      <p:pic>
        <p:nvPicPr>
          <p:cNvPr id="6" name="Picture 5">
            <a:extLst>
              <a:ext uri="{FF2B5EF4-FFF2-40B4-BE49-F238E27FC236}">
                <a16:creationId xmlns:a16="http://schemas.microsoft.com/office/drawing/2014/main" id="{42201D59-753A-1798-BFF1-13B48C9267D8}"/>
              </a:ext>
            </a:extLst>
          </p:cNvPr>
          <p:cNvPicPr>
            <a:picLocks noChangeAspect="1"/>
          </p:cNvPicPr>
          <p:nvPr/>
        </p:nvPicPr>
        <p:blipFill>
          <a:blip r:embed="rId3"/>
          <a:stretch>
            <a:fillRect/>
          </a:stretch>
        </p:blipFill>
        <p:spPr>
          <a:xfrm>
            <a:off x="27829" y="1095509"/>
            <a:ext cx="7519933" cy="5016892"/>
          </a:xfrm>
          <a:prstGeom prst="rect">
            <a:avLst/>
          </a:prstGeom>
        </p:spPr>
      </p:pic>
      <p:sp>
        <p:nvSpPr>
          <p:cNvPr id="7" name="Slide Number Placeholder 4">
            <a:extLst>
              <a:ext uri="{FF2B5EF4-FFF2-40B4-BE49-F238E27FC236}">
                <a16:creationId xmlns:a16="http://schemas.microsoft.com/office/drawing/2014/main" id="{ED8065F3-7641-65C0-829E-20D6843C9C4B}"/>
              </a:ext>
            </a:extLst>
          </p:cNvPr>
          <p:cNvSpPr txBox="1">
            <a:spLocks/>
          </p:cNvSpPr>
          <p:nvPr/>
        </p:nvSpPr>
        <p:spPr>
          <a:xfrm>
            <a:off x="11190830" y="6378080"/>
            <a:ext cx="765944" cy="3393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GB" sz="1600" b="1" smtClean="0">
                <a:latin typeface="+mj-lt"/>
              </a:rPr>
              <a:pPr/>
              <a:t>7</a:t>
            </a:fld>
            <a:endParaRPr lang="en-GB" sz="1600" b="1" dirty="0">
              <a:latin typeface="+mj-lt"/>
            </a:endParaRPr>
          </a:p>
        </p:txBody>
      </p:sp>
      <p:sp>
        <p:nvSpPr>
          <p:cNvPr id="8" name="Footer Placeholder 22">
            <a:extLst>
              <a:ext uri="{FF2B5EF4-FFF2-40B4-BE49-F238E27FC236}">
                <a16:creationId xmlns:a16="http://schemas.microsoft.com/office/drawing/2014/main" id="{1D912449-C5C7-938D-D60B-9EDF47184A0C}"/>
              </a:ext>
            </a:extLst>
          </p:cNvPr>
          <p:cNvSpPr txBox="1">
            <a:spLocks/>
          </p:cNvSpPr>
          <p:nvPr/>
        </p:nvSpPr>
        <p:spPr>
          <a:xfrm>
            <a:off x="737482" y="6400800"/>
            <a:ext cx="6623040" cy="457200"/>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spc="150" dirty="0">
                <a:solidFill>
                  <a:schemeClr val="bg1"/>
                </a:solidFill>
                <a:latin typeface="+mj-lt"/>
              </a:rPr>
              <a:t>Traffic Crash Analysis</a:t>
            </a:r>
          </a:p>
        </p:txBody>
      </p:sp>
    </p:spTree>
    <p:extLst>
      <p:ext uri="{BB962C8B-B14F-4D97-AF65-F5344CB8AC3E}">
        <p14:creationId xmlns:p14="http://schemas.microsoft.com/office/powerpoint/2010/main" val="392539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65AA-64FD-9B1F-54A0-B638A801F5ED}"/>
              </a:ext>
            </a:extLst>
          </p:cNvPr>
          <p:cNvSpPr>
            <a:spLocks noGrp="1"/>
          </p:cNvSpPr>
          <p:nvPr>
            <p:ph type="title"/>
          </p:nvPr>
        </p:nvSpPr>
        <p:spPr/>
        <p:txBody>
          <a:bodyPr>
            <a:normAutofit/>
          </a:bodyPr>
          <a:lstStyle/>
          <a:p>
            <a:r>
              <a:rPr lang="en-US" sz="2500" dirty="0"/>
              <a:t>Additional Key Findings</a:t>
            </a:r>
            <a:endParaRPr lang="en-GB" sz="2500" dirty="0"/>
          </a:p>
        </p:txBody>
      </p:sp>
      <p:sp>
        <p:nvSpPr>
          <p:cNvPr id="3" name="Footer Placeholder 2">
            <a:extLst>
              <a:ext uri="{FF2B5EF4-FFF2-40B4-BE49-F238E27FC236}">
                <a16:creationId xmlns:a16="http://schemas.microsoft.com/office/drawing/2014/main" id="{9813B310-2DC0-F3FF-8E12-74D0FB150D98}"/>
              </a:ext>
            </a:extLst>
          </p:cNvPr>
          <p:cNvSpPr>
            <a:spLocks noGrp="1"/>
          </p:cNvSpPr>
          <p:nvPr>
            <p:ph type="ftr" sz="quarter" idx="11"/>
          </p:nvPr>
        </p:nvSpPr>
        <p:spPr/>
        <p:txBody>
          <a:bodyPr/>
          <a:lstStyle/>
          <a:p>
            <a:r>
              <a:rPr lang="en-GB" sz="1200" spc="150" dirty="0">
                <a:solidFill>
                  <a:schemeClr val="tx1"/>
                </a:solidFill>
                <a:latin typeface="+mj-lt"/>
              </a:rPr>
              <a:t>Traffic Crash Analysis</a:t>
            </a:r>
          </a:p>
        </p:txBody>
      </p:sp>
      <p:sp>
        <p:nvSpPr>
          <p:cNvPr id="5" name="Slide Number Placeholder 4">
            <a:extLst>
              <a:ext uri="{FF2B5EF4-FFF2-40B4-BE49-F238E27FC236}">
                <a16:creationId xmlns:a16="http://schemas.microsoft.com/office/drawing/2014/main" id="{0B1ACD29-89D1-73A3-2D31-A7FEF5578676}"/>
              </a:ext>
            </a:extLst>
          </p:cNvPr>
          <p:cNvSpPr>
            <a:spLocks noGrp="1"/>
          </p:cNvSpPr>
          <p:nvPr>
            <p:ph type="sldNum" sz="quarter" idx="12"/>
          </p:nvPr>
        </p:nvSpPr>
        <p:spPr/>
        <p:txBody>
          <a:bodyPr/>
          <a:lstStyle/>
          <a:p>
            <a:pPr rtl="0"/>
            <a:fld id="{FAEF9944-A4F6-4C59-AEBD-678D6480B8EA}" type="slidenum">
              <a:rPr lang="en-GB" smtClean="0"/>
              <a:t>8</a:t>
            </a:fld>
            <a:endParaRPr lang="en-GB" dirty="0"/>
          </a:p>
        </p:txBody>
      </p:sp>
      <p:sp>
        <p:nvSpPr>
          <p:cNvPr id="6" name="Content Placeholder 8">
            <a:extLst>
              <a:ext uri="{FF2B5EF4-FFF2-40B4-BE49-F238E27FC236}">
                <a16:creationId xmlns:a16="http://schemas.microsoft.com/office/drawing/2014/main" id="{FC385EBF-2FF9-DEC1-B3B7-FDDDB4F6B0B9}"/>
              </a:ext>
            </a:extLst>
          </p:cNvPr>
          <p:cNvSpPr txBox="1">
            <a:spLocks/>
          </p:cNvSpPr>
          <p:nvPr/>
        </p:nvSpPr>
        <p:spPr>
          <a:xfrm>
            <a:off x="1535371" y="2770464"/>
            <a:ext cx="10013709" cy="3179960"/>
          </a:xfrm>
          <a:prstGeom prst="rect">
            <a:avLst/>
          </a:prstGeom>
        </p:spPr>
        <p:txBody>
          <a:bodyPr rtlCol="0"/>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342900" indent="-342900">
              <a:lnSpc>
                <a:spcPct val="150000"/>
              </a:lnSpc>
              <a:buFont typeface="Arial" panose="020B0604020202020204" pitchFamily="34" charset="0"/>
              <a:buChar char="•"/>
            </a:pPr>
            <a:r>
              <a:rPr lang="en-US" sz="1200" b="0" dirty="0">
                <a:solidFill>
                  <a:schemeClr val="tx2"/>
                </a:solidFill>
              </a:rPr>
              <a:t>Crash based on road surface conditions and speed category.</a:t>
            </a:r>
          </a:p>
          <a:p>
            <a:pPr marL="342900" indent="-342900">
              <a:lnSpc>
                <a:spcPct val="150000"/>
              </a:lnSpc>
              <a:buFont typeface="Arial" panose="020B0604020202020204" pitchFamily="34" charset="0"/>
              <a:buChar char="•"/>
            </a:pPr>
            <a:r>
              <a:rPr lang="en-US" sz="1200" b="0" dirty="0">
                <a:solidFill>
                  <a:schemeClr val="tx2"/>
                </a:solidFill>
              </a:rPr>
              <a:t>People Injured in Each Crash</a:t>
            </a:r>
          </a:p>
          <a:p>
            <a:pPr marL="342900" indent="-342900">
              <a:lnSpc>
                <a:spcPct val="150000"/>
              </a:lnSpc>
              <a:buFont typeface="Arial" panose="020B0604020202020204" pitchFamily="34" charset="0"/>
              <a:buChar char="•"/>
            </a:pPr>
            <a:r>
              <a:rPr lang="en-US" sz="1200" b="0" dirty="0"/>
              <a:t>Total Crash (Nos) based on Damage Costs</a:t>
            </a:r>
            <a:endParaRPr lang="en-US" sz="1200" b="0" dirty="0">
              <a:solidFill>
                <a:schemeClr val="tx2"/>
              </a:solidFill>
            </a:endParaRPr>
          </a:p>
          <a:p>
            <a:pPr marL="342900" indent="-342900">
              <a:lnSpc>
                <a:spcPct val="150000"/>
              </a:lnSpc>
              <a:buFont typeface="Arial" panose="020B0604020202020204" pitchFamily="34" charset="0"/>
              <a:buChar char="•"/>
            </a:pPr>
            <a:endParaRPr lang="en-GB" sz="1200" b="0" dirty="0">
              <a:latin typeface="Meiryo (Body)"/>
            </a:endParaRPr>
          </a:p>
        </p:txBody>
      </p:sp>
    </p:spTree>
    <p:extLst>
      <p:ext uri="{BB962C8B-B14F-4D97-AF65-F5344CB8AC3E}">
        <p14:creationId xmlns:p14="http://schemas.microsoft.com/office/powerpoint/2010/main" val="418754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4D87-D2C6-350B-A75D-9E7335F7EE59}"/>
              </a:ext>
            </a:extLst>
          </p:cNvPr>
          <p:cNvSpPr>
            <a:spLocks noGrp="1"/>
          </p:cNvSpPr>
          <p:nvPr>
            <p:ph type="ctrTitle"/>
          </p:nvPr>
        </p:nvSpPr>
        <p:spPr>
          <a:xfrm>
            <a:off x="7682948" y="1095509"/>
            <a:ext cx="4393095" cy="594143"/>
          </a:xfrm>
        </p:spPr>
        <p:txBody>
          <a:bodyPr>
            <a:noAutofit/>
          </a:bodyPr>
          <a:lstStyle/>
          <a:p>
            <a:pPr algn="ctr">
              <a:lnSpc>
                <a:spcPct val="150000"/>
              </a:lnSpc>
            </a:pPr>
            <a:r>
              <a:rPr lang="en-US" sz="1200" dirty="0">
                <a:solidFill>
                  <a:schemeClr val="tx2"/>
                </a:solidFill>
              </a:rPr>
              <a:t>Crash based on Road Surface Condition  and Speed Category</a:t>
            </a:r>
            <a:endParaRPr lang="en-GB" sz="1200" dirty="0"/>
          </a:p>
        </p:txBody>
      </p:sp>
      <p:sp>
        <p:nvSpPr>
          <p:cNvPr id="3" name="Subtitle 2">
            <a:extLst>
              <a:ext uri="{FF2B5EF4-FFF2-40B4-BE49-F238E27FC236}">
                <a16:creationId xmlns:a16="http://schemas.microsoft.com/office/drawing/2014/main" id="{B58ADE68-C6C2-248F-191D-C5704EACC6C9}"/>
              </a:ext>
            </a:extLst>
          </p:cNvPr>
          <p:cNvSpPr>
            <a:spLocks noGrp="1"/>
          </p:cNvSpPr>
          <p:nvPr>
            <p:ph type="subTitle" idx="1"/>
          </p:nvPr>
        </p:nvSpPr>
        <p:spPr>
          <a:xfrm>
            <a:off x="7772400" y="1849940"/>
            <a:ext cx="4204252" cy="4129510"/>
          </a:xfrm>
        </p:spPr>
        <p:txBody>
          <a:bodyPr>
            <a:normAutofit/>
          </a:bodyPr>
          <a:lstStyle/>
          <a:p>
            <a:pPr algn="just">
              <a:lnSpc>
                <a:spcPct val="150000"/>
              </a:lnSpc>
            </a:pPr>
            <a:r>
              <a:rPr lang="en-US" sz="900" b="0" i="0" dirty="0">
                <a:solidFill>
                  <a:srgbClr val="374151"/>
                </a:solidFill>
                <a:effectLst/>
              </a:rPr>
              <a:t>The graph shows that most crash incidents fall into the 26-50 speed category, with around 0.4 million occurring on dry roads. Surprisingly, road conditions like wet, icy, and sandy surfaces have significantly fewer incidents compared to dry roads. The high-speed category also has remarkably low numbers. Hence, there seems to be no clear link between speed category and adverse road conditions regarding the number of crashes.</a:t>
            </a:r>
            <a:endParaRPr lang="en-GB" sz="900" dirty="0"/>
          </a:p>
        </p:txBody>
      </p:sp>
      <p:sp>
        <p:nvSpPr>
          <p:cNvPr id="4" name="Picture Placeholder 3">
            <a:extLst>
              <a:ext uri="{FF2B5EF4-FFF2-40B4-BE49-F238E27FC236}">
                <a16:creationId xmlns:a16="http://schemas.microsoft.com/office/drawing/2014/main" id="{D142CD1F-9075-3126-E5D0-231C6B2F8980}"/>
              </a:ext>
            </a:extLst>
          </p:cNvPr>
          <p:cNvSpPr>
            <a:spLocks noGrp="1"/>
          </p:cNvSpPr>
          <p:nvPr>
            <p:ph type="pic" sz="quarter" idx="13"/>
          </p:nvPr>
        </p:nvSpPr>
        <p:spPr/>
        <p:txBody>
          <a:bodyPr/>
          <a:lstStyle/>
          <a:p>
            <a:r>
              <a:rPr lang="en-US" dirty="0"/>
              <a:t> </a:t>
            </a:r>
            <a:endParaRPr lang="en-GB" dirty="0"/>
          </a:p>
        </p:txBody>
      </p:sp>
      <p:pic>
        <p:nvPicPr>
          <p:cNvPr id="8" name="Picture 7">
            <a:extLst>
              <a:ext uri="{FF2B5EF4-FFF2-40B4-BE49-F238E27FC236}">
                <a16:creationId xmlns:a16="http://schemas.microsoft.com/office/drawing/2014/main" id="{BCE3E206-1C49-242F-8218-6A970FD0EFE2}"/>
              </a:ext>
            </a:extLst>
          </p:cNvPr>
          <p:cNvPicPr>
            <a:picLocks noChangeAspect="1"/>
          </p:cNvPicPr>
          <p:nvPr/>
        </p:nvPicPr>
        <p:blipFill>
          <a:blip r:embed="rId2"/>
          <a:stretch>
            <a:fillRect/>
          </a:stretch>
        </p:blipFill>
        <p:spPr>
          <a:xfrm>
            <a:off x="0" y="1095509"/>
            <a:ext cx="7519932" cy="5016892"/>
          </a:xfrm>
          <a:prstGeom prst="rect">
            <a:avLst/>
          </a:prstGeom>
        </p:spPr>
      </p:pic>
      <p:sp>
        <p:nvSpPr>
          <p:cNvPr id="9" name="Slide Number Placeholder 4">
            <a:extLst>
              <a:ext uri="{FF2B5EF4-FFF2-40B4-BE49-F238E27FC236}">
                <a16:creationId xmlns:a16="http://schemas.microsoft.com/office/drawing/2014/main" id="{6ED93AE3-E76D-B504-345B-9F63F02E8C3D}"/>
              </a:ext>
            </a:extLst>
          </p:cNvPr>
          <p:cNvSpPr txBox="1">
            <a:spLocks/>
          </p:cNvSpPr>
          <p:nvPr/>
        </p:nvSpPr>
        <p:spPr>
          <a:xfrm>
            <a:off x="11210708" y="6388020"/>
            <a:ext cx="765944" cy="3393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GB" sz="1600" b="1" smtClean="0">
                <a:latin typeface="+mj-lt"/>
              </a:rPr>
              <a:pPr/>
              <a:t>9</a:t>
            </a:fld>
            <a:endParaRPr lang="en-GB" sz="1600" b="1" dirty="0">
              <a:latin typeface="+mj-lt"/>
            </a:endParaRPr>
          </a:p>
        </p:txBody>
      </p:sp>
      <p:sp>
        <p:nvSpPr>
          <p:cNvPr id="10" name="Footer Placeholder 22">
            <a:extLst>
              <a:ext uri="{FF2B5EF4-FFF2-40B4-BE49-F238E27FC236}">
                <a16:creationId xmlns:a16="http://schemas.microsoft.com/office/drawing/2014/main" id="{7DC6BDA4-13A9-4C6C-9625-9A324560DD51}"/>
              </a:ext>
            </a:extLst>
          </p:cNvPr>
          <p:cNvSpPr txBox="1">
            <a:spLocks/>
          </p:cNvSpPr>
          <p:nvPr/>
        </p:nvSpPr>
        <p:spPr>
          <a:xfrm>
            <a:off x="737482" y="6400800"/>
            <a:ext cx="6623040" cy="457200"/>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spc="150" dirty="0">
                <a:solidFill>
                  <a:schemeClr val="bg1"/>
                </a:solidFill>
                <a:latin typeface="+mj-lt"/>
              </a:rPr>
              <a:t>Traffic Crash Analysis</a:t>
            </a:r>
          </a:p>
        </p:txBody>
      </p:sp>
    </p:spTree>
    <p:extLst>
      <p:ext uri="{BB962C8B-B14F-4D97-AF65-F5344CB8AC3E}">
        <p14:creationId xmlns:p14="http://schemas.microsoft.com/office/powerpoint/2010/main" val="264717381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36.tgt.Office_50301644_TF56000440_Win32_OJ112196103" id="{580BD9EC-6C19-4542-8B14-DA369C5CDA21}" vid="{FD53FB74-34FC-41BD-841A-01F3915863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{CEF81765-C789-421A-946E-C0D8F58C7343}tf56000440_win32</Template>
  <TotalTime>878</TotalTime>
  <Words>1083</Words>
  <Application>Microsoft Office PowerPoint</Application>
  <PresentationFormat>Widescreen</PresentationFormat>
  <Paragraphs>90</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Meiryo</vt:lpstr>
      <vt:lpstr>Arial</vt:lpstr>
      <vt:lpstr>Calibri</vt:lpstr>
      <vt:lpstr>Corbel</vt:lpstr>
      <vt:lpstr>Meiryo (Body)</vt:lpstr>
      <vt:lpstr>Meiryo (Headings)</vt:lpstr>
      <vt:lpstr>ShojiVTI</vt:lpstr>
      <vt:lpstr>Traffic Crash analysis</vt:lpstr>
      <vt:lpstr>Tools &amp; Technology Used:</vt:lpstr>
      <vt:lpstr>Dataset Overview</vt:lpstr>
      <vt:lpstr>Python vs Power BI</vt:lpstr>
      <vt:lpstr>PowerPoint Presentation</vt:lpstr>
      <vt:lpstr>PowerPoint Presentation</vt:lpstr>
      <vt:lpstr> </vt:lpstr>
      <vt:lpstr>Additional Key Findings</vt:lpstr>
      <vt:lpstr>Crash based on Road Surface Condition  and Speed Category</vt:lpstr>
      <vt:lpstr>People Injured in each Crash</vt:lpstr>
      <vt:lpstr>Total Crash (Nos) based on Damage Costs</vt:lpstr>
      <vt:lpstr>Testing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Crash analysis</dc:title>
  <dc:creator>Pravin Subramanian</dc:creator>
  <cp:lastModifiedBy>Pravin Subramanian</cp:lastModifiedBy>
  <cp:revision>17</cp:revision>
  <dcterms:created xsi:type="dcterms:W3CDTF">2024-01-05T14:54:40Z</dcterms:created>
  <dcterms:modified xsi:type="dcterms:W3CDTF">2024-01-06T16:07:07Z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