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6858000" cx="9144000"/>
  <p:notesSz cx="6858000" cy="9144000"/>
  <p:embeddedFontLst>
    <p:embeddedFont>
      <p:font typeface="Heebo"/>
      <p:regular r:id="rId39"/>
      <p:bold r:id="rId40"/>
    </p:embeddedFont>
    <p:embeddedFont>
      <p:font typeface="Crimson Pro"/>
      <p:regular r:id="rId41"/>
      <p:bold r:id="rId42"/>
      <p:italic r:id="rId43"/>
      <p:boldItalic r:id="rId44"/>
    </p:embeddedFon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9" roundtripDataSignature="AMtx7miFYLxxNOmj2i6ca/s/VVAaxQ/d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0F62C5-645F-4ED4-B09B-F17F5CFFEC94}">
  <a:tblStyle styleId="{160F62C5-645F-4ED4-B09B-F17F5CFFEC9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ebo-bold.fntdata"/><Relationship Id="rId42" Type="http://schemas.openxmlformats.org/officeDocument/2006/relationships/font" Target="fonts/CrimsonPro-bold.fntdata"/><Relationship Id="rId41" Type="http://schemas.openxmlformats.org/officeDocument/2006/relationships/font" Target="fonts/CrimsonPro-regular.fntdata"/><Relationship Id="rId44" Type="http://schemas.openxmlformats.org/officeDocument/2006/relationships/font" Target="fonts/CrimsonPro-boldItalic.fntdata"/><Relationship Id="rId43" Type="http://schemas.openxmlformats.org/officeDocument/2006/relationships/font" Target="fonts/CrimsonPro-italic.fntdata"/><Relationship Id="rId46" Type="http://schemas.openxmlformats.org/officeDocument/2006/relationships/font" Target="fonts/RobotoMono-bold.fntdata"/><Relationship Id="rId45"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Mono-boldItalic.fntdata"/><Relationship Id="rId47" Type="http://schemas.openxmlformats.org/officeDocument/2006/relationships/font" Target="fonts/RobotoMono-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Heebo-regular.fntdata"/><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76e77c1851_0_34:notes"/>
          <p:cNvSpPr/>
          <p:nvPr>
            <p:ph idx="2" type="sldImg"/>
          </p:nvPr>
        </p:nvSpPr>
        <p:spPr>
          <a:xfrm>
            <a:off x="1143000" y="714375"/>
            <a:ext cx="3429000" cy="1928700"/>
          </a:xfrm>
          <a:custGeom>
            <a:rect b="b" l="l" r="r" t="t"/>
            <a:pathLst>
              <a:path extrusionOk="0" h="120000" w="120000">
                <a:moveTo>
                  <a:pt x="0" y="0"/>
                </a:moveTo>
                <a:lnTo>
                  <a:pt x="120000" y="0"/>
                </a:lnTo>
                <a:lnTo>
                  <a:pt x="120000" y="120000"/>
                </a:lnTo>
                <a:lnTo>
                  <a:pt x="0" y="120000"/>
                </a:lnTo>
                <a:close/>
              </a:path>
            </a:pathLst>
          </a:custGeom>
          <a:noFill/>
          <a:ln cap="flat" cmpd="sng" w="9700">
            <a:solidFill>
              <a:srgbClr val="000000"/>
            </a:solidFill>
            <a:prstDash val="solid"/>
            <a:round/>
            <a:headEnd len="sm" w="sm" type="none"/>
            <a:tailEnd len="sm" w="sm" type="none"/>
          </a:ln>
        </p:spPr>
      </p:sp>
      <p:sp>
        <p:nvSpPr>
          <p:cNvPr id="272" name="Google Shape;272;g376e77c1851_0_34:notes"/>
          <p:cNvSpPr txBox="1"/>
          <p:nvPr>
            <p:ph idx="1" type="body"/>
          </p:nvPr>
        </p:nvSpPr>
        <p:spPr>
          <a:xfrm>
            <a:off x="571500" y="2750344"/>
            <a:ext cx="4572000" cy="2250300"/>
          </a:xfrm>
          <a:prstGeom prst="rect">
            <a:avLst/>
          </a:prstGeom>
          <a:noFill/>
          <a:ln>
            <a:noFill/>
          </a:ln>
        </p:spPr>
        <p:txBody>
          <a:bodyPr anchorCtr="0" anchor="t" bIns="34900" lIns="69850" spcFirstLastPara="1" rIns="69850" wrap="square" tIns="34900">
            <a:noAutofit/>
          </a:bodyPr>
          <a:lstStyle/>
          <a:p>
            <a:pPr indent="0" lvl="0" marL="0" rtl="0" algn="l">
              <a:lnSpc>
                <a:spcPct val="115000"/>
              </a:lnSpc>
              <a:spcBef>
                <a:spcPts val="1200"/>
              </a:spcBef>
              <a:spcAft>
                <a:spcPts val="0"/>
              </a:spcAft>
              <a:buSzPts val="1100"/>
              <a:buNone/>
            </a:pPr>
            <a:r>
              <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100"/>
              <a:buNone/>
            </a:pPr>
            <a:r>
              <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100"/>
              <a:buNone/>
            </a:pPr>
            <a:r>
              <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100"/>
              <a:buNone/>
            </a:pPr>
            <a:r>
              <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100"/>
              <a:buNone/>
            </a:pPr>
            <a:r>
              <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100"/>
              <a:buNone/>
            </a:pPr>
            <a:r>
              <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100"/>
              <a:buNone/>
            </a:pPr>
            <a:r>
              <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100"/>
              <a:buNone/>
            </a:pPr>
            <a:r>
              <a:rPr b="1" lang="en-US">
                <a:solidFill>
                  <a:schemeClr val="dk1"/>
                </a:solidFill>
              </a:rPr>
              <a:t>Data Quality Issues</a:t>
            </a:r>
            <a:r>
              <a:rPr lang="en-US">
                <a:solidFill>
                  <a:schemeClr val="dk1"/>
                </a:solidFill>
              </a:rPr>
              <a:t>: Extreme outliers in age, income, and employment length suggest errors or skew that must be cleaned or transformed.</a:t>
            </a:r>
            <a:br>
              <a:rPr lang="en-US">
                <a:solidFill>
                  <a:schemeClr val="dk1"/>
                </a:solidFill>
              </a:rPr>
            </a:br>
            <a:endParaRPr>
              <a:solidFill>
                <a:schemeClr val="dk1"/>
              </a:solidFill>
            </a:endParaRPr>
          </a:p>
          <a:p>
            <a:pPr indent="0" lvl="0" marL="0" rtl="0" algn="l">
              <a:lnSpc>
                <a:spcPct val="115000"/>
              </a:lnSpc>
              <a:spcBef>
                <a:spcPts val="1200"/>
              </a:spcBef>
              <a:spcAft>
                <a:spcPts val="0"/>
              </a:spcAft>
              <a:buSzPts val="1100"/>
              <a:buNone/>
            </a:pPr>
            <a:r>
              <a:rPr b="1" lang="en-US">
                <a:solidFill>
                  <a:schemeClr val="dk1"/>
                </a:solidFill>
              </a:rPr>
              <a:t>Income &amp; Employment</a:t>
            </a:r>
            <a:r>
              <a:rPr lang="en-US">
                <a:solidFill>
                  <a:schemeClr val="dk1"/>
                </a:solidFill>
              </a:rPr>
              <a:t>: Higher income and longer employment history are associated with better loan approval chances.</a:t>
            </a:r>
            <a:br>
              <a:rPr lang="en-US">
                <a:solidFill>
                  <a:schemeClr val="dk1"/>
                </a:solidFill>
              </a:rPr>
            </a:br>
            <a:endParaRPr>
              <a:solidFill>
                <a:schemeClr val="dk1"/>
              </a:solidFill>
            </a:endParaRPr>
          </a:p>
          <a:p>
            <a:pPr indent="0" lvl="0" marL="0" rtl="0" algn="l">
              <a:lnSpc>
                <a:spcPct val="115000"/>
              </a:lnSpc>
              <a:spcBef>
                <a:spcPts val="1200"/>
              </a:spcBef>
              <a:spcAft>
                <a:spcPts val="0"/>
              </a:spcAft>
              <a:buSzPts val="1100"/>
              <a:buNone/>
            </a:pPr>
            <a:r>
              <a:rPr b="1" lang="en-US">
                <a:solidFill>
                  <a:schemeClr val="dk1"/>
                </a:solidFill>
              </a:rPr>
              <a:t>Loan Characteristics</a:t>
            </a:r>
            <a:r>
              <a:rPr lang="en-US">
                <a:solidFill>
                  <a:schemeClr val="dk1"/>
                </a:solidFill>
              </a:rPr>
              <a:t>: Approved loans often have slightly higher amounts and interest rates, showing lenders balance risk with pricing.</a:t>
            </a:r>
            <a:br>
              <a:rPr lang="en-US">
                <a:solidFill>
                  <a:schemeClr val="dk1"/>
                </a:solidFill>
              </a:rPr>
            </a:br>
            <a:endParaRPr>
              <a:solidFill>
                <a:schemeClr val="dk1"/>
              </a:solidFill>
            </a:endParaRPr>
          </a:p>
          <a:p>
            <a:pPr indent="0" lvl="0" marL="0" rtl="0" algn="l">
              <a:lnSpc>
                <a:spcPct val="115000"/>
              </a:lnSpc>
              <a:spcBef>
                <a:spcPts val="1200"/>
              </a:spcBef>
              <a:spcAft>
                <a:spcPts val="0"/>
              </a:spcAft>
              <a:buSzPts val="1100"/>
              <a:buNone/>
            </a:pPr>
            <a:r>
              <a:rPr b="1" lang="en-US">
                <a:solidFill>
                  <a:schemeClr val="dk1"/>
                </a:solidFill>
              </a:rPr>
              <a:t>Debt-to-Income Ratio</a:t>
            </a:r>
            <a:r>
              <a:rPr lang="en-US">
                <a:solidFill>
                  <a:schemeClr val="dk1"/>
                </a:solidFill>
              </a:rPr>
              <a:t>: A critical risk factor; higher ratios are linked to approvals, but extreme cases (&gt;0.8) are concerning.</a:t>
            </a:r>
            <a:br>
              <a:rPr lang="en-US">
                <a:solidFill>
                  <a:schemeClr val="dk1"/>
                </a:solidFill>
              </a:rPr>
            </a:br>
            <a:endParaRPr>
              <a:solidFill>
                <a:schemeClr val="dk1"/>
              </a:solidFill>
            </a:endParaRPr>
          </a:p>
          <a:p>
            <a:pPr indent="0" lvl="0" marL="0" rtl="0" algn="l">
              <a:lnSpc>
                <a:spcPct val="115000"/>
              </a:lnSpc>
              <a:spcBef>
                <a:spcPts val="1200"/>
              </a:spcBef>
              <a:spcAft>
                <a:spcPts val="0"/>
              </a:spcAft>
              <a:buSzPts val="1100"/>
              <a:buNone/>
            </a:pPr>
            <a:r>
              <a:rPr b="1" lang="en-US">
                <a:solidFill>
                  <a:schemeClr val="dk1"/>
                </a:solidFill>
              </a:rPr>
              <a:t>Overall Pattern</a:t>
            </a:r>
            <a:r>
              <a:rPr lang="en-US">
                <a:solidFill>
                  <a:schemeClr val="dk1"/>
                </a:solidFill>
              </a:rPr>
              <a:t>: Loan approval is multifactorial—no single feature dominates; lenders weigh combinations of income, loan amount, and risk ratios.</a:t>
            </a:r>
            <a:endParaRPr>
              <a:solidFill>
                <a:schemeClr val="dk1"/>
              </a:solidFill>
            </a:endParaRPr>
          </a:p>
          <a:p>
            <a:pPr indent="0" lvl="0" marL="0" rtl="0" algn="l">
              <a:lnSpc>
                <a:spcPct val="115000"/>
              </a:lnSpc>
              <a:spcBef>
                <a:spcPts val="1200"/>
              </a:spcBef>
              <a:spcAft>
                <a:spcPts val="0"/>
              </a:spcAft>
              <a:buSzPts val="1100"/>
              <a:buNone/>
            </a:pPr>
            <a:r>
              <a:rPr b="1" lang="en-US">
                <a:solidFill>
                  <a:schemeClr val="dk1"/>
                </a:solidFill>
              </a:rPr>
              <a:t>Data Quality Issues</a:t>
            </a:r>
            <a:r>
              <a:rPr lang="en-US">
                <a:solidFill>
                  <a:schemeClr val="dk1"/>
                </a:solidFill>
              </a:rPr>
              <a:t>: Extreme outliers in age, income, and employment length suggest errors or skew that must be cleaned or transformed.</a:t>
            </a:r>
            <a:br>
              <a:rPr lang="en-US">
                <a:solidFill>
                  <a:schemeClr val="dk1"/>
                </a:solidFill>
              </a:rPr>
            </a:br>
            <a:endParaRPr>
              <a:solidFill>
                <a:schemeClr val="dk1"/>
              </a:solidFill>
            </a:endParaRPr>
          </a:p>
          <a:p>
            <a:pPr indent="0" lvl="0" marL="0" rtl="0" algn="l">
              <a:lnSpc>
                <a:spcPct val="115000"/>
              </a:lnSpc>
              <a:spcBef>
                <a:spcPts val="1200"/>
              </a:spcBef>
              <a:spcAft>
                <a:spcPts val="0"/>
              </a:spcAft>
              <a:buSzPts val="1100"/>
              <a:buNone/>
            </a:pPr>
            <a:r>
              <a:rPr b="1" lang="en-US">
                <a:solidFill>
                  <a:schemeClr val="dk1"/>
                </a:solidFill>
              </a:rPr>
              <a:t>Income &amp; Employment</a:t>
            </a:r>
            <a:r>
              <a:rPr lang="en-US">
                <a:solidFill>
                  <a:schemeClr val="dk1"/>
                </a:solidFill>
              </a:rPr>
              <a:t>: Higher income and longer employment history are associated with better loan approval chances.</a:t>
            </a:r>
            <a:br>
              <a:rPr lang="en-US">
                <a:solidFill>
                  <a:schemeClr val="dk1"/>
                </a:solidFill>
              </a:rPr>
            </a:br>
            <a:endParaRPr>
              <a:solidFill>
                <a:schemeClr val="dk1"/>
              </a:solidFill>
            </a:endParaRPr>
          </a:p>
          <a:p>
            <a:pPr indent="0" lvl="0" marL="0" rtl="0" algn="l">
              <a:lnSpc>
                <a:spcPct val="115000"/>
              </a:lnSpc>
              <a:spcBef>
                <a:spcPts val="1200"/>
              </a:spcBef>
              <a:spcAft>
                <a:spcPts val="0"/>
              </a:spcAft>
              <a:buSzPts val="1100"/>
              <a:buNone/>
            </a:pPr>
            <a:r>
              <a:rPr b="1" lang="en-US">
                <a:solidFill>
                  <a:schemeClr val="dk1"/>
                </a:solidFill>
              </a:rPr>
              <a:t>Loan Characteristics</a:t>
            </a:r>
            <a:r>
              <a:rPr lang="en-US">
                <a:solidFill>
                  <a:schemeClr val="dk1"/>
                </a:solidFill>
              </a:rPr>
              <a:t>: Approved loans often have slightly higher amounts and interest rates, showing lenders balance risk with pricing.</a:t>
            </a:r>
            <a:br>
              <a:rPr lang="en-US">
                <a:solidFill>
                  <a:schemeClr val="dk1"/>
                </a:solidFill>
              </a:rPr>
            </a:br>
            <a:endParaRPr>
              <a:solidFill>
                <a:schemeClr val="dk1"/>
              </a:solidFill>
            </a:endParaRPr>
          </a:p>
          <a:p>
            <a:pPr indent="0" lvl="0" marL="0" rtl="0" algn="l">
              <a:lnSpc>
                <a:spcPct val="115000"/>
              </a:lnSpc>
              <a:spcBef>
                <a:spcPts val="1200"/>
              </a:spcBef>
              <a:spcAft>
                <a:spcPts val="0"/>
              </a:spcAft>
              <a:buSzPts val="1100"/>
              <a:buNone/>
            </a:pPr>
            <a:r>
              <a:rPr b="1" lang="en-US">
                <a:solidFill>
                  <a:schemeClr val="dk1"/>
                </a:solidFill>
              </a:rPr>
              <a:t>Debt-to-Income Ratio</a:t>
            </a:r>
            <a:r>
              <a:rPr lang="en-US">
                <a:solidFill>
                  <a:schemeClr val="dk1"/>
                </a:solidFill>
              </a:rPr>
              <a:t>: A critical risk factor; higher ratios are linked to approvals, but extreme cases (&gt;0.8) are concerning.</a:t>
            </a:r>
            <a:br>
              <a:rPr lang="en-US">
                <a:solidFill>
                  <a:schemeClr val="dk1"/>
                </a:solidFill>
              </a:rPr>
            </a:br>
            <a:endParaRPr>
              <a:solidFill>
                <a:schemeClr val="dk1"/>
              </a:solidFill>
            </a:endParaRPr>
          </a:p>
          <a:p>
            <a:pPr indent="0" lvl="0" marL="0" rtl="0" algn="l">
              <a:lnSpc>
                <a:spcPct val="115000"/>
              </a:lnSpc>
              <a:spcBef>
                <a:spcPts val="1200"/>
              </a:spcBef>
              <a:spcAft>
                <a:spcPts val="0"/>
              </a:spcAft>
              <a:buSzPts val="1100"/>
              <a:buNone/>
            </a:pPr>
            <a:r>
              <a:rPr b="1" lang="en-US">
                <a:solidFill>
                  <a:schemeClr val="dk1"/>
                </a:solidFill>
              </a:rPr>
              <a:t>Overall Pattern</a:t>
            </a:r>
            <a:r>
              <a:rPr lang="en-US">
                <a:solidFill>
                  <a:schemeClr val="dk1"/>
                </a:solidFill>
              </a:rPr>
              <a:t>: Loan approval is multifactorial—no single feature dominates; lenders weigh combinations of income, loan amount, and risk ratios.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1. Person Age vs Loan Status</a:t>
            </a:r>
            <a:endParaRPr b="1" sz="18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Distribution of age looks similar between approved and not approved groups.</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Most applicants are between </a:t>
            </a:r>
            <a:r>
              <a:rPr b="1" lang="en-US" sz="1200">
                <a:solidFill>
                  <a:schemeClr val="dk1"/>
                </a:solidFill>
                <a:latin typeface="Times New Roman"/>
                <a:ea typeface="Times New Roman"/>
                <a:cs typeface="Times New Roman"/>
                <a:sym typeface="Times New Roman"/>
              </a:rPr>
              <a:t>20–50 years</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Some extreme outliers above 100 years may be </a:t>
            </a:r>
            <a:r>
              <a:rPr b="1" lang="en-US" sz="1200">
                <a:solidFill>
                  <a:schemeClr val="dk1"/>
                </a:solidFill>
                <a:latin typeface="Times New Roman"/>
                <a:ea typeface="Times New Roman"/>
                <a:cs typeface="Times New Roman"/>
                <a:sym typeface="Times New Roman"/>
              </a:rPr>
              <a:t>data quality issues</a:t>
            </a:r>
            <a:r>
              <a:rPr lang="en-US" sz="1200">
                <a:solidFill>
                  <a:schemeClr val="dk1"/>
                </a:solidFill>
                <a:latin typeface="Times New Roman"/>
                <a:ea typeface="Times New Roman"/>
                <a:cs typeface="Times New Roman"/>
                <a:sym typeface="Times New Roman"/>
              </a:rPr>
              <a:t> (unrealistic ages).</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US" sz="1200">
                <a:solidFill>
                  <a:schemeClr val="dk1"/>
                </a:solidFill>
                <a:latin typeface="Times New Roman"/>
                <a:ea typeface="Times New Roman"/>
                <a:cs typeface="Times New Roman"/>
                <a:sym typeface="Times New Roman"/>
              </a:rPr>
              <a:t>Insight</a:t>
            </a:r>
            <a:r>
              <a:rPr lang="en-US" sz="1200">
                <a:solidFill>
                  <a:schemeClr val="dk1"/>
                </a:solidFill>
                <a:latin typeface="Times New Roman"/>
                <a:ea typeface="Times New Roman"/>
                <a:cs typeface="Times New Roman"/>
                <a:sym typeface="Times New Roman"/>
              </a:rPr>
              <a:t>: Age does not appear to be a strong differentiator of loan approval, but unrealistic outliers should be cleaned.</a:t>
            </a:r>
            <a:endParaRPr sz="1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2. Person Income vs Loan Status</a:t>
            </a:r>
            <a:endParaRPr b="1" sz="18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Majority of incomes are clustered at the lower end, with a few extreme high-income outliers (up to tens of millions).</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Median income is slightly higher for approved loans.</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US" sz="1200">
                <a:solidFill>
                  <a:schemeClr val="dk1"/>
                </a:solidFill>
                <a:latin typeface="Times New Roman"/>
                <a:ea typeface="Times New Roman"/>
                <a:cs typeface="Times New Roman"/>
                <a:sym typeface="Times New Roman"/>
              </a:rPr>
              <a:t>Insight</a:t>
            </a:r>
            <a:r>
              <a:rPr lang="en-US" sz="1200">
                <a:solidFill>
                  <a:schemeClr val="dk1"/>
                </a:solidFill>
                <a:latin typeface="Times New Roman"/>
                <a:ea typeface="Times New Roman"/>
                <a:cs typeface="Times New Roman"/>
                <a:sym typeface="Times New Roman"/>
              </a:rPr>
              <a:t>: Higher income improves approval chances, but presence of extreme outliers indicates skewed distribution that should be normalized/log-transformed for modeling.</a:t>
            </a:r>
            <a:endParaRPr sz="1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3. Employment Length vs Loan Status</a:t>
            </a:r>
            <a:endParaRPr b="1" sz="18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Most applicants have shorter employment histories (close to 0–10 years).</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Median employment length is slightly higher for approved loans.</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Outliers above 100 years are unrealistic and need correction.</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US" sz="1200">
                <a:solidFill>
                  <a:schemeClr val="dk1"/>
                </a:solidFill>
                <a:latin typeface="Times New Roman"/>
                <a:ea typeface="Times New Roman"/>
                <a:cs typeface="Times New Roman"/>
                <a:sym typeface="Times New Roman"/>
              </a:rPr>
              <a:t>Insight</a:t>
            </a:r>
            <a:r>
              <a:rPr lang="en-US" sz="1200">
                <a:solidFill>
                  <a:schemeClr val="dk1"/>
                </a:solidFill>
                <a:latin typeface="Times New Roman"/>
                <a:ea typeface="Times New Roman"/>
                <a:cs typeface="Times New Roman"/>
                <a:sym typeface="Times New Roman"/>
              </a:rPr>
              <a:t>: Employment stability improves approval likelihood, but again data cleaning is needed.</a:t>
            </a:r>
            <a:endParaRPr sz="1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4. Loan Amount vs Loan Status</a:t>
            </a:r>
            <a:endParaRPr b="1" sz="18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Loan amounts are right-skewed; most are below 20,000, with outliers reaching 35,000+.</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Approved loans have slightly higher median amounts than rejected ones.</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US" sz="1200">
                <a:solidFill>
                  <a:schemeClr val="dk1"/>
                </a:solidFill>
                <a:latin typeface="Times New Roman"/>
                <a:ea typeface="Times New Roman"/>
                <a:cs typeface="Times New Roman"/>
                <a:sym typeface="Times New Roman"/>
              </a:rPr>
              <a:t>Insight</a:t>
            </a:r>
            <a:r>
              <a:rPr lang="en-US" sz="1200">
                <a:solidFill>
                  <a:schemeClr val="dk1"/>
                </a:solidFill>
                <a:latin typeface="Times New Roman"/>
                <a:ea typeface="Times New Roman"/>
                <a:cs typeface="Times New Roman"/>
                <a:sym typeface="Times New Roman"/>
              </a:rPr>
              <a:t>: Larger loan requests can still be approved if other conditions (income, credit) are favorable.</a:t>
            </a:r>
            <a:endParaRPr sz="1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5. Loan Interest Rate vs Loan Status</a:t>
            </a:r>
            <a:endParaRPr b="1" sz="18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Interest rates range between ~5%–25%.</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Approved loans tend to have </a:t>
            </a:r>
            <a:r>
              <a:rPr b="1" lang="en-US" sz="1200">
                <a:solidFill>
                  <a:schemeClr val="dk1"/>
                </a:solidFill>
                <a:latin typeface="Times New Roman"/>
                <a:ea typeface="Times New Roman"/>
                <a:cs typeface="Times New Roman"/>
                <a:sym typeface="Times New Roman"/>
              </a:rPr>
              <a:t>slightly higher interest rates</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US" sz="1200">
                <a:solidFill>
                  <a:schemeClr val="dk1"/>
                </a:solidFill>
                <a:latin typeface="Times New Roman"/>
                <a:ea typeface="Times New Roman"/>
                <a:cs typeface="Times New Roman"/>
                <a:sym typeface="Times New Roman"/>
              </a:rPr>
              <a:t>Insight</a:t>
            </a:r>
            <a:r>
              <a:rPr lang="en-US" sz="1200">
                <a:solidFill>
                  <a:schemeClr val="dk1"/>
                </a:solidFill>
                <a:latin typeface="Times New Roman"/>
                <a:ea typeface="Times New Roman"/>
                <a:cs typeface="Times New Roman"/>
                <a:sym typeface="Times New Roman"/>
              </a:rPr>
              <a:t>: Lenders may approve riskier loans by compensating with higher interest, balancing their exposure.</a:t>
            </a:r>
            <a:endParaRPr sz="1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6. Loan Percent Income vs Loan Status</a:t>
            </a:r>
            <a:endParaRPr b="1" sz="18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This feature (loan amount ÷ income) is a critical </a:t>
            </a:r>
            <a:r>
              <a:rPr b="1" lang="en-US" sz="1200">
                <a:solidFill>
                  <a:schemeClr val="dk1"/>
                </a:solidFill>
                <a:latin typeface="Times New Roman"/>
                <a:ea typeface="Times New Roman"/>
                <a:cs typeface="Times New Roman"/>
                <a:sym typeface="Times New Roman"/>
              </a:rPr>
              <a:t>risk measure</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Median debt-to-income ratio is noticeably higher in approved loans.</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Extreme outliers exist (&gt;0.8, meaning loan exceeds 80% of income).</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US" sz="1200">
                <a:solidFill>
                  <a:schemeClr val="dk1"/>
                </a:solidFill>
                <a:latin typeface="Times New Roman"/>
                <a:ea typeface="Times New Roman"/>
                <a:cs typeface="Times New Roman"/>
                <a:sym typeface="Times New Roman"/>
              </a:rPr>
              <a:t>Insight</a:t>
            </a:r>
            <a:r>
              <a:rPr lang="en-US" sz="1200">
                <a:solidFill>
                  <a:schemeClr val="dk1"/>
                </a:solidFill>
                <a:latin typeface="Times New Roman"/>
                <a:ea typeface="Times New Roman"/>
                <a:cs typeface="Times New Roman"/>
                <a:sym typeface="Times New Roman"/>
              </a:rPr>
              <a:t>: Despite higher ratios being riskier, lenders are approving some loans with high debt-to-income ratios—possibly offset by other strong factors (like collateral or credit score).</a:t>
            </a:r>
            <a:endParaRPr sz="1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Overall Insights</a:t>
            </a:r>
            <a:endParaRPr b="1" sz="18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AutoNum type="arabicPeriod"/>
            </a:pPr>
            <a:r>
              <a:rPr b="1" lang="en-US" sz="1200">
                <a:solidFill>
                  <a:schemeClr val="dk1"/>
                </a:solidFill>
                <a:latin typeface="Times New Roman"/>
                <a:ea typeface="Times New Roman"/>
                <a:cs typeface="Times New Roman"/>
                <a:sym typeface="Times New Roman"/>
              </a:rPr>
              <a:t>Data Quality Issues</a:t>
            </a:r>
            <a:r>
              <a:rPr lang="en-US" sz="1200">
                <a:solidFill>
                  <a:schemeClr val="dk1"/>
                </a:solidFill>
                <a:latin typeface="Times New Roman"/>
                <a:ea typeface="Times New Roman"/>
                <a:cs typeface="Times New Roman"/>
                <a:sym typeface="Times New Roman"/>
              </a:rPr>
              <a:t>: Outliers in age, income, and employment length suggest errors or extreme skew that must be cleaned or winsorized before analysis.</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AutoNum type="arabicPeriod"/>
            </a:pPr>
            <a:r>
              <a:rPr b="1" lang="en-US" sz="1200">
                <a:solidFill>
                  <a:schemeClr val="dk1"/>
                </a:solidFill>
                <a:latin typeface="Times New Roman"/>
                <a:ea typeface="Times New Roman"/>
                <a:cs typeface="Times New Roman"/>
                <a:sym typeface="Times New Roman"/>
              </a:rPr>
              <a:t>Key Predictors</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Income and employment length → positive effect on approvals.</a:t>
            </a:r>
            <a:endParaRPr sz="1200">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Debt-to-income ratio → critical risk indicator.</a:t>
            </a:r>
            <a:endParaRPr sz="1200">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Char char="○"/>
            </a:pPr>
            <a:r>
              <a:rPr lang="en-US" sz="1200">
                <a:solidFill>
                  <a:schemeClr val="dk1"/>
                </a:solidFill>
                <a:latin typeface="Times New Roman"/>
                <a:ea typeface="Times New Roman"/>
                <a:cs typeface="Times New Roman"/>
                <a:sym typeface="Times New Roman"/>
              </a:rPr>
              <a:t>Loan amount and interest rate → approved loans skew slightly higher.</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AutoNum type="arabicPeriod"/>
            </a:pPr>
            <a:r>
              <a:rPr b="1" lang="en-US" sz="1200">
                <a:solidFill>
                  <a:schemeClr val="dk1"/>
                </a:solidFill>
                <a:latin typeface="Times New Roman"/>
                <a:ea typeface="Times New Roman"/>
                <a:cs typeface="Times New Roman"/>
                <a:sym typeface="Times New Roman"/>
              </a:rPr>
              <a:t>Approval Pattern</a:t>
            </a:r>
            <a:r>
              <a:rPr lang="en-US" sz="1200">
                <a:solidFill>
                  <a:schemeClr val="dk1"/>
                </a:solidFill>
                <a:latin typeface="Times New Roman"/>
                <a:ea typeface="Times New Roman"/>
                <a:cs typeface="Times New Roman"/>
                <a:sym typeface="Times New Roman"/>
              </a:rPr>
              <a:t>: Approvals are not strictly conservative (e.g., approving higher debt-to-income cases), suggesting a </a:t>
            </a:r>
            <a:r>
              <a:rPr b="1" lang="en-US" sz="1200">
                <a:solidFill>
                  <a:schemeClr val="dk1"/>
                </a:solidFill>
                <a:latin typeface="Times New Roman"/>
                <a:ea typeface="Times New Roman"/>
                <a:cs typeface="Times New Roman"/>
                <a:sym typeface="Times New Roman"/>
              </a:rPr>
              <a:t>multifactor decision process</a:t>
            </a:r>
            <a:r>
              <a:rPr lang="en-US" sz="1200">
                <a:solidFill>
                  <a:schemeClr val="dk1"/>
                </a:solidFill>
                <a:latin typeface="Times New Roman"/>
                <a:ea typeface="Times New Roman"/>
                <a:cs typeface="Times New Roman"/>
                <a:sym typeface="Times New Roman"/>
              </a:rPr>
              <a:t> beyond just one feature.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spcBef>
                <a:spcPts val="1200"/>
              </a:spcBef>
              <a:spcAft>
                <a:spcPts val="0"/>
              </a:spcAft>
              <a:buClr>
                <a:schemeClr val="dk1"/>
              </a:buClr>
              <a:buSzPts val="1100"/>
              <a:buFont typeface="Arial"/>
              <a:buNone/>
            </a:pPr>
            <a:r>
              <a:rPr b="1" lang="en-US">
                <a:solidFill>
                  <a:schemeClr val="dk1"/>
                </a:solidFill>
              </a:rPr>
              <a:t>Data Quality Issues</a:t>
            </a:r>
            <a:r>
              <a:rPr lang="en-US">
                <a:solidFill>
                  <a:schemeClr val="dk1"/>
                </a:solidFill>
              </a:rPr>
              <a:t>: Extreme outliers in age, income, and employment length suggest errors or skew that must be cleaned or transformed.</a:t>
            </a:r>
            <a:br>
              <a:rPr lang="en-US">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Income &amp; Employment</a:t>
            </a:r>
            <a:r>
              <a:rPr lang="en-US">
                <a:solidFill>
                  <a:schemeClr val="dk1"/>
                </a:solidFill>
              </a:rPr>
              <a:t>: Higher income and longer employment history are associated with better loan approval chances.</a:t>
            </a:r>
            <a:br>
              <a:rPr lang="en-US">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Loan Characteristics</a:t>
            </a:r>
            <a:r>
              <a:rPr lang="en-US">
                <a:solidFill>
                  <a:schemeClr val="dk1"/>
                </a:solidFill>
              </a:rPr>
              <a:t>: Approved loans often have slightly higher amounts and interest rates, showing lenders balance risk with pricing.</a:t>
            </a:r>
            <a:br>
              <a:rPr lang="en-US">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Debt-to-Income Ratio</a:t>
            </a:r>
            <a:r>
              <a:rPr lang="en-US">
                <a:solidFill>
                  <a:schemeClr val="dk1"/>
                </a:solidFill>
              </a:rPr>
              <a:t>: A critical risk factor; higher ratios are linked to approvals, but extreme cases (&gt;0.8) are concerning.</a:t>
            </a:r>
            <a:br>
              <a:rPr lang="en-US">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Overall Pattern</a:t>
            </a:r>
            <a:r>
              <a:rPr lang="en-US">
                <a:solidFill>
                  <a:schemeClr val="dk1"/>
                </a:solidFill>
              </a:rPr>
              <a:t>: Loan approval is multifactorial—no single feature dominates; lenders weigh combinations of income, loan amount, and risk ratios.</a:t>
            </a:r>
            <a:endParaRPr>
              <a:solidFill>
                <a:schemeClr val="dk1"/>
              </a:solidFill>
            </a:endParaRPr>
          </a:p>
          <a:p>
            <a:pPr indent="0" lvl="0" marL="0" rtl="0" algn="l">
              <a:spcBef>
                <a:spcPts val="0"/>
              </a:spcBef>
              <a:spcAft>
                <a:spcPts val="0"/>
              </a:spcAft>
              <a:buNone/>
            </a:pPr>
            <a:r>
              <a:t/>
            </a:r>
            <a:endParaRPr/>
          </a:p>
        </p:txBody>
      </p:sp>
      <p:sp>
        <p:nvSpPr>
          <p:cNvPr id="273" name="Google Shape;273;g376e77c1851_0_34:notes"/>
          <p:cNvSpPr txBox="1"/>
          <p:nvPr>
            <p:ph idx="12" type="sldNum"/>
          </p:nvPr>
        </p:nvSpPr>
        <p:spPr>
          <a:xfrm>
            <a:off x="3237178" y="5428258"/>
            <a:ext cx="2476500" cy="286800"/>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US" sz="1100"/>
              <a:t>‹#›</a:t>
            </a:fld>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76f4f8ffd8_1_8:notes"/>
          <p:cNvSpPr/>
          <p:nvPr>
            <p:ph idx="2" type="sldImg"/>
          </p:nvPr>
        </p:nvSpPr>
        <p:spPr>
          <a:xfrm>
            <a:off x="1143000" y="714375"/>
            <a:ext cx="3429000" cy="1928700"/>
          </a:xfrm>
          <a:custGeom>
            <a:rect b="b" l="l" r="r" t="t"/>
            <a:pathLst>
              <a:path extrusionOk="0" h="120000" w="120000">
                <a:moveTo>
                  <a:pt x="0" y="0"/>
                </a:moveTo>
                <a:lnTo>
                  <a:pt x="120000" y="0"/>
                </a:lnTo>
                <a:lnTo>
                  <a:pt x="120000" y="120000"/>
                </a:lnTo>
                <a:lnTo>
                  <a:pt x="0" y="120000"/>
                </a:lnTo>
                <a:close/>
              </a:path>
            </a:pathLst>
          </a:custGeom>
          <a:noFill/>
          <a:ln cap="flat" cmpd="sng" w="9700">
            <a:solidFill>
              <a:srgbClr val="000000"/>
            </a:solidFill>
            <a:prstDash val="solid"/>
            <a:round/>
            <a:headEnd len="sm" w="sm" type="none"/>
            <a:tailEnd len="sm" w="sm" type="none"/>
          </a:ln>
        </p:spPr>
      </p:sp>
      <p:sp>
        <p:nvSpPr>
          <p:cNvPr id="283" name="Google Shape;283;g376f4f8ffd8_1_8:notes"/>
          <p:cNvSpPr txBox="1"/>
          <p:nvPr>
            <p:ph idx="1" type="body"/>
          </p:nvPr>
        </p:nvSpPr>
        <p:spPr>
          <a:xfrm>
            <a:off x="571500" y="2750344"/>
            <a:ext cx="4572000" cy="2250300"/>
          </a:xfrm>
          <a:prstGeom prst="rect">
            <a:avLst/>
          </a:prstGeom>
          <a:noFill/>
          <a:ln>
            <a:noFill/>
          </a:ln>
        </p:spPr>
        <p:txBody>
          <a:bodyPr anchorCtr="0" anchor="t" bIns="34900" lIns="69850" spcFirstLastPara="1" rIns="69850" wrap="square" tIns="34900">
            <a:noAutofit/>
          </a:bodyPr>
          <a:lstStyle/>
          <a:p>
            <a:pPr indent="0" lvl="0" marL="0" rtl="0" algn="l">
              <a:lnSpc>
                <a:spcPct val="115000"/>
              </a:lnSpc>
              <a:spcBef>
                <a:spcPts val="1800"/>
              </a:spcBef>
              <a:spcAft>
                <a:spcPts val="0"/>
              </a:spcAft>
              <a:buClr>
                <a:schemeClr val="dk1"/>
              </a:buClr>
              <a:buSzPts val="1100"/>
              <a:buFont typeface="Arial"/>
              <a:buNone/>
            </a:pPr>
            <a:r>
              <a:rPr b="1" lang="en-US" sz="1700">
                <a:solidFill>
                  <a:schemeClr val="dk1"/>
                </a:solidFill>
              </a:rPr>
              <a:t>Key Observations from Correlation Analysis</a:t>
            </a:r>
            <a:endParaRPr b="1" sz="17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a:solidFill>
                  <a:schemeClr val="dk1"/>
                </a:solidFill>
              </a:rPr>
              <a:t>Strong Correlations</a:t>
            </a:r>
            <a:br>
              <a:rPr b="1" lang="en-US">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person_age ↔ cb_person_cred_hist_length (0.86)</a:t>
            </a:r>
            <a:br>
              <a:rPr b="1" lang="en-US">
                <a:solidFill>
                  <a:schemeClr val="dk1"/>
                </a:solidFill>
              </a:rPr>
            </a:b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As expected, older applicants tend to have longer credit histories.</a:t>
            </a:r>
            <a:br>
              <a:rPr lang="en-US">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This is almost redundant information — one of these variables may be dropped to avoid multicollinearity.</a:t>
            </a:r>
            <a:br>
              <a:rPr lang="en-US">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loan_amnt ↔ loan_percent_income (0.57)</a:t>
            </a:r>
            <a:br>
              <a:rPr b="1" lang="en-US">
                <a:solidFill>
                  <a:schemeClr val="dk1"/>
                </a:solidFill>
              </a:rPr>
            </a:b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Larger loan amounts naturally increase debt-to-income ratio.</a:t>
            </a:r>
            <a:br>
              <a:rPr lang="en-US">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Shows strong dependency, but </a:t>
            </a:r>
            <a:r>
              <a:rPr lang="en-US">
                <a:solidFill>
                  <a:srgbClr val="188038"/>
                </a:solidFill>
                <a:latin typeface="Roboto Mono"/>
                <a:ea typeface="Roboto Mono"/>
                <a:cs typeface="Roboto Mono"/>
                <a:sym typeface="Roboto Mono"/>
              </a:rPr>
              <a:t>loan_percent_income</a:t>
            </a:r>
            <a:r>
              <a:rPr lang="en-US">
                <a:solidFill>
                  <a:schemeClr val="dk1"/>
                </a:solidFill>
              </a:rPr>
              <a:t> is the more normalized, risk-relevant feature.</a:t>
            </a:r>
            <a:br>
              <a:rPr lang="en-US">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Moderate Correlations with Loan Status</a:t>
            </a:r>
            <a:br>
              <a:rPr b="1" lang="en-US">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loan_status ↔ loan_int_rate (0.34)</a:t>
            </a:r>
            <a:br>
              <a:rPr b="1" lang="en-US">
                <a:solidFill>
                  <a:schemeClr val="dk1"/>
                </a:solidFill>
              </a:rPr>
            </a:b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Higher interest rates correlate with higher chance of default.</a:t>
            </a:r>
            <a:br>
              <a:rPr lang="en-US">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Lenders may charge higher rates to riskier applicants, but this also leads to repayment stress.</a:t>
            </a:r>
            <a:br>
              <a:rPr lang="en-US">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loan_status ↔ loan_percent_income (0.38)</a:t>
            </a:r>
            <a:br>
              <a:rPr b="1" lang="en-US">
                <a:solidFill>
                  <a:schemeClr val="dk1"/>
                </a:solidFill>
              </a:rPr>
            </a:b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Higher debt-to-income ratio → higher probability of default.</a:t>
            </a:r>
            <a:br>
              <a:rPr lang="en-US">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This confirms it is a critical predictive variable.</a:t>
            </a:r>
            <a:br>
              <a:rPr lang="en-US">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loan_status ↔ loan_amnt (0.13)</a:t>
            </a:r>
            <a:br>
              <a:rPr b="1" lang="en-US">
                <a:solidFill>
                  <a:schemeClr val="dk1"/>
                </a:solidFill>
              </a:rPr>
            </a:b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Weak correlation, but still suggests that higher loan amounts slightly increase default risk.</a:t>
            </a:r>
            <a:br>
              <a:rPr lang="en-US">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Weak/Negligible Correlations</a:t>
            </a:r>
            <a:br>
              <a:rPr b="1" lang="en-US">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person_income vs loan_status (-0.16)</a:t>
            </a:r>
            <a:br>
              <a:rPr b="1" lang="en-US">
                <a:solidFill>
                  <a:schemeClr val="dk1"/>
                </a:solidFill>
              </a:rPr>
            </a:b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Slightly negative relationship: higher income borrowers are less likely to default, but the effect is weak.</a:t>
            </a:r>
            <a:br>
              <a:rPr lang="en-US">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person_emp_length vs loan_status (0.11)</a:t>
            </a:r>
            <a:br>
              <a:rPr b="1" lang="en-US">
                <a:solidFill>
                  <a:schemeClr val="dk1"/>
                </a:solidFill>
              </a:rPr>
            </a:b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Very weak correlation — employment length alone is not a strong predictor.</a:t>
            </a:r>
            <a:br>
              <a:rPr lang="en-US">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US" sz="1700">
                <a:solidFill>
                  <a:schemeClr val="dk1"/>
                </a:solidFill>
              </a:rPr>
              <a:t>🔹 Insights</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Top Risk Indicators:</a:t>
            </a:r>
            <a:br>
              <a:rPr b="1" lang="en-US">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Debt-to-income ratio (</a:t>
            </a:r>
            <a:r>
              <a:rPr lang="en-US">
                <a:solidFill>
                  <a:srgbClr val="188038"/>
                </a:solidFill>
                <a:latin typeface="Roboto Mono"/>
                <a:ea typeface="Roboto Mono"/>
                <a:cs typeface="Roboto Mono"/>
                <a:sym typeface="Roboto Mono"/>
              </a:rPr>
              <a:t>loan_percent_income</a:t>
            </a:r>
            <a:r>
              <a:rPr lang="en-US">
                <a:solidFill>
                  <a:schemeClr val="dk1"/>
                </a:solidFill>
              </a:rPr>
              <a:t>) and interest rate (</a:t>
            </a:r>
            <a:r>
              <a:rPr lang="en-US">
                <a:solidFill>
                  <a:srgbClr val="188038"/>
                </a:solidFill>
                <a:latin typeface="Roboto Mono"/>
                <a:ea typeface="Roboto Mono"/>
                <a:cs typeface="Roboto Mono"/>
                <a:sym typeface="Roboto Mono"/>
              </a:rPr>
              <a:t>loan_int_rate</a:t>
            </a:r>
            <a:r>
              <a:rPr lang="en-US">
                <a:solidFill>
                  <a:schemeClr val="dk1"/>
                </a:solidFill>
              </a:rPr>
              <a:t>) are </a:t>
            </a:r>
            <a:r>
              <a:rPr b="1" lang="en-US">
                <a:solidFill>
                  <a:schemeClr val="dk1"/>
                </a:solidFill>
              </a:rPr>
              <a:t>most strongly linked</a:t>
            </a:r>
            <a:r>
              <a:rPr lang="en-US">
                <a:solidFill>
                  <a:schemeClr val="dk1"/>
                </a:solidFill>
              </a:rPr>
              <a:t> to defaults.</a:t>
            </a:r>
            <a:br>
              <a:rPr lang="en-US">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These features should be prioritized in modeling and feature engineering.</a:t>
            </a:r>
            <a:br>
              <a:rPr lang="en-US">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Multicollinearity Risk:</a:t>
            </a:r>
            <a:br>
              <a:rPr b="1" lang="en-US">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rgbClr val="188038"/>
                </a:solidFill>
                <a:latin typeface="Roboto Mono"/>
                <a:ea typeface="Roboto Mono"/>
                <a:cs typeface="Roboto Mono"/>
                <a:sym typeface="Roboto Mono"/>
              </a:rPr>
              <a:t>person_age</a:t>
            </a:r>
            <a:r>
              <a:rPr lang="en-US">
                <a:solidFill>
                  <a:schemeClr val="dk1"/>
                </a:solidFill>
              </a:rPr>
              <a:t> and </a:t>
            </a:r>
            <a:r>
              <a:rPr lang="en-US">
                <a:solidFill>
                  <a:srgbClr val="188038"/>
                </a:solidFill>
                <a:latin typeface="Roboto Mono"/>
                <a:ea typeface="Roboto Mono"/>
                <a:cs typeface="Roboto Mono"/>
                <a:sym typeface="Roboto Mono"/>
              </a:rPr>
              <a:t>cb_person_cred_hist_length</a:t>
            </a:r>
            <a:r>
              <a:rPr lang="en-US">
                <a:solidFill>
                  <a:schemeClr val="dk1"/>
                </a:solidFill>
              </a:rPr>
              <a:t> are highly correlated → consider dropping or combining into a stability index.</a:t>
            </a:r>
            <a:br>
              <a:rPr lang="en-US">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Weak Predictors:</a:t>
            </a:r>
            <a:br>
              <a:rPr b="1" lang="en-US">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Employment length and income, while important contextually, show weak correlation individually with loan default.</a:t>
            </a:r>
            <a:br>
              <a:rPr lang="en-US">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They may still add value in nonlinear models (e.g., decision trees, ensembles) when interacting with other variables.</a:t>
            </a:r>
            <a:br>
              <a:rPr lang="en-US">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Strategic Use:</a:t>
            </a:r>
            <a:br>
              <a:rPr b="1" lang="en-US">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Instead of raw loan amount, </a:t>
            </a:r>
            <a:r>
              <a:rPr lang="en-US">
                <a:solidFill>
                  <a:srgbClr val="188038"/>
                </a:solidFill>
                <a:latin typeface="Roboto Mono"/>
                <a:ea typeface="Roboto Mono"/>
                <a:cs typeface="Roboto Mono"/>
                <a:sym typeface="Roboto Mono"/>
              </a:rPr>
              <a:t>loan_percent_income</a:t>
            </a:r>
            <a:r>
              <a:rPr lang="en-US">
                <a:solidFill>
                  <a:schemeClr val="dk1"/>
                </a:solidFill>
              </a:rPr>
              <a:t> should be used — it provides a </a:t>
            </a:r>
            <a:r>
              <a:rPr b="1" lang="en-US">
                <a:solidFill>
                  <a:schemeClr val="dk1"/>
                </a:solidFill>
              </a:rPr>
              <a:t>relative affordability measure</a:t>
            </a:r>
            <a:r>
              <a:rPr lang="en-US">
                <a:solidFill>
                  <a:schemeClr val="dk1"/>
                </a:solidFill>
              </a:rPr>
              <a:t>.</a:t>
            </a:r>
            <a:br>
              <a:rPr lang="en-US">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Higher interest rates combined with higher debt ratios could signal </a:t>
            </a:r>
            <a:r>
              <a:rPr b="1" lang="en-US">
                <a:solidFill>
                  <a:schemeClr val="dk1"/>
                </a:solidFill>
              </a:rPr>
              <a:t>high-risk profiles</a:t>
            </a:r>
            <a:r>
              <a:rPr lang="en-US">
                <a:solidFill>
                  <a:schemeClr val="dk1"/>
                </a:solidFill>
              </a:rPr>
              <a:t>.</a:t>
            </a:r>
            <a:endParaRPr>
              <a:solidFill>
                <a:schemeClr val="dk1"/>
              </a:solidFill>
            </a:endParaRPr>
          </a:p>
          <a:p>
            <a:pPr indent="0" lvl="0" marL="0" rtl="0" algn="l">
              <a:spcBef>
                <a:spcPts val="1200"/>
              </a:spcBef>
              <a:spcAft>
                <a:spcPts val="0"/>
              </a:spcAft>
              <a:buNone/>
            </a:pPr>
            <a:r>
              <a:t/>
            </a:r>
            <a:endParaRPr/>
          </a:p>
        </p:txBody>
      </p:sp>
      <p:sp>
        <p:nvSpPr>
          <p:cNvPr id="284" name="Google Shape;284;g376f4f8ffd8_1_8:notes"/>
          <p:cNvSpPr txBox="1"/>
          <p:nvPr>
            <p:ph idx="12" type="sldNum"/>
          </p:nvPr>
        </p:nvSpPr>
        <p:spPr>
          <a:xfrm>
            <a:off x="3237178" y="5428258"/>
            <a:ext cx="2476500" cy="286800"/>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US" sz="1100"/>
              <a:t>‹#›</a:t>
            </a:fld>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76d665e5a4_3_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76d665e5a4_3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76d665e5a4_3_3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76d665e5a4_3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76d665e5a4_3_3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76d665e5a4_3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76f4f8ffd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76f4f8ffd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76f4f8ffd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76f4f8ff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76f4f8ffd8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76f4f8ffd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76f4f8ffd8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76f4f8ff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7728cbe701_0_9:notes"/>
          <p:cNvSpPr/>
          <p:nvPr>
            <p:ph idx="2" type="sldImg"/>
          </p:nvPr>
        </p:nvSpPr>
        <p:spPr>
          <a:xfrm>
            <a:off x="1143000" y="714375"/>
            <a:ext cx="3429000" cy="1928700"/>
          </a:xfrm>
          <a:custGeom>
            <a:rect b="b" l="l" r="r" t="t"/>
            <a:pathLst>
              <a:path extrusionOk="0" h="120000" w="120000">
                <a:moveTo>
                  <a:pt x="0" y="0"/>
                </a:moveTo>
                <a:lnTo>
                  <a:pt x="120000" y="0"/>
                </a:lnTo>
                <a:lnTo>
                  <a:pt x="120000" y="120000"/>
                </a:lnTo>
                <a:lnTo>
                  <a:pt x="0" y="120000"/>
                </a:lnTo>
                <a:close/>
              </a:path>
            </a:pathLst>
          </a:custGeom>
          <a:noFill/>
          <a:ln cap="flat" cmpd="sng" w="9700">
            <a:solidFill>
              <a:srgbClr val="000000"/>
            </a:solidFill>
            <a:prstDash val="solid"/>
            <a:round/>
            <a:headEnd len="sm" w="sm" type="none"/>
            <a:tailEnd len="sm" w="sm" type="none"/>
          </a:ln>
        </p:spPr>
      </p:sp>
      <p:sp>
        <p:nvSpPr>
          <p:cNvPr id="329" name="Google Shape;329;g37728cbe701_0_9:notes"/>
          <p:cNvSpPr txBox="1"/>
          <p:nvPr>
            <p:ph idx="1" type="body"/>
          </p:nvPr>
        </p:nvSpPr>
        <p:spPr>
          <a:xfrm>
            <a:off x="571500" y="2750344"/>
            <a:ext cx="4572000" cy="2250300"/>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a:p>
        </p:txBody>
      </p:sp>
      <p:sp>
        <p:nvSpPr>
          <p:cNvPr id="330" name="Google Shape;330;g37728cbe701_0_9:notes"/>
          <p:cNvSpPr txBox="1"/>
          <p:nvPr>
            <p:ph idx="12" type="sldNum"/>
          </p:nvPr>
        </p:nvSpPr>
        <p:spPr>
          <a:xfrm>
            <a:off x="3237178" y="5428258"/>
            <a:ext cx="2476500" cy="286800"/>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US" sz="1100"/>
              <a:t>‹#›</a:t>
            </a:fld>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7655a9a87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7655a9a8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76e77c1851_0_127:notes"/>
          <p:cNvSpPr/>
          <p:nvPr>
            <p:ph idx="2" type="sldImg"/>
          </p:nvPr>
        </p:nvSpPr>
        <p:spPr>
          <a:xfrm>
            <a:off x="1143000" y="714375"/>
            <a:ext cx="3429000" cy="1928700"/>
          </a:xfrm>
          <a:custGeom>
            <a:rect b="b" l="l" r="r" t="t"/>
            <a:pathLst>
              <a:path extrusionOk="0" h="120000" w="120000">
                <a:moveTo>
                  <a:pt x="0" y="0"/>
                </a:moveTo>
                <a:lnTo>
                  <a:pt x="120000" y="0"/>
                </a:lnTo>
                <a:lnTo>
                  <a:pt x="120000" y="120000"/>
                </a:lnTo>
                <a:lnTo>
                  <a:pt x="0" y="120000"/>
                </a:lnTo>
                <a:close/>
              </a:path>
            </a:pathLst>
          </a:custGeom>
          <a:noFill/>
          <a:ln cap="flat" cmpd="sng" w="9700">
            <a:solidFill>
              <a:srgbClr val="000000"/>
            </a:solidFill>
            <a:prstDash val="solid"/>
            <a:round/>
            <a:headEnd len="sm" w="sm" type="none"/>
            <a:tailEnd len="sm" w="sm" type="none"/>
          </a:ln>
        </p:spPr>
      </p:sp>
      <p:sp>
        <p:nvSpPr>
          <p:cNvPr id="367" name="Google Shape;367;g376e77c1851_0_127:notes"/>
          <p:cNvSpPr txBox="1"/>
          <p:nvPr>
            <p:ph idx="1" type="body"/>
          </p:nvPr>
        </p:nvSpPr>
        <p:spPr>
          <a:xfrm>
            <a:off x="571500" y="2750344"/>
            <a:ext cx="4572000" cy="2250300"/>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a:p>
        </p:txBody>
      </p:sp>
      <p:sp>
        <p:nvSpPr>
          <p:cNvPr id="368" name="Google Shape;368;g376e77c1851_0_127:notes"/>
          <p:cNvSpPr txBox="1"/>
          <p:nvPr>
            <p:ph idx="12" type="sldNum"/>
          </p:nvPr>
        </p:nvSpPr>
        <p:spPr>
          <a:xfrm>
            <a:off x="3237178" y="5428258"/>
            <a:ext cx="2476500" cy="286800"/>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US" sz="1100"/>
              <a:t>‹#›</a:t>
            </a:fld>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76e77c1851_1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76e77c185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7559443208_0_135:notes"/>
          <p:cNvSpPr/>
          <p:nvPr>
            <p:ph idx="2" type="sldImg"/>
          </p:nvPr>
        </p:nvSpPr>
        <p:spPr>
          <a:xfrm>
            <a:off x="1143000" y="714375"/>
            <a:ext cx="3429000" cy="1928700"/>
          </a:xfrm>
          <a:custGeom>
            <a:rect b="b" l="l" r="r" t="t"/>
            <a:pathLst>
              <a:path extrusionOk="0" h="120000" w="120000">
                <a:moveTo>
                  <a:pt x="0" y="0"/>
                </a:moveTo>
                <a:lnTo>
                  <a:pt x="120000" y="0"/>
                </a:lnTo>
                <a:lnTo>
                  <a:pt x="120000" y="120000"/>
                </a:lnTo>
                <a:lnTo>
                  <a:pt x="0" y="120000"/>
                </a:lnTo>
                <a:close/>
              </a:path>
            </a:pathLst>
          </a:custGeom>
          <a:noFill/>
          <a:ln cap="flat" cmpd="sng" w="9700">
            <a:solidFill>
              <a:srgbClr val="000000"/>
            </a:solidFill>
            <a:prstDash val="solid"/>
            <a:round/>
            <a:headEnd len="sm" w="sm" type="none"/>
            <a:tailEnd len="sm" w="sm" type="none"/>
          </a:ln>
        </p:spPr>
      </p:sp>
      <p:sp>
        <p:nvSpPr>
          <p:cNvPr id="393" name="Google Shape;393;g37559443208_0_135:notes"/>
          <p:cNvSpPr txBox="1"/>
          <p:nvPr>
            <p:ph idx="1" type="body"/>
          </p:nvPr>
        </p:nvSpPr>
        <p:spPr>
          <a:xfrm>
            <a:off x="571500" y="2750344"/>
            <a:ext cx="4572000" cy="2250300"/>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a:p>
        </p:txBody>
      </p:sp>
      <p:sp>
        <p:nvSpPr>
          <p:cNvPr id="394" name="Google Shape;394;g37559443208_0_135:notes"/>
          <p:cNvSpPr txBox="1"/>
          <p:nvPr>
            <p:ph idx="12" type="sldNum"/>
          </p:nvPr>
        </p:nvSpPr>
        <p:spPr>
          <a:xfrm>
            <a:off x="3237178" y="5428258"/>
            <a:ext cx="2476500" cy="286800"/>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US" sz="1100"/>
              <a:t>‹#›</a:t>
            </a:fld>
            <a:endParaRPr sz="11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76e77c1851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76e77c1851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7714a79bb0_0_0:notes"/>
          <p:cNvSpPr/>
          <p:nvPr>
            <p:ph idx="2" type="sldImg"/>
          </p:nvPr>
        </p:nvSpPr>
        <p:spPr>
          <a:xfrm>
            <a:off x="1143000" y="714375"/>
            <a:ext cx="3429000" cy="1928700"/>
          </a:xfrm>
          <a:custGeom>
            <a:rect b="b" l="l" r="r" t="t"/>
            <a:pathLst>
              <a:path extrusionOk="0" h="120000" w="120000">
                <a:moveTo>
                  <a:pt x="0" y="0"/>
                </a:moveTo>
                <a:lnTo>
                  <a:pt x="120000" y="0"/>
                </a:lnTo>
                <a:lnTo>
                  <a:pt x="120000" y="120000"/>
                </a:lnTo>
                <a:lnTo>
                  <a:pt x="0" y="120000"/>
                </a:lnTo>
                <a:close/>
              </a:path>
            </a:pathLst>
          </a:custGeom>
          <a:noFill/>
          <a:ln cap="flat" cmpd="sng" w="9700">
            <a:solidFill>
              <a:srgbClr val="000000"/>
            </a:solidFill>
            <a:prstDash val="solid"/>
            <a:round/>
            <a:headEnd len="sm" w="sm" type="none"/>
            <a:tailEnd len="sm" w="sm" type="none"/>
          </a:ln>
        </p:spPr>
      </p:sp>
      <p:sp>
        <p:nvSpPr>
          <p:cNvPr id="480" name="Google Shape;480;g37714a79bb0_0_0:notes"/>
          <p:cNvSpPr txBox="1"/>
          <p:nvPr>
            <p:ph idx="1" type="body"/>
          </p:nvPr>
        </p:nvSpPr>
        <p:spPr>
          <a:xfrm>
            <a:off x="571500" y="2750344"/>
            <a:ext cx="4572000" cy="2250300"/>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a:p>
        </p:txBody>
      </p:sp>
      <p:sp>
        <p:nvSpPr>
          <p:cNvPr id="481" name="Google Shape;481;g37714a79bb0_0_0:notes"/>
          <p:cNvSpPr txBox="1"/>
          <p:nvPr>
            <p:ph idx="12" type="sldNum"/>
          </p:nvPr>
        </p:nvSpPr>
        <p:spPr>
          <a:xfrm>
            <a:off x="3237178" y="5428258"/>
            <a:ext cx="2476500" cy="286800"/>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US" sz="1100"/>
              <a:t>‹#›</a:t>
            </a:fld>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7655a9a87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7655a9a87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7559443208_0_12:notes"/>
          <p:cNvSpPr/>
          <p:nvPr>
            <p:ph idx="2" type="sldImg"/>
          </p:nvPr>
        </p:nvSpPr>
        <p:spPr>
          <a:xfrm>
            <a:off x="1143000" y="714375"/>
            <a:ext cx="3429000" cy="1928700"/>
          </a:xfrm>
          <a:custGeom>
            <a:rect b="b" l="l" r="r" t="t"/>
            <a:pathLst>
              <a:path extrusionOk="0" h="120000" w="120000">
                <a:moveTo>
                  <a:pt x="0" y="0"/>
                </a:moveTo>
                <a:lnTo>
                  <a:pt x="120000" y="0"/>
                </a:lnTo>
                <a:lnTo>
                  <a:pt x="120000" y="120000"/>
                </a:lnTo>
                <a:lnTo>
                  <a:pt x="0" y="120000"/>
                </a:lnTo>
                <a:close/>
              </a:path>
            </a:pathLst>
          </a:custGeom>
          <a:noFill/>
          <a:ln cap="flat" cmpd="sng" w="9700">
            <a:solidFill>
              <a:srgbClr val="000000"/>
            </a:solidFill>
            <a:prstDash val="solid"/>
            <a:round/>
            <a:headEnd len="sm" w="sm" type="none"/>
            <a:tailEnd len="sm" w="sm" type="none"/>
          </a:ln>
        </p:spPr>
      </p:sp>
      <p:sp>
        <p:nvSpPr>
          <p:cNvPr id="210" name="Google Shape;210;g37559443208_0_12:notes"/>
          <p:cNvSpPr txBox="1"/>
          <p:nvPr>
            <p:ph idx="1" type="body"/>
          </p:nvPr>
        </p:nvSpPr>
        <p:spPr>
          <a:xfrm>
            <a:off x="571500" y="2750344"/>
            <a:ext cx="4572000" cy="2250300"/>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a:p>
        </p:txBody>
      </p:sp>
      <p:sp>
        <p:nvSpPr>
          <p:cNvPr id="211" name="Google Shape;211;g37559443208_0_12:notes"/>
          <p:cNvSpPr txBox="1"/>
          <p:nvPr>
            <p:ph idx="12" type="sldNum"/>
          </p:nvPr>
        </p:nvSpPr>
        <p:spPr>
          <a:xfrm>
            <a:off x="3237178" y="5428258"/>
            <a:ext cx="2476500" cy="286800"/>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US" sz="1100"/>
              <a:t>‹#›</a:t>
            </a:fld>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76f4f8ffd8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76f4f8ffd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76e77c1851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76e77c185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76e77c1851_1_5:notes"/>
          <p:cNvSpPr/>
          <p:nvPr>
            <p:ph idx="2" type="sldImg"/>
          </p:nvPr>
        </p:nvSpPr>
        <p:spPr>
          <a:xfrm>
            <a:off x="1143000" y="714375"/>
            <a:ext cx="3429000" cy="1928700"/>
          </a:xfrm>
          <a:custGeom>
            <a:rect b="b" l="l" r="r" t="t"/>
            <a:pathLst>
              <a:path extrusionOk="0" h="120000" w="120000">
                <a:moveTo>
                  <a:pt x="0" y="0"/>
                </a:moveTo>
                <a:lnTo>
                  <a:pt x="120000" y="0"/>
                </a:lnTo>
                <a:lnTo>
                  <a:pt x="120000" y="120000"/>
                </a:lnTo>
                <a:lnTo>
                  <a:pt x="0" y="120000"/>
                </a:lnTo>
                <a:close/>
              </a:path>
            </a:pathLst>
          </a:custGeom>
          <a:noFill/>
          <a:ln cap="flat" cmpd="sng" w="9700">
            <a:solidFill>
              <a:srgbClr val="000000"/>
            </a:solidFill>
            <a:prstDash val="solid"/>
            <a:round/>
            <a:headEnd len="sm" w="sm" type="none"/>
            <a:tailEnd len="sm" w="sm" type="none"/>
          </a:ln>
        </p:spPr>
      </p:sp>
      <p:sp>
        <p:nvSpPr>
          <p:cNvPr id="249" name="Google Shape;249;g376e77c1851_1_5:notes"/>
          <p:cNvSpPr txBox="1"/>
          <p:nvPr>
            <p:ph idx="1" type="body"/>
          </p:nvPr>
        </p:nvSpPr>
        <p:spPr>
          <a:xfrm>
            <a:off x="571500" y="2750344"/>
            <a:ext cx="4572000" cy="2250300"/>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Clr>
                <a:schemeClr val="dk1"/>
              </a:buClr>
              <a:buSzPts val="1100"/>
              <a:buFont typeface="Arial"/>
              <a:buNone/>
            </a:pPr>
            <a:r>
              <a:rPr b="1" lang="en-US">
                <a:solidFill>
                  <a:schemeClr val="dk1"/>
                </a:solidFill>
              </a:rPr>
              <a:t>Recognizing the Imbalance</a:t>
            </a:r>
            <a:br>
              <a:rPr b="1" lang="en-US">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Dataset has </a:t>
            </a:r>
            <a:r>
              <a:rPr b="1" lang="en-US">
                <a:solidFill>
                  <a:schemeClr val="dk1"/>
                </a:solidFill>
              </a:rPr>
              <a:t>21.8% defaults vs. 78.2% repaid</a:t>
            </a:r>
            <a:r>
              <a:rPr lang="en-US">
                <a:solidFill>
                  <a:schemeClr val="dk1"/>
                </a:solidFill>
              </a:rPr>
              <a:t> → this is a significant imbalance, and you’ve highlighted it upfront.</a:t>
            </a:r>
            <a:br>
              <a:rPr lang="en-US">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Strategic Sampling Techniques</a:t>
            </a:r>
            <a:br>
              <a:rPr b="1" lang="en-US">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Using oversampling (SMOTE, ADASYN) or undersampling to balance classes is a good practice.</a:t>
            </a:r>
            <a:br>
              <a:rPr lang="en-US">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These prevent the model from being biased toward the majority class (repaid loans).</a:t>
            </a:r>
            <a:br>
              <a:rPr lang="en-US">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Class Weight Adjustments During Training</a:t>
            </a:r>
            <a:br>
              <a:rPr b="1" lang="en-US">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Assigning higher weight to the minority class (defaults) during training makes the model pay more attention to predicting defaults.</a:t>
            </a:r>
            <a:br>
              <a:rPr lang="en-US">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This is often better than only resampling since it preserves data distribution.</a:t>
            </a:r>
            <a:br>
              <a:rPr lang="en-US">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Evaluation Metrics (F1 &amp; ROC-AUC)</a:t>
            </a:r>
            <a:br>
              <a:rPr b="1" lang="en-US">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Accuracy is misleading in imbalanced datasets (e.g., predicting all “repaid” gives ~78% accuracy but zero value).</a:t>
            </a:r>
            <a:br>
              <a:rPr lang="en-US">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Focusing on </a:t>
            </a:r>
            <a:r>
              <a:rPr b="1" lang="en-US">
                <a:solidFill>
                  <a:schemeClr val="dk1"/>
                </a:solidFill>
              </a:rPr>
              <a:t>F1-score</a:t>
            </a:r>
            <a:r>
              <a:rPr lang="en-US">
                <a:solidFill>
                  <a:schemeClr val="dk1"/>
                </a:solidFill>
              </a:rPr>
              <a:t> (balance of precision &amp; recall) and </a:t>
            </a:r>
            <a:r>
              <a:rPr b="1" lang="en-US">
                <a:solidFill>
                  <a:schemeClr val="dk1"/>
                </a:solidFill>
              </a:rPr>
              <a:t>ROC-AUC</a:t>
            </a:r>
            <a:r>
              <a:rPr lang="en-US">
                <a:solidFill>
                  <a:schemeClr val="dk1"/>
                </a:solidFill>
              </a:rPr>
              <a:t> ensures fair evaluation.</a:t>
            </a:r>
            <a:endParaRPr>
              <a:solidFill>
                <a:schemeClr val="dk1"/>
              </a:solidFill>
            </a:endParaRPr>
          </a:p>
          <a:p>
            <a:pPr indent="0" lvl="0" marL="0" rtl="0" algn="l">
              <a:spcBef>
                <a:spcPts val="1200"/>
              </a:spcBef>
              <a:spcAft>
                <a:spcPts val="0"/>
              </a:spcAft>
              <a:buNone/>
            </a:pPr>
            <a:r>
              <a:t/>
            </a:r>
            <a:endParaRPr/>
          </a:p>
        </p:txBody>
      </p:sp>
      <p:sp>
        <p:nvSpPr>
          <p:cNvPr id="250" name="Google Shape;250;g376e77c1851_1_5:notes"/>
          <p:cNvSpPr txBox="1"/>
          <p:nvPr>
            <p:ph idx="12" type="sldNum"/>
          </p:nvPr>
        </p:nvSpPr>
        <p:spPr>
          <a:xfrm>
            <a:off x="3237178" y="5428258"/>
            <a:ext cx="2476500" cy="286800"/>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US" sz="1100"/>
              <a:t>‹#›</a:t>
            </a:fld>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bg>
      <p:bgPr>
        <a:solidFill>
          <a:srgbClr val="000000"/>
        </a:solidFill>
      </p:bgPr>
    </p:bg>
    <p:spTree>
      <p:nvGrpSpPr>
        <p:cNvPr id="80" name="Shape 80"/>
        <p:cNvGrpSpPr/>
        <p:nvPr/>
      </p:nvGrpSpPr>
      <p:grpSpPr>
        <a:xfrm>
          <a:off x="0" y="0"/>
          <a:ext cx="0" cy="0"/>
          <a:chOff x="0" y="0"/>
          <a:chExt cx="0" cy="0"/>
        </a:xfrm>
      </p:grpSpPr>
      <p:sp>
        <p:nvSpPr>
          <p:cNvPr id="81" name="Google Shape;81;g37559443208_0_192"/>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82" name="Google Shape;82;g37559443208_0_192"/>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bg>
      <p:bgPr>
        <a:solidFill>
          <a:srgbClr val="000000"/>
        </a:solidFill>
      </p:bgPr>
    </p:bg>
    <p:spTree>
      <p:nvGrpSpPr>
        <p:cNvPr id="83" name="Shape 83"/>
        <p:cNvGrpSpPr/>
        <p:nvPr/>
      </p:nvGrpSpPr>
      <p:grpSpPr>
        <a:xfrm>
          <a:off x="0" y="0"/>
          <a:ext cx="0" cy="0"/>
          <a:chOff x="0" y="0"/>
          <a:chExt cx="0" cy="0"/>
        </a:xfrm>
      </p:grpSpPr>
      <p:sp>
        <p:nvSpPr>
          <p:cNvPr id="84" name="Google Shape;84;g37559443208_0_195"/>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85" name="Google Shape;85;g37559443208_0_195"/>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bg>
      <p:bgPr>
        <a:solidFill>
          <a:srgbClr val="000000"/>
        </a:solidFill>
      </p:bgPr>
    </p:bg>
    <p:spTree>
      <p:nvGrpSpPr>
        <p:cNvPr id="86" name="Shape 86"/>
        <p:cNvGrpSpPr/>
        <p:nvPr/>
      </p:nvGrpSpPr>
      <p:grpSpPr>
        <a:xfrm>
          <a:off x="0" y="0"/>
          <a:ext cx="0" cy="0"/>
          <a:chOff x="0" y="0"/>
          <a:chExt cx="0" cy="0"/>
        </a:xfrm>
      </p:grpSpPr>
      <p:sp>
        <p:nvSpPr>
          <p:cNvPr id="87" name="Google Shape;87;g37559443208_0_198"/>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88" name="Google Shape;88;g37559443208_0_198"/>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bg>
      <p:bgPr>
        <a:solidFill>
          <a:srgbClr val="000000"/>
        </a:solidFill>
      </p:bgPr>
    </p:bg>
    <p:spTree>
      <p:nvGrpSpPr>
        <p:cNvPr id="89" name="Shape 89"/>
        <p:cNvGrpSpPr/>
        <p:nvPr/>
      </p:nvGrpSpPr>
      <p:grpSpPr>
        <a:xfrm>
          <a:off x="0" y="0"/>
          <a:ext cx="0" cy="0"/>
          <a:chOff x="0" y="0"/>
          <a:chExt cx="0" cy="0"/>
        </a:xfrm>
      </p:grpSpPr>
      <p:sp>
        <p:nvSpPr>
          <p:cNvPr id="90" name="Google Shape;90;g37559443208_0_201"/>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91" name="Google Shape;91;g37559443208_0_201"/>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bg>
      <p:bgPr>
        <a:solidFill>
          <a:srgbClr val="000000"/>
        </a:solidFill>
      </p:bgPr>
    </p:bg>
    <p:spTree>
      <p:nvGrpSpPr>
        <p:cNvPr id="92" name="Shape 92"/>
        <p:cNvGrpSpPr/>
        <p:nvPr/>
      </p:nvGrpSpPr>
      <p:grpSpPr>
        <a:xfrm>
          <a:off x="0" y="0"/>
          <a:ext cx="0" cy="0"/>
          <a:chOff x="0" y="0"/>
          <a:chExt cx="0" cy="0"/>
        </a:xfrm>
      </p:grpSpPr>
      <p:sp>
        <p:nvSpPr>
          <p:cNvPr id="93" name="Google Shape;93;g37559443208_0_204"/>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94" name="Google Shape;94;g37559443208_0_204"/>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bg>
      <p:bgPr>
        <a:solidFill>
          <a:srgbClr val="000000"/>
        </a:solidFill>
      </p:bgPr>
    </p:bg>
    <p:spTree>
      <p:nvGrpSpPr>
        <p:cNvPr id="95" name="Shape 95"/>
        <p:cNvGrpSpPr/>
        <p:nvPr/>
      </p:nvGrpSpPr>
      <p:grpSpPr>
        <a:xfrm>
          <a:off x="0" y="0"/>
          <a:ext cx="0" cy="0"/>
          <a:chOff x="0" y="0"/>
          <a:chExt cx="0" cy="0"/>
        </a:xfrm>
      </p:grpSpPr>
      <p:sp>
        <p:nvSpPr>
          <p:cNvPr id="96" name="Google Shape;96;g37559443208_0_207"/>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97" name="Google Shape;97;g37559443208_0_207"/>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bg>
      <p:bgPr>
        <a:solidFill>
          <a:srgbClr val="000000"/>
        </a:solidFill>
      </p:bgPr>
    </p:bg>
    <p:spTree>
      <p:nvGrpSpPr>
        <p:cNvPr id="98" name="Shape 98"/>
        <p:cNvGrpSpPr/>
        <p:nvPr/>
      </p:nvGrpSpPr>
      <p:grpSpPr>
        <a:xfrm>
          <a:off x="0" y="0"/>
          <a:ext cx="0" cy="0"/>
          <a:chOff x="0" y="0"/>
          <a:chExt cx="0" cy="0"/>
        </a:xfrm>
      </p:grpSpPr>
      <p:sp>
        <p:nvSpPr>
          <p:cNvPr id="99" name="Google Shape;99;g37559443208_0_210"/>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00" name="Google Shape;100;g37559443208_0_210"/>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bg>
      <p:bgPr>
        <a:solidFill>
          <a:srgbClr val="000000"/>
        </a:solidFill>
      </p:bgPr>
    </p:bg>
    <p:spTree>
      <p:nvGrpSpPr>
        <p:cNvPr id="101" name="Shape 101"/>
        <p:cNvGrpSpPr/>
        <p:nvPr/>
      </p:nvGrpSpPr>
      <p:grpSpPr>
        <a:xfrm>
          <a:off x="0" y="0"/>
          <a:ext cx="0" cy="0"/>
          <a:chOff x="0" y="0"/>
          <a:chExt cx="0" cy="0"/>
        </a:xfrm>
      </p:grpSpPr>
      <p:sp>
        <p:nvSpPr>
          <p:cNvPr id="102" name="Google Shape;102;g37559443208_0_213"/>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03" name="Google Shape;103;g37559443208_0_213"/>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bg>
      <p:bgPr>
        <a:solidFill>
          <a:srgbClr val="000000"/>
        </a:solidFill>
      </p:bgPr>
    </p:bg>
    <p:spTree>
      <p:nvGrpSpPr>
        <p:cNvPr id="104" name="Shape 104"/>
        <p:cNvGrpSpPr/>
        <p:nvPr/>
      </p:nvGrpSpPr>
      <p:grpSpPr>
        <a:xfrm>
          <a:off x="0" y="0"/>
          <a:ext cx="0" cy="0"/>
          <a:chOff x="0" y="0"/>
          <a:chExt cx="0" cy="0"/>
        </a:xfrm>
      </p:grpSpPr>
      <p:sp>
        <p:nvSpPr>
          <p:cNvPr id="105" name="Google Shape;105;g37559443208_0_216"/>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06" name="Google Shape;106;g37559443208_0_216"/>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bg>
      <p:bgPr>
        <a:solidFill>
          <a:srgbClr val="000000"/>
        </a:solidFill>
      </p:bgPr>
    </p:bg>
    <p:spTree>
      <p:nvGrpSpPr>
        <p:cNvPr id="108" name="Shape 108"/>
        <p:cNvGrpSpPr/>
        <p:nvPr/>
      </p:nvGrpSpPr>
      <p:grpSpPr>
        <a:xfrm>
          <a:off x="0" y="0"/>
          <a:ext cx="0" cy="0"/>
          <a:chOff x="0" y="0"/>
          <a:chExt cx="0" cy="0"/>
        </a:xfrm>
      </p:grpSpPr>
      <p:sp>
        <p:nvSpPr>
          <p:cNvPr id="109" name="Google Shape;109;g37b746cd974_0_868"/>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10" name="Google Shape;110;g37b746cd974_0_868"/>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bg>
      <p:bgPr>
        <a:solidFill>
          <a:srgbClr val="000000"/>
        </a:solidFill>
      </p:bgPr>
    </p:bg>
    <p:spTree>
      <p:nvGrpSpPr>
        <p:cNvPr id="111" name="Shape 111"/>
        <p:cNvGrpSpPr/>
        <p:nvPr/>
      </p:nvGrpSpPr>
      <p:grpSpPr>
        <a:xfrm>
          <a:off x="0" y="0"/>
          <a:ext cx="0" cy="0"/>
          <a:chOff x="0" y="0"/>
          <a:chExt cx="0" cy="0"/>
        </a:xfrm>
      </p:grpSpPr>
      <p:sp>
        <p:nvSpPr>
          <p:cNvPr id="112" name="Google Shape;112;g37b746cd974_0_871"/>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13" name="Google Shape;113;g37b746cd974_0_871"/>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bg>
      <p:bgPr>
        <a:solidFill>
          <a:srgbClr val="000000"/>
        </a:solidFill>
      </p:bgPr>
    </p:bg>
    <p:spTree>
      <p:nvGrpSpPr>
        <p:cNvPr id="114" name="Shape 114"/>
        <p:cNvGrpSpPr/>
        <p:nvPr/>
      </p:nvGrpSpPr>
      <p:grpSpPr>
        <a:xfrm>
          <a:off x="0" y="0"/>
          <a:ext cx="0" cy="0"/>
          <a:chOff x="0" y="0"/>
          <a:chExt cx="0" cy="0"/>
        </a:xfrm>
      </p:grpSpPr>
      <p:sp>
        <p:nvSpPr>
          <p:cNvPr id="115" name="Google Shape;115;g37b746cd974_0_874"/>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16" name="Google Shape;116;g37b746cd974_0_874"/>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bg>
      <p:bgPr>
        <a:solidFill>
          <a:srgbClr val="000000"/>
        </a:solidFill>
      </p:bgPr>
    </p:bg>
    <p:spTree>
      <p:nvGrpSpPr>
        <p:cNvPr id="117" name="Shape 117"/>
        <p:cNvGrpSpPr/>
        <p:nvPr/>
      </p:nvGrpSpPr>
      <p:grpSpPr>
        <a:xfrm>
          <a:off x="0" y="0"/>
          <a:ext cx="0" cy="0"/>
          <a:chOff x="0" y="0"/>
          <a:chExt cx="0" cy="0"/>
        </a:xfrm>
      </p:grpSpPr>
      <p:sp>
        <p:nvSpPr>
          <p:cNvPr id="118" name="Google Shape;118;g37b746cd974_0_877"/>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19" name="Google Shape;119;g37b746cd974_0_877"/>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bg>
      <p:bgPr>
        <a:solidFill>
          <a:srgbClr val="000000"/>
        </a:solidFill>
      </p:bgPr>
    </p:bg>
    <p:spTree>
      <p:nvGrpSpPr>
        <p:cNvPr id="120" name="Shape 120"/>
        <p:cNvGrpSpPr/>
        <p:nvPr/>
      </p:nvGrpSpPr>
      <p:grpSpPr>
        <a:xfrm>
          <a:off x="0" y="0"/>
          <a:ext cx="0" cy="0"/>
          <a:chOff x="0" y="0"/>
          <a:chExt cx="0" cy="0"/>
        </a:xfrm>
      </p:grpSpPr>
      <p:sp>
        <p:nvSpPr>
          <p:cNvPr id="121" name="Google Shape;121;g37b746cd974_0_880"/>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22" name="Google Shape;122;g37b746cd974_0_880"/>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bg>
      <p:bgPr>
        <a:solidFill>
          <a:srgbClr val="000000"/>
        </a:solidFill>
      </p:bgPr>
    </p:bg>
    <p:spTree>
      <p:nvGrpSpPr>
        <p:cNvPr id="123" name="Shape 123"/>
        <p:cNvGrpSpPr/>
        <p:nvPr/>
      </p:nvGrpSpPr>
      <p:grpSpPr>
        <a:xfrm>
          <a:off x="0" y="0"/>
          <a:ext cx="0" cy="0"/>
          <a:chOff x="0" y="0"/>
          <a:chExt cx="0" cy="0"/>
        </a:xfrm>
      </p:grpSpPr>
      <p:sp>
        <p:nvSpPr>
          <p:cNvPr id="124" name="Google Shape;124;g37b746cd974_0_883"/>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25" name="Google Shape;125;g37b746cd974_0_883"/>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bg>
      <p:bgPr>
        <a:solidFill>
          <a:srgbClr val="000000"/>
        </a:solidFill>
      </p:bgPr>
    </p:bg>
    <p:spTree>
      <p:nvGrpSpPr>
        <p:cNvPr id="126" name="Shape 126"/>
        <p:cNvGrpSpPr/>
        <p:nvPr/>
      </p:nvGrpSpPr>
      <p:grpSpPr>
        <a:xfrm>
          <a:off x="0" y="0"/>
          <a:ext cx="0" cy="0"/>
          <a:chOff x="0" y="0"/>
          <a:chExt cx="0" cy="0"/>
        </a:xfrm>
      </p:grpSpPr>
      <p:sp>
        <p:nvSpPr>
          <p:cNvPr id="127" name="Google Shape;127;g37b746cd974_0_886"/>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28" name="Google Shape;128;g37b746cd974_0_886"/>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bg>
      <p:bgPr>
        <a:solidFill>
          <a:srgbClr val="000000"/>
        </a:solidFill>
      </p:bgPr>
    </p:bg>
    <p:spTree>
      <p:nvGrpSpPr>
        <p:cNvPr id="129" name="Shape 129"/>
        <p:cNvGrpSpPr/>
        <p:nvPr/>
      </p:nvGrpSpPr>
      <p:grpSpPr>
        <a:xfrm>
          <a:off x="0" y="0"/>
          <a:ext cx="0" cy="0"/>
          <a:chOff x="0" y="0"/>
          <a:chExt cx="0" cy="0"/>
        </a:xfrm>
      </p:grpSpPr>
      <p:sp>
        <p:nvSpPr>
          <p:cNvPr id="130" name="Google Shape;130;g37b746cd974_0_889"/>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31" name="Google Shape;131;g37b746cd974_0_889"/>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bg>
      <p:bgPr>
        <a:solidFill>
          <a:srgbClr val="000000"/>
        </a:solidFill>
      </p:bgPr>
    </p:bg>
    <p:spTree>
      <p:nvGrpSpPr>
        <p:cNvPr id="132" name="Shape 132"/>
        <p:cNvGrpSpPr/>
        <p:nvPr/>
      </p:nvGrpSpPr>
      <p:grpSpPr>
        <a:xfrm>
          <a:off x="0" y="0"/>
          <a:ext cx="0" cy="0"/>
          <a:chOff x="0" y="0"/>
          <a:chExt cx="0" cy="0"/>
        </a:xfrm>
      </p:grpSpPr>
      <p:sp>
        <p:nvSpPr>
          <p:cNvPr id="133" name="Google Shape;133;g37b746cd974_0_892"/>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34" name="Google Shape;134;g37b746cd974_0_892"/>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bg>
      <p:bgPr>
        <a:solidFill>
          <a:srgbClr val="000000"/>
        </a:solidFill>
      </p:bgPr>
    </p:bg>
    <p:spTree>
      <p:nvGrpSpPr>
        <p:cNvPr id="135" name="Shape 135"/>
        <p:cNvGrpSpPr/>
        <p:nvPr/>
      </p:nvGrpSpPr>
      <p:grpSpPr>
        <a:xfrm>
          <a:off x="0" y="0"/>
          <a:ext cx="0" cy="0"/>
          <a:chOff x="0" y="0"/>
          <a:chExt cx="0" cy="0"/>
        </a:xfrm>
      </p:grpSpPr>
      <p:sp>
        <p:nvSpPr>
          <p:cNvPr id="136" name="Google Shape;136;g37b746cd974_0_895"/>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37" name="Google Shape;137;g37b746cd974_0_895"/>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1 master">
  <p:cSld name="Slide 11 master">
    <p:bg>
      <p:bgPr>
        <a:solidFill>
          <a:srgbClr val="000000"/>
        </a:solidFill>
      </p:bgPr>
    </p:bg>
    <p:spTree>
      <p:nvGrpSpPr>
        <p:cNvPr id="138" name="Shape 138"/>
        <p:cNvGrpSpPr/>
        <p:nvPr/>
      </p:nvGrpSpPr>
      <p:grpSpPr>
        <a:xfrm>
          <a:off x="0" y="0"/>
          <a:ext cx="0" cy="0"/>
          <a:chOff x="0" y="0"/>
          <a:chExt cx="0" cy="0"/>
        </a:xfrm>
      </p:grpSpPr>
      <p:sp>
        <p:nvSpPr>
          <p:cNvPr id="139" name="Google Shape;139;g37b746cd974_0_898"/>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40" name="Google Shape;140;g37b746cd974_0_898"/>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2 master">
  <p:cSld name="Slide 12 master">
    <p:bg>
      <p:bgPr>
        <a:solidFill>
          <a:srgbClr val="000000"/>
        </a:solidFill>
      </p:bgPr>
    </p:bg>
    <p:spTree>
      <p:nvGrpSpPr>
        <p:cNvPr id="141" name="Shape 141"/>
        <p:cNvGrpSpPr/>
        <p:nvPr/>
      </p:nvGrpSpPr>
      <p:grpSpPr>
        <a:xfrm>
          <a:off x="0" y="0"/>
          <a:ext cx="0" cy="0"/>
          <a:chOff x="0" y="0"/>
          <a:chExt cx="0" cy="0"/>
        </a:xfrm>
      </p:grpSpPr>
      <p:sp>
        <p:nvSpPr>
          <p:cNvPr id="142" name="Google Shape;142;g37b746cd974_0_901"/>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43" name="Google Shape;143;g37b746cd974_0_901"/>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3 master">
  <p:cSld name="Slide 13 master">
    <p:bg>
      <p:bgPr>
        <a:solidFill>
          <a:srgbClr val="000000"/>
        </a:solidFill>
      </p:bgPr>
    </p:bg>
    <p:spTree>
      <p:nvGrpSpPr>
        <p:cNvPr id="144" name="Shape 144"/>
        <p:cNvGrpSpPr/>
        <p:nvPr/>
      </p:nvGrpSpPr>
      <p:grpSpPr>
        <a:xfrm>
          <a:off x="0" y="0"/>
          <a:ext cx="0" cy="0"/>
          <a:chOff x="0" y="0"/>
          <a:chExt cx="0" cy="0"/>
        </a:xfrm>
      </p:grpSpPr>
      <p:sp>
        <p:nvSpPr>
          <p:cNvPr id="145" name="Google Shape;145;g37b746cd974_0_904"/>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46" name="Google Shape;146;g37b746cd974_0_904"/>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4 master">
  <p:cSld name="Slide 14 master">
    <p:bg>
      <p:bgPr>
        <a:solidFill>
          <a:srgbClr val="000000"/>
        </a:solidFill>
      </p:bgPr>
    </p:bg>
    <p:spTree>
      <p:nvGrpSpPr>
        <p:cNvPr id="147" name="Shape 147"/>
        <p:cNvGrpSpPr/>
        <p:nvPr/>
      </p:nvGrpSpPr>
      <p:grpSpPr>
        <a:xfrm>
          <a:off x="0" y="0"/>
          <a:ext cx="0" cy="0"/>
          <a:chOff x="0" y="0"/>
          <a:chExt cx="0" cy="0"/>
        </a:xfrm>
      </p:grpSpPr>
      <p:sp>
        <p:nvSpPr>
          <p:cNvPr id="148" name="Google Shape;148;g37b746cd974_0_907"/>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49" name="Google Shape;149;g37b746cd974_0_907"/>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5 master">
  <p:cSld name="Slide 15 master">
    <p:bg>
      <p:bgPr>
        <a:solidFill>
          <a:srgbClr val="000000"/>
        </a:solidFill>
      </p:bgPr>
    </p:bg>
    <p:spTree>
      <p:nvGrpSpPr>
        <p:cNvPr id="150" name="Shape 150"/>
        <p:cNvGrpSpPr/>
        <p:nvPr/>
      </p:nvGrpSpPr>
      <p:grpSpPr>
        <a:xfrm>
          <a:off x="0" y="0"/>
          <a:ext cx="0" cy="0"/>
          <a:chOff x="0" y="0"/>
          <a:chExt cx="0" cy="0"/>
        </a:xfrm>
      </p:grpSpPr>
      <p:sp>
        <p:nvSpPr>
          <p:cNvPr id="151" name="Google Shape;151;g37b746cd974_0_910"/>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52" name="Google Shape;152;g37b746cd974_0_910"/>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6 master">
  <p:cSld name="Slide 16 master">
    <p:bg>
      <p:bgPr>
        <a:solidFill>
          <a:srgbClr val="000000"/>
        </a:solidFill>
      </p:bgPr>
    </p:bg>
    <p:spTree>
      <p:nvGrpSpPr>
        <p:cNvPr id="153" name="Shape 153"/>
        <p:cNvGrpSpPr/>
        <p:nvPr/>
      </p:nvGrpSpPr>
      <p:grpSpPr>
        <a:xfrm>
          <a:off x="0" y="0"/>
          <a:ext cx="0" cy="0"/>
          <a:chOff x="0" y="0"/>
          <a:chExt cx="0" cy="0"/>
        </a:xfrm>
      </p:grpSpPr>
      <p:sp>
        <p:nvSpPr>
          <p:cNvPr id="154" name="Google Shape;154;g37b746cd974_0_913"/>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55" name="Google Shape;155;g37b746cd974_0_913"/>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7 master">
  <p:cSld name="Slide 17 master">
    <p:bg>
      <p:bgPr>
        <a:solidFill>
          <a:srgbClr val="000000"/>
        </a:solidFill>
      </p:bgPr>
    </p:bg>
    <p:spTree>
      <p:nvGrpSpPr>
        <p:cNvPr id="156" name="Shape 156"/>
        <p:cNvGrpSpPr/>
        <p:nvPr/>
      </p:nvGrpSpPr>
      <p:grpSpPr>
        <a:xfrm>
          <a:off x="0" y="0"/>
          <a:ext cx="0" cy="0"/>
          <a:chOff x="0" y="0"/>
          <a:chExt cx="0" cy="0"/>
        </a:xfrm>
      </p:grpSpPr>
      <p:sp>
        <p:nvSpPr>
          <p:cNvPr id="157" name="Google Shape;157;g37b746cd974_0_916"/>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58" name="Google Shape;158;g37b746cd974_0_916"/>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8 master">
  <p:cSld name="Slide 18 master">
    <p:bg>
      <p:bgPr>
        <a:solidFill>
          <a:srgbClr val="000000"/>
        </a:solidFill>
      </p:bgPr>
    </p:bg>
    <p:spTree>
      <p:nvGrpSpPr>
        <p:cNvPr id="159" name="Shape 159"/>
        <p:cNvGrpSpPr/>
        <p:nvPr/>
      </p:nvGrpSpPr>
      <p:grpSpPr>
        <a:xfrm>
          <a:off x="0" y="0"/>
          <a:ext cx="0" cy="0"/>
          <a:chOff x="0" y="0"/>
          <a:chExt cx="0" cy="0"/>
        </a:xfrm>
      </p:grpSpPr>
      <p:sp>
        <p:nvSpPr>
          <p:cNvPr id="160" name="Google Shape;160;g37b746cd974_0_919"/>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61" name="Google Shape;161;g37b746cd974_0_919"/>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9 master">
  <p:cSld name="Slide 19 master">
    <p:bg>
      <p:bgPr>
        <a:solidFill>
          <a:srgbClr val="000000"/>
        </a:solidFill>
      </p:bgPr>
    </p:bg>
    <p:spTree>
      <p:nvGrpSpPr>
        <p:cNvPr id="162" name="Shape 162"/>
        <p:cNvGrpSpPr/>
        <p:nvPr/>
      </p:nvGrpSpPr>
      <p:grpSpPr>
        <a:xfrm>
          <a:off x="0" y="0"/>
          <a:ext cx="0" cy="0"/>
          <a:chOff x="0" y="0"/>
          <a:chExt cx="0" cy="0"/>
        </a:xfrm>
      </p:grpSpPr>
      <p:sp>
        <p:nvSpPr>
          <p:cNvPr id="163" name="Google Shape;163;g37b746cd974_0_922"/>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64" name="Google Shape;164;g37b746cd974_0_922"/>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0 master">
  <p:cSld name="Slide 20 master">
    <p:bg>
      <p:bgPr>
        <a:solidFill>
          <a:srgbClr val="000000"/>
        </a:solidFill>
      </p:bgPr>
    </p:bg>
    <p:spTree>
      <p:nvGrpSpPr>
        <p:cNvPr id="165" name="Shape 165"/>
        <p:cNvGrpSpPr/>
        <p:nvPr/>
      </p:nvGrpSpPr>
      <p:grpSpPr>
        <a:xfrm>
          <a:off x="0" y="0"/>
          <a:ext cx="0" cy="0"/>
          <a:chOff x="0" y="0"/>
          <a:chExt cx="0" cy="0"/>
        </a:xfrm>
      </p:grpSpPr>
      <p:sp>
        <p:nvSpPr>
          <p:cNvPr id="166" name="Google Shape;166;g37b746cd974_0_925"/>
          <p:cNvSpPr/>
          <p:nvPr/>
        </p:nvSpPr>
        <p:spPr>
          <a:xfrm>
            <a:off x="0" y="0"/>
            <a:ext cx="9144000" cy="6858000"/>
          </a:xfrm>
          <a:prstGeom prst="rect">
            <a:avLst/>
          </a:prstGeom>
          <a:solidFill>
            <a:srgbClr val="F0F0F1"/>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167" name="Google Shape;167;g37b746cd974_0_925"/>
          <p:cNvSpPr/>
          <p:nvPr/>
        </p:nvSpPr>
        <p:spPr>
          <a:xfrm>
            <a:off x="0" y="0"/>
            <a:ext cx="9144000" cy="6858000"/>
          </a:xfrm>
          <a:prstGeom prst="rect">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68" name="Shape 16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1792288" y="612775"/>
            <a:ext cx="5486400" cy="4114800"/>
          </a:xfrm>
          <a:prstGeom prst="rect">
            <a:avLst/>
          </a:prstGeom>
          <a:noFill/>
          <a:ln>
            <a:noFill/>
          </a:ln>
        </p:spPr>
      </p:sp>
      <p:sp>
        <p:nvSpPr>
          <p:cNvPr id="64" name="Google Shape;64;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0.xml"/><Relationship Id="rId11" Type="http://schemas.openxmlformats.org/officeDocument/2006/relationships/slideLayout" Target="../slideLayouts/slideLayout31.xml"/><Relationship Id="rId22" Type="http://schemas.openxmlformats.org/officeDocument/2006/relationships/theme" Target="../theme/theme2.xml"/><Relationship Id="rId10" Type="http://schemas.openxmlformats.org/officeDocument/2006/relationships/slideLayout" Target="../slideLayouts/slideLayout30.xml"/><Relationship Id="rId21" Type="http://schemas.openxmlformats.org/officeDocument/2006/relationships/slideLayout" Target="../slideLayouts/slideLayout41.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19" Type="http://schemas.openxmlformats.org/officeDocument/2006/relationships/slideLayout" Target="../slideLayouts/slideLayout39.xml"/><Relationship Id="rId6" Type="http://schemas.openxmlformats.org/officeDocument/2006/relationships/slideLayout" Target="../slideLayouts/slideLayout26.xml"/><Relationship Id="rId18" Type="http://schemas.openxmlformats.org/officeDocument/2006/relationships/slideLayout" Target="../slideLayouts/slideLayout38.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
          <p:cNvSpPr txBox="1"/>
          <p:nvPr>
            <p:ph type="ctrTitle"/>
          </p:nvPr>
        </p:nvSpPr>
        <p:spPr>
          <a:xfrm>
            <a:off x="685800" y="1063625"/>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Arial"/>
              <a:buNone/>
            </a:pPr>
            <a:r>
              <a:rPr b="1" lang="en-US">
                <a:solidFill>
                  <a:srgbClr val="C00000"/>
                </a:solidFill>
                <a:latin typeface="Arial"/>
                <a:ea typeface="Arial"/>
                <a:cs typeface="Arial"/>
                <a:sym typeface="Arial"/>
              </a:rPr>
              <a:t>PulseCheck</a:t>
            </a:r>
            <a:br>
              <a:rPr lang="en-US">
                <a:latin typeface="Arial"/>
                <a:ea typeface="Arial"/>
                <a:cs typeface="Arial"/>
                <a:sym typeface="Arial"/>
              </a:rPr>
            </a:br>
            <a:r>
              <a:rPr lang="en-US" sz="2800">
                <a:latin typeface="Arial"/>
                <a:ea typeface="Arial"/>
                <a:cs typeface="Arial"/>
                <a:sym typeface="Arial"/>
              </a:rPr>
              <a:t>Instant, Explainable Credit Risk Scoring</a:t>
            </a:r>
            <a:endParaRPr sz="2800">
              <a:latin typeface="Arial"/>
              <a:ea typeface="Arial"/>
              <a:cs typeface="Arial"/>
              <a:sym typeface="Arial"/>
            </a:endParaRPr>
          </a:p>
        </p:txBody>
      </p:sp>
      <p:sp>
        <p:nvSpPr>
          <p:cNvPr id="174" name="Google Shape;174;p1"/>
          <p:cNvSpPr txBox="1"/>
          <p:nvPr/>
        </p:nvSpPr>
        <p:spPr>
          <a:xfrm>
            <a:off x="685800" y="5079325"/>
            <a:ext cx="6858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Course</a:t>
            </a:r>
            <a:r>
              <a:rPr lang="en-US" sz="1600">
                <a:solidFill>
                  <a:schemeClr val="dk1"/>
                </a:solidFill>
              </a:rPr>
              <a:t>: MSDS 422: Practical Machine Learning </a:t>
            </a:r>
            <a:endParaRPr sz="1600">
              <a:solidFill>
                <a:schemeClr val="dk1"/>
              </a:solidFill>
            </a:endParaRPr>
          </a:p>
          <a:p>
            <a:pPr indent="0" lvl="0" marL="0" rtl="0" algn="l">
              <a:spcBef>
                <a:spcPts val="0"/>
              </a:spcBef>
              <a:spcAft>
                <a:spcPts val="0"/>
              </a:spcAft>
              <a:buNone/>
            </a:pPr>
            <a:r>
              <a:rPr lang="en-US" sz="1600">
                <a:solidFill>
                  <a:schemeClr val="dk1"/>
                </a:solidFill>
              </a:rPr>
              <a:t>Northwestern University</a:t>
            </a:r>
            <a:endParaRPr sz="1600">
              <a:solidFill>
                <a:schemeClr val="dk1"/>
              </a:solidFill>
            </a:endParaRPr>
          </a:p>
          <a:p>
            <a:pPr indent="0" lvl="0" marL="0" rtl="0" algn="l">
              <a:spcBef>
                <a:spcPts val="0"/>
              </a:spcBef>
              <a:spcAft>
                <a:spcPts val="0"/>
              </a:spcAft>
              <a:buNone/>
            </a:pPr>
            <a:r>
              <a:rPr b="1" lang="en-US" sz="1600">
                <a:solidFill>
                  <a:schemeClr val="dk1"/>
                </a:solidFill>
              </a:rPr>
              <a:t>Date</a:t>
            </a:r>
            <a:r>
              <a:rPr lang="en-US" sz="1600">
                <a:solidFill>
                  <a:schemeClr val="dk1"/>
                </a:solidFill>
              </a:rPr>
              <a:t>: 22 August 2025</a:t>
            </a:r>
            <a:endParaRPr sz="1600">
              <a:solidFill>
                <a:schemeClr val="dk1"/>
              </a:solidFill>
            </a:endParaRPr>
          </a:p>
        </p:txBody>
      </p:sp>
      <p:sp>
        <p:nvSpPr>
          <p:cNvPr id="175" name="Google Shape;175;p1"/>
          <p:cNvSpPr txBox="1"/>
          <p:nvPr/>
        </p:nvSpPr>
        <p:spPr>
          <a:xfrm>
            <a:off x="685800" y="3128425"/>
            <a:ext cx="8522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Team Members: </a:t>
            </a:r>
            <a:endParaRPr b="1"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Lina El-Husseini</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Meghna Ganesh Kumar</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Murughanandam Sivasubramanian</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Pravin Kumar Rajak</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Sarfraz Nawaz</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376e77c1851_0_34"/>
          <p:cNvSpPr/>
          <p:nvPr/>
        </p:nvSpPr>
        <p:spPr>
          <a:xfrm>
            <a:off x="4681463" y="1573907"/>
            <a:ext cx="3976800" cy="890100"/>
          </a:xfrm>
          <a:prstGeom prst="roundRect">
            <a:avLst>
              <a:gd fmla="val 6849" name="adj"/>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276" name="Google Shape;276;g376e77c1851_0_34"/>
          <p:cNvSpPr/>
          <p:nvPr/>
        </p:nvSpPr>
        <p:spPr>
          <a:xfrm>
            <a:off x="4681463" y="3926383"/>
            <a:ext cx="3976800" cy="890100"/>
          </a:xfrm>
          <a:prstGeom prst="roundRect">
            <a:avLst>
              <a:gd fmla="val 6849" name="adj"/>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277" name="Google Shape;277;g376e77c1851_0_34"/>
          <p:cNvSpPr txBox="1"/>
          <p:nvPr>
            <p:ph type="title"/>
          </p:nvPr>
        </p:nvSpPr>
        <p:spPr>
          <a:xfrm>
            <a:off x="268113" y="102120"/>
            <a:ext cx="8229600" cy="654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sz="2800"/>
              <a:t>Outliers</a:t>
            </a:r>
            <a:endParaRPr/>
          </a:p>
        </p:txBody>
      </p:sp>
      <p:cxnSp>
        <p:nvCxnSpPr>
          <p:cNvPr id="278" name="Google Shape;278;g376e77c1851_0_34"/>
          <p:cNvCxnSpPr/>
          <p:nvPr/>
        </p:nvCxnSpPr>
        <p:spPr>
          <a:xfrm>
            <a:off x="209861" y="206908"/>
            <a:ext cx="0" cy="419700"/>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50"/>
              </a:srgbClr>
            </a:outerShdw>
          </a:effectLst>
        </p:spPr>
      </p:cxnSp>
      <p:pic>
        <p:nvPicPr>
          <p:cNvPr id="279" name="Google Shape;279;g376e77c1851_0_34"/>
          <p:cNvPicPr preferRelativeResize="0"/>
          <p:nvPr/>
        </p:nvPicPr>
        <p:blipFill>
          <a:blip r:embed="rId3">
            <a:alphaModFix/>
          </a:blip>
          <a:stretch>
            <a:fillRect/>
          </a:stretch>
        </p:blipFill>
        <p:spPr>
          <a:xfrm>
            <a:off x="152400" y="909425"/>
            <a:ext cx="8584626" cy="4342862"/>
          </a:xfrm>
          <a:prstGeom prst="rect">
            <a:avLst/>
          </a:prstGeom>
          <a:noFill/>
          <a:ln>
            <a:noFill/>
          </a:ln>
        </p:spPr>
      </p:pic>
      <p:sp>
        <p:nvSpPr>
          <p:cNvPr id="280" name="Google Shape;280;g376e77c1851_0_34"/>
          <p:cNvSpPr txBox="1"/>
          <p:nvPr/>
        </p:nvSpPr>
        <p:spPr>
          <a:xfrm>
            <a:off x="268125" y="5404675"/>
            <a:ext cx="84690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solidFill>
                  <a:schemeClr val="dk1"/>
                </a:solidFill>
              </a:rPr>
              <a:t>Data-entry errors</a:t>
            </a:r>
            <a:r>
              <a:rPr lang="en-US" sz="1100">
                <a:solidFill>
                  <a:schemeClr val="dk1"/>
                </a:solidFill>
              </a:rPr>
              <a:t> likely in </a:t>
            </a:r>
            <a:r>
              <a:rPr i="1" lang="en-US" sz="1100">
                <a:solidFill>
                  <a:schemeClr val="dk1"/>
                </a:solidFill>
              </a:rPr>
              <a:t>age</a:t>
            </a:r>
            <a:r>
              <a:rPr lang="en-US" sz="1100">
                <a:solidFill>
                  <a:schemeClr val="dk1"/>
                </a:solidFill>
              </a:rPr>
              <a:t> and </a:t>
            </a:r>
            <a:r>
              <a:rPr i="1" lang="en-US" sz="1100">
                <a:solidFill>
                  <a:schemeClr val="dk1"/>
                </a:solidFill>
              </a:rPr>
              <a:t>employment length</a:t>
            </a:r>
            <a:r>
              <a:rPr lang="en-US" sz="1100">
                <a:solidFill>
                  <a:schemeClr val="dk1"/>
                </a:solidFill>
              </a:rPr>
              <a:t>. =&gt; Cleaned and Capped (Age)</a:t>
            </a:r>
            <a:br>
              <a:rPr lang="en-US" sz="1100">
                <a:solidFill>
                  <a:schemeClr val="dk1"/>
                </a:solidFill>
              </a:rPr>
            </a:br>
            <a:endParaRPr sz="1100">
              <a:solidFill>
                <a:schemeClr val="dk1"/>
              </a:solidFill>
            </a:endParaRPr>
          </a:p>
          <a:p>
            <a:pPr indent="0" lvl="0" marL="0" rtl="0" algn="l">
              <a:spcBef>
                <a:spcPts val="0"/>
              </a:spcBef>
              <a:spcAft>
                <a:spcPts val="0"/>
              </a:spcAft>
              <a:buNone/>
            </a:pPr>
            <a:r>
              <a:rPr b="1" lang="en-US" sz="1100">
                <a:solidFill>
                  <a:schemeClr val="dk1"/>
                </a:solidFill>
              </a:rPr>
              <a:t>True but extreme outliers</a:t>
            </a:r>
            <a:r>
              <a:rPr lang="en-US" sz="1100">
                <a:solidFill>
                  <a:schemeClr val="dk1"/>
                </a:solidFill>
              </a:rPr>
              <a:t> exist in </a:t>
            </a:r>
            <a:r>
              <a:rPr i="1" lang="en-US" sz="1100">
                <a:solidFill>
                  <a:schemeClr val="dk1"/>
                </a:solidFill>
              </a:rPr>
              <a:t>loan_int_rate</a:t>
            </a:r>
            <a:r>
              <a:rPr lang="en-US" sz="1100">
                <a:solidFill>
                  <a:schemeClr val="dk1"/>
                </a:solidFill>
              </a:rPr>
              <a:t> and </a:t>
            </a:r>
            <a:r>
              <a:rPr i="1" lang="en-US" sz="1100">
                <a:solidFill>
                  <a:schemeClr val="dk1"/>
                </a:solidFill>
              </a:rPr>
              <a:t>loan_percent_income</a:t>
            </a:r>
            <a:r>
              <a:rPr lang="en-US" sz="1100">
                <a:solidFill>
                  <a:schemeClr val="dk1"/>
                </a:solidFill>
              </a:rPr>
              <a:t>. </a:t>
            </a:r>
            <a:r>
              <a:rPr lang="en-US" sz="1100">
                <a:solidFill>
                  <a:schemeClr val="dk1"/>
                </a:solidFill>
              </a:rPr>
              <a:t>=&gt; </a:t>
            </a:r>
            <a:r>
              <a:rPr lang="en-US" sz="1100">
                <a:solidFill>
                  <a:schemeClr val="dk1"/>
                </a:solidFill>
              </a:rPr>
              <a:t>Kept, as they capture risky behavior.</a:t>
            </a:r>
            <a:br>
              <a:rPr lang="en-US" sz="1100">
                <a:solidFill>
                  <a:schemeClr val="dk1"/>
                </a:solidFill>
              </a:rPr>
            </a:br>
            <a:endParaRPr sz="1100">
              <a:solidFill>
                <a:schemeClr val="dk1"/>
              </a:solidFill>
            </a:endParaRPr>
          </a:p>
          <a:p>
            <a:pPr indent="0" lvl="0" marL="0" rtl="0" algn="l">
              <a:spcBef>
                <a:spcPts val="0"/>
              </a:spcBef>
              <a:spcAft>
                <a:spcPts val="0"/>
              </a:spcAft>
              <a:buNone/>
            </a:pPr>
            <a:r>
              <a:rPr b="1" lang="en-US" sz="1100">
                <a:solidFill>
                  <a:schemeClr val="dk1"/>
                </a:solidFill>
              </a:rPr>
              <a:t>Scale distortion</a:t>
            </a:r>
            <a:r>
              <a:rPr lang="en-US" sz="1100">
                <a:solidFill>
                  <a:schemeClr val="dk1"/>
                </a:solidFill>
              </a:rPr>
              <a:t> in </a:t>
            </a:r>
            <a:r>
              <a:rPr i="1" lang="en-US" sz="1100">
                <a:solidFill>
                  <a:schemeClr val="dk1"/>
                </a:solidFill>
              </a:rPr>
              <a:t>income</a:t>
            </a:r>
            <a:r>
              <a:rPr lang="en-US" sz="1100">
                <a:solidFill>
                  <a:schemeClr val="dk1"/>
                </a:solidFill>
              </a:rPr>
              <a:t> and </a:t>
            </a:r>
            <a:r>
              <a:rPr i="1" lang="en-US" sz="1100">
                <a:solidFill>
                  <a:schemeClr val="dk1"/>
                </a:solidFill>
              </a:rPr>
              <a:t>loan amount</a:t>
            </a:r>
            <a:r>
              <a:rPr lang="en-US" sz="1100">
                <a:solidFill>
                  <a:schemeClr val="dk1"/>
                </a:solidFill>
              </a:rPr>
              <a:t>. </a:t>
            </a:r>
            <a:r>
              <a:rPr lang="en-US" sz="1100">
                <a:solidFill>
                  <a:schemeClr val="dk1"/>
                </a:solidFill>
              </a:rPr>
              <a:t>=&gt; </a:t>
            </a:r>
            <a:r>
              <a:rPr lang="en-US" sz="1100">
                <a:solidFill>
                  <a:schemeClr val="dk1"/>
                </a:solidFill>
              </a:rPr>
              <a:t>Applied log transform or capping.</a:t>
            </a:r>
            <a:br>
              <a:rPr lang="en-US" sz="1100">
                <a:solidFill>
                  <a:schemeClr val="dk1"/>
                </a:solidFill>
              </a:rPr>
            </a:br>
            <a:endParaRPr sz="1100">
              <a:solidFill>
                <a:schemeClr val="dk1"/>
              </a:solidFill>
            </a:endParaRPr>
          </a:p>
          <a:p>
            <a:pPr indent="0" lvl="0" marL="0" rtl="0" algn="l">
              <a:spcBef>
                <a:spcPts val="0"/>
              </a:spcBef>
              <a:spcAft>
                <a:spcPts val="0"/>
              </a:spcAft>
              <a:buNone/>
            </a:pPr>
            <a:r>
              <a:rPr lang="en-US" sz="1100">
                <a:solidFill>
                  <a:schemeClr val="dk1"/>
                </a:solidFill>
              </a:rPr>
              <a:t>Outlier treatment is </a:t>
            </a:r>
            <a:r>
              <a:rPr b="1" lang="en-US" sz="1100">
                <a:solidFill>
                  <a:schemeClr val="dk1"/>
                </a:solidFill>
              </a:rPr>
              <a:t>not about blindly removing data</a:t>
            </a:r>
            <a:r>
              <a:rPr lang="en-US" sz="1100">
                <a:solidFill>
                  <a:schemeClr val="dk1"/>
                </a:solidFill>
              </a:rPr>
              <a:t>, </a:t>
            </a:r>
            <a:r>
              <a:rPr lang="en-US" sz="1100">
                <a:solidFill>
                  <a:schemeClr val="dk1"/>
                </a:solidFill>
              </a:rPr>
              <a:t> it’s about balancing data quality vs preserving signal for credit risk.</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376f4f8ffd8_1_8"/>
          <p:cNvSpPr/>
          <p:nvPr/>
        </p:nvSpPr>
        <p:spPr>
          <a:xfrm>
            <a:off x="4681463" y="1573907"/>
            <a:ext cx="3976800" cy="890100"/>
          </a:xfrm>
          <a:prstGeom prst="roundRect">
            <a:avLst>
              <a:gd fmla="val 6849" name="adj"/>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287" name="Google Shape;287;g376f4f8ffd8_1_8"/>
          <p:cNvSpPr/>
          <p:nvPr/>
        </p:nvSpPr>
        <p:spPr>
          <a:xfrm>
            <a:off x="4681463" y="3926383"/>
            <a:ext cx="3976800" cy="890100"/>
          </a:xfrm>
          <a:prstGeom prst="roundRect">
            <a:avLst>
              <a:gd fmla="val 6849" name="adj"/>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288" name="Google Shape;288;g376f4f8ffd8_1_8"/>
          <p:cNvSpPr txBox="1"/>
          <p:nvPr>
            <p:ph type="title"/>
          </p:nvPr>
        </p:nvSpPr>
        <p:spPr>
          <a:xfrm>
            <a:off x="268113" y="102120"/>
            <a:ext cx="8229600" cy="654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sz="2800"/>
              <a:t>Correlation Analysis</a:t>
            </a:r>
            <a:endParaRPr/>
          </a:p>
        </p:txBody>
      </p:sp>
      <p:cxnSp>
        <p:nvCxnSpPr>
          <p:cNvPr id="289" name="Google Shape;289;g376f4f8ffd8_1_8"/>
          <p:cNvCxnSpPr/>
          <p:nvPr/>
        </p:nvCxnSpPr>
        <p:spPr>
          <a:xfrm>
            <a:off x="209861" y="206908"/>
            <a:ext cx="0" cy="419700"/>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50"/>
              </a:srgbClr>
            </a:outerShdw>
          </a:effectLst>
        </p:spPr>
      </p:cxnSp>
      <p:sp>
        <p:nvSpPr>
          <p:cNvPr id="290" name="Google Shape;290;g376f4f8ffd8_1_8"/>
          <p:cNvSpPr txBox="1"/>
          <p:nvPr/>
        </p:nvSpPr>
        <p:spPr>
          <a:xfrm>
            <a:off x="268125" y="5696425"/>
            <a:ext cx="8229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rPr>
              <a:t>Loan approval decisions are driven primarily by repayment capacity (loan-to-income ratio) and interest rate, with income playing a secondary role. Age, employment length, and credit history length have minimal impact, indicating lenders prioritize financial capacity over personal background factors.</a:t>
            </a:r>
            <a:endParaRPr/>
          </a:p>
        </p:txBody>
      </p:sp>
      <p:pic>
        <p:nvPicPr>
          <p:cNvPr id="291" name="Google Shape;291;g376f4f8ffd8_1_8"/>
          <p:cNvPicPr preferRelativeResize="0"/>
          <p:nvPr/>
        </p:nvPicPr>
        <p:blipFill>
          <a:blip r:embed="rId3">
            <a:alphaModFix/>
          </a:blip>
          <a:stretch>
            <a:fillRect/>
          </a:stretch>
        </p:blipFill>
        <p:spPr>
          <a:xfrm>
            <a:off x="959938" y="915588"/>
            <a:ext cx="6845963" cy="462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g376d665e5a4_3_305"/>
          <p:cNvPicPr preferRelativeResize="0"/>
          <p:nvPr/>
        </p:nvPicPr>
        <p:blipFill>
          <a:blip r:embed="rId3">
            <a:alphaModFix/>
          </a:blip>
          <a:stretch>
            <a:fillRect/>
          </a:stretch>
        </p:blipFill>
        <p:spPr>
          <a:xfrm>
            <a:off x="152400" y="152400"/>
            <a:ext cx="8492375" cy="630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g376d665e5a4_3_308"/>
          <p:cNvPicPr preferRelativeResize="0"/>
          <p:nvPr/>
        </p:nvPicPr>
        <p:blipFill>
          <a:blip r:embed="rId3">
            <a:alphaModFix/>
          </a:blip>
          <a:stretch>
            <a:fillRect/>
          </a:stretch>
        </p:blipFill>
        <p:spPr>
          <a:xfrm>
            <a:off x="152400" y="152400"/>
            <a:ext cx="8134350" cy="5276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g376d665e5a4_3_302"/>
          <p:cNvPicPr preferRelativeResize="0"/>
          <p:nvPr/>
        </p:nvPicPr>
        <p:blipFill>
          <a:blip r:embed="rId3">
            <a:alphaModFix/>
          </a:blip>
          <a:stretch>
            <a:fillRect/>
          </a:stretch>
        </p:blipFill>
        <p:spPr>
          <a:xfrm>
            <a:off x="152400" y="152400"/>
            <a:ext cx="8134350" cy="579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g376f4f8ffd8_0_4"/>
          <p:cNvPicPr preferRelativeResize="0"/>
          <p:nvPr/>
        </p:nvPicPr>
        <p:blipFill>
          <a:blip r:embed="rId3">
            <a:alphaModFix/>
          </a:blip>
          <a:stretch>
            <a:fillRect/>
          </a:stretch>
        </p:blipFill>
        <p:spPr>
          <a:xfrm>
            <a:off x="587400" y="152400"/>
            <a:ext cx="7934350" cy="614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g376f4f8ffd8_0_10"/>
          <p:cNvPicPr preferRelativeResize="0"/>
          <p:nvPr/>
        </p:nvPicPr>
        <p:blipFill>
          <a:blip r:embed="rId3">
            <a:alphaModFix/>
          </a:blip>
          <a:stretch>
            <a:fillRect/>
          </a:stretch>
        </p:blipFill>
        <p:spPr>
          <a:xfrm>
            <a:off x="152400" y="152400"/>
            <a:ext cx="8134350" cy="5857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g376f4f8ffd8_0_14"/>
          <p:cNvPicPr preferRelativeResize="0"/>
          <p:nvPr/>
        </p:nvPicPr>
        <p:blipFill>
          <a:blip r:embed="rId3">
            <a:alphaModFix/>
          </a:blip>
          <a:stretch>
            <a:fillRect/>
          </a:stretch>
        </p:blipFill>
        <p:spPr>
          <a:xfrm>
            <a:off x="525875" y="267550"/>
            <a:ext cx="8134275" cy="5996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g376f4f8ffd8_0_18"/>
          <p:cNvPicPr preferRelativeResize="0"/>
          <p:nvPr/>
        </p:nvPicPr>
        <p:blipFill>
          <a:blip r:embed="rId3">
            <a:alphaModFix/>
          </a:blip>
          <a:stretch>
            <a:fillRect/>
          </a:stretch>
        </p:blipFill>
        <p:spPr>
          <a:xfrm>
            <a:off x="741150" y="152400"/>
            <a:ext cx="7811351" cy="67055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37728cbe701_0_9"/>
          <p:cNvSpPr/>
          <p:nvPr/>
        </p:nvSpPr>
        <p:spPr>
          <a:xfrm>
            <a:off x="496126" y="508801"/>
            <a:ext cx="7742100" cy="681900"/>
          </a:xfrm>
          <a:prstGeom prst="rect">
            <a:avLst/>
          </a:prstGeom>
          <a:noFill/>
          <a:ln>
            <a:noFill/>
          </a:ln>
        </p:spPr>
        <p:txBody>
          <a:bodyPr anchorCtr="0" anchor="t" bIns="0" lIns="0" spcFirstLastPara="1" rIns="0" wrap="square" tIns="0">
            <a:noAutofit/>
          </a:bodyPr>
          <a:lstStyle/>
          <a:p>
            <a:pPr indent="0" lvl="0" marL="0" marR="0" rtl="0" algn="l">
              <a:lnSpc>
                <a:spcPct val="124359"/>
              </a:lnSpc>
              <a:spcBef>
                <a:spcPts val="0"/>
              </a:spcBef>
              <a:spcAft>
                <a:spcPts val="0"/>
              </a:spcAft>
              <a:buClr>
                <a:srgbClr val="152D47"/>
              </a:buClr>
              <a:buSzPts val="2700"/>
              <a:buFont typeface="Crimson Pro"/>
              <a:buNone/>
            </a:pPr>
            <a:r>
              <a:rPr b="0" i="0" lang="en-US" sz="2700" u="none" cap="none" strike="noStrike">
                <a:solidFill>
                  <a:srgbClr val="152D47"/>
                </a:solidFill>
                <a:latin typeface="Crimson Pro"/>
                <a:ea typeface="Crimson Pro"/>
                <a:cs typeface="Crimson Pro"/>
                <a:sym typeface="Crimson Pro"/>
              </a:rPr>
              <a:t>Feature Engineering</a:t>
            </a:r>
            <a:endParaRPr b="0" i="0" sz="2700" u="none" cap="none" strike="noStrike"/>
          </a:p>
        </p:txBody>
      </p:sp>
      <p:sp>
        <p:nvSpPr>
          <p:cNvPr id="333" name="Google Shape;333;g37728cbe701_0_9"/>
          <p:cNvSpPr/>
          <p:nvPr/>
        </p:nvSpPr>
        <p:spPr>
          <a:xfrm>
            <a:off x="496119" y="1604268"/>
            <a:ext cx="2634600" cy="4744800"/>
          </a:xfrm>
          <a:prstGeom prst="roundRect">
            <a:avLst>
              <a:gd fmla="val 2603" name="adj"/>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334" name="Google Shape;334;g37728cbe701_0_9"/>
          <p:cNvSpPr/>
          <p:nvPr/>
        </p:nvSpPr>
        <p:spPr>
          <a:xfrm>
            <a:off x="496119" y="1585218"/>
            <a:ext cx="2634600" cy="76200"/>
          </a:xfrm>
          <a:prstGeom prst="roundRect">
            <a:avLst>
              <a:gd fmla="val 32558" name="adj"/>
            </a:avLst>
          </a:prstGeom>
          <a:solidFill>
            <a:srgbClr val="2150FE"/>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335" name="Google Shape;335;g37728cbe701_0_9"/>
          <p:cNvSpPr/>
          <p:nvPr/>
        </p:nvSpPr>
        <p:spPr>
          <a:xfrm>
            <a:off x="1627361" y="1356221"/>
            <a:ext cx="372000" cy="495900"/>
          </a:xfrm>
          <a:prstGeom prst="roundRect">
            <a:avLst>
              <a:gd fmla="val 153600" name="adj"/>
            </a:avLst>
          </a:prstGeom>
          <a:solidFill>
            <a:srgbClr val="2150FE"/>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336" name="Google Shape;336;g37728cbe701_0_9"/>
          <p:cNvSpPr/>
          <p:nvPr/>
        </p:nvSpPr>
        <p:spPr>
          <a:xfrm>
            <a:off x="1738983" y="1480244"/>
            <a:ext cx="148800" cy="24810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FFFFFF"/>
              </a:buClr>
              <a:buSzPts val="1300"/>
              <a:buFont typeface="Crimson Pro"/>
              <a:buNone/>
            </a:pPr>
            <a:r>
              <a:rPr b="0" i="0" lang="en-US" sz="1300" u="none" cap="none" strike="noStrike">
                <a:solidFill>
                  <a:srgbClr val="FFFFFF"/>
                </a:solidFill>
                <a:latin typeface="Crimson Pro"/>
                <a:ea typeface="Crimson Pro"/>
                <a:cs typeface="Crimson Pro"/>
                <a:sym typeface="Crimson Pro"/>
              </a:rPr>
              <a:t>1</a:t>
            </a:r>
            <a:endParaRPr b="0" i="0" sz="1300" u="none" cap="none" strike="noStrike"/>
          </a:p>
        </p:txBody>
      </p:sp>
      <p:sp>
        <p:nvSpPr>
          <p:cNvPr id="337" name="Google Shape;337;g37728cbe701_0_9"/>
          <p:cNvSpPr/>
          <p:nvPr/>
        </p:nvSpPr>
        <p:spPr>
          <a:xfrm>
            <a:off x="634374" y="2017731"/>
            <a:ext cx="2155800" cy="357600"/>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4C4C4D"/>
              </a:buClr>
              <a:buSzPts val="1400"/>
              <a:buFont typeface="Crimson Pro"/>
              <a:buNone/>
            </a:pPr>
            <a:r>
              <a:rPr b="0" i="0" lang="en-US" sz="1400" u="none" cap="none" strike="noStrike">
                <a:solidFill>
                  <a:srgbClr val="4C4C4D"/>
                </a:solidFill>
                <a:latin typeface="Crimson Pro"/>
                <a:ea typeface="Crimson Pro"/>
                <a:cs typeface="Crimson Pro"/>
                <a:sym typeface="Crimson Pro"/>
              </a:rPr>
              <a:t>Derived Numerical Features</a:t>
            </a:r>
            <a:endParaRPr b="0" i="0" sz="1400" u="none" cap="none" strike="noStrike"/>
          </a:p>
        </p:txBody>
      </p:sp>
      <p:sp>
        <p:nvSpPr>
          <p:cNvPr id="338" name="Google Shape;338;g37728cbe701_0_9"/>
          <p:cNvSpPr/>
          <p:nvPr/>
        </p:nvSpPr>
        <p:spPr>
          <a:xfrm>
            <a:off x="634380" y="2375396"/>
            <a:ext cx="2358000" cy="793800"/>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4C4C4D"/>
              </a:buClr>
              <a:buSzPts val="1100"/>
              <a:buFont typeface="Heebo"/>
              <a:buNone/>
            </a:pPr>
            <a:r>
              <a:rPr b="0" i="0" lang="en-US" sz="1100" u="none" cap="none" strike="noStrike">
                <a:solidFill>
                  <a:srgbClr val="4C4C4D"/>
                </a:solidFill>
                <a:latin typeface="Heebo"/>
                <a:ea typeface="Heebo"/>
                <a:cs typeface="Heebo"/>
                <a:sym typeface="Heebo"/>
              </a:rPr>
              <a:t>Created </a:t>
            </a:r>
            <a:r>
              <a:rPr b="1" i="0" lang="en-US" sz="1100" u="none" cap="none" strike="noStrike">
                <a:solidFill>
                  <a:srgbClr val="4C4C4D"/>
                </a:solidFill>
                <a:latin typeface="Heebo"/>
                <a:ea typeface="Heebo"/>
                <a:cs typeface="Heebo"/>
                <a:sym typeface="Heebo"/>
              </a:rPr>
              <a:t>income_to_loan_ratio</a:t>
            </a:r>
            <a:r>
              <a:rPr b="0" i="0" lang="en-US" sz="1100" u="none" cap="none" strike="noStrike">
                <a:solidFill>
                  <a:srgbClr val="4C4C4D"/>
                </a:solidFill>
                <a:latin typeface="Heebo"/>
                <a:ea typeface="Heebo"/>
                <a:cs typeface="Heebo"/>
                <a:sym typeface="Heebo"/>
              </a:rPr>
              <a:t> (person_income / (loan_amnt + 1)) to better capture:</a:t>
            </a:r>
            <a:endParaRPr b="0" i="0" sz="1100" u="none" cap="none" strike="noStrike"/>
          </a:p>
        </p:txBody>
      </p:sp>
      <p:sp>
        <p:nvSpPr>
          <p:cNvPr id="339" name="Google Shape;339;g37728cbe701_0_9"/>
          <p:cNvSpPr/>
          <p:nvPr/>
        </p:nvSpPr>
        <p:spPr>
          <a:xfrm>
            <a:off x="634380" y="3268464"/>
            <a:ext cx="2358000" cy="529200"/>
          </a:xfrm>
          <a:prstGeom prst="rect">
            <a:avLst/>
          </a:prstGeom>
          <a:noFill/>
          <a:ln>
            <a:noFill/>
          </a:ln>
        </p:spPr>
        <p:txBody>
          <a:bodyPr anchorCtr="0" anchor="t" bIns="0" lIns="0" spcFirstLastPara="1" rIns="0" wrap="square" tIns="0">
            <a:noAutofit/>
          </a:bodyPr>
          <a:lstStyle/>
          <a:p>
            <a:pPr indent="-247650" lvl="0" marL="241300" marR="0" rtl="0" algn="l">
              <a:lnSpc>
                <a:spcPct val="161290"/>
              </a:lnSpc>
              <a:spcBef>
                <a:spcPts val="0"/>
              </a:spcBef>
              <a:spcAft>
                <a:spcPts val="0"/>
              </a:spcAft>
              <a:buClr>
                <a:srgbClr val="4C4C4D"/>
              </a:buClr>
              <a:buSzPts val="1100"/>
              <a:buFont typeface="Heebo"/>
              <a:buChar char="•"/>
            </a:pPr>
            <a:r>
              <a:rPr b="0" i="0" lang="en-US" sz="1100" u="none" cap="none" strike="noStrike">
                <a:solidFill>
                  <a:srgbClr val="4C4C4D"/>
                </a:solidFill>
                <a:latin typeface="Heebo"/>
                <a:ea typeface="Heebo"/>
                <a:cs typeface="Heebo"/>
                <a:sym typeface="Heebo"/>
              </a:rPr>
              <a:t>Borrower's ability to afford loan payments</a:t>
            </a:r>
            <a:endParaRPr b="0" i="0" sz="1100" u="none" cap="none" strike="noStrike"/>
          </a:p>
        </p:txBody>
      </p:sp>
      <p:sp>
        <p:nvSpPr>
          <p:cNvPr id="340" name="Google Shape;340;g37728cbe701_0_9"/>
          <p:cNvSpPr/>
          <p:nvPr/>
        </p:nvSpPr>
        <p:spPr>
          <a:xfrm>
            <a:off x="634380" y="3855542"/>
            <a:ext cx="2358000" cy="264600"/>
          </a:xfrm>
          <a:prstGeom prst="rect">
            <a:avLst/>
          </a:prstGeom>
          <a:noFill/>
          <a:ln>
            <a:noFill/>
          </a:ln>
        </p:spPr>
        <p:txBody>
          <a:bodyPr anchorCtr="0" anchor="t" bIns="0" lIns="0" spcFirstLastPara="1" rIns="0" wrap="square" tIns="0">
            <a:noAutofit/>
          </a:bodyPr>
          <a:lstStyle/>
          <a:p>
            <a:pPr indent="-247650" lvl="0" marL="241300" marR="0" rtl="0" algn="l">
              <a:lnSpc>
                <a:spcPct val="161290"/>
              </a:lnSpc>
              <a:spcBef>
                <a:spcPts val="0"/>
              </a:spcBef>
              <a:spcAft>
                <a:spcPts val="0"/>
              </a:spcAft>
              <a:buClr>
                <a:srgbClr val="4C4C4D"/>
              </a:buClr>
              <a:buSzPts val="1100"/>
              <a:buFont typeface="Heebo"/>
              <a:buChar char="•"/>
            </a:pPr>
            <a:r>
              <a:rPr b="0" i="0" lang="en-US" sz="1100" u="none" cap="none" strike="noStrike">
                <a:solidFill>
                  <a:srgbClr val="4C4C4D"/>
                </a:solidFill>
                <a:latin typeface="Heebo"/>
                <a:ea typeface="Heebo"/>
                <a:cs typeface="Heebo"/>
                <a:sym typeface="Heebo"/>
              </a:rPr>
              <a:t>Risk tolerance relative to income</a:t>
            </a:r>
            <a:endParaRPr b="0" i="0" sz="1100" u="none" cap="none" strike="noStrike"/>
          </a:p>
        </p:txBody>
      </p:sp>
      <p:sp>
        <p:nvSpPr>
          <p:cNvPr id="341" name="Google Shape;341;g37728cbe701_0_9"/>
          <p:cNvSpPr/>
          <p:nvPr/>
        </p:nvSpPr>
        <p:spPr>
          <a:xfrm>
            <a:off x="634380" y="4178003"/>
            <a:ext cx="2358000" cy="264600"/>
          </a:xfrm>
          <a:prstGeom prst="rect">
            <a:avLst/>
          </a:prstGeom>
          <a:noFill/>
          <a:ln>
            <a:noFill/>
          </a:ln>
        </p:spPr>
        <p:txBody>
          <a:bodyPr anchorCtr="0" anchor="t" bIns="0" lIns="0" spcFirstLastPara="1" rIns="0" wrap="square" tIns="0">
            <a:noAutofit/>
          </a:bodyPr>
          <a:lstStyle/>
          <a:p>
            <a:pPr indent="-247650" lvl="0" marL="241300" marR="0" rtl="0" algn="l">
              <a:lnSpc>
                <a:spcPct val="161290"/>
              </a:lnSpc>
              <a:spcBef>
                <a:spcPts val="0"/>
              </a:spcBef>
              <a:spcAft>
                <a:spcPts val="0"/>
              </a:spcAft>
              <a:buClr>
                <a:srgbClr val="4C4C4D"/>
              </a:buClr>
              <a:buSzPts val="1100"/>
              <a:buFont typeface="Heebo"/>
              <a:buChar char="•"/>
            </a:pPr>
            <a:r>
              <a:rPr b="0" i="0" lang="en-US" sz="1100" u="none" cap="none" strike="noStrike">
                <a:solidFill>
                  <a:srgbClr val="4C4C4D"/>
                </a:solidFill>
                <a:latin typeface="Heebo"/>
                <a:ea typeface="Heebo"/>
                <a:cs typeface="Heebo"/>
                <a:sym typeface="Heebo"/>
              </a:rPr>
              <a:t>Potential repayment capacity</a:t>
            </a:r>
            <a:endParaRPr b="0" i="0" sz="1100" u="none" cap="none" strike="noStrike"/>
          </a:p>
        </p:txBody>
      </p:sp>
      <p:sp>
        <p:nvSpPr>
          <p:cNvPr id="342" name="Google Shape;342;g37728cbe701_0_9"/>
          <p:cNvSpPr/>
          <p:nvPr/>
        </p:nvSpPr>
        <p:spPr>
          <a:xfrm>
            <a:off x="634380" y="4541838"/>
            <a:ext cx="2358000" cy="793800"/>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4C4C4D"/>
              </a:buClr>
              <a:buSzPts val="1100"/>
              <a:buFont typeface="Heebo"/>
              <a:buNone/>
            </a:pPr>
            <a:r>
              <a:rPr b="0" i="0" lang="en-US" sz="1100" u="none" cap="none" strike="noStrike">
                <a:solidFill>
                  <a:srgbClr val="4C4C4D"/>
                </a:solidFill>
                <a:latin typeface="Heebo"/>
                <a:ea typeface="Heebo"/>
                <a:cs typeface="Heebo"/>
                <a:sym typeface="Heebo"/>
              </a:rPr>
              <a:t>This ratio helps identify high-risk cases where loan amount approaches or exceeds annual income.</a:t>
            </a:r>
            <a:endParaRPr b="0" i="0" sz="1100" u="none" cap="none" strike="noStrike"/>
          </a:p>
        </p:txBody>
      </p:sp>
      <p:sp>
        <p:nvSpPr>
          <p:cNvPr id="343" name="Google Shape;343;g37728cbe701_0_9"/>
          <p:cNvSpPr/>
          <p:nvPr/>
        </p:nvSpPr>
        <p:spPr>
          <a:xfrm>
            <a:off x="3254648" y="1604268"/>
            <a:ext cx="2634600" cy="4744800"/>
          </a:xfrm>
          <a:prstGeom prst="roundRect">
            <a:avLst>
              <a:gd fmla="val 2603" name="adj"/>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344" name="Google Shape;344;g37728cbe701_0_9"/>
          <p:cNvSpPr/>
          <p:nvPr/>
        </p:nvSpPr>
        <p:spPr>
          <a:xfrm>
            <a:off x="3254648" y="1585218"/>
            <a:ext cx="2634600" cy="76200"/>
          </a:xfrm>
          <a:prstGeom prst="roundRect">
            <a:avLst>
              <a:gd fmla="val 32558" name="adj"/>
            </a:avLst>
          </a:prstGeom>
          <a:solidFill>
            <a:srgbClr val="2150FE"/>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345" name="Google Shape;345;g37728cbe701_0_9"/>
          <p:cNvSpPr/>
          <p:nvPr/>
        </p:nvSpPr>
        <p:spPr>
          <a:xfrm>
            <a:off x="4385891" y="1356221"/>
            <a:ext cx="372000" cy="495900"/>
          </a:xfrm>
          <a:prstGeom prst="roundRect">
            <a:avLst>
              <a:gd fmla="val 153600" name="adj"/>
            </a:avLst>
          </a:prstGeom>
          <a:solidFill>
            <a:srgbClr val="2150FE"/>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346" name="Google Shape;346;g37728cbe701_0_9"/>
          <p:cNvSpPr/>
          <p:nvPr/>
        </p:nvSpPr>
        <p:spPr>
          <a:xfrm>
            <a:off x="4497511" y="1480244"/>
            <a:ext cx="148800" cy="24810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FFFFFF"/>
              </a:buClr>
              <a:buSzPts val="1300"/>
              <a:buFont typeface="Crimson Pro"/>
              <a:buNone/>
            </a:pPr>
            <a:r>
              <a:rPr b="0" i="0" lang="en-US" sz="1300" u="none" cap="none" strike="noStrike">
                <a:solidFill>
                  <a:srgbClr val="FFFFFF"/>
                </a:solidFill>
                <a:latin typeface="Crimson Pro"/>
                <a:ea typeface="Crimson Pro"/>
                <a:cs typeface="Crimson Pro"/>
                <a:sym typeface="Crimson Pro"/>
              </a:rPr>
              <a:t>2</a:t>
            </a:r>
            <a:endParaRPr b="0" i="0" sz="1300" u="none" cap="none" strike="noStrike"/>
          </a:p>
        </p:txBody>
      </p:sp>
      <p:sp>
        <p:nvSpPr>
          <p:cNvPr id="347" name="Google Shape;347;g37728cbe701_0_9"/>
          <p:cNvSpPr/>
          <p:nvPr/>
        </p:nvSpPr>
        <p:spPr>
          <a:xfrm>
            <a:off x="3392909" y="2017713"/>
            <a:ext cx="2358300" cy="516900"/>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4C4C4D"/>
              </a:buClr>
              <a:buSzPts val="1400"/>
              <a:buFont typeface="Crimson Pro"/>
              <a:buNone/>
            </a:pPr>
            <a:r>
              <a:rPr b="0" i="0" lang="en-US" sz="1400" u="none" cap="none" strike="noStrike">
                <a:solidFill>
                  <a:srgbClr val="4C4C4D"/>
                </a:solidFill>
                <a:latin typeface="Crimson Pro"/>
                <a:ea typeface="Crimson Pro"/>
                <a:cs typeface="Crimson Pro"/>
                <a:sym typeface="Crimson Pro"/>
              </a:rPr>
              <a:t>Employment Stability Transformation</a:t>
            </a:r>
            <a:endParaRPr b="0" i="0" sz="1400" u="none" cap="none" strike="noStrike"/>
          </a:p>
        </p:txBody>
      </p:sp>
      <p:sp>
        <p:nvSpPr>
          <p:cNvPr id="348" name="Google Shape;348;g37728cbe701_0_9"/>
          <p:cNvSpPr/>
          <p:nvPr/>
        </p:nvSpPr>
        <p:spPr>
          <a:xfrm>
            <a:off x="3392909" y="2633861"/>
            <a:ext cx="2358300" cy="529200"/>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4C4C4D"/>
              </a:buClr>
              <a:buSzPts val="1100"/>
              <a:buFont typeface="Heebo"/>
              <a:buNone/>
            </a:pPr>
            <a:r>
              <a:rPr b="0" i="0" lang="en-US" sz="1100" u="none" cap="none" strike="noStrike">
                <a:solidFill>
                  <a:srgbClr val="4C4C4D"/>
                </a:solidFill>
                <a:latin typeface="Heebo"/>
                <a:ea typeface="Heebo"/>
                <a:cs typeface="Heebo"/>
                <a:sym typeface="Heebo"/>
              </a:rPr>
              <a:t>Converted raw person_emp_length into </a:t>
            </a:r>
            <a:r>
              <a:rPr b="1" i="0" lang="en-US" sz="1100" u="none" cap="none" strike="noStrike">
                <a:solidFill>
                  <a:srgbClr val="4C4C4D"/>
                </a:solidFill>
                <a:latin typeface="Heebo"/>
                <a:ea typeface="Heebo"/>
                <a:cs typeface="Heebo"/>
                <a:sym typeface="Heebo"/>
              </a:rPr>
              <a:t>categorical bins</a:t>
            </a:r>
            <a:r>
              <a:rPr b="0" i="0" lang="en-US" sz="1100" u="none" cap="none" strike="noStrike">
                <a:solidFill>
                  <a:srgbClr val="4C4C4D"/>
                </a:solidFill>
                <a:latin typeface="Heebo"/>
                <a:ea typeface="Heebo"/>
                <a:cs typeface="Heebo"/>
                <a:sym typeface="Heebo"/>
              </a:rPr>
              <a:t>:</a:t>
            </a:r>
            <a:endParaRPr b="0" i="0" sz="1100" u="none" cap="none" strike="noStrike"/>
          </a:p>
        </p:txBody>
      </p:sp>
      <p:sp>
        <p:nvSpPr>
          <p:cNvPr id="349" name="Google Shape;349;g37728cbe701_0_9"/>
          <p:cNvSpPr/>
          <p:nvPr/>
        </p:nvSpPr>
        <p:spPr>
          <a:xfrm>
            <a:off x="3392909" y="3262313"/>
            <a:ext cx="2358300" cy="264600"/>
          </a:xfrm>
          <a:prstGeom prst="rect">
            <a:avLst/>
          </a:prstGeom>
          <a:noFill/>
          <a:ln>
            <a:noFill/>
          </a:ln>
        </p:spPr>
        <p:txBody>
          <a:bodyPr anchorCtr="0" anchor="t" bIns="0" lIns="0" spcFirstLastPara="1" rIns="0" wrap="square" tIns="0">
            <a:noAutofit/>
          </a:bodyPr>
          <a:lstStyle/>
          <a:p>
            <a:pPr indent="-247650" lvl="0" marL="241300" marR="0" rtl="0" algn="l">
              <a:lnSpc>
                <a:spcPct val="161290"/>
              </a:lnSpc>
              <a:spcBef>
                <a:spcPts val="0"/>
              </a:spcBef>
              <a:spcAft>
                <a:spcPts val="0"/>
              </a:spcAft>
              <a:buClr>
                <a:srgbClr val="4C4C4D"/>
              </a:buClr>
              <a:buSzPts val="1100"/>
              <a:buFont typeface="Heebo"/>
              <a:buChar char="•"/>
            </a:pPr>
            <a:r>
              <a:rPr b="0" i="0" lang="en-US" sz="1100" u="none" cap="none" strike="noStrike">
                <a:solidFill>
                  <a:srgbClr val="4C4C4D"/>
                </a:solidFill>
                <a:latin typeface="Heebo"/>
                <a:ea typeface="Heebo"/>
                <a:cs typeface="Heebo"/>
                <a:sym typeface="Heebo"/>
              </a:rPr>
              <a:t>0–2yrs (high risk/early career)</a:t>
            </a:r>
            <a:endParaRPr b="0" i="0" sz="1100" u="none" cap="none" strike="noStrike"/>
          </a:p>
        </p:txBody>
      </p:sp>
      <p:sp>
        <p:nvSpPr>
          <p:cNvPr id="350" name="Google Shape;350;g37728cbe701_0_9"/>
          <p:cNvSpPr/>
          <p:nvPr/>
        </p:nvSpPr>
        <p:spPr>
          <a:xfrm>
            <a:off x="3392909" y="3584773"/>
            <a:ext cx="2358300" cy="264600"/>
          </a:xfrm>
          <a:prstGeom prst="rect">
            <a:avLst/>
          </a:prstGeom>
          <a:noFill/>
          <a:ln>
            <a:noFill/>
          </a:ln>
        </p:spPr>
        <p:txBody>
          <a:bodyPr anchorCtr="0" anchor="t" bIns="0" lIns="0" spcFirstLastPara="1" rIns="0" wrap="square" tIns="0">
            <a:noAutofit/>
          </a:bodyPr>
          <a:lstStyle/>
          <a:p>
            <a:pPr indent="-247650" lvl="0" marL="241300" marR="0" rtl="0" algn="l">
              <a:lnSpc>
                <a:spcPct val="161290"/>
              </a:lnSpc>
              <a:spcBef>
                <a:spcPts val="0"/>
              </a:spcBef>
              <a:spcAft>
                <a:spcPts val="0"/>
              </a:spcAft>
              <a:buClr>
                <a:srgbClr val="4C4C4D"/>
              </a:buClr>
              <a:buSzPts val="1100"/>
              <a:buFont typeface="Heebo"/>
              <a:buChar char="•"/>
            </a:pPr>
            <a:r>
              <a:rPr b="0" i="0" lang="en-US" sz="1100" u="none" cap="none" strike="noStrike">
                <a:solidFill>
                  <a:srgbClr val="4C4C4D"/>
                </a:solidFill>
                <a:latin typeface="Heebo"/>
                <a:ea typeface="Heebo"/>
                <a:cs typeface="Heebo"/>
                <a:sym typeface="Heebo"/>
              </a:rPr>
              <a:t>3–7yrs (mid-career stability)</a:t>
            </a:r>
            <a:endParaRPr b="0" i="0" sz="1100" u="none" cap="none" strike="noStrike"/>
          </a:p>
        </p:txBody>
      </p:sp>
      <p:sp>
        <p:nvSpPr>
          <p:cNvPr id="351" name="Google Shape;351;g37728cbe701_0_9"/>
          <p:cNvSpPr/>
          <p:nvPr/>
        </p:nvSpPr>
        <p:spPr>
          <a:xfrm>
            <a:off x="3392909" y="3907234"/>
            <a:ext cx="2358300" cy="264600"/>
          </a:xfrm>
          <a:prstGeom prst="rect">
            <a:avLst/>
          </a:prstGeom>
          <a:noFill/>
          <a:ln>
            <a:noFill/>
          </a:ln>
        </p:spPr>
        <p:txBody>
          <a:bodyPr anchorCtr="0" anchor="t" bIns="0" lIns="0" spcFirstLastPara="1" rIns="0" wrap="square" tIns="0">
            <a:noAutofit/>
          </a:bodyPr>
          <a:lstStyle/>
          <a:p>
            <a:pPr indent="-247650" lvl="0" marL="241300" marR="0" rtl="0" algn="l">
              <a:lnSpc>
                <a:spcPct val="161290"/>
              </a:lnSpc>
              <a:spcBef>
                <a:spcPts val="0"/>
              </a:spcBef>
              <a:spcAft>
                <a:spcPts val="0"/>
              </a:spcAft>
              <a:buClr>
                <a:srgbClr val="4C4C4D"/>
              </a:buClr>
              <a:buSzPts val="1100"/>
              <a:buFont typeface="Heebo"/>
              <a:buChar char="•"/>
            </a:pPr>
            <a:r>
              <a:rPr b="0" i="0" lang="en-US" sz="1100" u="none" cap="none" strike="noStrike">
                <a:solidFill>
                  <a:srgbClr val="4C4C4D"/>
                </a:solidFill>
                <a:latin typeface="Heebo"/>
                <a:ea typeface="Heebo"/>
                <a:cs typeface="Heebo"/>
                <a:sym typeface="Heebo"/>
              </a:rPr>
              <a:t>7–20yrs (established career)</a:t>
            </a:r>
            <a:endParaRPr b="0" i="0" sz="1100" u="none" cap="none" strike="noStrike"/>
          </a:p>
        </p:txBody>
      </p:sp>
      <p:sp>
        <p:nvSpPr>
          <p:cNvPr id="352" name="Google Shape;352;g37728cbe701_0_9"/>
          <p:cNvSpPr/>
          <p:nvPr/>
        </p:nvSpPr>
        <p:spPr>
          <a:xfrm>
            <a:off x="3392909" y="4229695"/>
            <a:ext cx="2358300" cy="264600"/>
          </a:xfrm>
          <a:prstGeom prst="rect">
            <a:avLst/>
          </a:prstGeom>
          <a:noFill/>
          <a:ln>
            <a:noFill/>
          </a:ln>
        </p:spPr>
        <p:txBody>
          <a:bodyPr anchorCtr="0" anchor="t" bIns="0" lIns="0" spcFirstLastPara="1" rIns="0" wrap="square" tIns="0">
            <a:noAutofit/>
          </a:bodyPr>
          <a:lstStyle/>
          <a:p>
            <a:pPr indent="-247650" lvl="0" marL="241300" marR="0" rtl="0" algn="l">
              <a:lnSpc>
                <a:spcPct val="161290"/>
              </a:lnSpc>
              <a:spcBef>
                <a:spcPts val="0"/>
              </a:spcBef>
              <a:spcAft>
                <a:spcPts val="0"/>
              </a:spcAft>
              <a:buClr>
                <a:srgbClr val="4C4C4D"/>
              </a:buClr>
              <a:buSzPts val="1100"/>
              <a:buFont typeface="Heebo"/>
              <a:buChar char="•"/>
            </a:pPr>
            <a:r>
              <a:rPr b="0" i="0" lang="en-US" sz="1100" u="none" cap="none" strike="noStrike">
                <a:solidFill>
                  <a:srgbClr val="4C4C4D"/>
                </a:solidFill>
                <a:latin typeface="Heebo"/>
                <a:ea typeface="Heebo"/>
                <a:cs typeface="Heebo"/>
                <a:sym typeface="Heebo"/>
              </a:rPr>
              <a:t>20yrs+ (maximum stability)</a:t>
            </a:r>
            <a:endParaRPr b="0" i="0" sz="1100" u="none" cap="none" strike="noStrike"/>
          </a:p>
        </p:txBody>
      </p:sp>
      <p:sp>
        <p:nvSpPr>
          <p:cNvPr id="353" name="Google Shape;353;g37728cbe701_0_9"/>
          <p:cNvSpPr/>
          <p:nvPr/>
        </p:nvSpPr>
        <p:spPr>
          <a:xfrm>
            <a:off x="3392909" y="4552157"/>
            <a:ext cx="2358300" cy="264600"/>
          </a:xfrm>
          <a:prstGeom prst="rect">
            <a:avLst/>
          </a:prstGeom>
          <a:noFill/>
          <a:ln>
            <a:noFill/>
          </a:ln>
        </p:spPr>
        <p:txBody>
          <a:bodyPr anchorCtr="0" anchor="t" bIns="0" lIns="0" spcFirstLastPara="1" rIns="0" wrap="square" tIns="0">
            <a:noAutofit/>
          </a:bodyPr>
          <a:lstStyle/>
          <a:p>
            <a:pPr indent="-247650" lvl="0" marL="241300" marR="0" rtl="0" algn="l">
              <a:lnSpc>
                <a:spcPct val="161290"/>
              </a:lnSpc>
              <a:spcBef>
                <a:spcPts val="0"/>
              </a:spcBef>
              <a:spcAft>
                <a:spcPts val="0"/>
              </a:spcAft>
              <a:buClr>
                <a:srgbClr val="4C4C4D"/>
              </a:buClr>
              <a:buSzPts val="1100"/>
              <a:buFont typeface="Heebo"/>
              <a:buChar char="•"/>
            </a:pPr>
            <a:r>
              <a:rPr b="0" i="0" lang="en-US" sz="1100" u="none" cap="none" strike="noStrike">
                <a:solidFill>
                  <a:srgbClr val="4C4C4D"/>
                </a:solidFill>
                <a:latin typeface="Heebo"/>
                <a:ea typeface="Heebo"/>
                <a:cs typeface="Heebo"/>
                <a:sym typeface="Heebo"/>
              </a:rPr>
              <a:t>Unknown (for missing values)</a:t>
            </a:r>
            <a:endParaRPr b="0" i="0" sz="1100" u="none" cap="none" strike="noStrike"/>
          </a:p>
        </p:txBody>
      </p:sp>
      <p:sp>
        <p:nvSpPr>
          <p:cNvPr id="354" name="Google Shape;354;g37728cbe701_0_9"/>
          <p:cNvSpPr/>
          <p:nvPr/>
        </p:nvSpPr>
        <p:spPr>
          <a:xfrm>
            <a:off x="3392909" y="4915992"/>
            <a:ext cx="2358300" cy="793800"/>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4C4C4D"/>
              </a:buClr>
              <a:buSzPts val="1100"/>
              <a:buFont typeface="Heebo"/>
              <a:buNone/>
            </a:pPr>
            <a:r>
              <a:rPr b="0" i="0" lang="en-US" sz="1100" u="none" cap="none" strike="noStrike">
                <a:solidFill>
                  <a:srgbClr val="4C4C4D"/>
                </a:solidFill>
                <a:latin typeface="Heebo"/>
                <a:ea typeface="Heebo"/>
                <a:cs typeface="Heebo"/>
                <a:sym typeface="Heebo"/>
              </a:rPr>
              <a:t>Also imputed missing values in original numeric column with </a:t>
            </a:r>
            <a:r>
              <a:rPr b="1" i="0" lang="en-US" sz="1100" u="none" cap="none" strike="noStrike">
                <a:solidFill>
                  <a:srgbClr val="2150FE"/>
                </a:solidFill>
                <a:latin typeface="Heebo"/>
                <a:ea typeface="Heebo"/>
                <a:cs typeface="Heebo"/>
                <a:sym typeface="Heebo"/>
              </a:rPr>
              <a:t>median</a:t>
            </a:r>
            <a:r>
              <a:rPr b="0" i="0" lang="en-US" sz="1100" u="none" cap="none" strike="noStrike">
                <a:solidFill>
                  <a:srgbClr val="4C4C4D"/>
                </a:solidFill>
                <a:latin typeface="Heebo"/>
                <a:ea typeface="Heebo"/>
                <a:cs typeface="Heebo"/>
                <a:sym typeface="Heebo"/>
              </a:rPr>
              <a:t> for model feature diversity.</a:t>
            </a:r>
            <a:endParaRPr b="0" i="0" sz="1100" u="none" cap="none" strike="noStrike"/>
          </a:p>
        </p:txBody>
      </p:sp>
      <p:sp>
        <p:nvSpPr>
          <p:cNvPr id="355" name="Google Shape;355;g37728cbe701_0_9"/>
          <p:cNvSpPr/>
          <p:nvPr/>
        </p:nvSpPr>
        <p:spPr>
          <a:xfrm>
            <a:off x="6013252" y="1604268"/>
            <a:ext cx="2634600" cy="4744800"/>
          </a:xfrm>
          <a:prstGeom prst="roundRect">
            <a:avLst>
              <a:gd fmla="val 2603" name="adj"/>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356" name="Google Shape;356;g37728cbe701_0_9"/>
          <p:cNvSpPr/>
          <p:nvPr/>
        </p:nvSpPr>
        <p:spPr>
          <a:xfrm>
            <a:off x="6013252" y="1585218"/>
            <a:ext cx="2634600" cy="76200"/>
          </a:xfrm>
          <a:prstGeom prst="roundRect">
            <a:avLst>
              <a:gd fmla="val 32558" name="adj"/>
            </a:avLst>
          </a:prstGeom>
          <a:solidFill>
            <a:srgbClr val="2150FE"/>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357" name="Google Shape;357;g37728cbe701_0_9"/>
          <p:cNvSpPr/>
          <p:nvPr/>
        </p:nvSpPr>
        <p:spPr>
          <a:xfrm>
            <a:off x="7144494" y="1356221"/>
            <a:ext cx="372000" cy="495900"/>
          </a:xfrm>
          <a:prstGeom prst="roundRect">
            <a:avLst>
              <a:gd fmla="val 153600" name="adj"/>
            </a:avLst>
          </a:prstGeom>
          <a:solidFill>
            <a:srgbClr val="2150FE"/>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358" name="Google Shape;358;g37728cbe701_0_9"/>
          <p:cNvSpPr/>
          <p:nvPr/>
        </p:nvSpPr>
        <p:spPr>
          <a:xfrm>
            <a:off x="7256115" y="1480244"/>
            <a:ext cx="148800" cy="24810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FFFFFF"/>
              </a:buClr>
              <a:buSzPts val="1300"/>
              <a:buFont typeface="Crimson Pro"/>
              <a:buNone/>
            </a:pPr>
            <a:r>
              <a:rPr b="0" i="0" lang="en-US" sz="1300" u="none" cap="none" strike="noStrike">
                <a:solidFill>
                  <a:srgbClr val="FFFFFF"/>
                </a:solidFill>
                <a:latin typeface="Crimson Pro"/>
                <a:ea typeface="Crimson Pro"/>
                <a:cs typeface="Crimson Pro"/>
                <a:sym typeface="Crimson Pro"/>
              </a:rPr>
              <a:t>3</a:t>
            </a:r>
            <a:endParaRPr b="0" i="0" sz="1300" u="none" cap="none" strike="noStrike"/>
          </a:p>
        </p:txBody>
      </p:sp>
      <p:sp>
        <p:nvSpPr>
          <p:cNvPr id="359" name="Google Shape;359;g37728cbe701_0_9"/>
          <p:cNvSpPr/>
          <p:nvPr/>
        </p:nvSpPr>
        <p:spPr>
          <a:xfrm>
            <a:off x="6151513" y="2017713"/>
            <a:ext cx="2358000" cy="516900"/>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4C4C4D"/>
              </a:buClr>
              <a:buSzPts val="1400"/>
              <a:buFont typeface="Crimson Pro"/>
              <a:buNone/>
            </a:pPr>
            <a:r>
              <a:rPr b="0" i="0" lang="en-US" sz="1400" u="none" cap="none" strike="noStrike">
                <a:solidFill>
                  <a:srgbClr val="4C4C4D"/>
                </a:solidFill>
                <a:latin typeface="Crimson Pro"/>
                <a:ea typeface="Crimson Pro"/>
                <a:cs typeface="Crimson Pro"/>
                <a:sym typeface="Crimson Pro"/>
              </a:rPr>
              <a:t>Missing Value Treatment &amp; Categorical Encoding</a:t>
            </a:r>
            <a:endParaRPr b="0" i="0" sz="1400" u="none" cap="none" strike="noStrike"/>
          </a:p>
        </p:txBody>
      </p:sp>
      <p:sp>
        <p:nvSpPr>
          <p:cNvPr id="360" name="Google Shape;360;g37728cbe701_0_9"/>
          <p:cNvSpPr/>
          <p:nvPr/>
        </p:nvSpPr>
        <p:spPr>
          <a:xfrm>
            <a:off x="6151513" y="2633861"/>
            <a:ext cx="2358000" cy="793800"/>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4C4C4D"/>
              </a:buClr>
              <a:buSzPts val="1100"/>
              <a:buFont typeface="Heebo"/>
              <a:buNone/>
            </a:pPr>
            <a:r>
              <a:rPr b="0" i="0" lang="en-US" sz="1100" u="none" cap="none" strike="noStrike">
                <a:solidFill>
                  <a:srgbClr val="4C4C4D"/>
                </a:solidFill>
                <a:latin typeface="Heebo"/>
                <a:ea typeface="Heebo"/>
                <a:cs typeface="Heebo"/>
                <a:sym typeface="Heebo"/>
              </a:rPr>
              <a:t>Applied </a:t>
            </a:r>
            <a:r>
              <a:rPr b="1" i="0" lang="en-US" sz="1100" u="none" cap="none" strike="noStrike">
                <a:solidFill>
                  <a:srgbClr val="2150FE"/>
                </a:solidFill>
                <a:latin typeface="Heebo"/>
                <a:ea typeface="Heebo"/>
                <a:cs typeface="Heebo"/>
                <a:sym typeface="Heebo"/>
              </a:rPr>
              <a:t>median imputation</a:t>
            </a:r>
            <a:r>
              <a:rPr b="0" i="0" lang="en-US" sz="1100" u="none" cap="none" strike="noStrike">
                <a:solidFill>
                  <a:srgbClr val="4C4C4D"/>
                </a:solidFill>
                <a:latin typeface="Heebo"/>
                <a:ea typeface="Heebo"/>
                <a:cs typeface="Heebo"/>
                <a:sym typeface="Heebo"/>
              </a:rPr>
              <a:t> to critical numeric features (person_emp_length, loan_int_rate).</a:t>
            </a:r>
            <a:endParaRPr b="0" i="0" sz="1100" u="none" cap="none" strike="noStrike"/>
          </a:p>
        </p:txBody>
      </p:sp>
      <p:sp>
        <p:nvSpPr>
          <p:cNvPr id="361" name="Google Shape;361;g37728cbe701_0_9"/>
          <p:cNvSpPr/>
          <p:nvPr/>
        </p:nvSpPr>
        <p:spPr>
          <a:xfrm>
            <a:off x="6151513" y="3526929"/>
            <a:ext cx="2358000" cy="529200"/>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4C4C4D"/>
              </a:buClr>
              <a:buSzPts val="1100"/>
              <a:buFont typeface="Heebo"/>
              <a:buNone/>
            </a:pPr>
            <a:r>
              <a:rPr b="0" i="0" lang="en-US" sz="1100" u="none" cap="none" strike="noStrike">
                <a:solidFill>
                  <a:srgbClr val="4C4C4D"/>
                </a:solidFill>
                <a:latin typeface="Heebo"/>
                <a:ea typeface="Heebo"/>
                <a:cs typeface="Heebo"/>
                <a:sym typeface="Heebo"/>
              </a:rPr>
              <a:t>Implemented </a:t>
            </a:r>
            <a:r>
              <a:rPr b="1" i="0" lang="en-US" sz="1100" u="none" cap="none" strike="noStrike">
                <a:solidFill>
                  <a:srgbClr val="4C4C4D"/>
                </a:solidFill>
                <a:latin typeface="Heebo"/>
                <a:ea typeface="Heebo"/>
                <a:cs typeface="Heebo"/>
                <a:sym typeface="Heebo"/>
              </a:rPr>
              <a:t>one-hot encoding</a:t>
            </a:r>
            <a:r>
              <a:rPr b="0" i="0" lang="en-US" sz="1100" u="none" cap="none" strike="noStrike">
                <a:solidFill>
                  <a:srgbClr val="4C4C4D"/>
                </a:solidFill>
                <a:latin typeface="Heebo"/>
                <a:ea typeface="Heebo"/>
                <a:cs typeface="Heebo"/>
                <a:sym typeface="Heebo"/>
              </a:rPr>
              <a:t> with drop_first=True on:</a:t>
            </a:r>
            <a:endParaRPr b="0" i="0" sz="1100" u="none" cap="none" strike="noStrike"/>
          </a:p>
        </p:txBody>
      </p:sp>
      <p:sp>
        <p:nvSpPr>
          <p:cNvPr id="362" name="Google Shape;362;g37728cbe701_0_9"/>
          <p:cNvSpPr/>
          <p:nvPr/>
        </p:nvSpPr>
        <p:spPr>
          <a:xfrm>
            <a:off x="6151513" y="4155381"/>
            <a:ext cx="2358000" cy="529200"/>
          </a:xfrm>
          <a:prstGeom prst="rect">
            <a:avLst/>
          </a:prstGeom>
          <a:noFill/>
          <a:ln>
            <a:noFill/>
          </a:ln>
        </p:spPr>
        <p:txBody>
          <a:bodyPr anchorCtr="0" anchor="t" bIns="0" lIns="0" spcFirstLastPara="1" rIns="0" wrap="square" tIns="0">
            <a:noAutofit/>
          </a:bodyPr>
          <a:lstStyle/>
          <a:p>
            <a:pPr indent="-247650" lvl="0" marL="241300" marR="0" rtl="0" algn="l">
              <a:lnSpc>
                <a:spcPct val="161290"/>
              </a:lnSpc>
              <a:spcBef>
                <a:spcPts val="0"/>
              </a:spcBef>
              <a:spcAft>
                <a:spcPts val="0"/>
              </a:spcAft>
              <a:buClr>
                <a:srgbClr val="4C4C4D"/>
              </a:buClr>
              <a:buSzPts val="1100"/>
              <a:buFont typeface="Heebo"/>
              <a:buChar char="•"/>
            </a:pPr>
            <a:r>
              <a:rPr b="0" i="0" lang="en-US" sz="1100" u="none" cap="none" strike="noStrike">
                <a:solidFill>
                  <a:srgbClr val="4C4C4D"/>
                </a:solidFill>
                <a:latin typeface="Heebo"/>
                <a:ea typeface="Heebo"/>
                <a:cs typeface="Heebo"/>
                <a:sym typeface="Heebo"/>
              </a:rPr>
              <a:t>loan_grade, loan_intent, person_home_ownership</a:t>
            </a:r>
            <a:endParaRPr b="0" i="0" sz="1100" u="none" cap="none" strike="noStrike"/>
          </a:p>
        </p:txBody>
      </p:sp>
      <p:sp>
        <p:nvSpPr>
          <p:cNvPr id="363" name="Google Shape;363;g37728cbe701_0_9"/>
          <p:cNvSpPr/>
          <p:nvPr/>
        </p:nvSpPr>
        <p:spPr>
          <a:xfrm>
            <a:off x="6151513" y="4742458"/>
            <a:ext cx="2358000" cy="529200"/>
          </a:xfrm>
          <a:prstGeom prst="rect">
            <a:avLst/>
          </a:prstGeom>
          <a:noFill/>
          <a:ln>
            <a:noFill/>
          </a:ln>
        </p:spPr>
        <p:txBody>
          <a:bodyPr anchorCtr="0" anchor="t" bIns="0" lIns="0" spcFirstLastPara="1" rIns="0" wrap="square" tIns="0">
            <a:noAutofit/>
          </a:bodyPr>
          <a:lstStyle/>
          <a:p>
            <a:pPr indent="-247650" lvl="0" marL="241300" marR="0" rtl="0" algn="l">
              <a:lnSpc>
                <a:spcPct val="161290"/>
              </a:lnSpc>
              <a:spcBef>
                <a:spcPts val="0"/>
              </a:spcBef>
              <a:spcAft>
                <a:spcPts val="0"/>
              </a:spcAft>
              <a:buClr>
                <a:srgbClr val="4C4C4D"/>
              </a:buClr>
              <a:buSzPts val="1100"/>
              <a:buFont typeface="Heebo"/>
              <a:buChar char="•"/>
            </a:pPr>
            <a:r>
              <a:rPr b="0" i="0" lang="en-US" sz="1100" u="none" cap="none" strike="noStrike">
                <a:solidFill>
                  <a:srgbClr val="4C4C4D"/>
                </a:solidFill>
                <a:latin typeface="Heebo"/>
                <a:ea typeface="Heebo"/>
                <a:cs typeface="Heebo"/>
                <a:sym typeface="Heebo"/>
              </a:rPr>
              <a:t>cb_person_default_on_file, emp_length_bin</a:t>
            </a:r>
            <a:endParaRPr b="0" i="0" sz="1100" u="none" cap="none" strike="noStrike"/>
          </a:p>
        </p:txBody>
      </p:sp>
      <p:sp>
        <p:nvSpPr>
          <p:cNvPr id="364" name="Google Shape;364;g37728cbe701_0_9"/>
          <p:cNvSpPr/>
          <p:nvPr/>
        </p:nvSpPr>
        <p:spPr>
          <a:xfrm>
            <a:off x="6151513" y="5370909"/>
            <a:ext cx="2358000" cy="793800"/>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4C4C4D"/>
              </a:buClr>
              <a:buSzPts val="1100"/>
              <a:buFont typeface="Heebo"/>
              <a:buNone/>
            </a:pPr>
            <a:r>
              <a:rPr b="0" i="0" lang="en-US" sz="1100" u="none" cap="none" strike="noStrike">
                <a:solidFill>
                  <a:srgbClr val="4C4C4D"/>
                </a:solidFill>
                <a:latin typeface="Heebo"/>
                <a:ea typeface="Heebo"/>
                <a:cs typeface="Heebo"/>
                <a:sym typeface="Heebo"/>
              </a:rPr>
              <a:t>Dropping first category prevents multicollinearity while preserving information.</a:t>
            </a:r>
            <a:endParaRPr b="0" i="0" sz="110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7655a9a87c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Arial"/>
                <a:ea typeface="Arial"/>
                <a:cs typeface="Arial"/>
                <a:sym typeface="Arial"/>
              </a:rPr>
              <a:t>Agenda</a:t>
            </a:r>
            <a:endParaRPr>
              <a:latin typeface="Arial"/>
              <a:ea typeface="Arial"/>
              <a:cs typeface="Arial"/>
              <a:sym typeface="Arial"/>
            </a:endParaRPr>
          </a:p>
        </p:txBody>
      </p:sp>
      <p:sp>
        <p:nvSpPr>
          <p:cNvPr id="181" name="Google Shape;181;g37655a9a87c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298450" lvl="0" marL="457200" rtl="0" algn="l">
              <a:lnSpc>
                <a:spcPct val="90000"/>
              </a:lnSpc>
              <a:spcBef>
                <a:spcPts val="360"/>
              </a:spcBef>
              <a:spcAft>
                <a:spcPts val="0"/>
              </a:spcAft>
              <a:buSzPts val="1100"/>
              <a:buAutoNum type="arabicPeriod"/>
            </a:pPr>
            <a:r>
              <a:rPr lang="en-US" sz="2500">
                <a:latin typeface="Arial"/>
                <a:ea typeface="Arial"/>
                <a:cs typeface="Arial"/>
                <a:sym typeface="Arial"/>
              </a:rPr>
              <a:t>Problem Definition</a:t>
            </a:r>
            <a:endParaRPr sz="2500">
              <a:latin typeface="Arial"/>
              <a:ea typeface="Arial"/>
              <a:cs typeface="Arial"/>
              <a:sym typeface="Arial"/>
            </a:endParaRPr>
          </a:p>
          <a:p>
            <a:pPr indent="-298450" lvl="0" marL="457200" rtl="0" algn="l">
              <a:lnSpc>
                <a:spcPct val="90000"/>
              </a:lnSpc>
              <a:spcBef>
                <a:spcPts val="0"/>
              </a:spcBef>
              <a:spcAft>
                <a:spcPts val="0"/>
              </a:spcAft>
              <a:buSzPts val="1100"/>
              <a:buAutoNum type="arabicPeriod"/>
            </a:pPr>
            <a:r>
              <a:rPr lang="en-US" sz="2500">
                <a:latin typeface="Arial"/>
                <a:ea typeface="Arial"/>
                <a:cs typeface="Arial"/>
                <a:sym typeface="Arial"/>
              </a:rPr>
              <a:t>Literature survey</a:t>
            </a:r>
            <a:endParaRPr sz="2500">
              <a:latin typeface="Arial"/>
              <a:ea typeface="Arial"/>
              <a:cs typeface="Arial"/>
              <a:sym typeface="Arial"/>
            </a:endParaRPr>
          </a:p>
          <a:p>
            <a:pPr indent="-298450" lvl="0" marL="457200" rtl="0" algn="l">
              <a:lnSpc>
                <a:spcPct val="90000"/>
              </a:lnSpc>
              <a:spcBef>
                <a:spcPts val="0"/>
              </a:spcBef>
              <a:spcAft>
                <a:spcPts val="0"/>
              </a:spcAft>
              <a:buSzPts val="1100"/>
              <a:buAutoNum type="arabicPeriod"/>
            </a:pPr>
            <a:r>
              <a:rPr lang="en-US" sz="2500">
                <a:latin typeface="Arial"/>
                <a:ea typeface="Arial"/>
                <a:cs typeface="Arial"/>
                <a:sym typeface="Arial"/>
              </a:rPr>
              <a:t>Data</a:t>
            </a:r>
            <a:endParaRPr sz="2500">
              <a:latin typeface="Arial"/>
              <a:ea typeface="Arial"/>
              <a:cs typeface="Arial"/>
              <a:sym typeface="Arial"/>
            </a:endParaRPr>
          </a:p>
          <a:p>
            <a:pPr indent="-298450" lvl="0" marL="457200" rtl="0" algn="l">
              <a:lnSpc>
                <a:spcPct val="90000"/>
              </a:lnSpc>
              <a:spcBef>
                <a:spcPts val="0"/>
              </a:spcBef>
              <a:spcAft>
                <a:spcPts val="0"/>
              </a:spcAft>
              <a:buSzPts val="1100"/>
              <a:buAutoNum type="arabicPeriod"/>
            </a:pPr>
            <a:r>
              <a:rPr lang="en-US" sz="2500">
                <a:latin typeface="Arial"/>
                <a:ea typeface="Arial"/>
                <a:cs typeface="Arial"/>
                <a:sym typeface="Arial"/>
              </a:rPr>
              <a:t>EDA</a:t>
            </a:r>
            <a:endParaRPr sz="2500">
              <a:latin typeface="Arial"/>
              <a:ea typeface="Arial"/>
              <a:cs typeface="Arial"/>
              <a:sym typeface="Arial"/>
            </a:endParaRPr>
          </a:p>
          <a:p>
            <a:pPr indent="-298450" lvl="0" marL="457200" rtl="0" algn="l">
              <a:lnSpc>
                <a:spcPct val="90000"/>
              </a:lnSpc>
              <a:spcBef>
                <a:spcPts val="0"/>
              </a:spcBef>
              <a:spcAft>
                <a:spcPts val="0"/>
              </a:spcAft>
              <a:buSzPts val="1100"/>
              <a:buAutoNum type="arabicPeriod"/>
            </a:pPr>
            <a:r>
              <a:rPr lang="en-US" sz="2500">
                <a:latin typeface="Arial"/>
                <a:ea typeface="Arial"/>
                <a:cs typeface="Arial"/>
                <a:sym typeface="Arial"/>
              </a:rPr>
              <a:t>Model architectures</a:t>
            </a:r>
            <a:endParaRPr sz="2500">
              <a:latin typeface="Arial"/>
              <a:ea typeface="Arial"/>
              <a:cs typeface="Arial"/>
              <a:sym typeface="Arial"/>
            </a:endParaRPr>
          </a:p>
          <a:p>
            <a:pPr indent="-298450" lvl="0" marL="457200" rtl="0" algn="l">
              <a:lnSpc>
                <a:spcPct val="90000"/>
              </a:lnSpc>
              <a:spcBef>
                <a:spcPts val="0"/>
              </a:spcBef>
              <a:spcAft>
                <a:spcPts val="0"/>
              </a:spcAft>
              <a:buSzPts val="1100"/>
              <a:buAutoNum type="arabicPeriod"/>
            </a:pPr>
            <a:r>
              <a:rPr lang="en-US" sz="2500">
                <a:latin typeface="Arial"/>
                <a:ea typeface="Arial"/>
                <a:cs typeface="Arial"/>
                <a:sym typeface="Arial"/>
              </a:rPr>
              <a:t>Model training and testing</a:t>
            </a:r>
            <a:endParaRPr sz="2500">
              <a:latin typeface="Arial"/>
              <a:ea typeface="Arial"/>
              <a:cs typeface="Arial"/>
              <a:sym typeface="Arial"/>
            </a:endParaRPr>
          </a:p>
          <a:p>
            <a:pPr indent="-298450" lvl="0" marL="457200" rtl="0" algn="l">
              <a:lnSpc>
                <a:spcPct val="90000"/>
              </a:lnSpc>
              <a:spcBef>
                <a:spcPts val="0"/>
              </a:spcBef>
              <a:spcAft>
                <a:spcPts val="0"/>
              </a:spcAft>
              <a:buSzPts val="1100"/>
              <a:buAutoNum type="arabicPeriod"/>
            </a:pPr>
            <a:r>
              <a:rPr lang="en-US" sz="2500">
                <a:latin typeface="Arial"/>
                <a:ea typeface="Arial"/>
                <a:cs typeface="Arial"/>
                <a:sym typeface="Arial"/>
              </a:rPr>
              <a:t>Result analysis</a:t>
            </a:r>
            <a:endParaRPr sz="2500">
              <a:latin typeface="Arial"/>
              <a:ea typeface="Arial"/>
              <a:cs typeface="Arial"/>
              <a:sym typeface="Arial"/>
            </a:endParaRPr>
          </a:p>
          <a:p>
            <a:pPr indent="-298450" lvl="0" marL="457200" rtl="0" algn="l">
              <a:lnSpc>
                <a:spcPct val="90000"/>
              </a:lnSpc>
              <a:spcBef>
                <a:spcPts val="0"/>
              </a:spcBef>
              <a:spcAft>
                <a:spcPts val="0"/>
              </a:spcAft>
              <a:buSzPts val="1100"/>
              <a:buAutoNum type="arabicPeriod"/>
            </a:pPr>
            <a:r>
              <a:rPr lang="en-US" sz="2500">
                <a:latin typeface="Arial"/>
                <a:ea typeface="Arial"/>
                <a:cs typeface="Arial"/>
                <a:sym typeface="Arial"/>
              </a:rPr>
              <a:t>Model optimization</a:t>
            </a:r>
            <a:endParaRPr sz="2500">
              <a:latin typeface="Arial"/>
              <a:ea typeface="Arial"/>
              <a:cs typeface="Arial"/>
              <a:sym typeface="Arial"/>
            </a:endParaRPr>
          </a:p>
          <a:p>
            <a:pPr indent="-298450" lvl="0" marL="457200" rtl="0" algn="l">
              <a:lnSpc>
                <a:spcPct val="90000"/>
              </a:lnSpc>
              <a:spcBef>
                <a:spcPts val="0"/>
              </a:spcBef>
              <a:spcAft>
                <a:spcPts val="0"/>
              </a:spcAft>
              <a:buSzPts val="1100"/>
              <a:buAutoNum type="arabicPeriod"/>
            </a:pPr>
            <a:r>
              <a:rPr lang="en-US" sz="2500">
                <a:latin typeface="Arial"/>
                <a:ea typeface="Arial"/>
                <a:cs typeface="Arial"/>
                <a:sym typeface="Arial"/>
              </a:rPr>
              <a:t>Results analysis and conclusions</a:t>
            </a:r>
            <a:endParaRPr sz="2500">
              <a:latin typeface="Arial"/>
              <a:ea typeface="Arial"/>
              <a:cs typeface="Arial"/>
              <a:sym typeface="Arial"/>
            </a:endParaRPr>
          </a:p>
          <a:p>
            <a:pPr indent="-298450" lvl="0" marL="457200" rtl="0" algn="l">
              <a:lnSpc>
                <a:spcPct val="90000"/>
              </a:lnSpc>
              <a:spcBef>
                <a:spcPts val="0"/>
              </a:spcBef>
              <a:spcAft>
                <a:spcPts val="0"/>
              </a:spcAft>
              <a:buSzPts val="1100"/>
              <a:buAutoNum type="arabicPeriod"/>
            </a:pPr>
            <a:r>
              <a:rPr lang="en-US" sz="2500">
                <a:latin typeface="Arial"/>
                <a:ea typeface="Arial"/>
                <a:cs typeface="Arial"/>
                <a:sym typeface="Arial"/>
              </a:rPr>
              <a:t>Q&amp;A</a:t>
            </a:r>
            <a:endParaRPr sz="25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376e77c1851_0_127"/>
          <p:cNvSpPr/>
          <p:nvPr/>
        </p:nvSpPr>
        <p:spPr>
          <a:xfrm>
            <a:off x="496129" y="1918000"/>
            <a:ext cx="2574900" cy="258600"/>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152D47"/>
              </a:buClr>
              <a:buSzPts val="1400"/>
              <a:buFont typeface="Crimson Pro"/>
              <a:buNone/>
            </a:pPr>
            <a:r>
              <a:rPr i="0" lang="en-US" sz="1400" u="none" cap="none" strike="noStrike">
                <a:solidFill>
                  <a:srgbClr val="152D47"/>
                </a:solidFill>
              </a:rPr>
              <a:t>Key Insights from EDA</a:t>
            </a:r>
            <a:endParaRPr i="0" sz="1400" u="none" cap="none" strike="noStrike"/>
          </a:p>
        </p:txBody>
      </p:sp>
      <p:sp>
        <p:nvSpPr>
          <p:cNvPr id="371" name="Google Shape;371;g376e77c1851_0_127"/>
          <p:cNvSpPr/>
          <p:nvPr/>
        </p:nvSpPr>
        <p:spPr>
          <a:xfrm>
            <a:off x="496125" y="2341750"/>
            <a:ext cx="4231800" cy="322500"/>
          </a:xfrm>
          <a:prstGeom prst="rect">
            <a:avLst/>
          </a:prstGeom>
          <a:noFill/>
          <a:ln>
            <a:noFill/>
          </a:ln>
        </p:spPr>
        <p:txBody>
          <a:bodyPr anchorCtr="0" anchor="t" bIns="0" lIns="0" spcFirstLastPara="1" rIns="0" wrap="square" tIns="0">
            <a:noAutofit/>
          </a:bodyPr>
          <a:lstStyle/>
          <a:p>
            <a:pPr indent="-247650" lvl="0" marL="241300" marR="0" rtl="0" algn="l">
              <a:lnSpc>
                <a:spcPct val="161290"/>
              </a:lnSpc>
              <a:spcBef>
                <a:spcPts val="0"/>
              </a:spcBef>
              <a:spcAft>
                <a:spcPts val="0"/>
              </a:spcAft>
              <a:buClr>
                <a:srgbClr val="4C4C4D"/>
              </a:buClr>
              <a:buSzPts val="1100"/>
              <a:buChar char="•"/>
            </a:pPr>
            <a:r>
              <a:rPr i="0" lang="en-US" sz="1100" u="none" cap="none" strike="noStrike">
                <a:solidFill>
                  <a:srgbClr val="4C4C4D"/>
                </a:solidFill>
              </a:rPr>
              <a:t>Strongest predictors: income level, loan purpose, prior defaults</a:t>
            </a:r>
            <a:endParaRPr i="0" sz="1100" u="none" cap="none" strike="noStrike"/>
          </a:p>
        </p:txBody>
      </p:sp>
      <p:sp>
        <p:nvSpPr>
          <p:cNvPr id="372" name="Google Shape;372;g376e77c1851_0_127"/>
          <p:cNvSpPr/>
          <p:nvPr/>
        </p:nvSpPr>
        <p:spPr>
          <a:xfrm>
            <a:off x="496119" y="2986683"/>
            <a:ext cx="3924600" cy="264600"/>
          </a:xfrm>
          <a:prstGeom prst="rect">
            <a:avLst/>
          </a:prstGeom>
          <a:noFill/>
          <a:ln>
            <a:noFill/>
          </a:ln>
        </p:spPr>
        <p:txBody>
          <a:bodyPr anchorCtr="0" anchor="t" bIns="0" lIns="0" spcFirstLastPara="1" rIns="0" wrap="square" tIns="0">
            <a:noAutofit/>
          </a:bodyPr>
          <a:lstStyle/>
          <a:p>
            <a:pPr indent="-247650" lvl="0" marL="241300" marR="0" rtl="0" algn="l">
              <a:lnSpc>
                <a:spcPct val="161290"/>
              </a:lnSpc>
              <a:spcBef>
                <a:spcPts val="0"/>
              </a:spcBef>
              <a:spcAft>
                <a:spcPts val="0"/>
              </a:spcAft>
              <a:buClr>
                <a:srgbClr val="4C4C4D"/>
              </a:buClr>
              <a:buSzPts val="1100"/>
              <a:buChar char="•"/>
            </a:pPr>
            <a:r>
              <a:rPr i="0" lang="en-US" sz="1100" u="none" cap="none" strike="noStrike">
                <a:solidFill>
                  <a:srgbClr val="4C4C4D"/>
                </a:solidFill>
              </a:rPr>
              <a:t>Engineered features captured non-linear relationships</a:t>
            </a:r>
            <a:endParaRPr i="0" sz="1100" u="none" cap="none" strike="noStrike"/>
          </a:p>
        </p:txBody>
      </p:sp>
      <p:sp>
        <p:nvSpPr>
          <p:cNvPr id="373" name="Google Shape;373;g376e77c1851_0_127"/>
          <p:cNvSpPr/>
          <p:nvPr/>
        </p:nvSpPr>
        <p:spPr>
          <a:xfrm>
            <a:off x="496125" y="3631594"/>
            <a:ext cx="3924600" cy="529200"/>
          </a:xfrm>
          <a:prstGeom prst="rect">
            <a:avLst/>
          </a:prstGeom>
          <a:noFill/>
          <a:ln>
            <a:noFill/>
          </a:ln>
        </p:spPr>
        <p:txBody>
          <a:bodyPr anchorCtr="0" anchor="t" bIns="0" lIns="0" spcFirstLastPara="1" rIns="0" wrap="square" tIns="0">
            <a:noAutofit/>
          </a:bodyPr>
          <a:lstStyle/>
          <a:p>
            <a:pPr indent="-247650" lvl="0" marL="241300" marR="0" rtl="0" algn="l">
              <a:lnSpc>
                <a:spcPct val="161290"/>
              </a:lnSpc>
              <a:spcBef>
                <a:spcPts val="0"/>
              </a:spcBef>
              <a:spcAft>
                <a:spcPts val="0"/>
              </a:spcAft>
              <a:buClr>
                <a:srgbClr val="4C4C4D"/>
              </a:buClr>
              <a:buSzPts val="1100"/>
              <a:buChar char="•"/>
            </a:pPr>
            <a:r>
              <a:rPr lang="en-US" sz="1100">
                <a:solidFill>
                  <a:srgbClr val="4C4C4D"/>
                </a:solidFill>
              </a:rPr>
              <a:t>Debt Restructuring, </a:t>
            </a:r>
            <a:r>
              <a:rPr i="0" lang="en-US" sz="1100" u="none" cap="none" strike="noStrike">
                <a:solidFill>
                  <a:srgbClr val="4C4C4D"/>
                </a:solidFill>
              </a:rPr>
              <a:t>Medical loans carry highest risk, </a:t>
            </a:r>
            <a:endParaRPr i="0" sz="1100" u="none" cap="none" strike="noStrike"/>
          </a:p>
        </p:txBody>
      </p:sp>
      <p:sp>
        <p:nvSpPr>
          <p:cNvPr id="374" name="Google Shape;374;g376e77c1851_0_127"/>
          <p:cNvSpPr/>
          <p:nvPr/>
        </p:nvSpPr>
        <p:spPr>
          <a:xfrm>
            <a:off x="4728046" y="1917998"/>
            <a:ext cx="1550700" cy="258600"/>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152D47"/>
              </a:buClr>
              <a:buSzPts val="1400"/>
              <a:buFont typeface="Crimson Pro"/>
              <a:buNone/>
            </a:pPr>
            <a:r>
              <a:rPr i="0" lang="en-US" sz="1400" u="none" cap="none" strike="noStrike">
                <a:solidFill>
                  <a:srgbClr val="152D47"/>
                </a:solidFill>
              </a:rPr>
              <a:t>Next Steps</a:t>
            </a:r>
            <a:endParaRPr i="0" sz="1400" u="none" cap="none" strike="noStrike"/>
          </a:p>
        </p:txBody>
      </p:sp>
      <p:pic>
        <p:nvPicPr>
          <p:cNvPr descr="preencoded.png" id="375" name="Google Shape;375;g376e77c1851_0_127"/>
          <p:cNvPicPr preferRelativeResize="0"/>
          <p:nvPr/>
        </p:nvPicPr>
        <p:blipFill rotWithShape="1">
          <a:blip r:embed="rId3">
            <a:alphaModFix/>
          </a:blip>
          <a:srcRect b="0" l="0" r="0" t="0"/>
          <a:stretch/>
        </p:blipFill>
        <p:spPr>
          <a:xfrm>
            <a:off x="4728046" y="2362497"/>
            <a:ext cx="620167" cy="962695"/>
          </a:xfrm>
          <a:prstGeom prst="rect">
            <a:avLst/>
          </a:prstGeom>
          <a:noFill/>
          <a:ln>
            <a:noFill/>
          </a:ln>
        </p:spPr>
      </p:pic>
      <p:sp>
        <p:nvSpPr>
          <p:cNvPr id="376" name="Google Shape;376;g376e77c1851_0_127"/>
          <p:cNvSpPr/>
          <p:nvPr/>
        </p:nvSpPr>
        <p:spPr>
          <a:xfrm>
            <a:off x="5472187" y="2527796"/>
            <a:ext cx="1550700" cy="258600"/>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4C4C4D"/>
              </a:buClr>
              <a:buSzPts val="1400"/>
              <a:buFont typeface="Crimson Pro"/>
              <a:buNone/>
            </a:pPr>
            <a:r>
              <a:rPr i="0" lang="en-US" sz="1400" u="none" cap="none" strike="noStrike">
                <a:solidFill>
                  <a:srgbClr val="4C4C4D"/>
                </a:solidFill>
              </a:rPr>
              <a:t>Model Ensemble</a:t>
            </a:r>
            <a:endParaRPr i="0" sz="1400" u="none" cap="none" strike="noStrike"/>
          </a:p>
        </p:txBody>
      </p:sp>
      <p:sp>
        <p:nvSpPr>
          <p:cNvPr id="377" name="Google Shape;377;g376e77c1851_0_127"/>
          <p:cNvSpPr/>
          <p:nvPr/>
        </p:nvSpPr>
        <p:spPr>
          <a:xfrm>
            <a:off x="5472187" y="2799159"/>
            <a:ext cx="3180300" cy="529200"/>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4C4C4D"/>
              </a:buClr>
              <a:buSzPts val="1100"/>
              <a:buFont typeface="Heebo"/>
              <a:buNone/>
            </a:pPr>
            <a:r>
              <a:rPr i="0" lang="en-US" sz="1100" u="none" cap="none" strike="noStrike">
                <a:solidFill>
                  <a:srgbClr val="4C4C4D"/>
                </a:solidFill>
              </a:rPr>
              <a:t>Combine strengths of multiple algorithms (LR, RF, XGBoost)</a:t>
            </a:r>
            <a:endParaRPr i="0" sz="1100" u="none" cap="none" strike="noStrike"/>
          </a:p>
        </p:txBody>
      </p:sp>
      <p:pic>
        <p:nvPicPr>
          <p:cNvPr descr="preencoded.png" id="378" name="Google Shape;378;g376e77c1851_0_127"/>
          <p:cNvPicPr preferRelativeResize="0"/>
          <p:nvPr/>
        </p:nvPicPr>
        <p:blipFill rotWithShape="1">
          <a:blip r:embed="rId4">
            <a:alphaModFix/>
          </a:blip>
          <a:srcRect b="0" l="0" r="0" t="0"/>
          <a:stretch/>
        </p:blipFill>
        <p:spPr>
          <a:xfrm>
            <a:off x="4728046" y="3646091"/>
            <a:ext cx="620167" cy="764233"/>
          </a:xfrm>
          <a:prstGeom prst="rect">
            <a:avLst/>
          </a:prstGeom>
          <a:noFill/>
          <a:ln>
            <a:noFill/>
          </a:ln>
        </p:spPr>
      </p:pic>
      <p:sp>
        <p:nvSpPr>
          <p:cNvPr id="379" name="Google Shape;379;g376e77c1851_0_127"/>
          <p:cNvSpPr/>
          <p:nvPr/>
        </p:nvSpPr>
        <p:spPr>
          <a:xfrm>
            <a:off x="5472172" y="3811400"/>
            <a:ext cx="2080800" cy="264600"/>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4C4C4D"/>
              </a:buClr>
              <a:buSzPts val="1400"/>
              <a:buFont typeface="Crimson Pro"/>
              <a:buNone/>
            </a:pPr>
            <a:r>
              <a:rPr i="0" lang="en-US" sz="1400" u="none" cap="none" strike="noStrike">
                <a:solidFill>
                  <a:srgbClr val="4C4C4D"/>
                </a:solidFill>
              </a:rPr>
              <a:t>Segment-Specific Models</a:t>
            </a:r>
            <a:endParaRPr i="0" sz="1400" u="none" cap="none" strike="noStrike"/>
          </a:p>
        </p:txBody>
      </p:sp>
      <p:sp>
        <p:nvSpPr>
          <p:cNvPr id="380" name="Google Shape;380;g376e77c1851_0_127"/>
          <p:cNvSpPr/>
          <p:nvPr/>
        </p:nvSpPr>
        <p:spPr>
          <a:xfrm>
            <a:off x="5472187" y="4082753"/>
            <a:ext cx="3180300" cy="264600"/>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4C4C4D"/>
              </a:buClr>
              <a:buSzPts val="1100"/>
              <a:buFont typeface="Heebo"/>
              <a:buNone/>
            </a:pPr>
            <a:r>
              <a:rPr i="0" lang="en-US" sz="1100" u="none" cap="none" strike="noStrike">
                <a:solidFill>
                  <a:srgbClr val="4C4C4D"/>
                </a:solidFill>
              </a:rPr>
              <a:t>Develop tailored scoring for each risk segment</a:t>
            </a:r>
            <a:endParaRPr i="0" sz="1100" u="none" cap="none" strike="noStrike"/>
          </a:p>
        </p:txBody>
      </p:sp>
      <p:pic>
        <p:nvPicPr>
          <p:cNvPr descr="preencoded.png" id="381" name="Google Shape;381;g376e77c1851_0_127"/>
          <p:cNvPicPr preferRelativeResize="0"/>
          <p:nvPr/>
        </p:nvPicPr>
        <p:blipFill rotWithShape="1">
          <a:blip r:embed="rId5">
            <a:alphaModFix/>
          </a:blip>
          <a:srcRect b="0" l="0" r="0" t="0"/>
          <a:stretch/>
        </p:blipFill>
        <p:spPr>
          <a:xfrm>
            <a:off x="4728046" y="4665068"/>
            <a:ext cx="620167" cy="764233"/>
          </a:xfrm>
          <a:prstGeom prst="rect">
            <a:avLst/>
          </a:prstGeom>
          <a:noFill/>
          <a:ln>
            <a:noFill/>
          </a:ln>
        </p:spPr>
      </p:pic>
      <p:sp>
        <p:nvSpPr>
          <p:cNvPr id="382" name="Google Shape;382;g376e77c1851_0_127"/>
          <p:cNvSpPr/>
          <p:nvPr/>
        </p:nvSpPr>
        <p:spPr>
          <a:xfrm>
            <a:off x="5472187" y="4830366"/>
            <a:ext cx="1550700" cy="258600"/>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4C4C4D"/>
              </a:buClr>
              <a:buSzPts val="1400"/>
              <a:buFont typeface="Crimson Pro"/>
              <a:buNone/>
            </a:pPr>
            <a:r>
              <a:rPr i="0" lang="en-US" sz="1400" u="none" cap="none" strike="noStrike">
                <a:solidFill>
                  <a:srgbClr val="4C4C4D"/>
                </a:solidFill>
              </a:rPr>
              <a:t>Temporal Validation</a:t>
            </a:r>
            <a:endParaRPr i="0" sz="1400" u="none" cap="none" strike="noStrike"/>
          </a:p>
        </p:txBody>
      </p:sp>
      <p:sp>
        <p:nvSpPr>
          <p:cNvPr id="383" name="Google Shape;383;g376e77c1851_0_127"/>
          <p:cNvSpPr/>
          <p:nvPr/>
        </p:nvSpPr>
        <p:spPr>
          <a:xfrm>
            <a:off x="5472187" y="5101729"/>
            <a:ext cx="3180300" cy="264600"/>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4C4C4D"/>
              </a:buClr>
              <a:buSzPts val="1100"/>
              <a:buFont typeface="Heebo"/>
              <a:buNone/>
            </a:pPr>
            <a:r>
              <a:rPr i="0" lang="en-US" sz="1100" u="none" cap="none" strike="noStrike">
                <a:solidFill>
                  <a:srgbClr val="4C4C4D"/>
                </a:solidFill>
              </a:rPr>
              <a:t>Cross-validation and out-of-time testing</a:t>
            </a:r>
            <a:endParaRPr i="0" sz="1100" u="none" cap="none" strike="noStrike"/>
          </a:p>
        </p:txBody>
      </p:sp>
      <p:sp>
        <p:nvSpPr>
          <p:cNvPr id="384" name="Google Shape;384;g376e77c1851_0_127"/>
          <p:cNvSpPr txBox="1"/>
          <p:nvPr>
            <p:ph type="title"/>
          </p:nvPr>
        </p:nvSpPr>
        <p:spPr>
          <a:xfrm>
            <a:off x="268113" y="102120"/>
            <a:ext cx="8229600" cy="654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sz="2800"/>
              <a:t>EDA Takeaways &amp; Next Steps</a:t>
            </a:r>
            <a:endParaRPr/>
          </a:p>
        </p:txBody>
      </p:sp>
      <p:cxnSp>
        <p:nvCxnSpPr>
          <p:cNvPr id="385" name="Google Shape;385;g376e77c1851_0_127"/>
          <p:cNvCxnSpPr/>
          <p:nvPr/>
        </p:nvCxnSpPr>
        <p:spPr>
          <a:xfrm>
            <a:off x="209861" y="206908"/>
            <a:ext cx="0" cy="419700"/>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376e77c1851_1_49"/>
          <p:cNvSpPr txBox="1"/>
          <p:nvPr/>
        </p:nvSpPr>
        <p:spPr>
          <a:xfrm>
            <a:off x="1018950" y="2907637"/>
            <a:ext cx="7106100" cy="677100"/>
          </a:xfrm>
          <a:prstGeom prst="rect">
            <a:avLst/>
          </a:prstGeom>
          <a:solidFill>
            <a:srgbClr val="D9D9D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solidFill>
                  <a:srgbClr val="666666"/>
                </a:solidFill>
              </a:rPr>
              <a:t>Models</a:t>
            </a:r>
            <a:endParaRPr sz="3200">
              <a:solidFill>
                <a:srgbClr val="6666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37559443208_0_135"/>
          <p:cNvSpPr/>
          <p:nvPr/>
        </p:nvSpPr>
        <p:spPr>
          <a:xfrm>
            <a:off x="197350" y="3670550"/>
            <a:ext cx="8572500" cy="2313000"/>
          </a:xfrm>
          <a:prstGeom prst="rect">
            <a:avLst/>
          </a:prstGeom>
          <a:solidFill>
            <a:srgbClr val="F3F3F3"/>
          </a:solidFill>
          <a:ln cap="flat" cmpd="sng" w="952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7" name="Google Shape;397;g37559443208_0_135"/>
          <p:cNvSpPr/>
          <p:nvPr/>
        </p:nvSpPr>
        <p:spPr>
          <a:xfrm>
            <a:off x="197350" y="958550"/>
            <a:ext cx="8572500" cy="2026200"/>
          </a:xfrm>
          <a:prstGeom prst="rect">
            <a:avLst/>
          </a:prstGeom>
          <a:solidFill>
            <a:srgbClr val="F3F3F3"/>
          </a:solidFill>
          <a:ln cap="flat" cmpd="sng" w="952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8" name="Google Shape;398;g37559443208_0_135"/>
          <p:cNvSpPr txBox="1"/>
          <p:nvPr>
            <p:ph idx="4294967295" type="title"/>
          </p:nvPr>
        </p:nvSpPr>
        <p:spPr>
          <a:xfrm>
            <a:off x="292608" y="188975"/>
            <a:ext cx="8229600" cy="493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sz="2800">
                <a:latin typeface="Arial"/>
                <a:ea typeface="Arial"/>
                <a:cs typeface="Arial"/>
                <a:sym typeface="Arial"/>
              </a:rPr>
              <a:t>Real-World Application &amp; Model Selection</a:t>
            </a:r>
            <a:endParaRPr sz="2800">
              <a:latin typeface="Arial"/>
              <a:ea typeface="Arial"/>
              <a:cs typeface="Arial"/>
              <a:sym typeface="Arial"/>
            </a:endParaRPr>
          </a:p>
        </p:txBody>
      </p:sp>
      <p:cxnSp>
        <p:nvCxnSpPr>
          <p:cNvPr id="399" name="Google Shape;399;g37559443208_0_135"/>
          <p:cNvCxnSpPr/>
          <p:nvPr/>
        </p:nvCxnSpPr>
        <p:spPr>
          <a:xfrm>
            <a:off x="209861" y="206908"/>
            <a:ext cx="0" cy="419700"/>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50"/>
              </a:srgbClr>
            </a:outerShdw>
          </a:effectLst>
        </p:spPr>
      </p:cxnSp>
      <p:sp>
        <p:nvSpPr>
          <p:cNvPr id="400" name="Google Shape;400;g37559443208_0_135"/>
          <p:cNvSpPr txBox="1"/>
          <p:nvPr/>
        </p:nvSpPr>
        <p:spPr>
          <a:xfrm>
            <a:off x="197350" y="1012025"/>
            <a:ext cx="8404800" cy="497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rPr>
              <a:t>Many financial institutions use advanced machine learning models for improved accuracy such as: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US" sz="1500">
                <a:solidFill>
                  <a:schemeClr val="dk1"/>
                </a:solidFill>
              </a:rPr>
              <a:t>Wells Fargo uses LightGBM &amp; XGBoost for risk analysis &amp; traditional models like Logistic Regression for credit decisioning</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US" sz="1500">
                <a:solidFill>
                  <a:schemeClr val="dk1"/>
                </a:solidFill>
              </a:rPr>
              <a:t>Citigroup (Citi) uses deep learning models for fraud detection and risk management</a:t>
            </a:r>
            <a:endParaRPr sz="1500">
              <a:solidFill>
                <a:schemeClr val="dk1"/>
              </a:solidFill>
            </a:endParaRPr>
          </a:p>
          <a:p>
            <a:pPr indent="0" lvl="0" marL="0" rtl="0" algn="l">
              <a:spcBef>
                <a:spcPts val="0"/>
              </a:spcBef>
              <a:spcAft>
                <a:spcPts val="0"/>
              </a:spcAft>
              <a:buNone/>
            </a:pPr>
            <a:r>
              <a:t/>
            </a:r>
            <a:endParaRPr i="1" sz="1500">
              <a:solidFill>
                <a:schemeClr val="dk1"/>
              </a:solidFill>
            </a:endParaRPr>
          </a:p>
          <a:p>
            <a:pPr indent="0" lvl="0" marL="0" rtl="0" algn="l">
              <a:spcBef>
                <a:spcPts val="0"/>
              </a:spcBef>
              <a:spcAft>
                <a:spcPts val="0"/>
              </a:spcAft>
              <a:buNone/>
            </a:pPr>
            <a:r>
              <a:rPr i="1" lang="en-US" sz="1100">
                <a:solidFill>
                  <a:schemeClr val="dk1"/>
                </a:solidFill>
              </a:rPr>
              <a:t>Based on publicly available data</a:t>
            </a:r>
            <a:endParaRPr i="1" sz="1100">
              <a:solidFill>
                <a:schemeClr val="dk1"/>
              </a:solidFill>
            </a:endParaRPr>
          </a:p>
          <a:p>
            <a:pPr indent="0" lvl="0" marL="0" rtl="0" algn="l">
              <a:spcBef>
                <a:spcPts val="0"/>
              </a:spcBef>
              <a:spcAft>
                <a:spcPts val="0"/>
              </a:spcAft>
              <a:buNone/>
            </a:pPr>
            <a:r>
              <a:t/>
            </a:r>
            <a:endParaRPr i="1" sz="1500">
              <a:solidFill>
                <a:schemeClr val="dk1"/>
              </a:solidFill>
            </a:endParaRPr>
          </a:p>
          <a:p>
            <a:pPr indent="0" lvl="0" marL="0" rtl="0" algn="l">
              <a:spcBef>
                <a:spcPts val="0"/>
              </a:spcBef>
              <a:spcAft>
                <a:spcPts val="0"/>
              </a:spcAft>
              <a:buNone/>
            </a:pPr>
            <a:r>
              <a:t/>
            </a:r>
            <a:endParaRPr i="1"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US" sz="1500">
                <a:solidFill>
                  <a:schemeClr val="dk1"/>
                </a:solidFill>
              </a:rPr>
              <a:t>Our Project Models (6):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US" sz="1500">
                <a:solidFill>
                  <a:schemeClr val="dk1"/>
                </a:solidFill>
              </a:rPr>
              <a:t>Logistic</a:t>
            </a:r>
            <a:r>
              <a:rPr b="1" lang="en-US" sz="1500">
                <a:solidFill>
                  <a:schemeClr val="dk1"/>
                </a:solidFill>
              </a:rPr>
              <a:t> Regression:</a:t>
            </a:r>
            <a:r>
              <a:rPr lang="en-US" sz="1500">
                <a:solidFill>
                  <a:schemeClr val="dk1"/>
                </a:solidFill>
              </a:rPr>
              <a:t> Used as interpretable baseline for a clear comparison with more complex models</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US" sz="1500">
                <a:solidFill>
                  <a:schemeClr val="dk1"/>
                </a:solidFill>
              </a:rPr>
              <a:t>XGBoost &amp; LightGBM: </a:t>
            </a:r>
            <a:r>
              <a:rPr lang="en-US" sz="1500">
                <a:solidFill>
                  <a:schemeClr val="dk1"/>
                </a:solidFill>
              </a:rPr>
              <a:t>Used as our high performance models due to their speed and accuracy</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US" sz="1500">
                <a:solidFill>
                  <a:schemeClr val="dk1"/>
                </a:solidFill>
              </a:rPr>
              <a:t>SVM: </a:t>
            </a:r>
            <a:r>
              <a:rPr lang="en-US" sz="1500">
                <a:solidFill>
                  <a:schemeClr val="dk1"/>
                </a:solidFill>
              </a:rPr>
              <a:t>Included to explore a non-linear approach</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US" sz="1500">
                <a:solidFill>
                  <a:schemeClr val="dk1"/>
                </a:solidFill>
              </a:rPr>
              <a:t>ANN &amp; 1D CNN:</a:t>
            </a:r>
            <a:r>
              <a:rPr lang="en-US" sz="1500">
                <a:solidFill>
                  <a:schemeClr val="dk1"/>
                </a:solidFill>
              </a:rPr>
              <a:t> Used as deep </a:t>
            </a:r>
            <a:r>
              <a:rPr lang="en-US" sz="1500">
                <a:solidFill>
                  <a:schemeClr val="dk1"/>
                </a:solidFill>
              </a:rPr>
              <a:t>learning</a:t>
            </a:r>
            <a:r>
              <a:rPr lang="en-US" sz="1500">
                <a:solidFill>
                  <a:schemeClr val="dk1"/>
                </a:solidFill>
              </a:rPr>
              <a:t> benchmark to evaluate a modern neural network approach to the problem</a:t>
            </a:r>
            <a:endParaRPr sz="15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8"/>
          <p:cNvSpPr txBox="1"/>
          <p:nvPr>
            <p:ph type="title"/>
          </p:nvPr>
        </p:nvSpPr>
        <p:spPr>
          <a:xfrm>
            <a:off x="292608" y="188975"/>
            <a:ext cx="8229600" cy="49345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sz="2800">
                <a:latin typeface="Arial"/>
                <a:ea typeface="Arial"/>
                <a:cs typeface="Arial"/>
                <a:sym typeface="Arial"/>
              </a:rPr>
              <a:t>Model 1: Logistic Regression &amp; Results</a:t>
            </a:r>
            <a:endParaRPr sz="2800">
              <a:latin typeface="Arial"/>
              <a:ea typeface="Arial"/>
              <a:cs typeface="Arial"/>
              <a:sym typeface="Arial"/>
            </a:endParaRPr>
          </a:p>
        </p:txBody>
      </p:sp>
      <p:sp>
        <p:nvSpPr>
          <p:cNvPr id="406" name="Google Shape;406;p8"/>
          <p:cNvSpPr txBox="1"/>
          <p:nvPr>
            <p:ph idx="1" type="body"/>
          </p:nvPr>
        </p:nvSpPr>
        <p:spPr>
          <a:xfrm>
            <a:off x="292608" y="989969"/>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400"/>
              <a:buNone/>
            </a:pPr>
            <a:r>
              <a:rPr b="1" lang="en-US" sz="1400">
                <a:latin typeface="Arial"/>
                <a:ea typeface="Arial"/>
                <a:cs typeface="Arial"/>
                <a:sym typeface="Arial"/>
              </a:rPr>
              <a:t>Model Summary &amp; Architecture: Logistic Regression </a:t>
            </a:r>
            <a:endParaRPr/>
          </a:p>
          <a:p>
            <a:pPr indent="-298450" lvl="0" marL="457200" rtl="0" algn="l">
              <a:spcBef>
                <a:spcPts val="280"/>
              </a:spcBef>
              <a:spcAft>
                <a:spcPts val="0"/>
              </a:spcAft>
              <a:buSzPts val="1100"/>
              <a:buFont typeface="Arial"/>
              <a:buChar char="•"/>
            </a:pPr>
            <a:r>
              <a:rPr lang="en-US" sz="1100">
                <a:latin typeface="Arial"/>
                <a:ea typeface="Arial"/>
                <a:cs typeface="Arial"/>
                <a:sym typeface="Arial"/>
              </a:rPr>
              <a:t>Linear model, easy to understand feature importance and direction of influence.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Used the logistic (sigmoid) function to produce probabilities between 0 and 1.</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Decision Rule: Default cutoff at 0.5 for classification.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Role in Analysis: Selected as the baseline model due to high interpretability and transparency.</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Data split 80% training and 20% validation</a:t>
            </a:r>
            <a:endParaRPr sz="1100">
              <a:latin typeface="Arial"/>
              <a:ea typeface="Arial"/>
              <a:cs typeface="Arial"/>
              <a:sym typeface="Arial"/>
            </a:endParaRPr>
          </a:p>
          <a:p>
            <a:pPr indent="0" lvl="0" marL="0" rtl="0" algn="l">
              <a:spcBef>
                <a:spcPts val="280"/>
              </a:spcBef>
              <a:spcAft>
                <a:spcPts val="0"/>
              </a:spcAft>
              <a:buClr>
                <a:schemeClr val="dk1"/>
              </a:buClr>
              <a:buSzPts val="1400"/>
              <a:buNone/>
            </a:pPr>
            <a:r>
              <a:t/>
            </a:r>
            <a:endParaRPr sz="1400">
              <a:latin typeface="Arial"/>
              <a:ea typeface="Arial"/>
              <a:cs typeface="Arial"/>
              <a:sym typeface="Arial"/>
            </a:endParaRPr>
          </a:p>
          <a:p>
            <a:pPr indent="0" lvl="0" marL="0" rtl="0" algn="l">
              <a:spcBef>
                <a:spcPts val="280"/>
              </a:spcBef>
              <a:spcAft>
                <a:spcPts val="0"/>
              </a:spcAft>
              <a:buClr>
                <a:schemeClr val="dk1"/>
              </a:buClr>
              <a:buSzPts val="1400"/>
              <a:buNone/>
            </a:pPr>
            <a:r>
              <a:rPr b="1" lang="en-US" sz="1400">
                <a:latin typeface="Arial"/>
                <a:ea typeface="Arial"/>
                <a:cs typeface="Arial"/>
                <a:sym typeface="Arial"/>
              </a:rPr>
              <a:t>Hyperparameter Tuning: </a:t>
            </a:r>
            <a:endParaRPr/>
          </a:p>
          <a:p>
            <a:pPr indent="0" lvl="0" marL="0" rtl="0" algn="l">
              <a:spcBef>
                <a:spcPts val="280"/>
              </a:spcBef>
              <a:spcAft>
                <a:spcPts val="0"/>
              </a:spcAft>
              <a:buClr>
                <a:schemeClr val="dk1"/>
              </a:buClr>
              <a:buSzPts val="1400"/>
              <a:buNone/>
            </a:pPr>
            <a:r>
              <a:rPr lang="en-US" sz="1100">
                <a:latin typeface="Arial"/>
                <a:ea typeface="Arial"/>
                <a:cs typeface="Arial"/>
                <a:sym typeface="Arial"/>
              </a:rPr>
              <a:t>GridSearchCV with</a:t>
            </a:r>
            <a:r>
              <a:rPr b="1" lang="en-US" sz="1100">
                <a:latin typeface="Arial"/>
                <a:ea typeface="Arial"/>
                <a:cs typeface="Arial"/>
                <a:sym typeface="Arial"/>
              </a:rPr>
              <a:t> 5-cross-fold validation</a:t>
            </a:r>
            <a:r>
              <a:rPr lang="en-US" sz="1100">
                <a:latin typeface="Arial"/>
                <a:ea typeface="Arial"/>
                <a:cs typeface="Arial"/>
                <a:sym typeface="Arial"/>
              </a:rPr>
              <a:t> was used</a:t>
            </a:r>
            <a:endParaRPr sz="1100">
              <a:latin typeface="Arial"/>
              <a:ea typeface="Arial"/>
              <a:cs typeface="Arial"/>
              <a:sym typeface="Arial"/>
            </a:endParaRPr>
          </a:p>
          <a:p>
            <a:pPr indent="0" lvl="0" marL="0" rtl="0" algn="l">
              <a:spcBef>
                <a:spcPts val="280"/>
              </a:spcBef>
              <a:spcAft>
                <a:spcPts val="0"/>
              </a:spcAft>
              <a:buClr>
                <a:schemeClr val="dk1"/>
              </a:buClr>
              <a:buSzPts val="1400"/>
              <a:buNone/>
            </a:pPr>
            <a:r>
              <a:rPr lang="en-US" sz="1100">
                <a:latin typeface="Arial"/>
                <a:ea typeface="Arial"/>
                <a:cs typeface="Arial"/>
                <a:sym typeface="Arial"/>
              </a:rPr>
              <a:t>to find optimal combination of:</a:t>
            </a:r>
            <a:endParaRPr sz="1100">
              <a:latin typeface="Arial"/>
              <a:ea typeface="Arial"/>
              <a:cs typeface="Arial"/>
              <a:sym typeface="Arial"/>
            </a:endParaRPr>
          </a:p>
          <a:p>
            <a:pPr indent="-298450" lvl="0" marL="457200" rtl="0" algn="l">
              <a:spcBef>
                <a:spcPts val="280"/>
              </a:spcBef>
              <a:spcAft>
                <a:spcPts val="0"/>
              </a:spcAft>
              <a:buSzPts val="1100"/>
              <a:buFont typeface="Arial"/>
              <a:buAutoNum type="arabicPeriod"/>
            </a:pPr>
            <a:r>
              <a:rPr b="1" lang="en-US" sz="1100">
                <a:latin typeface="Arial"/>
                <a:ea typeface="Arial"/>
                <a:cs typeface="Arial"/>
                <a:sym typeface="Arial"/>
              </a:rPr>
              <a:t>C: </a:t>
            </a:r>
            <a:r>
              <a:rPr lang="en-US" sz="1100">
                <a:latin typeface="Arial"/>
                <a:ea typeface="Arial"/>
                <a:cs typeface="Arial"/>
                <a:sym typeface="Arial"/>
              </a:rPr>
              <a:t>[0.01, 0.1, 1, 10, 100]</a:t>
            </a:r>
            <a:endParaRPr sz="1100"/>
          </a:p>
          <a:p>
            <a:pPr indent="-298450" lvl="0" marL="457200" rtl="0" algn="l">
              <a:spcBef>
                <a:spcPts val="0"/>
              </a:spcBef>
              <a:spcAft>
                <a:spcPts val="0"/>
              </a:spcAft>
              <a:buSzPts val="1100"/>
              <a:buFont typeface="Arial"/>
              <a:buAutoNum type="arabicPeriod"/>
            </a:pPr>
            <a:r>
              <a:rPr b="1" lang="en-US" sz="1100">
                <a:latin typeface="Arial"/>
                <a:ea typeface="Arial"/>
                <a:cs typeface="Arial"/>
                <a:sym typeface="Arial"/>
              </a:rPr>
              <a:t>Penalty: [</a:t>
            </a:r>
            <a:r>
              <a:rPr lang="en-US" sz="1100">
                <a:latin typeface="Arial"/>
                <a:ea typeface="Arial"/>
                <a:cs typeface="Arial"/>
                <a:sym typeface="Arial"/>
              </a:rPr>
              <a:t>L1 and L2]</a:t>
            </a:r>
            <a:endParaRPr sz="1100"/>
          </a:p>
          <a:p>
            <a:pPr indent="0" lvl="0" marL="0" rtl="0" algn="l">
              <a:spcBef>
                <a:spcPts val="280"/>
              </a:spcBef>
              <a:spcAft>
                <a:spcPts val="0"/>
              </a:spcAft>
              <a:buClr>
                <a:schemeClr val="dk1"/>
              </a:buClr>
              <a:buSzPts val="1400"/>
              <a:buNone/>
            </a:pPr>
            <a:r>
              <a:t/>
            </a:r>
            <a:endParaRPr sz="1100">
              <a:latin typeface="Arial"/>
              <a:ea typeface="Arial"/>
              <a:cs typeface="Arial"/>
              <a:sym typeface="Arial"/>
            </a:endParaRPr>
          </a:p>
          <a:p>
            <a:pPr indent="0" lvl="0" marL="0" rtl="0" algn="l">
              <a:spcBef>
                <a:spcPts val="280"/>
              </a:spcBef>
              <a:spcAft>
                <a:spcPts val="0"/>
              </a:spcAft>
              <a:buClr>
                <a:schemeClr val="dk1"/>
              </a:buClr>
              <a:buSzPts val="1400"/>
              <a:buNone/>
            </a:pPr>
            <a:r>
              <a:rPr b="1" lang="en-US" sz="1400">
                <a:latin typeface="Arial"/>
                <a:ea typeface="Arial"/>
                <a:cs typeface="Arial"/>
                <a:sym typeface="Arial"/>
              </a:rPr>
              <a:t>Best Parameters: </a:t>
            </a:r>
            <a:r>
              <a:rPr lang="en-US" sz="1100">
                <a:latin typeface="Arial"/>
                <a:ea typeface="Arial"/>
                <a:cs typeface="Arial"/>
                <a:sym typeface="Arial"/>
              </a:rPr>
              <a:t>{C: 0.1, Penalty: l1}</a:t>
            </a:r>
            <a:endParaRPr sz="2900"/>
          </a:p>
          <a:p>
            <a:pPr indent="0" lvl="0" marL="0" rtl="0" algn="l">
              <a:spcBef>
                <a:spcPts val="280"/>
              </a:spcBef>
              <a:spcAft>
                <a:spcPts val="0"/>
              </a:spcAft>
              <a:buClr>
                <a:schemeClr val="dk1"/>
              </a:buClr>
              <a:buSzPts val="1400"/>
              <a:buNone/>
            </a:pPr>
            <a:r>
              <a:t/>
            </a:r>
            <a:endParaRPr b="1" sz="1400">
              <a:latin typeface="Arial"/>
              <a:ea typeface="Arial"/>
              <a:cs typeface="Arial"/>
              <a:sym typeface="Arial"/>
            </a:endParaRPr>
          </a:p>
          <a:p>
            <a:pPr indent="0" lvl="0" marL="0" rtl="0" algn="l">
              <a:spcBef>
                <a:spcPts val="280"/>
              </a:spcBef>
              <a:spcAft>
                <a:spcPts val="0"/>
              </a:spcAft>
              <a:buClr>
                <a:schemeClr val="dk1"/>
              </a:buClr>
              <a:buSzPts val="1400"/>
              <a:buNone/>
            </a:pPr>
            <a:r>
              <a:rPr b="1" lang="en-US" sz="1400">
                <a:latin typeface="Arial"/>
                <a:ea typeface="Arial"/>
                <a:cs typeface="Arial"/>
                <a:sym typeface="Arial"/>
              </a:rPr>
              <a:t>ROC – AUC Score:</a:t>
            </a:r>
            <a:r>
              <a:rPr b="1" lang="en-US" sz="1100">
                <a:latin typeface="Arial"/>
                <a:ea typeface="Arial"/>
                <a:cs typeface="Arial"/>
                <a:sym typeface="Arial"/>
              </a:rPr>
              <a:t> </a:t>
            </a:r>
            <a:r>
              <a:rPr lang="en-US" sz="1100">
                <a:latin typeface="Arial"/>
                <a:ea typeface="Arial"/>
                <a:cs typeface="Arial"/>
                <a:sym typeface="Arial"/>
              </a:rPr>
              <a:t>0.8617</a:t>
            </a:r>
            <a:endParaRPr sz="1100">
              <a:latin typeface="Arial"/>
              <a:ea typeface="Arial"/>
              <a:cs typeface="Arial"/>
              <a:sym typeface="Arial"/>
            </a:endParaRPr>
          </a:p>
          <a:p>
            <a:pPr indent="0" lvl="0" marL="0" rtl="0" algn="l">
              <a:spcBef>
                <a:spcPts val="280"/>
              </a:spcBef>
              <a:spcAft>
                <a:spcPts val="0"/>
              </a:spcAft>
              <a:buClr>
                <a:schemeClr val="dk1"/>
              </a:buClr>
              <a:buSzPts val="1400"/>
              <a:buNone/>
            </a:pPr>
            <a:r>
              <a:t/>
            </a:r>
            <a:endParaRPr sz="1400">
              <a:latin typeface="Arial"/>
              <a:ea typeface="Arial"/>
              <a:cs typeface="Arial"/>
              <a:sym typeface="Arial"/>
            </a:endParaRPr>
          </a:p>
          <a:p>
            <a:pPr indent="0" lvl="0" marL="0" rtl="0" algn="l">
              <a:spcBef>
                <a:spcPts val="280"/>
              </a:spcBef>
              <a:spcAft>
                <a:spcPts val="0"/>
              </a:spcAft>
              <a:buClr>
                <a:schemeClr val="dk1"/>
              </a:buClr>
              <a:buSzPts val="1400"/>
              <a:buNone/>
            </a:pPr>
            <a:r>
              <a:rPr b="1" lang="en-US" sz="1400">
                <a:latin typeface="Arial"/>
                <a:ea typeface="Arial"/>
                <a:cs typeface="Arial"/>
                <a:sym typeface="Arial"/>
              </a:rPr>
              <a:t>Time taken: </a:t>
            </a:r>
            <a:r>
              <a:rPr lang="en-US" sz="1100">
                <a:latin typeface="Arial"/>
                <a:ea typeface="Arial"/>
                <a:cs typeface="Arial"/>
                <a:sym typeface="Arial"/>
              </a:rPr>
              <a:t>7.12 seconds</a:t>
            </a:r>
            <a:endParaRPr sz="1100">
              <a:latin typeface="Arial"/>
              <a:ea typeface="Arial"/>
              <a:cs typeface="Arial"/>
              <a:sym typeface="Arial"/>
            </a:endParaRPr>
          </a:p>
        </p:txBody>
      </p:sp>
      <p:graphicFrame>
        <p:nvGraphicFramePr>
          <p:cNvPr id="407" name="Google Shape;407;p8"/>
          <p:cNvGraphicFramePr/>
          <p:nvPr/>
        </p:nvGraphicFramePr>
        <p:xfrm>
          <a:off x="4922202" y="2999312"/>
          <a:ext cx="3000000" cy="3000000"/>
        </p:xfrm>
        <a:graphic>
          <a:graphicData uri="http://schemas.openxmlformats.org/drawingml/2006/table">
            <a:tbl>
              <a:tblPr>
                <a:noFill/>
                <a:tableStyleId>{160F62C5-645F-4ED4-B09B-F17F5CFFEC94}</a:tableStyleId>
              </a:tblPr>
              <a:tblGrid>
                <a:gridCol w="900000"/>
                <a:gridCol w="900000"/>
                <a:gridCol w="900000"/>
                <a:gridCol w="900000"/>
              </a:tblGrid>
              <a:tr h="139275">
                <a:tc gridSpan="4">
                  <a:txBody>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Classification Report - </a:t>
                      </a:r>
                      <a:r>
                        <a:rPr b="1" lang="en-US" sz="1200">
                          <a:solidFill>
                            <a:srgbClr val="FFFFFF"/>
                          </a:solidFill>
                        </a:rPr>
                        <a:t>pre-tuning</a:t>
                      </a:r>
                      <a:endParaRPr b="1" i="0" sz="1200" u="none" cap="none" strike="noStrike">
                        <a:solidFill>
                          <a:srgbClr val="FFFFFF"/>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hMerge="1"/>
                <a:tc hMerge="1"/>
                <a:tc hMerge="1"/>
              </a:tr>
              <a:tr h="139275">
                <a:tc>
                  <a:txBody>
                    <a:bodyPr/>
                    <a:lstStyle/>
                    <a:p>
                      <a:pPr indent="0" lvl="0" marL="0" marR="0" rtl="0" algn="l">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Precision</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Recall</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F1-Score</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solidFill>
                      <a:schemeClr val="accent2"/>
                    </a:solidFill>
                  </a:tcPr>
                </a:tc>
              </a:tr>
              <a:tr h="264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0</a:t>
                      </a:r>
                      <a:endParaRPr/>
                    </a:p>
                  </a:txBody>
                  <a:tcPr marT="9525" marB="0" marR="9525" marL="9525" anchor="b">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US" sz="1200"/>
                        <a:t>0.88</a:t>
                      </a:r>
                      <a:endParaRPr sz="1200"/>
                    </a:p>
                  </a:txBody>
                  <a:tcPr marT="91425" marB="91425" marR="91425" marL="91425"/>
                </a:tc>
                <a:tc>
                  <a:txBody>
                    <a:bodyPr/>
                    <a:lstStyle/>
                    <a:p>
                      <a:pPr indent="0" lvl="0" marL="0" rtl="0" algn="l">
                        <a:spcBef>
                          <a:spcPts val="0"/>
                        </a:spcBef>
                        <a:spcAft>
                          <a:spcPts val="0"/>
                        </a:spcAft>
                        <a:buNone/>
                      </a:pPr>
                      <a:r>
                        <a:rPr lang="en-US" sz="1200"/>
                        <a:t>0.95</a:t>
                      </a:r>
                      <a:endParaRPr sz="1200"/>
                    </a:p>
                  </a:txBody>
                  <a:tcPr marT="91425" marB="91425" marR="91425" marL="91425"/>
                </a:tc>
                <a:tc>
                  <a:txBody>
                    <a:bodyPr/>
                    <a:lstStyle/>
                    <a:p>
                      <a:pPr indent="0" lvl="0" marL="0" rtl="0" algn="l">
                        <a:spcBef>
                          <a:spcPts val="0"/>
                        </a:spcBef>
                        <a:spcAft>
                          <a:spcPts val="0"/>
                        </a:spcAft>
                        <a:buNone/>
                      </a:pPr>
                      <a:r>
                        <a:rPr lang="en-US" sz="1200"/>
                        <a:t>0.91</a:t>
                      </a:r>
                      <a:endParaRPr sz="1200"/>
                    </a:p>
                  </a:txBody>
                  <a:tcPr marT="91425" marB="91425" marR="91425" marL="91425"/>
                </a:tc>
              </a:tr>
              <a:tr h="264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1</a:t>
                      </a:r>
                      <a:endParaRPr/>
                    </a:p>
                  </a:txBody>
                  <a:tcPr marT="9525" marB="0" marR="9525" marL="9525" anchor="b">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US" sz="1200"/>
                        <a:t>0.75</a:t>
                      </a:r>
                      <a:endParaRPr sz="1200"/>
                    </a:p>
                  </a:txBody>
                  <a:tcPr marT="91425" marB="91425" marR="91425" marL="91425"/>
                </a:tc>
                <a:tc>
                  <a:txBody>
                    <a:bodyPr/>
                    <a:lstStyle/>
                    <a:p>
                      <a:pPr indent="0" lvl="0" marL="0" rtl="0" algn="l">
                        <a:spcBef>
                          <a:spcPts val="0"/>
                        </a:spcBef>
                        <a:spcAft>
                          <a:spcPts val="0"/>
                        </a:spcAft>
                        <a:buNone/>
                      </a:pPr>
                      <a:r>
                        <a:rPr lang="en-US" sz="1200"/>
                        <a:t>0.53</a:t>
                      </a:r>
                      <a:endParaRPr sz="1200"/>
                    </a:p>
                  </a:txBody>
                  <a:tcPr marT="91425" marB="91425" marR="91425" marL="91425"/>
                </a:tc>
                <a:tc>
                  <a:txBody>
                    <a:bodyPr/>
                    <a:lstStyle/>
                    <a:p>
                      <a:pPr indent="0" lvl="0" marL="0" rtl="0" algn="l">
                        <a:spcBef>
                          <a:spcPts val="0"/>
                        </a:spcBef>
                        <a:spcAft>
                          <a:spcPts val="0"/>
                        </a:spcAft>
                        <a:buNone/>
                      </a:pPr>
                      <a:r>
                        <a:rPr lang="en-US" sz="1200"/>
                        <a:t>0.62</a:t>
                      </a:r>
                      <a:endParaRPr sz="1200"/>
                    </a:p>
                  </a:txBody>
                  <a:tcPr marT="91425" marB="91425" marR="91425" marL="91425"/>
                </a:tc>
              </a:tr>
              <a:tr h="41275">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r>
              <a:tr h="139275">
                <a:tc>
                  <a:txBody>
                    <a:bodyPr/>
                    <a:lstStyle/>
                    <a:p>
                      <a:pPr indent="0" lvl="0" marL="0" marR="0" rtl="0" algn="ctr">
                        <a:spcBef>
                          <a:spcPts val="0"/>
                        </a:spcBef>
                        <a:spcAft>
                          <a:spcPts val="0"/>
                        </a:spcAft>
                        <a:buClr>
                          <a:schemeClr val="dk1"/>
                        </a:buClr>
                        <a:buSzPts val="1200"/>
                        <a:buFont typeface="Arial"/>
                        <a:buNone/>
                      </a:pPr>
                      <a:r>
                        <a:rPr b="1" lang="en-US" sz="1200" u="none" cap="none" strike="noStrike">
                          <a:solidFill>
                            <a:schemeClr val="dk1"/>
                          </a:solidFill>
                          <a:latin typeface="Arial"/>
                          <a:ea typeface="Arial"/>
                          <a:cs typeface="Arial"/>
                          <a:sym typeface="Arial"/>
                        </a:rPr>
                        <a:t>Accuracy</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b="1" lang="en-US" sz="1100">
                          <a:solidFill>
                            <a:schemeClr val="dk1"/>
                          </a:solidFill>
                        </a:rPr>
                        <a:t>0.86</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cxnSp>
        <p:nvCxnSpPr>
          <p:cNvPr id="408" name="Google Shape;408;p8"/>
          <p:cNvCxnSpPr/>
          <p:nvPr/>
        </p:nvCxnSpPr>
        <p:spPr>
          <a:xfrm>
            <a:off x="209861" y="206908"/>
            <a:ext cx="0" cy="419724"/>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47"/>
              </a:srgbClr>
            </a:outerShdw>
          </a:effectLst>
        </p:spPr>
      </p:cxnSp>
      <p:graphicFrame>
        <p:nvGraphicFramePr>
          <p:cNvPr id="409" name="Google Shape;409;p8"/>
          <p:cNvGraphicFramePr/>
          <p:nvPr/>
        </p:nvGraphicFramePr>
        <p:xfrm>
          <a:off x="4965452" y="4729987"/>
          <a:ext cx="3000000" cy="3000000"/>
        </p:xfrm>
        <a:graphic>
          <a:graphicData uri="http://schemas.openxmlformats.org/drawingml/2006/table">
            <a:tbl>
              <a:tblPr>
                <a:noFill/>
                <a:tableStyleId>{160F62C5-645F-4ED4-B09B-F17F5CFFEC94}</a:tableStyleId>
              </a:tblPr>
              <a:tblGrid>
                <a:gridCol w="900000"/>
                <a:gridCol w="900000"/>
                <a:gridCol w="900000"/>
                <a:gridCol w="900000"/>
              </a:tblGrid>
              <a:tr h="141750">
                <a:tc gridSpan="4">
                  <a:txBody>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Classification Report - </a:t>
                      </a:r>
                      <a:r>
                        <a:rPr b="1" lang="en-US" sz="1200">
                          <a:solidFill>
                            <a:srgbClr val="FFFFFF"/>
                          </a:solidFill>
                        </a:rPr>
                        <a:t>post-tuning</a:t>
                      </a:r>
                      <a:endParaRPr b="1" i="0" sz="1200" u="none" cap="none" strike="noStrike">
                        <a:solidFill>
                          <a:srgbClr val="FFFFFF"/>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hMerge="1"/>
                <a:tc hMerge="1"/>
                <a:tc hMerge="1"/>
              </a:tr>
              <a:tr h="141750">
                <a:tc>
                  <a:txBody>
                    <a:bodyPr/>
                    <a:lstStyle/>
                    <a:p>
                      <a:pPr indent="0" lvl="0" marL="0" marR="0" rtl="0" algn="l">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Precision</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Recall</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F1-Score</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0.88</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0.95</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0.91</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0.75</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0.53</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0.62</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2000">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dk1"/>
                        </a:buClr>
                        <a:buSzPts val="1200"/>
                        <a:buFont typeface="Arial"/>
                        <a:buNone/>
                      </a:pPr>
                      <a:r>
                        <a:rPr b="1" lang="en-US" sz="1200" u="none" cap="none" strike="noStrike">
                          <a:solidFill>
                            <a:schemeClr val="dk1"/>
                          </a:solidFill>
                          <a:latin typeface="Arial"/>
                          <a:ea typeface="Arial"/>
                          <a:cs typeface="Arial"/>
                          <a:sym typeface="Arial"/>
                        </a:rPr>
                        <a:t>Accuracy</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200"/>
                        <a:buFont typeface="Arial"/>
                        <a:buNone/>
                      </a:pPr>
                      <a:r>
                        <a:rPr lang="en-US" sz="1200">
                          <a:solidFill>
                            <a:schemeClr val="dk1"/>
                          </a:solidFill>
                        </a:rPr>
                        <a:t>0.86</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0"/>
          <p:cNvSpPr txBox="1"/>
          <p:nvPr>
            <p:ph type="title"/>
          </p:nvPr>
        </p:nvSpPr>
        <p:spPr>
          <a:xfrm>
            <a:off x="310896" y="228336"/>
            <a:ext cx="8229600" cy="41972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latin typeface="Arial"/>
                <a:ea typeface="Arial"/>
                <a:cs typeface="Arial"/>
                <a:sym typeface="Arial"/>
              </a:rPr>
              <a:t>Model 2: Support Vector Machine (SVM)</a:t>
            </a:r>
            <a:endParaRPr sz="2800">
              <a:latin typeface="Arial"/>
              <a:ea typeface="Arial"/>
              <a:cs typeface="Arial"/>
              <a:sym typeface="Arial"/>
            </a:endParaRPr>
          </a:p>
        </p:txBody>
      </p:sp>
      <p:sp>
        <p:nvSpPr>
          <p:cNvPr id="415" name="Google Shape;415;p10"/>
          <p:cNvSpPr txBox="1"/>
          <p:nvPr>
            <p:ph idx="1" type="body"/>
          </p:nvPr>
        </p:nvSpPr>
        <p:spPr>
          <a:xfrm>
            <a:off x="209861" y="841248"/>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77777"/>
              <a:buNone/>
            </a:pPr>
            <a:r>
              <a:rPr b="1" lang="en-US" sz="1800">
                <a:latin typeface="Arial"/>
                <a:ea typeface="Arial"/>
                <a:cs typeface="Arial"/>
                <a:sym typeface="Arial"/>
              </a:rPr>
              <a:t>Model Summary:</a:t>
            </a:r>
            <a:endParaRPr sz="1800"/>
          </a:p>
          <a:p>
            <a:pPr indent="0" lvl="0" marL="0" rtl="0" algn="l">
              <a:spcBef>
                <a:spcPts val="280"/>
              </a:spcBef>
              <a:spcAft>
                <a:spcPts val="0"/>
              </a:spcAft>
              <a:buClr>
                <a:schemeClr val="dk1"/>
              </a:buClr>
              <a:buSzPct val="100000"/>
              <a:buNone/>
            </a:pPr>
            <a:r>
              <a:rPr lang="en-US" sz="1400">
                <a:latin typeface="Arial"/>
                <a:ea typeface="Arial"/>
                <a:cs typeface="Arial"/>
                <a:sym typeface="Arial"/>
              </a:rPr>
              <a:t>It was included to demonstrate the project's capability to handle a variety of algorithms, including those that are not tree-based. It is known for its effectiveness in high-dimensional spaces and for its ability to model complex decision boundaries.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rPr lang="en-US" sz="1400">
                <a:latin typeface="Arial"/>
                <a:ea typeface="Arial"/>
                <a:cs typeface="Arial"/>
                <a:sym typeface="Arial"/>
              </a:rPr>
              <a:t>Data split 80% training and 20% validation</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a:p>
            <a:pPr indent="0" lvl="0" marL="0" rtl="0" algn="l">
              <a:spcBef>
                <a:spcPts val="280"/>
              </a:spcBef>
              <a:spcAft>
                <a:spcPts val="0"/>
              </a:spcAft>
              <a:buClr>
                <a:schemeClr val="dk1"/>
              </a:buClr>
              <a:buSzPct val="77777"/>
              <a:buNone/>
            </a:pPr>
            <a:r>
              <a:rPr b="1" lang="en-US" sz="1800">
                <a:latin typeface="Arial"/>
                <a:ea typeface="Arial"/>
                <a:cs typeface="Arial"/>
                <a:sym typeface="Arial"/>
              </a:rPr>
              <a:t>Hyperparameter Tuning: </a:t>
            </a:r>
            <a:endParaRPr sz="1800"/>
          </a:p>
          <a:p>
            <a:pPr indent="0" lvl="0" marL="0" rtl="0" algn="l">
              <a:spcBef>
                <a:spcPts val="280"/>
              </a:spcBef>
              <a:spcAft>
                <a:spcPts val="0"/>
              </a:spcAft>
              <a:buClr>
                <a:schemeClr val="dk1"/>
              </a:buClr>
              <a:buSzPct val="100000"/>
              <a:buNone/>
            </a:pPr>
            <a:r>
              <a:rPr lang="en-US" sz="1400">
                <a:latin typeface="Arial"/>
                <a:ea typeface="Arial"/>
                <a:cs typeface="Arial"/>
                <a:sym typeface="Arial"/>
              </a:rPr>
              <a:t>GridSearchCV with 3 fold cross validation used to optimize for the best C, gamma, and kernel combination</a:t>
            </a:r>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rPr b="1" lang="en-US" sz="1400">
                <a:latin typeface="Arial"/>
                <a:ea typeface="Arial"/>
                <a:cs typeface="Arial"/>
                <a:sym typeface="Arial"/>
              </a:rPr>
              <a:t>Key Parameters Used: </a:t>
            </a:r>
            <a:endParaRPr/>
          </a:p>
          <a:p>
            <a:pPr indent="0" lvl="0" marL="0" rtl="0" algn="l">
              <a:spcBef>
                <a:spcPts val="280"/>
              </a:spcBef>
              <a:spcAft>
                <a:spcPts val="0"/>
              </a:spcAft>
              <a:buClr>
                <a:schemeClr val="dk1"/>
              </a:buClr>
              <a:buSzPct val="100000"/>
              <a:buNone/>
            </a:pPr>
            <a:r>
              <a:rPr lang="en-US" sz="1400">
                <a:latin typeface="Arial"/>
                <a:ea typeface="Arial"/>
                <a:cs typeface="Arial"/>
                <a:sym typeface="Arial"/>
              </a:rPr>
              <a:t>C: regularization parameter [0.1, 1]</a:t>
            </a:r>
            <a:endParaRPr/>
          </a:p>
          <a:p>
            <a:pPr indent="0" lvl="0" marL="0" rtl="0" algn="l">
              <a:spcBef>
                <a:spcPts val="280"/>
              </a:spcBef>
              <a:spcAft>
                <a:spcPts val="0"/>
              </a:spcAft>
              <a:buClr>
                <a:schemeClr val="dk1"/>
              </a:buClr>
              <a:buSzPct val="100000"/>
              <a:buNone/>
            </a:pPr>
            <a:r>
              <a:rPr lang="en-US" sz="1400">
                <a:latin typeface="Arial"/>
                <a:ea typeface="Arial"/>
                <a:cs typeface="Arial"/>
                <a:sym typeface="Arial"/>
              </a:rPr>
              <a:t>Gamma: [scale, auto]</a:t>
            </a:r>
            <a:endParaRPr/>
          </a:p>
          <a:p>
            <a:pPr indent="0" lvl="0" marL="0" rtl="0" algn="l">
              <a:spcBef>
                <a:spcPts val="280"/>
              </a:spcBef>
              <a:spcAft>
                <a:spcPts val="0"/>
              </a:spcAft>
              <a:buClr>
                <a:schemeClr val="dk1"/>
              </a:buClr>
              <a:buSzPct val="100000"/>
              <a:buNone/>
            </a:pPr>
            <a:r>
              <a:rPr lang="en-US" sz="1400">
                <a:latin typeface="Arial"/>
                <a:ea typeface="Arial"/>
                <a:cs typeface="Arial"/>
                <a:sym typeface="Arial"/>
              </a:rPr>
              <a:t>Kernel: rbf</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rPr b="1" lang="en-US" sz="1400">
                <a:latin typeface="Arial"/>
                <a:ea typeface="Arial"/>
                <a:cs typeface="Arial"/>
                <a:sym typeface="Arial"/>
              </a:rPr>
              <a:t>Best Parameters: </a:t>
            </a:r>
            <a:endParaRPr b="1" sz="1400">
              <a:latin typeface="Arial"/>
              <a:ea typeface="Arial"/>
              <a:cs typeface="Arial"/>
              <a:sym typeface="Arial"/>
            </a:endParaRPr>
          </a:p>
          <a:p>
            <a:pPr indent="0" lvl="0" marL="0" rtl="0" algn="l">
              <a:spcBef>
                <a:spcPts val="280"/>
              </a:spcBef>
              <a:spcAft>
                <a:spcPts val="0"/>
              </a:spcAft>
              <a:buClr>
                <a:schemeClr val="dk1"/>
              </a:buClr>
              <a:buSzPct val="100000"/>
              <a:buNone/>
            </a:pPr>
            <a:r>
              <a:rPr b="1" lang="en-US" sz="1400">
                <a:latin typeface="Arial"/>
                <a:ea typeface="Arial"/>
                <a:cs typeface="Arial"/>
                <a:sym typeface="Arial"/>
              </a:rPr>
              <a:t>C</a:t>
            </a:r>
            <a:r>
              <a:rPr lang="en-US" sz="1400">
                <a:latin typeface="Arial"/>
                <a:ea typeface="Arial"/>
                <a:cs typeface="Arial"/>
                <a:sym typeface="Arial"/>
              </a:rPr>
              <a:t>: 1</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rPr b="1" lang="en-US" sz="1400">
                <a:latin typeface="Arial"/>
                <a:ea typeface="Arial"/>
                <a:cs typeface="Arial"/>
                <a:sym typeface="Arial"/>
              </a:rPr>
              <a:t>Gamma</a:t>
            </a:r>
            <a:r>
              <a:rPr lang="en-US" sz="1400">
                <a:latin typeface="Arial"/>
                <a:ea typeface="Arial"/>
                <a:cs typeface="Arial"/>
                <a:sym typeface="Arial"/>
              </a:rPr>
              <a:t>: scale</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rPr b="1" lang="en-US" sz="1400">
                <a:latin typeface="Arial"/>
                <a:ea typeface="Arial"/>
                <a:cs typeface="Arial"/>
                <a:sym typeface="Arial"/>
              </a:rPr>
              <a:t>Kernel</a:t>
            </a:r>
            <a:r>
              <a:rPr lang="en-US" sz="1400">
                <a:latin typeface="Arial"/>
                <a:ea typeface="Arial"/>
                <a:cs typeface="Arial"/>
                <a:sym typeface="Arial"/>
              </a:rPr>
              <a:t>: rbf</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rPr b="1" lang="en-US" sz="1400">
                <a:latin typeface="Arial"/>
                <a:ea typeface="Arial"/>
                <a:cs typeface="Arial"/>
                <a:sym typeface="Arial"/>
              </a:rPr>
              <a:t>TIme Taken:</a:t>
            </a:r>
            <a:r>
              <a:rPr lang="en-US" sz="1400">
                <a:latin typeface="Arial"/>
                <a:ea typeface="Arial"/>
                <a:cs typeface="Arial"/>
                <a:sym typeface="Arial"/>
              </a:rPr>
              <a:t> 387.32 seconds</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p:txBody>
      </p:sp>
      <p:cxnSp>
        <p:nvCxnSpPr>
          <p:cNvPr id="416" name="Google Shape;416;p10"/>
          <p:cNvCxnSpPr/>
          <p:nvPr/>
        </p:nvCxnSpPr>
        <p:spPr>
          <a:xfrm>
            <a:off x="209861" y="206908"/>
            <a:ext cx="0" cy="419724"/>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47"/>
              </a:srgbClr>
            </a:outerShdw>
          </a:effectLst>
        </p:spPr>
      </p:cxnSp>
      <p:graphicFrame>
        <p:nvGraphicFramePr>
          <p:cNvPr id="417" name="Google Shape;417;p10"/>
          <p:cNvGraphicFramePr/>
          <p:nvPr/>
        </p:nvGraphicFramePr>
        <p:xfrm>
          <a:off x="4324661" y="2869191"/>
          <a:ext cx="3000000" cy="3000000"/>
        </p:xfrm>
        <a:graphic>
          <a:graphicData uri="http://schemas.openxmlformats.org/drawingml/2006/table">
            <a:tbl>
              <a:tblPr>
                <a:noFill/>
                <a:tableStyleId>{160F62C5-645F-4ED4-B09B-F17F5CFFEC94}</a:tableStyleId>
              </a:tblPr>
              <a:tblGrid>
                <a:gridCol w="900000"/>
                <a:gridCol w="900000"/>
                <a:gridCol w="900000"/>
                <a:gridCol w="900000"/>
              </a:tblGrid>
              <a:tr h="141750">
                <a:tc gridSpan="4">
                  <a:txBody>
                    <a:bodyPr/>
                    <a:lstStyle/>
                    <a:p>
                      <a:pPr indent="0" lvl="0" marL="0" marR="0" rtl="0" algn="ctr">
                        <a:lnSpc>
                          <a:spcPct val="100000"/>
                        </a:lnSpc>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Classification Report pre-tuning</a:t>
                      </a:r>
                      <a:endParaRPr b="1" sz="1200" u="none" cap="none" strike="noStrike">
                        <a:solidFill>
                          <a:schemeClr val="lt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hMerge="1"/>
                <a:tc hMerge="1"/>
                <a:tc hMerge="1"/>
              </a:tr>
              <a:tr h="141750">
                <a:tc>
                  <a:txBody>
                    <a:bodyPr/>
                    <a:lstStyle/>
                    <a:p>
                      <a:pPr indent="0" lvl="0" marL="0" marR="0" rtl="0" algn="l">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Precision</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Recall</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F1-Score</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0.99</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0.94</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0.93</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0.62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0.74</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2000">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dk1"/>
                        </a:buClr>
                        <a:buSzPts val="1200"/>
                        <a:buFont typeface="Arial"/>
                        <a:buNone/>
                      </a:pPr>
                      <a:r>
                        <a:rPr b="1" lang="en-US" sz="1200" u="none" cap="none" strike="noStrike">
                          <a:solidFill>
                            <a:schemeClr val="dk1"/>
                          </a:solidFill>
                          <a:latin typeface="Arial"/>
                          <a:ea typeface="Arial"/>
                          <a:cs typeface="Arial"/>
                          <a:sym typeface="Arial"/>
                        </a:rPr>
                        <a:t>Accuracy</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a:t>
                      </a:r>
                      <a:r>
                        <a:rPr lang="en-US" sz="1200">
                          <a:solidFill>
                            <a:schemeClr val="dk1"/>
                          </a:solidFill>
                        </a:rPr>
                        <a:t>91</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418" name="Google Shape;418;p10"/>
          <p:cNvGraphicFramePr/>
          <p:nvPr/>
        </p:nvGraphicFramePr>
        <p:xfrm>
          <a:off x="4324661" y="4333191"/>
          <a:ext cx="3000000" cy="3000000"/>
        </p:xfrm>
        <a:graphic>
          <a:graphicData uri="http://schemas.openxmlformats.org/drawingml/2006/table">
            <a:tbl>
              <a:tblPr>
                <a:noFill/>
                <a:tableStyleId>{160F62C5-645F-4ED4-B09B-F17F5CFFEC94}</a:tableStyleId>
              </a:tblPr>
              <a:tblGrid>
                <a:gridCol w="900000"/>
                <a:gridCol w="900000"/>
                <a:gridCol w="900000"/>
                <a:gridCol w="900000"/>
              </a:tblGrid>
              <a:tr h="141750">
                <a:tc gridSpan="4">
                  <a:txBody>
                    <a:bodyPr/>
                    <a:lstStyle/>
                    <a:p>
                      <a:pPr indent="0" lvl="0" marL="0" marR="0" rtl="0" algn="ctr">
                        <a:lnSpc>
                          <a:spcPct val="100000"/>
                        </a:lnSpc>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Classification Report post-tuning</a:t>
                      </a:r>
                      <a:endParaRPr b="1" sz="1200" u="none" cap="none" strike="noStrike">
                        <a:solidFill>
                          <a:schemeClr val="lt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hMerge="1"/>
                <a:tc hMerge="1"/>
                <a:tc hMerge="1"/>
              </a:tr>
              <a:tr h="141750">
                <a:tc>
                  <a:txBody>
                    <a:bodyPr/>
                    <a:lstStyle/>
                    <a:p>
                      <a:pPr indent="0" lvl="0" marL="0" marR="0" rtl="0" algn="l">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Precision</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Recall</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F1-Score</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0.99</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0.94</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0.93</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0.62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0.74</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2000">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dk1"/>
                        </a:buClr>
                        <a:buSzPts val="1200"/>
                        <a:buFont typeface="Arial"/>
                        <a:buNone/>
                      </a:pPr>
                      <a:r>
                        <a:rPr b="1" lang="en-US" sz="1200" u="none" cap="none" strike="noStrike">
                          <a:solidFill>
                            <a:schemeClr val="dk1"/>
                          </a:solidFill>
                          <a:latin typeface="Arial"/>
                          <a:ea typeface="Arial"/>
                          <a:cs typeface="Arial"/>
                          <a:sym typeface="Arial"/>
                        </a:rPr>
                        <a:t>Accuracy</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a:t>
                      </a:r>
                      <a:r>
                        <a:rPr lang="en-US" sz="1200">
                          <a:solidFill>
                            <a:schemeClr val="dk1"/>
                          </a:solidFill>
                        </a:rPr>
                        <a:t>91</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2"/>
          <p:cNvSpPr txBox="1"/>
          <p:nvPr>
            <p:ph type="title"/>
          </p:nvPr>
        </p:nvSpPr>
        <p:spPr>
          <a:xfrm>
            <a:off x="356616" y="261190"/>
            <a:ext cx="8229600" cy="35199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sz="2800">
                <a:latin typeface="Arial"/>
                <a:ea typeface="Arial"/>
                <a:cs typeface="Arial"/>
                <a:sym typeface="Arial"/>
              </a:rPr>
              <a:t>Model 3: 1D CNN  &amp; Results</a:t>
            </a:r>
            <a:endParaRPr sz="2800">
              <a:latin typeface="Arial"/>
              <a:ea typeface="Arial"/>
              <a:cs typeface="Arial"/>
              <a:sym typeface="Arial"/>
            </a:endParaRPr>
          </a:p>
        </p:txBody>
      </p:sp>
      <p:sp>
        <p:nvSpPr>
          <p:cNvPr id="424" name="Google Shape;424;p12"/>
          <p:cNvSpPr txBox="1"/>
          <p:nvPr>
            <p:ph idx="1" type="body"/>
          </p:nvPr>
        </p:nvSpPr>
        <p:spPr>
          <a:xfrm>
            <a:off x="209861" y="851302"/>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400"/>
              <a:buNone/>
            </a:pPr>
            <a:r>
              <a:rPr b="1" lang="en-US" sz="1400">
                <a:latin typeface="Arial"/>
                <a:ea typeface="Arial"/>
                <a:cs typeface="Arial"/>
                <a:sym typeface="Arial"/>
              </a:rPr>
              <a:t>Model Summary &amp; Architecture:</a:t>
            </a:r>
            <a:endParaRPr/>
          </a:p>
          <a:p>
            <a:pPr indent="-298450" lvl="0" marL="457200" rtl="0" algn="l">
              <a:spcBef>
                <a:spcPts val="280"/>
              </a:spcBef>
              <a:spcAft>
                <a:spcPts val="0"/>
              </a:spcAft>
              <a:buSzPts val="1100"/>
              <a:buFont typeface="Arial"/>
              <a:buChar char="•"/>
            </a:pPr>
            <a:r>
              <a:rPr lang="en-US" sz="1100">
                <a:latin typeface="Arial"/>
                <a:ea typeface="Arial"/>
                <a:cs typeface="Arial"/>
                <a:sym typeface="Arial"/>
              </a:rPr>
              <a:t>A 1D CNN was included to explore a deep learning approach to the problem by processing sequences of data (in this case, the numerical features).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Uses a Conv1D layer to learn patterns across adjacent features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A Flatten layer used to transforms the 2D output of the convolution to a 1D vector</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US" sz="1100">
                <a:latin typeface="Arial"/>
                <a:ea typeface="Arial"/>
                <a:cs typeface="Arial"/>
                <a:sym typeface="Arial"/>
              </a:rPr>
              <a:t>Input Layer</a:t>
            </a:r>
            <a:r>
              <a:rPr lang="en-US" sz="1100">
                <a:latin typeface="Arial"/>
                <a:ea typeface="Arial"/>
                <a:cs typeface="Arial"/>
                <a:sym typeface="Arial"/>
              </a:rPr>
              <a:t>: Conv1D(filters=32, kernel_size=2, activation='relu')</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US" sz="1100">
                <a:latin typeface="Arial"/>
                <a:ea typeface="Arial"/>
                <a:cs typeface="Arial"/>
                <a:sym typeface="Arial"/>
              </a:rPr>
              <a:t>Hidden Layers: </a:t>
            </a:r>
            <a:r>
              <a:rPr lang="en-US" sz="1100">
                <a:latin typeface="Arial"/>
                <a:ea typeface="Arial"/>
                <a:cs typeface="Arial"/>
                <a:sym typeface="Arial"/>
              </a:rPr>
              <a:t>Dense(128, activation='relu'), Dense(64, activation='relu'), Dense(32, activation='relu')</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US" sz="1100">
                <a:latin typeface="Arial"/>
                <a:ea typeface="Arial"/>
                <a:cs typeface="Arial"/>
                <a:sym typeface="Arial"/>
              </a:rPr>
              <a:t>Output Layer: </a:t>
            </a:r>
            <a:r>
              <a:rPr lang="en-US" sz="1100">
                <a:latin typeface="Arial"/>
                <a:ea typeface="Arial"/>
                <a:cs typeface="Arial"/>
                <a:sym typeface="Arial"/>
              </a:rPr>
              <a:t>Dense(1, activation='sigmoid') for binary classification.</a:t>
            </a:r>
            <a:endParaRPr sz="1100">
              <a:latin typeface="Arial"/>
              <a:ea typeface="Arial"/>
              <a:cs typeface="Arial"/>
              <a:sym typeface="Arial"/>
            </a:endParaRPr>
          </a:p>
          <a:p>
            <a:pPr indent="0" lvl="0" marL="0" rtl="0" algn="l">
              <a:spcBef>
                <a:spcPts val="280"/>
              </a:spcBef>
              <a:spcAft>
                <a:spcPts val="0"/>
              </a:spcAft>
              <a:buClr>
                <a:schemeClr val="dk1"/>
              </a:buClr>
              <a:buSzPts val="1400"/>
              <a:buNone/>
            </a:pPr>
            <a:r>
              <a:t/>
            </a:r>
            <a:endParaRPr sz="1400">
              <a:latin typeface="Arial"/>
              <a:ea typeface="Arial"/>
              <a:cs typeface="Arial"/>
              <a:sym typeface="Arial"/>
            </a:endParaRPr>
          </a:p>
          <a:p>
            <a:pPr indent="0" lvl="0" marL="0" rtl="0" algn="l">
              <a:spcBef>
                <a:spcPts val="280"/>
              </a:spcBef>
              <a:spcAft>
                <a:spcPts val="0"/>
              </a:spcAft>
              <a:buClr>
                <a:schemeClr val="dk1"/>
              </a:buClr>
              <a:buSzPts val="1400"/>
              <a:buNone/>
            </a:pPr>
            <a:r>
              <a:rPr b="1" lang="en-US" sz="1400">
                <a:latin typeface="Arial"/>
                <a:ea typeface="Arial"/>
                <a:cs typeface="Arial"/>
                <a:sym typeface="Arial"/>
              </a:rPr>
              <a:t>Training Details: </a:t>
            </a:r>
            <a:endParaRPr b="1" sz="1400">
              <a:latin typeface="Arial"/>
              <a:ea typeface="Arial"/>
              <a:cs typeface="Arial"/>
              <a:sym typeface="Arial"/>
            </a:endParaRPr>
          </a:p>
          <a:p>
            <a:pPr indent="0" lvl="0" marL="0" rtl="0" algn="l">
              <a:spcBef>
                <a:spcPts val="280"/>
              </a:spcBef>
              <a:spcAft>
                <a:spcPts val="0"/>
              </a:spcAft>
              <a:buClr>
                <a:schemeClr val="dk1"/>
              </a:buClr>
              <a:buSzPts val="1400"/>
              <a:buNone/>
            </a:pPr>
            <a:r>
              <a:rPr b="1" lang="en-US" sz="1100">
                <a:latin typeface="Arial"/>
                <a:ea typeface="Arial"/>
                <a:cs typeface="Arial"/>
                <a:sym typeface="Arial"/>
              </a:rPr>
              <a:t>Optimizer: </a:t>
            </a:r>
            <a:r>
              <a:rPr lang="en-US" sz="1100">
                <a:latin typeface="Arial"/>
                <a:ea typeface="Arial"/>
                <a:cs typeface="Arial"/>
                <a:sym typeface="Arial"/>
              </a:rPr>
              <a:t>Adam</a:t>
            </a:r>
            <a:endParaRPr sz="1100">
              <a:latin typeface="Arial"/>
              <a:ea typeface="Arial"/>
              <a:cs typeface="Arial"/>
              <a:sym typeface="Arial"/>
            </a:endParaRPr>
          </a:p>
          <a:p>
            <a:pPr indent="0" lvl="0" marL="0" rtl="0" algn="l">
              <a:spcBef>
                <a:spcPts val="280"/>
              </a:spcBef>
              <a:spcAft>
                <a:spcPts val="0"/>
              </a:spcAft>
              <a:buClr>
                <a:schemeClr val="dk1"/>
              </a:buClr>
              <a:buSzPts val="1400"/>
              <a:buNone/>
            </a:pPr>
            <a:r>
              <a:rPr b="1" lang="en-US" sz="1100">
                <a:latin typeface="Arial"/>
                <a:ea typeface="Arial"/>
                <a:cs typeface="Arial"/>
                <a:sym typeface="Arial"/>
              </a:rPr>
              <a:t>Epochs: </a:t>
            </a:r>
            <a:r>
              <a:rPr lang="en-US" sz="1100">
                <a:latin typeface="Arial"/>
                <a:ea typeface="Arial"/>
                <a:cs typeface="Arial"/>
                <a:sym typeface="Arial"/>
              </a:rPr>
              <a:t>10</a:t>
            </a:r>
            <a:endParaRPr sz="1100">
              <a:latin typeface="Arial"/>
              <a:ea typeface="Arial"/>
              <a:cs typeface="Arial"/>
              <a:sym typeface="Arial"/>
            </a:endParaRPr>
          </a:p>
          <a:p>
            <a:pPr indent="0" lvl="0" marL="0" rtl="0" algn="l">
              <a:spcBef>
                <a:spcPts val="280"/>
              </a:spcBef>
              <a:spcAft>
                <a:spcPts val="0"/>
              </a:spcAft>
              <a:buClr>
                <a:schemeClr val="dk1"/>
              </a:buClr>
              <a:buSzPts val="1400"/>
              <a:buNone/>
            </a:pPr>
            <a:r>
              <a:t/>
            </a:r>
            <a:endParaRPr sz="1100">
              <a:latin typeface="Arial"/>
              <a:ea typeface="Arial"/>
              <a:cs typeface="Arial"/>
              <a:sym typeface="Arial"/>
            </a:endParaRPr>
          </a:p>
          <a:p>
            <a:pPr indent="0" lvl="0" marL="0" rtl="0" algn="l">
              <a:spcBef>
                <a:spcPts val="280"/>
              </a:spcBef>
              <a:spcAft>
                <a:spcPts val="0"/>
              </a:spcAft>
              <a:buClr>
                <a:schemeClr val="dk1"/>
              </a:buClr>
              <a:buSzPts val="1400"/>
              <a:buNone/>
            </a:pPr>
            <a:r>
              <a:rPr b="1" lang="en-US" sz="1100">
                <a:latin typeface="Arial"/>
                <a:ea typeface="Arial"/>
                <a:cs typeface="Arial"/>
                <a:sym typeface="Arial"/>
              </a:rPr>
              <a:t>Time taken:</a:t>
            </a:r>
            <a:r>
              <a:rPr lang="en-US" sz="1100">
                <a:latin typeface="Arial"/>
                <a:ea typeface="Arial"/>
                <a:cs typeface="Arial"/>
                <a:sym typeface="Arial"/>
              </a:rPr>
              <a:t> 32.44 seconds</a:t>
            </a:r>
            <a:endParaRPr sz="1100">
              <a:latin typeface="Arial"/>
              <a:ea typeface="Arial"/>
              <a:cs typeface="Arial"/>
              <a:sym typeface="Arial"/>
            </a:endParaRPr>
          </a:p>
          <a:p>
            <a:pPr indent="0" lvl="0" marL="0" rtl="0" algn="l">
              <a:spcBef>
                <a:spcPts val="280"/>
              </a:spcBef>
              <a:spcAft>
                <a:spcPts val="0"/>
              </a:spcAft>
              <a:buClr>
                <a:schemeClr val="dk1"/>
              </a:buClr>
              <a:buSzPts val="1400"/>
              <a:buNone/>
            </a:pPr>
            <a:r>
              <a:t/>
            </a:r>
            <a:endParaRPr sz="1400">
              <a:latin typeface="Arial"/>
              <a:ea typeface="Arial"/>
              <a:cs typeface="Arial"/>
              <a:sym typeface="Arial"/>
            </a:endParaRPr>
          </a:p>
        </p:txBody>
      </p:sp>
      <p:cxnSp>
        <p:nvCxnSpPr>
          <p:cNvPr id="425" name="Google Shape;425;p12"/>
          <p:cNvCxnSpPr/>
          <p:nvPr/>
        </p:nvCxnSpPr>
        <p:spPr>
          <a:xfrm>
            <a:off x="209861" y="206908"/>
            <a:ext cx="0" cy="419724"/>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47"/>
              </a:srgbClr>
            </a:outerShdw>
          </a:effectLst>
        </p:spPr>
      </p:cxnSp>
      <p:graphicFrame>
        <p:nvGraphicFramePr>
          <p:cNvPr id="426" name="Google Shape;426;p12"/>
          <p:cNvGraphicFramePr/>
          <p:nvPr/>
        </p:nvGraphicFramePr>
        <p:xfrm>
          <a:off x="4939811" y="2657908"/>
          <a:ext cx="3000000" cy="3000000"/>
        </p:xfrm>
        <a:graphic>
          <a:graphicData uri="http://schemas.openxmlformats.org/drawingml/2006/table">
            <a:tbl>
              <a:tblPr>
                <a:noFill/>
                <a:tableStyleId>{160F62C5-645F-4ED4-B09B-F17F5CFFEC94}</a:tableStyleId>
              </a:tblPr>
              <a:tblGrid>
                <a:gridCol w="900000"/>
                <a:gridCol w="900000"/>
                <a:gridCol w="900000"/>
                <a:gridCol w="900000"/>
              </a:tblGrid>
              <a:tr h="141750">
                <a:tc gridSpan="4">
                  <a:txBody>
                    <a:bodyPr/>
                    <a:lstStyle/>
                    <a:p>
                      <a:pPr indent="0" lvl="0" marL="0" marR="0" rtl="0" algn="ctr">
                        <a:lnSpc>
                          <a:spcPct val="100000"/>
                        </a:lnSpc>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Classification Report</a:t>
                      </a:r>
                      <a:endParaRPr b="1" sz="1200" u="none" cap="none" strike="noStrike">
                        <a:solidFill>
                          <a:schemeClr val="lt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hMerge="1"/>
                <a:tc hMerge="1"/>
                <a:tc hMerge="1"/>
              </a:tr>
              <a:tr h="141750">
                <a:tc>
                  <a:txBody>
                    <a:bodyPr/>
                    <a:lstStyle/>
                    <a:p>
                      <a:pPr indent="0" lvl="0" marL="0" marR="0" rtl="0" algn="l">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Precision</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Recall</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F1-Score</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0.99</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0.94</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a:t>
                      </a:r>
                      <a:r>
                        <a:rPr lang="en-US" sz="1200">
                          <a:solidFill>
                            <a:schemeClr val="dk1"/>
                          </a:solidFill>
                        </a:rPr>
                        <a:t>3</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a:t>
                      </a:r>
                      <a:r>
                        <a:rPr lang="en-US" sz="1200">
                          <a:solidFill>
                            <a:schemeClr val="dk1"/>
                          </a:solidFill>
                        </a:rPr>
                        <a:t>61</a:t>
                      </a:r>
                      <a:endParaRPr b="0" sz="1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0.74</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2000">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dk1"/>
                        </a:buClr>
                        <a:buSzPts val="1200"/>
                        <a:buFont typeface="Arial"/>
                        <a:buNone/>
                      </a:pPr>
                      <a:r>
                        <a:rPr b="1" lang="en-US" sz="1200" u="none" cap="none" strike="noStrike">
                          <a:solidFill>
                            <a:schemeClr val="dk1"/>
                          </a:solidFill>
                          <a:latin typeface="Arial"/>
                          <a:ea typeface="Arial"/>
                          <a:cs typeface="Arial"/>
                          <a:sym typeface="Arial"/>
                        </a:rPr>
                        <a:t>Accuracy</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0.91</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
          <p:cNvSpPr txBox="1"/>
          <p:nvPr>
            <p:ph type="title"/>
          </p:nvPr>
        </p:nvSpPr>
        <p:spPr>
          <a:xfrm>
            <a:off x="224421" y="216846"/>
            <a:ext cx="8229600" cy="4385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latin typeface="Arial"/>
                <a:ea typeface="Arial"/>
                <a:cs typeface="Arial"/>
                <a:sym typeface="Arial"/>
              </a:rPr>
              <a:t>Model 4: Artificial Neural Networks &amp; Results</a:t>
            </a:r>
            <a:endParaRPr sz="2800">
              <a:latin typeface="Arial"/>
              <a:ea typeface="Arial"/>
              <a:cs typeface="Arial"/>
              <a:sym typeface="Arial"/>
            </a:endParaRPr>
          </a:p>
        </p:txBody>
      </p:sp>
      <p:sp>
        <p:nvSpPr>
          <p:cNvPr id="432" name="Google Shape;432;p7"/>
          <p:cNvSpPr txBox="1"/>
          <p:nvPr>
            <p:ph idx="1" type="body"/>
          </p:nvPr>
        </p:nvSpPr>
        <p:spPr>
          <a:xfrm>
            <a:off x="209861" y="861953"/>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b="1" lang="en-US" sz="1500">
                <a:latin typeface="Arial"/>
                <a:ea typeface="Arial"/>
                <a:cs typeface="Arial"/>
                <a:sym typeface="Arial"/>
              </a:rPr>
              <a:t>Model Summary &amp; Architecture: Artificial Neural Network (ANN)</a:t>
            </a:r>
            <a:endParaRPr sz="1500"/>
          </a:p>
          <a:p>
            <a:pPr indent="0" lvl="0" marL="0" rtl="0" algn="l">
              <a:spcBef>
                <a:spcPts val="272"/>
              </a:spcBef>
              <a:spcAft>
                <a:spcPts val="0"/>
              </a:spcAft>
              <a:buClr>
                <a:schemeClr val="dk1"/>
              </a:buClr>
              <a:buSzPts val="1600"/>
              <a:buNone/>
            </a:pPr>
            <a:r>
              <a:rPr lang="en-US" sz="1150">
                <a:latin typeface="Arial"/>
                <a:ea typeface="Arial"/>
                <a:cs typeface="Arial"/>
                <a:sym typeface="Arial"/>
              </a:rPr>
              <a:t>A Sequential model built with Dense layers and Dropout for regularization. </a:t>
            </a:r>
            <a:r>
              <a:rPr lang="en-US" sz="1150">
                <a:latin typeface="Arial"/>
                <a:ea typeface="Arial"/>
                <a:cs typeface="Arial"/>
                <a:sym typeface="Arial"/>
              </a:rPr>
              <a:t>Data split 80% training and 20% validation.</a:t>
            </a:r>
            <a:endParaRPr sz="1150">
              <a:latin typeface="Arial"/>
              <a:ea typeface="Arial"/>
              <a:cs typeface="Arial"/>
              <a:sym typeface="Arial"/>
            </a:endParaRPr>
          </a:p>
          <a:p>
            <a:pPr indent="0" lvl="0" marL="0" rtl="0" algn="l">
              <a:spcBef>
                <a:spcPts val="272"/>
              </a:spcBef>
              <a:spcAft>
                <a:spcPts val="0"/>
              </a:spcAft>
              <a:buClr>
                <a:schemeClr val="dk1"/>
              </a:buClr>
              <a:buSzPts val="1600"/>
              <a:buNone/>
            </a:pPr>
            <a:r>
              <a:t/>
            </a:r>
            <a:endParaRPr sz="1600">
              <a:latin typeface="Arial"/>
              <a:ea typeface="Arial"/>
              <a:cs typeface="Arial"/>
              <a:sym typeface="Arial"/>
            </a:endParaRPr>
          </a:p>
          <a:p>
            <a:pPr indent="0" lvl="0" marL="0" rtl="0" algn="l">
              <a:spcBef>
                <a:spcPts val="272"/>
              </a:spcBef>
              <a:spcAft>
                <a:spcPts val="0"/>
              </a:spcAft>
              <a:buClr>
                <a:schemeClr val="dk1"/>
              </a:buClr>
              <a:buSzPts val="1600"/>
              <a:buNone/>
            </a:pPr>
            <a:r>
              <a:rPr b="1" lang="en-US" sz="1100">
                <a:latin typeface="Arial"/>
                <a:ea typeface="Arial"/>
                <a:cs typeface="Arial"/>
                <a:sym typeface="Arial"/>
              </a:rPr>
              <a:t>Input Layer: </a:t>
            </a:r>
            <a:r>
              <a:rPr lang="en-US" sz="1100">
                <a:latin typeface="Arial"/>
                <a:ea typeface="Arial"/>
                <a:cs typeface="Arial"/>
                <a:sym typeface="Arial"/>
              </a:rPr>
              <a:t>Dense(128, activation: ‘relu’)</a:t>
            </a:r>
            <a:endParaRPr sz="1100">
              <a:latin typeface="Arial"/>
              <a:ea typeface="Arial"/>
              <a:cs typeface="Arial"/>
              <a:sym typeface="Arial"/>
            </a:endParaRPr>
          </a:p>
          <a:p>
            <a:pPr indent="0" lvl="0" marL="0" rtl="0" algn="l">
              <a:spcBef>
                <a:spcPts val="272"/>
              </a:spcBef>
              <a:spcAft>
                <a:spcPts val="0"/>
              </a:spcAft>
              <a:buClr>
                <a:schemeClr val="dk1"/>
              </a:buClr>
              <a:buSzPts val="1600"/>
              <a:buNone/>
            </a:pPr>
            <a:r>
              <a:rPr b="1" lang="en-US" sz="1100">
                <a:latin typeface="Arial"/>
                <a:ea typeface="Arial"/>
                <a:cs typeface="Arial"/>
                <a:sym typeface="Arial"/>
              </a:rPr>
              <a:t>Hidden Layers:</a:t>
            </a:r>
            <a:r>
              <a:rPr lang="en-US" sz="1100">
                <a:latin typeface="Arial"/>
                <a:ea typeface="Arial"/>
                <a:cs typeface="Arial"/>
                <a:sym typeface="Arial"/>
              </a:rPr>
              <a:t> Dense (64, activation: ‘relu’), Dense(32, activation: ‘relu’)</a:t>
            </a:r>
            <a:endParaRPr sz="1100">
              <a:latin typeface="Arial"/>
              <a:ea typeface="Arial"/>
              <a:cs typeface="Arial"/>
              <a:sym typeface="Arial"/>
            </a:endParaRPr>
          </a:p>
          <a:p>
            <a:pPr indent="0" lvl="0" marL="0" rtl="0" algn="l">
              <a:spcBef>
                <a:spcPts val="272"/>
              </a:spcBef>
              <a:spcAft>
                <a:spcPts val="0"/>
              </a:spcAft>
              <a:buClr>
                <a:schemeClr val="dk1"/>
              </a:buClr>
              <a:buSzPts val="1600"/>
              <a:buNone/>
            </a:pPr>
            <a:r>
              <a:rPr b="1" lang="en-US" sz="1100">
                <a:latin typeface="Arial"/>
                <a:ea typeface="Arial"/>
                <a:cs typeface="Arial"/>
                <a:sym typeface="Arial"/>
              </a:rPr>
              <a:t>Output Later: </a:t>
            </a:r>
            <a:r>
              <a:rPr lang="en-US" sz="1100">
                <a:latin typeface="Arial"/>
                <a:ea typeface="Arial"/>
                <a:cs typeface="Arial"/>
                <a:sym typeface="Arial"/>
              </a:rPr>
              <a:t>Dense(1, activation: ‘sigmoid’) for binary classification</a:t>
            </a:r>
            <a:endParaRPr sz="1100">
              <a:latin typeface="Arial"/>
              <a:ea typeface="Arial"/>
              <a:cs typeface="Arial"/>
              <a:sym typeface="Arial"/>
            </a:endParaRPr>
          </a:p>
          <a:p>
            <a:pPr indent="0" lvl="0" marL="0" rtl="0" algn="l">
              <a:spcBef>
                <a:spcPts val="272"/>
              </a:spcBef>
              <a:spcAft>
                <a:spcPts val="0"/>
              </a:spcAft>
              <a:buClr>
                <a:schemeClr val="dk1"/>
              </a:buClr>
              <a:buSzPts val="1600"/>
              <a:buNone/>
            </a:pPr>
            <a:r>
              <a:t/>
            </a:r>
            <a:endParaRPr b="1" sz="1600">
              <a:latin typeface="Arial"/>
              <a:ea typeface="Arial"/>
              <a:cs typeface="Arial"/>
              <a:sym typeface="Arial"/>
            </a:endParaRPr>
          </a:p>
          <a:p>
            <a:pPr indent="0" lvl="0" marL="0" rtl="0" algn="l">
              <a:spcBef>
                <a:spcPts val="272"/>
              </a:spcBef>
              <a:spcAft>
                <a:spcPts val="0"/>
              </a:spcAft>
              <a:buNone/>
            </a:pPr>
            <a:r>
              <a:rPr b="1" lang="en-US" sz="1600">
                <a:latin typeface="Arial"/>
                <a:ea typeface="Arial"/>
                <a:cs typeface="Arial"/>
                <a:sym typeface="Arial"/>
              </a:rPr>
              <a:t>Training details &amp; Key Parameters: </a:t>
            </a:r>
            <a:endParaRPr b="1" sz="1600">
              <a:latin typeface="Arial"/>
              <a:ea typeface="Arial"/>
              <a:cs typeface="Arial"/>
              <a:sym typeface="Arial"/>
            </a:endParaRPr>
          </a:p>
          <a:p>
            <a:pPr indent="0" lvl="0" marL="0" rtl="0" algn="l">
              <a:spcBef>
                <a:spcPts val="272"/>
              </a:spcBef>
              <a:spcAft>
                <a:spcPts val="0"/>
              </a:spcAft>
              <a:buNone/>
            </a:pPr>
            <a:r>
              <a:rPr b="1" lang="en-US" sz="1100">
                <a:latin typeface="Arial"/>
                <a:ea typeface="Arial"/>
                <a:cs typeface="Arial"/>
                <a:sym typeface="Arial"/>
              </a:rPr>
              <a:t>Optimizer: </a:t>
            </a:r>
            <a:r>
              <a:rPr lang="en-US" sz="1100">
                <a:latin typeface="Arial"/>
                <a:ea typeface="Arial"/>
                <a:cs typeface="Arial"/>
                <a:sym typeface="Arial"/>
              </a:rPr>
              <a:t>Adam</a:t>
            </a:r>
            <a:endParaRPr sz="1100">
              <a:latin typeface="Arial"/>
              <a:ea typeface="Arial"/>
              <a:cs typeface="Arial"/>
              <a:sym typeface="Arial"/>
            </a:endParaRPr>
          </a:p>
          <a:p>
            <a:pPr indent="0" lvl="0" marL="0" rtl="0" algn="l">
              <a:spcBef>
                <a:spcPts val="272"/>
              </a:spcBef>
              <a:spcAft>
                <a:spcPts val="0"/>
              </a:spcAft>
              <a:buNone/>
            </a:pPr>
            <a:r>
              <a:rPr b="1" lang="en-US" sz="1100">
                <a:latin typeface="Arial"/>
                <a:ea typeface="Arial"/>
                <a:cs typeface="Arial"/>
                <a:sym typeface="Arial"/>
              </a:rPr>
              <a:t>Epochs: </a:t>
            </a:r>
            <a:r>
              <a:rPr lang="en-US" sz="1100">
                <a:latin typeface="Arial"/>
                <a:ea typeface="Arial"/>
                <a:cs typeface="Arial"/>
                <a:sym typeface="Arial"/>
              </a:rPr>
              <a:t>50</a:t>
            </a:r>
            <a:endParaRPr sz="1100">
              <a:latin typeface="Arial"/>
              <a:ea typeface="Arial"/>
              <a:cs typeface="Arial"/>
              <a:sym typeface="Arial"/>
            </a:endParaRPr>
          </a:p>
          <a:p>
            <a:pPr indent="0" lvl="0" marL="0" rtl="0" algn="l">
              <a:spcBef>
                <a:spcPts val="272"/>
              </a:spcBef>
              <a:spcAft>
                <a:spcPts val="0"/>
              </a:spcAft>
              <a:buNone/>
            </a:pPr>
            <a:r>
              <a:rPr b="1" lang="en-US" sz="1100">
                <a:latin typeface="Arial"/>
                <a:ea typeface="Arial"/>
                <a:cs typeface="Arial"/>
                <a:sym typeface="Arial"/>
              </a:rPr>
              <a:t>Threshold: </a:t>
            </a:r>
            <a:r>
              <a:rPr lang="en-US" sz="1100">
                <a:latin typeface="Arial"/>
                <a:ea typeface="Arial"/>
                <a:cs typeface="Arial"/>
                <a:sym typeface="Arial"/>
              </a:rPr>
              <a:t>0.4 (trial and error)</a:t>
            </a:r>
            <a:endParaRPr sz="1100">
              <a:latin typeface="Arial"/>
              <a:ea typeface="Arial"/>
              <a:cs typeface="Arial"/>
              <a:sym typeface="Arial"/>
            </a:endParaRPr>
          </a:p>
          <a:p>
            <a:pPr indent="0" lvl="0" marL="0" rtl="0" algn="l">
              <a:spcBef>
                <a:spcPts val="272"/>
              </a:spcBef>
              <a:spcAft>
                <a:spcPts val="0"/>
              </a:spcAft>
              <a:buClr>
                <a:schemeClr val="dk1"/>
              </a:buClr>
              <a:buSzPts val="1600"/>
              <a:buNone/>
            </a:pPr>
            <a:r>
              <a:rPr b="1" lang="en-US" sz="1100">
                <a:latin typeface="Arial"/>
                <a:ea typeface="Arial"/>
                <a:cs typeface="Arial"/>
                <a:sym typeface="Arial"/>
              </a:rPr>
              <a:t>Drop out: </a:t>
            </a:r>
            <a:r>
              <a:rPr lang="en-US" sz="1100">
                <a:latin typeface="Arial"/>
                <a:ea typeface="Arial"/>
                <a:cs typeface="Arial"/>
                <a:sym typeface="Arial"/>
              </a:rPr>
              <a:t>(0.2, 0.2)</a:t>
            </a:r>
            <a:endParaRPr sz="1100">
              <a:latin typeface="Arial"/>
              <a:ea typeface="Arial"/>
              <a:cs typeface="Arial"/>
              <a:sym typeface="Arial"/>
            </a:endParaRPr>
          </a:p>
          <a:p>
            <a:pPr indent="0" lvl="0" marL="0" rtl="0" algn="l">
              <a:spcBef>
                <a:spcPts val="272"/>
              </a:spcBef>
              <a:spcAft>
                <a:spcPts val="0"/>
              </a:spcAft>
              <a:buClr>
                <a:schemeClr val="dk1"/>
              </a:buClr>
              <a:buSzPts val="1600"/>
              <a:buNone/>
            </a:pPr>
            <a:r>
              <a:t/>
            </a:r>
            <a:endParaRPr sz="1100"/>
          </a:p>
          <a:p>
            <a:pPr indent="0" lvl="0" marL="0" rtl="0" algn="l">
              <a:spcBef>
                <a:spcPts val="272"/>
              </a:spcBef>
              <a:spcAft>
                <a:spcPts val="0"/>
              </a:spcAft>
              <a:buClr>
                <a:schemeClr val="dk1"/>
              </a:buClr>
              <a:buSzPts val="1600"/>
              <a:buNone/>
            </a:pPr>
            <a:r>
              <a:t/>
            </a:r>
            <a:endParaRPr sz="1600">
              <a:latin typeface="Arial"/>
              <a:ea typeface="Arial"/>
              <a:cs typeface="Arial"/>
              <a:sym typeface="Arial"/>
            </a:endParaRPr>
          </a:p>
          <a:p>
            <a:pPr indent="0" lvl="0" marL="0" rtl="0" algn="l">
              <a:spcBef>
                <a:spcPts val="272"/>
              </a:spcBef>
              <a:spcAft>
                <a:spcPts val="0"/>
              </a:spcAft>
              <a:buClr>
                <a:schemeClr val="dk1"/>
              </a:buClr>
              <a:buSzPts val="1600"/>
              <a:buNone/>
            </a:pPr>
            <a:r>
              <a:rPr b="1" lang="en-US" sz="1100">
                <a:latin typeface="Arial"/>
                <a:ea typeface="Arial"/>
                <a:cs typeface="Arial"/>
                <a:sym typeface="Arial"/>
              </a:rPr>
              <a:t>ROC – AUC Score: </a:t>
            </a:r>
            <a:r>
              <a:rPr lang="en-US" sz="1100">
                <a:latin typeface="Arial"/>
                <a:ea typeface="Arial"/>
                <a:cs typeface="Arial"/>
                <a:sym typeface="Arial"/>
              </a:rPr>
              <a:t>0.8952</a:t>
            </a:r>
            <a:endParaRPr sz="1100"/>
          </a:p>
          <a:p>
            <a:pPr indent="0" lvl="0" marL="0" rtl="0" algn="l">
              <a:spcBef>
                <a:spcPts val="272"/>
              </a:spcBef>
              <a:spcAft>
                <a:spcPts val="0"/>
              </a:spcAft>
              <a:buClr>
                <a:schemeClr val="dk1"/>
              </a:buClr>
              <a:buSzPts val="1600"/>
              <a:buNone/>
            </a:pPr>
            <a:r>
              <a:t/>
            </a:r>
            <a:endParaRPr sz="1600">
              <a:latin typeface="Arial"/>
              <a:ea typeface="Arial"/>
              <a:cs typeface="Arial"/>
              <a:sym typeface="Arial"/>
            </a:endParaRPr>
          </a:p>
          <a:p>
            <a:pPr indent="0" lvl="0" marL="0" rtl="0" algn="l">
              <a:spcBef>
                <a:spcPts val="272"/>
              </a:spcBef>
              <a:spcAft>
                <a:spcPts val="0"/>
              </a:spcAft>
              <a:buClr>
                <a:schemeClr val="dk1"/>
              </a:buClr>
              <a:buSzPts val="1600"/>
              <a:buNone/>
            </a:pPr>
            <a:r>
              <a:t/>
            </a:r>
            <a:endParaRPr sz="1600">
              <a:latin typeface="Arial"/>
              <a:ea typeface="Arial"/>
              <a:cs typeface="Arial"/>
              <a:sym typeface="Arial"/>
            </a:endParaRPr>
          </a:p>
        </p:txBody>
      </p:sp>
      <p:cxnSp>
        <p:nvCxnSpPr>
          <p:cNvPr id="433" name="Google Shape;433;p7"/>
          <p:cNvCxnSpPr/>
          <p:nvPr/>
        </p:nvCxnSpPr>
        <p:spPr>
          <a:xfrm>
            <a:off x="209861" y="206908"/>
            <a:ext cx="0" cy="419724"/>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47"/>
              </a:srgbClr>
            </a:outerShdw>
          </a:effectLst>
        </p:spPr>
      </p:cxnSp>
      <p:graphicFrame>
        <p:nvGraphicFramePr>
          <p:cNvPr id="434" name="Google Shape;434;p7"/>
          <p:cNvGraphicFramePr/>
          <p:nvPr/>
        </p:nvGraphicFramePr>
        <p:xfrm>
          <a:off x="4143479" y="3008190"/>
          <a:ext cx="3000000" cy="3000000"/>
        </p:xfrm>
        <a:graphic>
          <a:graphicData uri="http://schemas.openxmlformats.org/drawingml/2006/table">
            <a:tbl>
              <a:tblPr>
                <a:noFill/>
                <a:tableStyleId>{160F62C5-645F-4ED4-B09B-F17F5CFFEC94}</a:tableStyleId>
              </a:tblPr>
              <a:tblGrid>
                <a:gridCol w="900000"/>
                <a:gridCol w="900000"/>
                <a:gridCol w="900000"/>
                <a:gridCol w="900000"/>
              </a:tblGrid>
              <a:tr h="141750">
                <a:tc gridSpan="4">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Classification Report </a:t>
                      </a:r>
                      <a:endParaRPr b="1" sz="1200" u="none" cap="none" strike="noStrike">
                        <a:solidFill>
                          <a:schemeClr val="lt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hMerge="1"/>
                <a:tc hMerge="1"/>
                <a:tc hMerge="1"/>
              </a:tr>
              <a:tr h="141750">
                <a:tc>
                  <a:txBody>
                    <a:bodyPr/>
                    <a:lstStyle/>
                    <a:p>
                      <a:pPr indent="0" lvl="0" marL="0" marR="0" rtl="0" algn="l">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Precision</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Recall</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F1-Score</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0.93</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0.9364</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0.9332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0.7664</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0.7475</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0.7569</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2000">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dk1"/>
                        </a:buClr>
                        <a:buSzPts val="1200"/>
                        <a:buFont typeface="Arial"/>
                        <a:buNone/>
                      </a:pPr>
                      <a:r>
                        <a:rPr b="1" lang="en-US" sz="1200" u="none" cap="none" strike="noStrike">
                          <a:solidFill>
                            <a:schemeClr val="dk1"/>
                          </a:solidFill>
                          <a:latin typeface="Arial"/>
                          <a:ea typeface="Arial"/>
                          <a:cs typeface="Arial"/>
                          <a:sym typeface="Arial"/>
                        </a:rPr>
                        <a:t>Accuracy</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0.8952</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1"/>
          <p:cNvSpPr txBox="1"/>
          <p:nvPr>
            <p:ph type="title"/>
          </p:nvPr>
        </p:nvSpPr>
        <p:spPr>
          <a:xfrm>
            <a:off x="365760" y="274638"/>
            <a:ext cx="8229600" cy="35199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sz="2800">
                <a:latin typeface="Arial"/>
                <a:ea typeface="Arial"/>
                <a:cs typeface="Arial"/>
                <a:sym typeface="Arial"/>
              </a:rPr>
              <a:t>Model 5: LightGBM &amp; Results</a:t>
            </a:r>
            <a:endParaRPr sz="2800">
              <a:latin typeface="Arial"/>
              <a:ea typeface="Arial"/>
              <a:cs typeface="Arial"/>
              <a:sym typeface="Arial"/>
            </a:endParaRPr>
          </a:p>
        </p:txBody>
      </p:sp>
      <p:sp>
        <p:nvSpPr>
          <p:cNvPr id="440" name="Google Shape;440;p11"/>
          <p:cNvSpPr txBox="1"/>
          <p:nvPr>
            <p:ph idx="1" type="body"/>
          </p:nvPr>
        </p:nvSpPr>
        <p:spPr>
          <a:xfrm>
            <a:off x="209861" y="877824"/>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74283"/>
              <a:buNone/>
            </a:pPr>
            <a:r>
              <a:rPr b="1" lang="en-US" sz="1884">
                <a:latin typeface="Arial"/>
                <a:ea typeface="Arial"/>
                <a:cs typeface="Arial"/>
                <a:sym typeface="Arial"/>
              </a:rPr>
              <a:t>Model Summary &amp; Architecture:</a:t>
            </a:r>
            <a:endParaRPr b="1" sz="1884">
              <a:latin typeface="Arial"/>
              <a:ea typeface="Arial"/>
              <a:cs typeface="Arial"/>
              <a:sym typeface="Arial"/>
            </a:endParaRPr>
          </a:p>
          <a:p>
            <a:pPr indent="0" lvl="0" marL="0" rtl="0" algn="l">
              <a:spcBef>
                <a:spcPts val="0"/>
              </a:spcBef>
              <a:spcAft>
                <a:spcPts val="0"/>
              </a:spcAft>
              <a:buClr>
                <a:schemeClr val="dk1"/>
              </a:buClr>
              <a:buSzPct val="74283"/>
              <a:buNone/>
            </a:pPr>
            <a:r>
              <a:t/>
            </a:r>
            <a:endParaRPr b="1" sz="1884">
              <a:latin typeface="Arial"/>
              <a:ea typeface="Arial"/>
              <a:cs typeface="Arial"/>
              <a:sym typeface="Arial"/>
            </a:endParaRPr>
          </a:p>
          <a:p>
            <a:pPr indent="-297665" lvl="0" marL="457200" rtl="0" algn="l">
              <a:lnSpc>
                <a:spcPct val="100000"/>
              </a:lnSpc>
              <a:spcBef>
                <a:spcPts val="280"/>
              </a:spcBef>
              <a:spcAft>
                <a:spcPts val="0"/>
              </a:spcAft>
              <a:buSzPct val="100000"/>
              <a:buFont typeface="Arial"/>
              <a:buChar char="•"/>
            </a:pPr>
            <a:r>
              <a:rPr lang="en-US" sz="1977">
                <a:latin typeface="Arial"/>
                <a:ea typeface="Arial"/>
                <a:cs typeface="Arial"/>
                <a:sym typeface="Arial"/>
              </a:rPr>
              <a:t>Gradient boosting framework with leaf-wise tree growth</a:t>
            </a:r>
            <a:endParaRPr sz="1977">
              <a:latin typeface="Arial"/>
              <a:ea typeface="Arial"/>
              <a:cs typeface="Arial"/>
              <a:sym typeface="Arial"/>
            </a:endParaRPr>
          </a:p>
          <a:p>
            <a:pPr indent="-297665" lvl="0" marL="457200" rtl="0" algn="l">
              <a:lnSpc>
                <a:spcPct val="100000"/>
              </a:lnSpc>
              <a:spcBef>
                <a:spcPts val="0"/>
              </a:spcBef>
              <a:spcAft>
                <a:spcPts val="0"/>
              </a:spcAft>
              <a:buSzPct val="100000"/>
              <a:buFont typeface="Arial"/>
              <a:buChar char="•"/>
            </a:pPr>
            <a:r>
              <a:rPr lang="en-US" sz="1977">
                <a:latin typeface="Arial"/>
                <a:ea typeface="Arial"/>
                <a:cs typeface="Arial"/>
                <a:sym typeface="Arial"/>
              </a:rPr>
              <a:t>Highly efficient and fast compared to alternatives</a:t>
            </a:r>
            <a:endParaRPr sz="1977">
              <a:latin typeface="Arial"/>
              <a:ea typeface="Arial"/>
              <a:cs typeface="Arial"/>
              <a:sym typeface="Arial"/>
            </a:endParaRPr>
          </a:p>
          <a:p>
            <a:pPr indent="-297665" lvl="0" marL="457200" rtl="0" algn="l">
              <a:lnSpc>
                <a:spcPct val="100000"/>
              </a:lnSpc>
              <a:spcBef>
                <a:spcPts val="0"/>
              </a:spcBef>
              <a:spcAft>
                <a:spcPts val="0"/>
              </a:spcAft>
              <a:buSzPct val="100000"/>
              <a:buFont typeface="Arial"/>
              <a:buChar char="•"/>
            </a:pPr>
            <a:r>
              <a:rPr lang="en-US" sz="1977">
                <a:latin typeface="Arial"/>
                <a:ea typeface="Arial"/>
                <a:cs typeface="Arial"/>
                <a:sym typeface="Arial"/>
              </a:rPr>
              <a:t>Scales well to large datasets with high performance</a:t>
            </a:r>
            <a:endParaRPr sz="1977">
              <a:latin typeface="Arial"/>
              <a:ea typeface="Arial"/>
              <a:cs typeface="Arial"/>
              <a:sym typeface="Arial"/>
            </a:endParaRPr>
          </a:p>
          <a:p>
            <a:pPr indent="-297665" lvl="0" marL="457200" rtl="0" algn="l">
              <a:lnSpc>
                <a:spcPct val="100000"/>
              </a:lnSpc>
              <a:spcBef>
                <a:spcPts val="0"/>
              </a:spcBef>
              <a:spcAft>
                <a:spcPts val="0"/>
              </a:spcAft>
              <a:buSzPct val="100000"/>
              <a:buFont typeface="Arial"/>
              <a:buChar char="•"/>
            </a:pPr>
            <a:r>
              <a:rPr lang="en-US" sz="1977">
                <a:latin typeface="Arial"/>
                <a:ea typeface="Arial"/>
                <a:cs typeface="Arial"/>
                <a:sym typeface="Arial"/>
              </a:rPr>
              <a:t>Leaf-wise strategy makes it strong for real-time applications</a:t>
            </a:r>
            <a:endParaRPr sz="1977">
              <a:latin typeface="Arial"/>
              <a:ea typeface="Arial"/>
              <a:cs typeface="Arial"/>
              <a:sym typeface="Arial"/>
            </a:endParaRPr>
          </a:p>
          <a:p>
            <a:pPr indent="-267017" lvl="0" marL="457200" rtl="0" algn="l">
              <a:spcBef>
                <a:spcPts val="0"/>
              </a:spcBef>
              <a:spcAft>
                <a:spcPts val="0"/>
              </a:spcAft>
              <a:buSzPct val="55624"/>
              <a:buChar char="•"/>
            </a:pPr>
            <a:r>
              <a:rPr lang="en-US" sz="1977">
                <a:latin typeface="Arial"/>
                <a:ea typeface="Arial"/>
                <a:cs typeface="Arial"/>
                <a:sym typeface="Arial"/>
              </a:rPr>
              <a:t>Data split 80% training and 20% validation</a:t>
            </a:r>
            <a:endParaRPr sz="1977">
              <a:latin typeface="Arial"/>
              <a:ea typeface="Arial"/>
              <a:cs typeface="Arial"/>
              <a:sym typeface="Arial"/>
            </a:endParaRPr>
          </a:p>
          <a:p>
            <a:pPr indent="0" lvl="0" marL="0" rtl="0" algn="l">
              <a:spcBef>
                <a:spcPts val="280"/>
              </a:spcBef>
              <a:spcAft>
                <a:spcPts val="0"/>
              </a:spcAft>
              <a:buClr>
                <a:schemeClr val="dk1"/>
              </a:buClr>
              <a:buSzPct val="74283"/>
              <a:buNone/>
            </a:pPr>
            <a:r>
              <a:t/>
            </a:r>
            <a:endParaRPr sz="1884">
              <a:latin typeface="Arial"/>
              <a:ea typeface="Arial"/>
              <a:cs typeface="Arial"/>
              <a:sym typeface="Arial"/>
            </a:endParaRPr>
          </a:p>
          <a:p>
            <a:pPr indent="0" lvl="0" marL="0" rtl="0" algn="l">
              <a:spcBef>
                <a:spcPts val="280"/>
              </a:spcBef>
              <a:spcAft>
                <a:spcPts val="0"/>
              </a:spcAft>
              <a:buClr>
                <a:schemeClr val="dk1"/>
              </a:buClr>
              <a:buSzPct val="74283"/>
              <a:buNone/>
            </a:pPr>
            <a:r>
              <a:t/>
            </a:r>
            <a:endParaRPr b="1" sz="1884">
              <a:latin typeface="Arial"/>
              <a:ea typeface="Arial"/>
              <a:cs typeface="Arial"/>
              <a:sym typeface="Arial"/>
            </a:endParaRPr>
          </a:p>
          <a:p>
            <a:pPr indent="0" lvl="0" marL="0" rtl="0" algn="l">
              <a:spcBef>
                <a:spcPts val="280"/>
              </a:spcBef>
              <a:spcAft>
                <a:spcPts val="0"/>
              </a:spcAft>
              <a:buClr>
                <a:schemeClr val="dk1"/>
              </a:buClr>
              <a:buSzPct val="74283"/>
              <a:buNone/>
            </a:pPr>
            <a:r>
              <a:rPr b="1" lang="en-US" sz="1884">
                <a:latin typeface="Arial"/>
                <a:ea typeface="Arial"/>
                <a:cs typeface="Arial"/>
                <a:sym typeface="Arial"/>
              </a:rPr>
              <a:t>Hyperparameter Tuning</a:t>
            </a:r>
            <a:endParaRPr sz="3684"/>
          </a:p>
          <a:p>
            <a:pPr indent="0" lvl="0" marL="0" rtl="0" algn="l">
              <a:spcBef>
                <a:spcPts val="280"/>
              </a:spcBef>
              <a:spcAft>
                <a:spcPts val="0"/>
              </a:spcAft>
              <a:buClr>
                <a:schemeClr val="dk1"/>
              </a:buClr>
              <a:buSzPct val="74283"/>
              <a:buNone/>
            </a:pPr>
            <a:r>
              <a:rPr lang="en-US" sz="1884">
                <a:latin typeface="Arial"/>
                <a:ea typeface="Arial"/>
                <a:cs typeface="Arial"/>
                <a:sym typeface="Arial"/>
              </a:rPr>
              <a:t>We used </a:t>
            </a:r>
            <a:r>
              <a:rPr lang="en-US" sz="1884">
                <a:latin typeface="Arial"/>
                <a:ea typeface="Arial"/>
                <a:cs typeface="Arial"/>
                <a:sym typeface="Arial"/>
              </a:rPr>
              <a:t>GridSearchCV with 3 cross fold validation on </a:t>
            </a:r>
            <a:endParaRPr sz="1884">
              <a:latin typeface="Arial"/>
              <a:ea typeface="Arial"/>
              <a:cs typeface="Arial"/>
              <a:sym typeface="Arial"/>
            </a:endParaRPr>
          </a:p>
          <a:p>
            <a:pPr indent="0" lvl="0" marL="0" rtl="0" algn="l">
              <a:spcBef>
                <a:spcPts val="280"/>
              </a:spcBef>
              <a:spcAft>
                <a:spcPts val="0"/>
              </a:spcAft>
              <a:buClr>
                <a:schemeClr val="dk1"/>
              </a:buClr>
              <a:buSzPct val="74283"/>
              <a:buNone/>
            </a:pPr>
            <a:r>
              <a:rPr lang="en-US" sz="1884">
                <a:latin typeface="Arial"/>
                <a:ea typeface="Arial"/>
                <a:cs typeface="Arial"/>
                <a:sym typeface="Arial"/>
              </a:rPr>
              <a:t>unscaled data to optimize the model:</a:t>
            </a:r>
            <a:endParaRPr sz="3684"/>
          </a:p>
          <a:p>
            <a:pPr indent="0" lvl="0" marL="0" rtl="0" algn="l">
              <a:spcBef>
                <a:spcPts val="280"/>
              </a:spcBef>
              <a:spcAft>
                <a:spcPts val="0"/>
              </a:spcAft>
              <a:buClr>
                <a:schemeClr val="dk1"/>
              </a:buClr>
              <a:buSzPct val="74283"/>
              <a:buNone/>
            </a:pPr>
            <a:r>
              <a:t/>
            </a:r>
            <a:endParaRPr sz="1884">
              <a:latin typeface="Arial"/>
              <a:ea typeface="Arial"/>
              <a:cs typeface="Arial"/>
              <a:sym typeface="Arial"/>
            </a:endParaRPr>
          </a:p>
          <a:p>
            <a:pPr indent="0" lvl="0" marL="0" rtl="0" algn="l">
              <a:spcBef>
                <a:spcPts val="280"/>
              </a:spcBef>
              <a:spcAft>
                <a:spcPts val="0"/>
              </a:spcAft>
              <a:buClr>
                <a:schemeClr val="dk1"/>
              </a:buClr>
              <a:buSzPct val="74283"/>
              <a:buNone/>
            </a:pPr>
            <a:r>
              <a:rPr b="1" lang="en-US" sz="1884">
                <a:latin typeface="Arial"/>
                <a:ea typeface="Arial"/>
                <a:cs typeface="Arial"/>
                <a:sym typeface="Arial"/>
              </a:rPr>
              <a:t>Key Parameters Used: </a:t>
            </a:r>
            <a:endParaRPr sz="3684"/>
          </a:p>
          <a:p>
            <a:pPr indent="0" lvl="0" marL="0" rtl="0" algn="l">
              <a:spcBef>
                <a:spcPts val="280"/>
              </a:spcBef>
              <a:spcAft>
                <a:spcPts val="0"/>
              </a:spcAft>
              <a:buClr>
                <a:schemeClr val="dk1"/>
              </a:buClr>
              <a:buSzPct val="74283"/>
              <a:buNone/>
            </a:pPr>
            <a:r>
              <a:rPr lang="en-US" sz="1884">
                <a:latin typeface="Arial"/>
                <a:ea typeface="Arial"/>
                <a:cs typeface="Arial"/>
                <a:sym typeface="Arial"/>
              </a:rPr>
              <a:t>N_estimators: [50, 100, 200]</a:t>
            </a:r>
            <a:endParaRPr sz="3684"/>
          </a:p>
          <a:p>
            <a:pPr indent="0" lvl="0" marL="0" rtl="0" algn="l">
              <a:spcBef>
                <a:spcPts val="280"/>
              </a:spcBef>
              <a:spcAft>
                <a:spcPts val="0"/>
              </a:spcAft>
              <a:buClr>
                <a:schemeClr val="dk1"/>
              </a:buClr>
              <a:buSzPct val="74283"/>
              <a:buNone/>
            </a:pPr>
            <a:r>
              <a:rPr lang="en-US" sz="1884">
                <a:latin typeface="Arial"/>
                <a:ea typeface="Arial"/>
                <a:cs typeface="Arial"/>
                <a:sym typeface="Arial"/>
              </a:rPr>
              <a:t>Max_depth: [5, 10, 15]</a:t>
            </a:r>
            <a:endParaRPr sz="3684"/>
          </a:p>
          <a:p>
            <a:pPr indent="0" lvl="0" marL="0" rtl="0" algn="l">
              <a:spcBef>
                <a:spcPts val="280"/>
              </a:spcBef>
              <a:spcAft>
                <a:spcPts val="0"/>
              </a:spcAft>
              <a:buClr>
                <a:schemeClr val="dk1"/>
              </a:buClr>
              <a:buSzPct val="74283"/>
              <a:buNone/>
            </a:pPr>
            <a:r>
              <a:rPr lang="en-US" sz="1884">
                <a:latin typeface="Arial"/>
                <a:ea typeface="Arial"/>
                <a:cs typeface="Arial"/>
                <a:sym typeface="Arial"/>
              </a:rPr>
              <a:t>Learning_rate: [0.01, 0.1, 0.2]</a:t>
            </a:r>
            <a:endParaRPr sz="3684"/>
          </a:p>
          <a:p>
            <a:pPr indent="0" lvl="0" marL="0" rtl="0" algn="l">
              <a:spcBef>
                <a:spcPts val="280"/>
              </a:spcBef>
              <a:spcAft>
                <a:spcPts val="0"/>
              </a:spcAft>
              <a:buClr>
                <a:schemeClr val="dk1"/>
              </a:buClr>
              <a:buSzPct val="74283"/>
              <a:buNone/>
            </a:pPr>
            <a:r>
              <a:rPr lang="en-US" sz="1884">
                <a:latin typeface="Arial"/>
                <a:ea typeface="Arial"/>
                <a:cs typeface="Arial"/>
                <a:sym typeface="Arial"/>
              </a:rPr>
              <a:t>Num_leaves: [31, 50]</a:t>
            </a:r>
            <a:endParaRPr sz="1884">
              <a:latin typeface="Arial"/>
              <a:ea typeface="Arial"/>
              <a:cs typeface="Arial"/>
              <a:sym typeface="Arial"/>
            </a:endParaRPr>
          </a:p>
          <a:p>
            <a:pPr indent="0" lvl="0" marL="0" rtl="0" algn="l">
              <a:spcBef>
                <a:spcPts val="280"/>
              </a:spcBef>
              <a:spcAft>
                <a:spcPts val="0"/>
              </a:spcAft>
              <a:buClr>
                <a:schemeClr val="dk1"/>
              </a:buClr>
              <a:buSzPct val="74283"/>
              <a:buNone/>
            </a:pPr>
            <a:r>
              <a:t/>
            </a:r>
            <a:endParaRPr sz="1884">
              <a:latin typeface="Arial"/>
              <a:ea typeface="Arial"/>
              <a:cs typeface="Arial"/>
              <a:sym typeface="Arial"/>
            </a:endParaRPr>
          </a:p>
          <a:p>
            <a:pPr indent="0" lvl="0" marL="0" rtl="0" algn="l">
              <a:spcBef>
                <a:spcPts val="280"/>
              </a:spcBef>
              <a:spcAft>
                <a:spcPts val="0"/>
              </a:spcAft>
              <a:buClr>
                <a:schemeClr val="dk1"/>
              </a:buClr>
              <a:buSzPct val="74283"/>
              <a:buNone/>
            </a:pPr>
            <a:r>
              <a:rPr b="1" lang="en-US" sz="1884">
                <a:latin typeface="Arial"/>
                <a:ea typeface="Arial"/>
                <a:cs typeface="Arial"/>
                <a:sym typeface="Arial"/>
              </a:rPr>
              <a:t>Best Parameters: </a:t>
            </a:r>
            <a:endParaRPr b="1" sz="1884">
              <a:latin typeface="Arial"/>
              <a:ea typeface="Arial"/>
              <a:cs typeface="Arial"/>
              <a:sym typeface="Arial"/>
            </a:endParaRPr>
          </a:p>
          <a:p>
            <a:pPr indent="0" lvl="0" marL="0" rtl="0" algn="l">
              <a:spcBef>
                <a:spcPts val="280"/>
              </a:spcBef>
              <a:spcAft>
                <a:spcPts val="0"/>
              </a:spcAft>
              <a:buClr>
                <a:schemeClr val="dk1"/>
              </a:buClr>
              <a:buSzPct val="74283"/>
              <a:buNone/>
            </a:pPr>
            <a:r>
              <a:rPr lang="en-US" sz="1884">
                <a:latin typeface="Arial"/>
                <a:ea typeface="Arial"/>
                <a:cs typeface="Arial"/>
                <a:sym typeface="Arial"/>
              </a:rPr>
              <a:t>Learning rate: 0.1</a:t>
            </a:r>
            <a:endParaRPr sz="1884">
              <a:latin typeface="Arial"/>
              <a:ea typeface="Arial"/>
              <a:cs typeface="Arial"/>
              <a:sym typeface="Arial"/>
            </a:endParaRPr>
          </a:p>
          <a:p>
            <a:pPr indent="0" lvl="0" marL="0" rtl="0" algn="l">
              <a:spcBef>
                <a:spcPts val="280"/>
              </a:spcBef>
              <a:spcAft>
                <a:spcPts val="0"/>
              </a:spcAft>
              <a:buClr>
                <a:schemeClr val="dk1"/>
              </a:buClr>
              <a:buSzPct val="74283"/>
              <a:buNone/>
            </a:pPr>
            <a:r>
              <a:rPr lang="en-US" sz="1884">
                <a:latin typeface="Arial"/>
                <a:ea typeface="Arial"/>
                <a:cs typeface="Arial"/>
                <a:sym typeface="Arial"/>
              </a:rPr>
              <a:t>Max depth: 10</a:t>
            </a:r>
            <a:endParaRPr sz="1884">
              <a:latin typeface="Arial"/>
              <a:ea typeface="Arial"/>
              <a:cs typeface="Arial"/>
              <a:sym typeface="Arial"/>
            </a:endParaRPr>
          </a:p>
          <a:p>
            <a:pPr indent="0" lvl="0" marL="0" rtl="0" algn="l">
              <a:spcBef>
                <a:spcPts val="280"/>
              </a:spcBef>
              <a:spcAft>
                <a:spcPts val="0"/>
              </a:spcAft>
              <a:buClr>
                <a:schemeClr val="dk1"/>
              </a:buClr>
              <a:buSzPct val="74283"/>
              <a:buNone/>
            </a:pPr>
            <a:r>
              <a:rPr lang="en-US" sz="1884">
                <a:latin typeface="Arial"/>
                <a:ea typeface="Arial"/>
                <a:cs typeface="Arial"/>
                <a:sym typeface="Arial"/>
              </a:rPr>
              <a:t>n_estimators: 200</a:t>
            </a:r>
            <a:endParaRPr sz="1884">
              <a:latin typeface="Arial"/>
              <a:ea typeface="Arial"/>
              <a:cs typeface="Arial"/>
              <a:sym typeface="Arial"/>
            </a:endParaRPr>
          </a:p>
          <a:p>
            <a:pPr indent="0" lvl="0" marL="0" rtl="0" algn="l">
              <a:spcBef>
                <a:spcPts val="280"/>
              </a:spcBef>
              <a:spcAft>
                <a:spcPts val="0"/>
              </a:spcAft>
              <a:buClr>
                <a:schemeClr val="dk1"/>
              </a:buClr>
              <a:buSzPct val="74283"/>
              <a:buNone/>
            </a:pPr>
            <a:r>
              <a:rPr lang="en-US" sz="1884">
                <a:latin typeface="Arial"/>
                <a:ea typeface="Arial"/>
                <a:cs typeface="Arial"/>
                <a:sym typeface="Arial"/>
              </a:rPr>
              <a:t>Num of leaves: 50</a:t>
            </a:r>
            <a:endParaRPr sz="1884">
              <a:latin typeface="Arial"/>
              <a:ea typeface="Arial"/>
              <a:cs typeface="Arial"/>
              <a:sym typeface="Arial"/>
            </a:endParaRPr>
          </a:p>
          <a:p>
            <a:pPr indent="0" lvl="0" marL="0" rtl="0" algn="l">
              <a:spcBef>
                <a:spcPts val="280"/>
              </a:spcBef>
              <a:spcAft>
                <a:spcPts val="0"/>
              </a:spcAft>
              <a:buClr>
                <a:schemeClr val="dk1"/>
              </a:buClr>
              <a:buSzPct val="74283"/>
              <a:buNone/>
            </a:pPr>
            <a:r>
              <a:t/>
            </a:r>
            <a:endParaRPr sz="1884">
              <a:latin typeface="Arial"/>
              <a:ea typeface="Arial"/>
              <a:cs typeface="Arial"/>
              <a:sym typeface="Arial"/>
            </a:endParaRPr>
          </a:p>
          <a:p>
            <a:pPr indent="0" lvl="0" marL="0" rtl="0" algn="l">
              <a:spcBef>
                <a:spcPts val="280"/>
              </a:spcBef>
              <a:spcAft>
                <a:spcPts val="0"/>
              </a:spcAft>
              <a:buClr>
                <a:schemeClr val="dk1"/>
              </a:buClr>
              <a:buSzPct val="74283"/>
              <a:buNone/>
            </a:pPr>
            <a:r>
              <a:rPr lang="en-US" sz="1884">
                <a:latin typeface="Arial"/>
                <a:ea typeface="Arial"/>
                <a:cs typeface="Arial"/>
                <a:sym typeface="Arial"/>
              </a:rPr>
              <a:t>Time Taken: 113.72 seconds</a:t>
            </a:r>
            <a:endParaRPr sz="1884">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p:txBody>
      </p:sp>
      <p:cxnSp>
        <p:nvCxnSpPr>
          <p:cNvPr id="441" name="Google Shape;441;p11"/>
          <p:cNvCxnSpPr/>
          <p:nvPr/>
        </p:nvCxnSpPr>
        <p:spPr>
          <a:xfrm>
            <a:off x="209861" y="206908"/>
            <a:ext cx="0" cy="419724"/>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47"/>
              </a:srgbClr>
            </a:outerShdw>
          </a:effectLst>
        </p:spPr>
      </p:cxnSp>
      <p:graphicFrame>
        <p:nvGraphicFramePr>
          <p:cNvPr id="442" name="Google Shape;442;p11"/>
          <p:cNvGraphicFramePr/>
          <p:nvPr/>
        </p:nvGraphicFramePr>
        <p:xfrm>
          <a:off x="5158111" y="952266"/>
          <a:ext cx="3000000" cy="3000000"/>
        </p:xfrm>
        <a:graphic>
          <a:graphicData uri="http://schemas.openxmlformats.org/drawingml/2006/table">
            <a:tbl>
              <a:tblPr>
                <a:noFill/>
                <a:tableStyleId>{160F62C5-645F-4ED4-B09B-F17F5CFFEC94}</a:tableStyleId>
              </a:tblPr>
              <a:tblGrid>
                <a:gridCol w="900000"/>
                <a:gridCol w="900000"/>
                <a:gridCol w="900000"/>
                <a:gridCol w="900000"/>
              </a:tblGrid>
              <a:tr h="141750">
                <a:tc gridSpan="4">
                  <a:txBody>
                    <a:bodyPr/>
                    <a:lstStyle/>
                    <a:p>
                      <a:pPr indent="0" lvl="0" marL="0" marR="0" rtl="0" algn="ctr">
                        <a:lnSpc>
                          <a:spcPct val="100000"/>
                        </a:lnSpc>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Classification Report pre-tuning</a:t>
                      </a:r>
                      <a:endParaRPr b="1" sz="1200" u="none" cap="none" strike="noStrike">
                        <a:solidFill>
                          <a:schemeClr val="lt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hMerge="1"/>
                <a:tc hMerge="1"/>
                <a:tc hMerge="1"/>
              </a:tr>
              <a:tr h="141750">
                <a:tc>
                  <a:txBody>
                    <a:bodyPr/>
                    <a:lstStyle/>
                    <a:p>
                      <a:pPr indent="0" lvl="0" marL="0" marR="0" rtl="0" algn="l">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Precision</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Recall</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F1-Score</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a:t>
                      </a:r>
                      <a:r>
                        <a:rPr lang="en-US" sz="1200">
                          <a:solidFill>
                            <a:schemeClr val="dk1"/>
                          </a:solidFill>
                        </a:rPr>
                        <a:t>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0.99</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0.96</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a:t>
                      </a:r>
                      <a:r>
                        <a:rPr lang="en-US" sz="1200">
                          <a:solidFill>
                            <a:schemeClr val="dk1"/>
                          </a:solidFill>
                        </a:rPr>
                        <a:t>7</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0.7</a:t>
                      </a:r>
                      <a:r>
                        <a:rPr lang="en-US" sz="1200">
                          <a:solidFill>
                            <a:schemeClr val="dk1"/>
                          </a:solidFill>
                        </a:rPr>
                        <a:t>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0.82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2000">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dk1"/>
                        </a:buClr>
                        <a:buSzPts val="1200"/>
                        <a:buFont typeface="Arial"/>
                        <a:buNone/>
                      </a:pPr>
                      <a:r>
                        <a:rPr b="1" lang="en-US" sz="1200" u="none" cap="none" strike="noStrike">
                          <a:solidFill>
                            <a:schemeClr val="dk1"/>
                          </a:solidFill>
                          <a:latin typeface="Arial"/>
                          <a:ea typeface="Arial"/>
                          <a:cs typeface="Arial"/>
                          <a:sym typeface="Arial"/>
                        </a:rPr>
                        <a:t>Accuracy</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a:t>
                      </a:r>
                      <a:r>
                        <a:rPr lang="en-US" sz="1200">
                          <a:solidFill>
                            <a:schemeClr val="dk1"/>
                          </a:solidFill>
                        </a:rPr>
                        <a:t>93</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443" name="Google Shape;443;p11"/>
          <p:cNvGraphicFramePr/>
          <p:nvPr/>
        </p:nvGraphicFramePr>
        <p:xfrm>
          <a:off x="5092236" y="2394991"/>
          <a:ext cx="3000000" cy="3000000"/>
        </p:xfrm>
        <a:graphic>
          <a:graphicData uri="http://schemas.openxmlformats.org/drawingml/2006/table">
            <a:tbl>
              <a:tblPr>
                <a:noFill/>
                <a:tableStyleId>{160F62C5-645F-4ED4-B09B-F17F5CFFEC94}</a:tableStyleId>
              </a:tblPr>
              <a:tblGrid>
                <a:gridCol w="900000"/>
                <a:gridCol w="900000"/>
                <a:gridCol w="900000"/>
                <a:gridCol w="900000"/>
              </a:tblGrid>
              <a:tr h="141750">
                <a:tc gridSpan="4">
                  <a:txBody>
                    <a:bodyPr/>
                    <a:lstStyle/>
                    <a:p>
                      <a:pPr indent="0" lvl="0" marL="0" marR="0" rtl="0" algn="ctr">
                        <a:lnSpc>
                          <a:spcPct val="100000"/>
                        </a:lnSpc>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Classification Report</a:t>
                      </a:r>
                      <a:endParaRPr b="1" sz="1200" u="none" cap="none" strike="noStrike">
                        <a:solidFill>
                          <a:schemeClr val="lt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hMerge="1"/>
                <a:tc hMerge="1"/>
                <a:tc hMerge="1"/>
              </a:tr>
              <a:tr h="141750">
                <a:tc>
                  <a:txBody>
                    <a:bodyPr/>
                    <a:lstStyle/>
                    <a:p>
                      <a:pPr indent="0" lvl="0" marL="0" marR="0" rtl="0" algn="l">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Precision</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Recall</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F1-Score</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0.93</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0.99</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0.96</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0.95</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0.72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0.82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2000">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dk1"/>
                        </a:buClr>
                        <a:buSzPts val="1200"/>
                        <a:buFont typeface="Arial"/>
                        <a:buNone/>
                      </a:pPr>
                      <a:r>
                        <a:rPr b="1" lang="en-US" sz="1200" u="none" cap="none" strike="noStrike">
                          <a:solidFill>
                            <a:schemeClr val="dk1"/>
                          </a:solidFill>
                          <a:latin typeface="Arial"/>
                          <a:ea typeface="Arial"/>
                          <a:cs typeface="Arial"/>
                          <a:sym typeface="Arial"/>
                        </a:rPr>
                        <a:t>Accuracy</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a:t>
                      </a:r>
                      <a:r>
                        <a:rPr lang="en-US" sz="1200">
                          <a:solidFill>
                            <a:schemeClr val="dk1"/>
                          </a:solidFill>
                        </a:rPr>
                        <a:t>93</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9"/>
          <p:cNvSpPr txBox="1"/>
          <p:nvPr>
            <p:ph type="title"/>
          </p:nvPr>
        </p:nvSpPr>
        <p:spPr>
          <a:xfrm>
            <a:off x="310896" y="206908"/>
            <a:ext cx="8229600" cy="41972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sz="2800">
                <a:latin typeface="Arial"/>
                <a:ea typeface="Arial"/>
                <a:cs typeface="Arial"/>
                <a:sym typeface="Arial"/>
              </a:rPr>
              <a:t>Model 6: XGBoost &amp; Results</a:t>
            </a:r>
            <a:endParaRPr sz="2800">
              <a:latin typeface="Arial"/>
              <a:ea typeface="Arial"/>
              <a:cs typeface="Arial"/>
              <a:sym typeface="Arial"/>
            </a:endParaRPr>
          </a:p>
        </p:txBody>
      </p:sp>
      <p:sp>
        <p:nvSpPr>
          <p:cNvPr id="449" name="Google Shape;449;p9"/>
          <p:cNvSpPr txBox="1"/>
          <p:nvPr>
            <p:ph idx="1" type="body"/>
          </p:nvPr>
        </p:nvSpPr>
        <p:spPr>
          <a:xfrm>
            <a:off x="310896" y="880241"/>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b="1" lang="en-US" sz="1400">
                <a:latin typeface="Arial"/>
                <a:ea typeface="Arial"/>
                <a:cs typeface="Arial"/>
                <a:sym typeface="Arial"/>
              </a:rPr>
              <a:t>Model Summary &amp; Architecture: XGBoost (eXtreme Gradient Boosting)</a:t>
            </a:r>
            <a:r>
              <a:rPr lang="en-US" sz="1400">
                <a:latin typeface="Arial"/>
                <a:ea typeface="Arial"/>
                <a:cs typeface="Arial"/>
                <a:sym typeface="Arial"/>
              </a:rPr>
              <a:t> </a:t>
            </a:r>
            <a:r>
              <a:rPr b="1" lang="en-US" sz="1400">
                <a:latin typeface="Arial"/>
                <a:ea typeface="Arial"/>
                <a:cs typeface="Arial"/>
                <a:sym typeface="Arial"/>
              </a:rPr>
              <a:t>🚀</a:t>
            </a:r>
            <a:endParaRPr/>
          </a:p>
          <a:p>
            <a:pPr indent="-301386" lvl="0" marL="457200" rtl="0" algn="l">
              <a:spcBef>
                <a:spcPts val="280"/>
              </a:spcBef>
              <a:spcAft>
                <a:spcPts val="0"/>
              </a:spcAft>
              <a:buSzPct val="100000"/>
              <a:buChar char="•"/>
            </a:pPr>
            <a:r>
              <a:rPr lang="en-US" sz="1479">
                <a:latin typeface="Arial"/>
                <a:ea typeface="Arial"/>
                <a:cs typeface="Arial"/>
                <a:sym typeface="Arial"/>
              </a:rPr>
              <a:t>Advanced ML algorithm known for speed &amp; performance</a:t>
            </a:r>
            <a:endParaRPr sz="1479">
              <a:latin typeface="Arial"/>
              <a:ea typeface="Arial"/>
              <a:cs typeface="Arial"/>
              <a:sym typeface="Arial"/>
            </a:endParaRPr>
          </a:p>
          <a:p>
            <a:pPr indent="-301386" lvl="0" marL="457200" rtl="0" algn="l">
              <a:spcBef>
                <a:spcPts val="0"/>
              </a:spcBef>
              <a:spcAft>
                <a:spcPts val="0"/>
              </a:spcAft>
              <a:buSzPct val="100000"/>
              <a:buChar char="•"/>
            </a:pPr>
            <a:r>
              <a:rPr lang="en-US" sz="1479">
                <a:latin typeface="Arial"/>
                <a:ea typeface="Arial"/>
                <a:cs typeface="Arial"/>
                <a:sym typeface="Arial"/>
              </a:rPr>
              <a:t>Builds models sequentially, correcting prior errors</a:t>
            </a:r>
            <a:endParaRPr sz="1479">
              <a:latin typeface="Arial"/>
              <a:ea typeface="Arial"/>
              <a:cs typeface="Arial"/>
              <a:sym typeface="Arial"/>
            </a:endParaRPr>
          </a:p>
          <a:p>
            <a:pPr indent="-301386" lvl="0" marL="457200" rtl="0" algn="l">
              <a:spcBef>
                <a:spcPts val="0"/>
              </a:spcBef>
              <a:spcAft>
                <a:spcPts val="0"/>
              </a:spcAft>
              <a:buSzPct val="100000"/>
              <a:buChar char="•"/>
            </a:pPr>
            <a:r>
              <a:rPr lang="en-US" sz="1479">
                <a:latin typeface="Arial"/>
                <a:ea typeface="Arial"/>
                <a:cs typeface="Arial"/>
                <a:sym typeface="Arial"/>
              </a:rPr>
              <a:t>Highly effective for complex, structured datasets</a:t>
            </a:r>
            <a:endParaRPr sz="1479">
              <a:latin typeface="Arial"/>
              <a:ea typeface="Arial"/>
              <a:cs typeface="Arial"/>
              <a:sym typeface="Arial"/>
            </a:endParaRPr>
          </a:p>
          <a:p>
            <a:pPr indent="-301386" lvl="0" marL="457200" rtl="0" algn="l">
              <a:spcBef>
                <a:spcPts val="0"/>
              </a:spcBef>
              <a:spcAft>
                <a:spcPts val="0"/>
              </a:spcAft>
              <a:buSzPct val="100000"/>
              <a:buChar char="•"/>
            </a:pPr>
            <a:r>
              <a:rPr lang="en-US" sz="1479">
                <a:latin typeface="Arial"/>
                <a:ea typeface="Arial"/>
                <a:cs typeface="Arial"/>
                <a:sym typeface="Arial"/>
              </a:rPr>
              <a:t>Delivers strong predictive accuracy</a:t>
            </a:r>
            <a:endParaRPr sz="1479">
              <a:latin typeface="Arial"/>
              <a:ea typeface="Arial"/>
              <a:cs typeface="Arial"/>
              <a:sym typeface="Arial"/>
            </a:endParaRPr>
          </a:p>
          <a:p>
            <a:pPr indent="-301386" lvl="0" marL="457200" rtl="0" algn="l">
              <a:spcBef>
                <a:spcPts val="0"/>
              </a:spcBef>
              <a:spcAft>
                <a:spcPts val="0"/>
              </a:spcAft>
              <a:buSzPct val="100000"/>
              <a:buChar char="•"/>
            </a:pPr>
            <a:r>
              <a:rPr lang="en-US" sz="1479">
                <a:latin typeface="Arial"/>
                <a:ea typeface="Arial"/>
                <a:cs typeface="Arial"/>
                <a:sym typeface="Arial"/>
              </a:rPr>
              <a:t>Data split 80% training and 20% validation</a:t>
            </a:r>
            <a:endParaRPr sz="1479">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rPr b="1" lang="en-US" sz="1400">
                <a:latin typeface="Arial"/>
                <a:ea typeface="Arial"/>
                <a:cs typeface="Arial"/>
                <a:sym typeface="Arial"/>
              </a:rPr>
              <a:t>Hyperparameter Tuning</a:t>
            </a:r>
            <a:endParaRPr b="1" sz="1400">
              <a:latin typeface="Arial"/>
              <a:ea typeface="Arial"/>
              <a:cs typeface="Arial"/>
              <a:sym typeface="Arial"/>
            </a:endParaRPr>
          </a:p>
          <a:p>
            <a:pPr indent="0" lvl="0" marL="0" rtl="0" algn="l">
              <a:spcBef>
                <a:spcPts val="280"/>
              </a:spcBef>
              <a:spcAft>
                <a:spcPts val="0"/>
              </a:spcAft>
              <a:buClr>
                <a:schemeClr val="dk1"/>
              </a:buClr>
              <a:buSzPct val="91561"/>
              <a:buFont typeface="Arial"/>
              <a:buNone/>
            </a:pPr>
            <a:r>
              <a:rPr lang="en-US" sz="1529">
                <a:latin typeface="Arial"/>
                <a:ea typeface="Arial"/>
                <a:cs typeface="Arial"/>
                <a:sym typeface="Arial"/>
              </a:rPr>
              <a:t>GridSearchCV with</a:t>
            </a:r>
            <a:r>
              <a:rPr b="1" lang="en-US" sz="1529">
                <a:latin typeface="Arial"/>
                <a:ea typeface="Arial"/>
                <a:cs typeface="Arial"/>
                <a:sym typeface="Arial"/>
              </a:rPr>
              <a:t> 5-cross-fold validation</a:t>
            </a:r>
            <a:r>
              <a:rPr lang="en-US" sz="1529">
                <a:latin typeface="Arial"/>
                <a:ea typeface="Arial"/>
                <a:cs typeface="Arial"/>
                <a:sym typeface="Arial"/>
              </a:rPr>
              <a:t> was used to tune key parameters for optimal performance</a:t>
            </a:r>
            <a:endParaRPr b="1" sz="1529">
              <a:latin typeface="Arial"/>
              <a:ea typeface="Arial"/>
              <a:cs typeface="Arial"/>
              <a:sym typeface="Arial"/>
            </a:endParaRPr>
          </a:p>
          <a:p>
            <a:pPr indent="0" lvl="0" marL="0" rtl="0" algn="l">
              <a:spcBef>
                <a:spcPts val="280"/>
              </a:spcBef>
              <a:spcAft>
                <a:spcPts val="0"/>
              </a:spcAft>
              <a:buClr>
                <a:schemeClr val="dk1"/>
              </a:buClr>
              <a:buSzPct val="100000"/>
              <a:buNone/>
            </a:pPr>
            <a:r>
              <a:t/>
            </a:r>
            <a:endParaRPr b="1" sz="1400">
              <a:latin typeface="Arial"/>
              <a:ea typeface="Arial"/>
              <a:cs typeface="Arial"/>
              <a:sym typeface="Arial"/>
            </a:endParaRPr>
          </a:p>
          <a:p>
            <a:pPr indent="0" lvl="0" marL="0" rtl="0" algn="l">
              <a:spcBef>
                <a:spcPts val="280"/>
              </a:spcBef>
              <a:spcAft>
                <a:spcPts val="0"/>
              </a:spcAft>
              <a:buClr>
                <a:schemeClr val="dk1"/>
              </a:buClr>
              <a:buSzPct val="100000"/>
              <a:buNone/>
            </a:pPr>
            <a:r>
              <a:rPr b="1" lang="en-US" sz="1400">
                <a:latin typeface="Arial"/>
                <a:ea typeface="Arial"/>
                <a:cs typeface="Arial"/>
                <a:sym typeface="Arial"/>
              </a:rPr>
              <a:t>Key Parameters</a:t>
            </a:r>
            <a:endParaRPr/>
          </a:p>
          <a:p>
            <a:pPr indent="0" lvl="0" marL="0" rtl="0" algn="l">
              <a:spcBef>
                <a:spcPts val="280"/>
              </a:spcBef>
              <a:spcAft>
                <a:spcPts val="0"/>
              </a:spcAft>
              <a:buClr>
                <a:schemeClr val="dk1"/>
              </a:buClr>
              <a:buSzPct val="100000"/>
              <a:buNone/>
            </a:pPr>
            <a:r>
              <a:rPr lang="en-US" sz="1400">
                <a:latin typeface="Arial"/>
                <a:ea typeface="Arial"/>
                <a:cs typeface="Arial"/>
                <a:sym typeface="Arial"/>
              </a:rPr>
              <a:t>N_estimators:  [50, 100, 200]</a:t>
            </a:r>
            <a:endParaRPr sz="1400"/>
          </a:p>
          <a:p>
            <a:pPr indent="0" lvl="0" marL="0" rtl="0" algn="l">
              <a:spcBef>
                <a:spcPts val="280"/>
              </a:spcBef>
              <a:spcAft>
                <a:spcPts val="0"/>
              </a:spcAft>
              <a:buClr>
                <a:schemeClr val="dk1"/>
              </a:buClr>
              <a:buSzPct val="100000"/>
              <a:buNone/>
            </a:pPr>
            <a:r>
              <a:rPr lang="en-US" sz="1400">
                <a:latin typeface="Arial"/>
                <a:ea typeface="Arial"/>
                <a:cs typeface="Arial"/>
                <a:sym typeface="Arial"/>
              </a:rPr>
              <a:t>Max_depth: [3, 5, 7]</a:t>
            </a:r>
            <a:endParaRPr sz="1400"/>
          </a:p>
          <a:p>
            <a:pPr indent="0" lvl="0" marL="0" rtl="0" algn="l">
              <a:spcBef>
                <a:spcPts val="280"/>
              </a:spcBef>
              <a:spcAft>
                <a:spcPts val="0"/>
              </a:spcAft>
              <a:buClr>
                <a:schemeClr val="dk1"/>
              </a:buClr>
              <a:buSzPct val="100000"/>
              <a:buNone/>
            </a:pPr>
            <a:r>
              <a:rPr lang="en-US" sz="1400">
                <a:latin typeface="Arial"/>
                <a:ea typeface="Arial"/>
                <a:cs typeface="Arial"/>
                <a:sym typeface="Arial"/>
              </a:rPr>
              <a:t>Learning Rate: [0.01, 0.1, 0.2]</a:t>
            </a:r>
            <a:endParaRPr sz="1400"/>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rPr b="1" lang="en-US" sz="1400">
                <a:latin typeface="Arial"/>
                <a:ea typeface="Arial"/>
                <a:cs typeface="Arial"/>
                <a:sym typeface="Arial"/>
              </a:rPr>
              <a:t>Best Parameters: </a:t>
            </a:r>
            <a:endParaRPr b="1" sz="1400">
              <a:latin typeface="Arial"/>
              <a:ea typeface="Arial"/>
              <a:cs typeface="Arial"/>
              <a:sym typeface="Arial"/>
            </a:endParaRPr>
          </a:p>
          <a:p>
            <a:pPr indent="0" lvl="0" marL="0" rtl="0" algn="l">
              <a:spcBef>
                <a:spcPts val="280"/>
              </a:spcBef>
              <a:spcAft>
                <a:spcPts val="0"/>
              </a:spcAft>
              <a:buClr>
                <a:schemeClr val="dk1"/>
              </a:buClr>
              <a:buSzPct val="100000"/>
              <a:buNone/>
            </a:pPr>
            <a:r>
              <a:rPr lang="en-US" sz="1400">
                <a:latin typeface="Arial"/>
                <a:ea typeface="Arial"/>
                <a:cs typeface="Arial"/>
                <a:sym typeface="Arial"/>
              </a:rPr>
              <a:t>Learning rate: 0.1,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rPr lang="en-US" sz="1400">
                <a:latin typeface="Arial"/>
                <a:ea typeface="Arial"/>
                <a:cs typeface="Arial"/>
                <a:sym typeface="Arial"/>
              </a:rPr>
              <a:t>Max depth: 7</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rPr lang="en-US" sz="1400">
                <a:latin typeface="Arial"/>
                <a:ea typeface="Arial"/>
                <a:cs typeface="Arial"/>
                <a:sym typeface="Arial"/>
              </a:rPr>
              <a:t>n_estimators: 200</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t/>
            </a:r>
            <a:endParaRPr b="1" sz="1400">
              <a:latin typeface="Arial"/>
              <a:ea typeface="Arial"/>
              <a:cs typeface="Arial"/>
              <a:sym typeface="Arial"/>
            </a:endParaRPr>
          </a:p>
          <a:p>
            <a:pPr indent="0" lvl="0" marL="0" rtl="0" algn="l">
              <a:spcBef>
                <a:spcPts val="280"/>
              </a:spcBef>
              <a:spcAft>
                <a:spcPts val="0"/>
              </a:spcAft>
              <a:buClr>
                <a:schemeClr val="dk1"/>
              </a:buClr>
              <a:buSzPct val="100000"/>
              <a:buNone/>
            </a:pPr>
            <a:r>
              <a:rPr b="1" lang="en-US" sz="1400">
                <a:latin typeface="Arial"/>
                <a:ea typeface="Arial"/>
                <a:cs typeface="Arial"/>
                <a:sym typeface="Arial"/>
              </a:rPr>
              <a:t>ROC – AUC Score: </a:t>
            </a:r>
            <a:r>
              <a:rPr lang="en-US" sz="1400">
                <a:latin typeface="Arial"/>
                <a:ea typeface="Arial"/>
                <a:cs typeface="Arial"/>
                <a:sym typeface="Arial"/>
              </a:rPr>
              <a:t>0.9429</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rPr b="1" lang="en-US" sz="1400">
                <a:latin typeface="Arial"/>
                <a:ea typeface="Arial"/>
                <a:cs typeface="Arial"/>
                <a:sym typeface="Arial"/>
              </a:rPr>
              <a:t>Time taken:</a:t>
            </a:r>
            <a:r>
              <a:rPr lang="en-US" sz="1400">
                <a:latin typeface="Arial"/>
                <a:ea typeface="Arial"/>
                <a:cs typeface="Arial"/>
                <a:sym typeface="Arial"/>
              </a:rPr>
              <a:t> 14.91 seconds</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a:p>
            <a:pPr indent="0" lvl="0" marL="0" rtl="0" algn="l">
              <a:spcBef>
                <a:spcPts val="280"/>
              </a:spcBef>
              <a:spcAft>
                <a:spcPts val="0"/>
              </a:spcAft>
              <a:buClr>
                <a:schemeClr val="dk1"/>
              </a:buClr>
              <a:buSzPct val="100000"/>
              <a:buNone/>
            </a:pPr>
            <a:r>
              <a:t/>
            </a:r>
            <a:endParaRPr sz="1400">
              <a:latin typeface="Arial"/>
              <a:ea typeface="Arial"/>
              <a:cs typeface="Arial"/>
              <a:sym typeface="Arial"/>
            </a:endParaRPr>
          </a:p>
        </p:txBody>
      </p:sp>
      <p:cxnSp>
        <p:nvCxnSpPr>
          <p:cNvPr id="450" name="Google Shape;450;p9"/>
          <p:cNvCxnSpPr/>
          <p:nvPr/>
        </p:nvCxnSpPr>
        <p:spPr>
          <a:xfrm>
            <a:off x="209861" y="206908"/>
            <a:ext cx="0" cy="419724"/>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47"/>
              </a:srgbClr>
            </a:outerShdw>
          </a:effectLst>
        </p:spPr>
      </p:cxnSp>
      <p:graphicFrame>
        <p:nvGraphicFramePr>
          <p:cNvPr id="451" name="Google Shape;451;p9"/>
          <p:cNvGraphicFramePr/>
          <p:nvPr/>
        </p:nvGraphicFramePr>
        <p:xfrm>
          <a:off x="2843892" y="2765937"/>
          <a:ext cx="3000000" cy="3000000"/>
        </p:xfrm>
        <a:graphic>
          <a:graphicData uri="http://schemas.openxmlformats.org/drawingml/2006/table">
            <a:tbl>
              <a:tblPr>
                <a:noFill/>
                <a:tableStyleId>{160F62C5-645F-4ED4-B09B-F17F5CFFEC94}</a:tableStyleId>
              </a:tblPr>
              <a:tblGrid>
                <a:gridCol w="792050"/>
                <a:gridCol w="792050"/>
                <a:gridCol w="792050"/>
                <a:gridCol w="792050"/>
              </a:tblGrid>
              <a:tr h="141750">
                <a:tc gridSpan="4">
                  <a:txBody>
                    <a:bodyPr/>
                    <a:lstStyle/>
                    <a:p>
                      <a:pPr indent="0" lvl="0" marL="0" marR="0" rtl="0" algn="ctr">
                        <a:lnSpc>
                          <a:spcPct val="100000"/>
                        </a:lnSpc>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Classification Report pre-tuning</a:t>
                      </a:r>
                      <a:endParaRPr b="1" sz="1200" u="none" cap="none" strike="noStrike">
                        <a:solidFill>
                          <a:schemeClr val="lt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hMerge="1"/>
                <a:tc hMerge="1"/>
                <a:tc hMerge="1"/>
              </a:tr>
              <a:tr h="141750">
                <a:tc>
                  <a:txBody>
                    <a:bodyPr/>
                    <a:lstStyle/>
                    <a:p>
                      <a:pPr indent="0" lvl="0" marL="0" marR="0" rtl="0" algn="l">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Precision</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Recall</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F1-Score</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0.93</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0.99</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0.96</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a:t>
                      </a:r>
                      <a:r>
                        <a:rPr lang="en-US" sz="1200">
                          <a:solidFill>
                            <a:schemeClr val="dk1"/>
                          </a:solidFill>
                        </a:rPr>
                        <a:t>95</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0.72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0.82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2000">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dk1"/>
                        </a:buClr>
                        <a:buSzPts val="1200"/>
                        <a:buFont typeface="Arial"/>
                        <a:buNone/>
                      </a:pPr>
                      <a:r>
                        <a:rPr b="1" lang="en-US" sz="1200" u="none" cap="none" strike="noStrike">
                          <a:solidFill>
                            <a:schemeClr val="dk1"/>
                          </a:solidFill>
                          <a:latin typeface="Arial"/>
                          <a:ea typeface="Arial"/>
                          <a:cs typeface="Arial"/>
                          <a:sym typeface="Arial"/>
                        </a:rPr>
                        <a:t>Accuracy</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a:t>
                      </a:r>
                      <a:r>
                        <a:rPr lang="en-US" sz="1200">
                          <a:solidFill>
                            <a:schemeClr val="dk1"/>
                          </a:solidFill>
                        </a:rPr>
                        <a:t>93</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452" name="Google Shape;452;p9"/>
          <p:cNvGraphicFramePr/>
          <p:nvPr/>
        </p:nvGraphicFramePr>
        <p:xfrm>
          <a:off x="2841592" y="3908937"/>
          <a:ext cx="3000000" cy="3000000"/>
        </p:xfrm>
        <a:graphic>
          <a:graphicData uri="http://schemas.openxmlformats.org/drawingml/2006/table">
            <a:tbl>
              <a:tblPr>
                <a:noFill/>
                <a:tableStyleId>{160F62C5-645F-4ED4-B09B-F17F5CFFEC94}</a:tableStyleId>
              </a:tblPr>
              <a:tblGrid>
                <a:gridCol w="792050"/>
                <a:gridCol w="792050"/>
                <a:gridCol w="792050"/>
                <a:gridCol w="792050"/>
              </a:tblGrid>
              <a:tr h="141750">
                <a:tc gridSpan="4">
                  <a:txBody>
                    <a:bodyPr/>
                    <a:lstStyle/>
                    <a:p>
                      <a:pPr indent="0" lvl="0" marL="0" marR="0" rtl="0" algn="ctr">
                        <a:lnSpc>
                          <a:spcPct val="100000"/>
                        </a:lnSpc>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Classification Report post-tuning</a:t>
                      </a:r>
                      <a:endParaRPr b="1" sz="1200" u="none" cap="none" strike="noStrike">
                        <a:solidFill>
                          <a:schemeClr val="lt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hMerge="1"/>
                <a:tc hMerge="1"/>
                <a:tc hMerge="1"/>
              </a:tr>
              <a:tr h="141750">
                <a:tc>
                  <a:txBody>
                    <a:bodyPr/>
                    <a:lstStyle/>
                    <a:p>
                      <a:pPr indent="0" lvl="0" marL="0" marR="0" rtl="0" algn="l">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Precision</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Recall</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F1-Score</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0.93</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0.99</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0.96</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a:t>
                      </a:r>
                      <a:r>
                        <a:rPr lang="en-US" sz="1200">
                          <a:solidFill>
                            <a:schemeClr val="dk1"/>
                          </a:solidFill>
                        </a:rPr>
                        <a:t>7</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0.72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0.82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2000">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dk1"/>
                        </a:buClr>
                        <a:buSzPts val="1200"/>
                        <a:buFont typeface="Arial"/>
                        <a:buNone/>
                      </a:pPr>
                      <a:r>
                        <a:rPr b="1" lang="en-US" sz="1200" u="none" cap="none" strike="noStrike">
                          <a:solidFill>
                            <a:schemeClr val="dk1"/>
                          </a:solidFill>
                          <a:latin typeface="Arial"/>
                          <a:ea typeface="Arial"/>
                          <a:cs typeface="Arial"/>
                          <a:sym typeface="Arial"/>
                        </a:rPr>
                        <a:t>Accuracy</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0.9429</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376e77c1851_1_60"/>
          <p:cNvSpPr txBox="1"/>
          <p:nvPr>
            <p:ph type="title"/>
          </p:nvPr>
        </p:nvSpPr>
        <p:spPr>
          <a:xfrm>
            <a:off x="310896" y="206908"/>
            <a:ext cx="8229600" cy="419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sz="2800">
                <a:latin typeface="Arial"/>
                <a:ea typeface="Arial"/>
                <a:cs typeface="Arial"/>
                <a:sym typeface="Arial"/>
              </a:rPr>
              <a:t>Model 6.5: Stacking Ensemble (LightGBM &amp; XGBoost)</a:t>
            </a:r>
            <a:endParaRPr sz="2800">
              <a:latin typeface="Arial"/>
              <a:ea typeface="Arial"/>
              <a:cs typeface="Arial"/>
              <a:sym typeface="Arial"/>
            </a:endParaRPr>
          </a:p>
        </p:txBody>
      </p:sp>
      <p:cxnSp>
        <p:nvCxnSpPr>
          <p:cNvPr id="458" name="Google Shape;458;g376e77c1851_1_60"/>
          <p:cNvCxnSpPr/>
          <p:nvPr/>
        </p:nvCxnSpPr>
        <p:spPr>
          <a:xfrm>
            <a:off x="209861" y="206908"/>
            <a:ext cx="0" cy="419700"/>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50"/>
              </a:srgbClr>
            </a:outerShdw>
          </a:effectLst>
        </p:spPr>
      </p:cxnSp>
      <p:graphicFrame>
        <p:nvGraphicFramePr>
          <p:cNvPr id="459" name="Google Shape;459;g376e77c1851_1_60"/>
          <p:cNvGraphicFramePr/>
          <p:nvPr/>
        </p:nvGraphicFramePr>
        <p:xfrm>
          <a:off x="4711892" y="3754675"/>
          <a:ext cx="3000000" cy="3000000"/>
        </p:xfrm>
        <a:graphic>
          <a:graphicData uri="http://schemas.openxmlformats.org/drawingml/2006/table">
            <a:tbl>
              <a:tblPr>
                <a:noFill/>
                <a:tableStyleId>{160F62C5-645F-4ED4-B09B-F17F5CFFEC94}</a:tableStyleId>
              </a:tblPr>
              <a:tblGrid>
                <a:gridCol w="900000"/>
                <a:gridCol w="900000"/>
                <a:gridCol w="900000"/>
                <a:gridCol w="900000"/>
              </a:tblGrid>
              <a:tr h="141750">
                <a:tc gridSpan="4">
                  <a:txBody>
                    <a:bodyPr/>
                    <a:lstStyle/>
                    <a:p>
                      <a:pPr indent="0" lvl="0" marL="0" marR="0" rtl="0" algn="ctr">
                        <a:lnSpc>
                          <a:spcPct val="100000"/>
                        </a:lnSpc>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Classification Report</a:t>
                      </a:r>
                      <a:endParaRPr b="1" sz="1200" u="none" cap="none" strike="noStrike">
                        <a:solidFill>
                          <a:schemeClr val="lt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hMerge="1"/>
                <a:tc hMerge="1"/>
                <a:tc hMerge="1"/>
              </a:tr>
              <a:tr h="141750">
                <a:tc>
                  <a:txBody>
                    <a:bodyPr/>
                    <a:lstStyle/>
                    <a:p>
                      <a:pPr indent="0" lvl="0" marL="0" marR="0" rtl="0" algn="l">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Precision</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Recall</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F1-Score</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0.93</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0.99</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0.96</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1</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a:t>0.94</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0.7</a:t>
                      </a:r>
                      <a:r>
                        <a:rPr lang="en-US" sz="1200">
                          <a:solidFill>
                            <a:schemeClr val="dk1"/>
                          </a:solidFill>
                        </a:rPr>
                        <a:t>3</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0.8</a:t>
                      </a:r>
                      <a:r>
                        <a:rPr lang="en-US" sz="1200">
                          <a:solidFill>
                            <a:schemeClr val="dk1"/>
                          </a:solidFill>
                        </a:rPr>
                        <a:t>3</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2000">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00"/>
                        <a:buFont typeface="Calibri"/>
                        <a:buNone/>
                      </a:pPr>
                      <a:r>
                        <a:t/>
                      </a:r>
                      <a:endParaRPr b="1" sz="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1750">
                <a:tc>
                  <a:txBody>
                    <a:bodyPr/>
                    <a:lstStyle/>
                    <a:p>
                      <a:pPr indent="0" lvl="0" marL="0" marR="0" rtl="0" algn="ctr">
                        <a:spcBef>
                          <a:spcPts val="0"/>
                        </a:spcBef>
                        <a:spcAft>
                          <a:spcPts val="0"/>
                        </a:spcAft>
                        <a:buClr>
                          <a:schemeClr val="dk1"/>
                        </a:buClr>
                        <a:buSzPts val="1200"/>
                        <a:buFont typeface="Arial"/>
                        <a:buNone/>
                      </a:pPr>
                      <a:r>
                        <a:rPr b="1" lang="en-US" sz="1200" u="none" cap="none" strike="noStrike">
                          <a:solidFill>
                            <a:schemeClr val="dk1"/>
                          </a:solidFill>
                          <a:latin typeface="Arial"/>
                          <a:ea typeface="Arial"/>
                          <a:cs typeface="Arial"/>
                          <a:sym typeface="Arial"/>
                        </a:rPr>
                        <a:t>Accuracy</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200"/>
                        <a:buFont typeface="Arial"/>
                        <a:buNone/>
                      </a:pPr>
                      <a:r>
                        <a:rPr b="0" lang="en-US" sz="1200" u="none" cap="none" strike="noStrike">
                          <a:solidFill>
                            <a:schemeClr val="dk1"/>
                          </a:solidFill>
                          <a:latin typeface="Arial"/>
                          <a:ea typeface="Arial"/>
                          <a:cs typeface="Arial"/>
                          <a:sym typeface="Arial"/>
                        </a:rPr>
                        <a:t>0.9</a:t>
                      </a:r>
                      <a:r>
                        <a:rPr lang="en-US" sz="1200">
                          <a:solidFill>
                            <a:schemeClr val="dk1"/>
                          </a:solidFill>
                        </a:rPr>
                        <a:t>3</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t/>
                      </a:r>
                      <a:endParaRPr b="1"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60" name="Google Shape;460;g376e77c1851_1_60"/>
          <p:cNvSpPr txBox="1"/>
          <p:nvPr/>
        </p:nvSpPr>
        <p:spPr>
          <a:xfrm>
            <a:off x="666500" y="3835400"/>
            <a:ext cx="3000000" cy="903000"/>
          </a:xfrm>
          <a:prstGeom prst="rect">
            <a:avLst/>
          </a:prstGeom>
          <a:noFill/>
          <a:ln>
            <a:noFill/>
          </a:ln>
        </p:spPr>
        <p:txBody>
          <a:bodyPr anchorCtr="0" anchor="t" bIns="91425" lIns="91425" spcFirstLastPara="1" rIns="91425" wrap="square" tIns="91425">
            <a:spAutoFit/>
          </a:bodyPr>
          <a:lstStyle/>
          <a:p>
            <a:pPr indent="0" lvl="0" marL="0" rtl="0" algn="l">
              <a:spcBef>
                <a:spcPts val="280"/>
              </a:spcBef>
              <a:spcAft>
                <a:spcPts val="0"/>
              </a:spcAft>
              <a:buNone/>
            </a:pPr>
            <a:r>
              <a:rPr b="1" lang="en-US">
                <a:solidFill>
                  <a:schemeClr val="dk1"/>
                </a:solidFill>
              </a:rPr>
              <a:t>ROC – AUC Score: </a:t>
            </a:r>
            <a:r>
              <a:rPr lang="en-US">
                <a:solidFill>
                  <a:schemeClr val="dk1"/>
                </a:solidFill>
              </a:rPr>
              <a:t>0.9451</a:t>
            </a:r>
            <a:endParaRPr>
              <a:solidFill>
                <a:schemeClr val="dk1"/>
              </a:solidFill>
            </a:endParaRPr>
          </a:p>
          <a:p>
            <a:pPr indent="0" lvl="0" marL="0" rtl="0" algn="l">
              <a:spcBef>
                <a:spcPts val="280"/>
              </a:spcBef>
              <a:spcAft>
                <a:spcPts val="0"/>
              </a:spcAft>
              <a:buNone/>
            </a:pPr>
            <a:r>
              <a:t/>
            </a:r>
            <a:endParaRPr>
              <a:solidFill>
                <a:schemeClr val="dk1"/>
              </a:solidFill>
            </a:endParaRPr>
          </a:p>
          <a:p>
            <a:pPr indent="0" lvl="0" marL="0" rtl="0" algn="l">
              <a:spcBef>
                <a:spcPts val="280"/>
              </a:spcBef>
              <a:spcAft>
                <a:spcPts val="0"/>
              </a:spcAft>
              <a:buNone/>
            </a:pPr>
            <a:r>
              <a:rPr b="1" lang="en-US">
                <a:solidFill>
                  <a:schemeClr val="dk1"/>
                </a:solidFill>
              </a:rPr>
              <a:t>Time taken:</a:t>
            </a:r>
            <a:r>
              <a:rPr lang="en-US">
                <a:solidFill>
                  <a:schemeClr val="dk1"/>
                </a:solidFill>
              </a:rPr>
              <a:t> 4.75 seconds</a:t>
            </a:r>
            <a:endParaRPr/>
          </a:p>
        </p:txBody>
      </p:sp>
      <p:sp>
        <p:nvSpPr>
          <p:cNvPr id="461" name="Google Shape;461;g376e77c1851_1_60"/>
          <p:cNvSpPr txBox="1"/>
          <p:nvPr/>
        </p:nvSpPr>
        <p:spPr>
          <a:xfrm>
            <a:off x="310900" y="812800"/>
            <a:ext cx="81093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Char char="●"/>
            </a:pPr>
            <a:r>
              <a:rPr lang="en-US" sz="1100">
                <a:solidFill>
                  <a:schemeClr val="dk1"/>
                </a:solidFill>
              </a:rPr>
              <a:t>A stacking ensemble combines the predictions of multiple base models.</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We used </a:t>
            </a:r>
            <a:r>
              <a:rPr b="1" lang="en-US" sz="1100">
                <a:solidFill>
                  <a:schemeClr val="dk1"/>
                </a:solidFill>
              </a:rPr>
              <a:t>XGBoost</a:t>
            </a:r>
            <a:r>
              <a:rPr lang="en-US" sz="1100">
                <a:solidFill>
                  <a:schemeClr val="dk1"/>
                </a:solidFill>
              </a:rPr>
              <a:t> and </a:t>
            </a:r>
            <a:r>
              <a:rPr b="1" lang="en-US" sz="1100">
                <a:solidFill>
                  <a:schemeClr val="dk1"/>
                </a:solidFill>
              </a:rPr>
              <a:t>LightGBM</a:t>
            </a:r>
            <a:r>
              <a:rPr lang="en-US" sz="1100">
                <a:solidFill>
                  <a:schemeClr val="dk1"/>
                </a:solidFill>
              </a:rPr>
              <a:t> as our base models.</a:t>
            </a:r>
            <a:endParaRPr sz="1100">
              <a:solidFill>
                <a:schemeClr val="dk1"/>
              </a:solidFill>
            </a:endParaRPr>
          </a:p>
          <a:p>
            <a:pPr indent="-298450" lvl="0" marL="457200" rtl="0" algn="l">
              <a:spcBef>
                <a:spcPts val="0"/>
              </a:spcBef>
              <a:spcAft>
                <a:spcPts val="0"/>
              </a:spcAft>
              <a:buClr>
                <a:schemeClr val="dk1"/>
              </a:buClr>
              <a:buSzPts val="1100"/>
              <a:buChar char="●"/>
            </a:pPr>
            <a:r>
              <a:rPr lang="en-US" sz="1100">
                <a:solidFill>
                  <a:schemeClr val="dk1"/>
                </a:solidFill>
              </a:rPr>
              <a:t>The predictions from these two models are then used as input for a meta-model, which makes the final prediction. In this case, we used a simple Logistic Regression model as the meta-model.</a:t>
            </a:r>
            <a:endParaRPr sz="1100">
              <a:solidFill>
                <a:schemeClr val="dk1"/>
              </a:solidFill>
            </a:endParaRPr>
          </a:p>
        </p:txBody>
      </p:sp>
      <p:sp>
        <p:nvSpPr>
          <p:cNvPr id="462" name="Google Shape;462;g376e77c1851_1_60"/>
          <p:cNvSpPr txBox="1"/>
          <p:nvPr/>
        </p:nvSpPr>
        <p:spPr>
          <a:xfrm>
            <a:off x="401500" y="1860900"/>
            <a:ext cx="7315200" cy="151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Key Advantages: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Faster Inference Time:</a:t>
            </a:r>
            <a:r>
              <a:rPr lang="en-US" sz="1100">
                <a:solidFill>
                  <a:schemeClr val="dk1"/>
                </a:solidFill>
              </a:rPr>
              <a:t> While the ensemble did not provide a significant increase in accuracy over the best single model, its lightweight meta-model allows for very fast, real-time predictions, which is a critical feature for our web application.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Robustness:</a:t>
            </a:r>
            <a:r>
              <a:rPr lang="en-US" sz="1100">
                <a:solidFill>
                  <a:schemeClr val="dk1"/>
                </a:solidFill>
              </a:rPr>
              <a:t> This method leads to a more robust model that generalizes well to unseen data by combining the strengths of diverse models.</a:t>
            </a:r>
            <a:endParaRPr sz="3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
          <p:cNvSpPr/>
          <p:nvPr/>
        </p:nvSpPr>
        <p:spPr>
          <a:xfrm>
            <a:off x="200525" y="822150"/>
            <a:ext cx="8682900" cy="5535300"/>
          </a:xfrm>
          <a:prstGeom prst="rect">
            <a:avLst/>
          </a:prstGeom>
          <a:solidFill>
            <a:srgbClr val="F2F2F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7" name="Google Shape;187;p2"/>
          <p:cNvSpPr txBox="1"/>
          <p:nvPr>
            <p:ph type="title"/>
          </p:nvPr>
        </p:nvSpPr>
        <p:spPr>
          <a:xfrm>
            <a:off x="283013" y="89395"/>
            <a:ext cx="8229600" cy="65475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sz="2800">
                <a:latin typeface="Arial"/>
                <a:ea typeface="Arial"/>
                <a:cs typeface="Arial"/>
                <a:sym typeface="Arial"/>
              </a:rPr>
              <a:t>Problem Statement</a:t>
            </a:r>
            <a:endParaRPr/>
          </a:p>
        </p:txBody>
      </p:sp>
      <p:sp>
        <p:nvSpPr>
          <p:cNvPr id="188" name="Google Shape;188;p2"/>
          <p:cNvSpPr txBox="1"/>
          <p:nvPr>
            <p:ph idx="1" type="body"/>
          </p:nvPr>
        </p:nvSpPr>
        <p:spPr>
          <a:xfrm>
            <a:off x="862275" y="861650"/>
            <a:ext cx="8021100" cy="5535300"/>
          </a:xfrm>
          <a:prstGeom prst="rect">
            <a:avLst/>
          </a:prstGeom>
          <a:noFill/>
          <a:ln>
            <a:noFill/>
          </a:ln>
        </p:spPr>
        <p:txBody>
          <a:bodyPr anchorCtr="0" anchor="t" bIns="45700" lIns="91425" spcFirstLastPara="1" rIns="91425" wrap="square" tIns="45700">
            <a:normAutofit/>
          </a:bodyPr>
          <a:lstStyle/>
          <a:p>
            <a:pPr indent="0" lvl="0" marL="0" rtl="0" algn="l">
              <a:lnSpc>
                <a:spcPct val="95000"/>
              </a:lnSpc>
              <a:spcBef>
                <a:spcPts val="1200"/>
              </a:spcBef>
              <a:spcAft>
                <a:spcPts val="0"/>
              </a:spcAft>
              <a:buClr>
                <a:schemeClr val="dk1"/>
              </a:buClr>
              <a:buSzPts val="935"/>
              <a:buFont typeface="Arial"/>
              <a:buNone/>
            </a:pPr>
            <a:r>
              <a:rPr b="1" lang="en-US" sz="1579">
                <a:latin typeface="Arial"/>
                <a:ea typeface="Arial"/>
                <a:cs typeface="Arial"/>
                <a:sym typeface="Arial"/>
              </a:rPr>
              <a:t>The Problem:</a:t>
            </a:r>
            <a:endParaRPr b="1" sz="1579">
              <a:latin typeface="Arial"/>
              <a:ea typeface="Arial"/>
              <a:cs typeface="Arial"/>
              <a:sym typeface="Arial"/>
            </a:endParaRPr>
          </a:p>
          <a:p>
            <a:pPr indent="-328888" lvl="0" marL="457200" rtl="0" algn="l">
              <a:lnSpc>
                <a:spcPct val="95000"/>
              </a:lnSpc>
              <a:spcBef>
                <a:spcPts val="1200"/>
              </a:spcBef>
              <a:spcAft>
                <a:spcPts val="0"/>
              </a:spcAft>
              <a:buSzPts val="1579"/>
              <a:buChar char="●"/>
            </a:pPr>
            <a:r>
              <a:rPr lang="en-US" sz="1579">
                <a:latin typeface="Arial"/>
                <a:ea typeface="Arial"/>
                <a:cs typeface="Arial"/>
                <a:sym typeface="Arial"/>
              </a:rPr>
              <a:t>Traditional credit scoring is slow and outdated (rely on fixed rules)</a:t>
            </a:r>
            <a:endParaRPr sz="1579">
              <a:latin typeface="Arial"/>
              <a:ea typeface="Arial"/>
              <a:cs typeface="Arial"/>
              <a:sym typeface="Arial"/>
            </a:endParaRPr>
          </a:p>
          <a:p>
            <a:pPr indent="-328888" lvl="0" marL="457200" rtl="0" algn="l">
              <a:lnSpc>
                <a:spcPct val="95000"/>
              </a:lnSpc>
              <a:spcBef>
                <a:spcPts val="0"/>
              </a:spcBef>
              <a:spcAft>
                <a:spcPts val="0"/>
              </a:spcAft>
              <a:buSzPts val="1579"/>
              <a:buChar char="●"/>
            </a:pPr>
            <a:r>
              <a:rPr lang="en-US" sz="1579">
                <a:latin typeface="Arial"/>
                <a:ea typeface="Arial"/>
                <a:cs typeface="Arial"/>
                <a:sym typeface="Arial"/>
              </a:rPr>
              <a:t>Fails to capture the dynamic nature of credit behavior.</a:t>
            </a:r>
            <a:endParaRPr sz="1579">
              <a:latin typeface="Arial"/>
              <a:ea typeface="Arial"/>
              <a:cs typeface="Arial"/>
              <a:sym typeface="Arial"/>
            </a:endParaRPr>
          </a:p>
          <a:p>
            <a:pPr indent="-328888" lvl="0" marL="457200" rtl="0" algn="l">
              <a:lnSpc>
                <a:spcPct val="95000"/>
              </a:lnSpc>
              <a:spcBef>
                <a:spcPts val="0"/>
              </a:spcBef>
              <a:spcAft>
                <a:spcPts val="0"/>
              </a:spcAft>
              <a:buSzPts val="1579"/>
              <a:buChar char="●"/>
            </a:pPr>
            <a:r>
              <a:rPr lang="en-US" sz="1579">
                <a:latin typeface="Arial"/>
                <a:ea typeface="Arial"/>
                <a:cs typeface="Arial"/>
                <a:sym typeface="Arial"/>
              </a:rPr>
              <a:t>Leads to missed lending opportunities and increased default risks.</a:t>
            </a:r>
            <a:endParaRPr sz="1579">
              <a:latin typeface="Arial"/>
              <a:ea typeface="Arial"/>
              <a:cs typeface="Arial"/>
              <a:sym typeface="Arial"/>
            </a:endParaRPr>
          </a:p>
          <a:p>
            <a:pPr indent="-328888" lvl="0" marL="457200" rtl="0" algn="l">
              <a:lnSpc>
                <a:spcPct val="95000"/>
              </a:lnSpc>
              <a:spcBef>
                <a:spcPts val="0"/>
              </a:spcBef>
              <a:spcAft>
                <a:spcPts val="0"/>
              </a:spcAft>
              <a:buSzPts val="1579"/>
              <a:buChar char="●"/>
            </a:pPr>
            <a:r>
              <a:rPr lang="en-US" sz="1579">
                <a:latin typeface="Arial"/>
                <a:ea typeface="Arial"/>
                <a:cs typeface="Arial"/>
                <a:sym typeface="Arial"/>
              </a:rPr>
              <a:t>A need for fast, reliable, and explainable real-time decisions.</a:t>
            </a:r>
            <a:endParaRPr sz="1579">
              <a:latin typeface="Arial"/>
              <a:ea typeface="Arial"/>
              <a:cs typeface="Arial"/>
              <a:sym typeface="Arial"/>
            </a:endParaRPr>
          </a:p>
          <a:p>
            <a:pPr indent="-328888" lvl="0" marL="457200" rtl="0" algn="l">
              <a:lnSpc>
                <a:spcPct val="95000"/>
              </a:lnSpc>
              <a:spcBef>
                <a:spcPts val="0"/>
              </a:spcBef>
              <a:spcAft>
                <a:spcPts val="0"/>
              </a:spcAft>
              <a:buSzPts val="1579"/>
              <a:buChar char="●"/>
            </a:pPr>
            <a:r>
              <a:rPr lang="en-US" sz="1579">
                <a:latin typeface="Arial"/>
                <a:ea typeface="Arial"/>
                <a:cs typeface="Arial"/>
                <a:sym typeface="Arial"/>
              </a:rPr>
              <a:t>The solution must enhance user experience and ensure regulatory compliance</a:t>
            </a:r>
            <a:endParaRPr sz="1579">
              <a:latin typeface="Arial"/>
              <a:ea typeface="Arial"/>
              <a:cs typeface="Arial"/>
              <a:sym typeface="Arial"/>
            </a:endParaRPr>
          </a:p>
          <a:p>
            <a:pPr indent="0" lvl="0" marL="0" rtl="0" algn="l">
              <a:lnSpc>
                <a:spcPct val="95000"/>
              </a:lnSpc>
              <a:spcBef>
                <a:spcPts val="1200"/>
              </a:spcBef>
              <a:spcAft>
                <a:spcPts val="0"/>
              </a:spcAft>
              <a:buSzPts val="935"/>
              <a:buNone/>
            </a:pPr>
            <a:r>
              <a:t/>
            </a:r>
            <a:endParaRPr sz="1579">
              <a:latin typeface="Arial"/>
              <a:ea typeface="Arial"/>
              <a:cs typeface="Arial"/>
              <a:sym typeface="Arial"/>
            </a:endParaRPr>
          </a:p>
          <a:p>
            <a:pPr indent="0" lvl="0" marL="0" rtl="0" algn="l">
              <a:lnSpc>
                <a:spcPct val="95000"/>
              </a:lnSpc>
              <a:spcBef>
                <a:spcPts val="1200"/>
              </a:spcBef>
              <a:spcAft>
                <a:spcPts val="0"/>
              </a:spcAft>
              <a:buSzPts val="935"/>
              <a:buNone/>
            </a:pPr>
            <a:r>
              <a:rPr b="1" lang="en-US" sz="1579">
                <a:latin typeface="Arial"/>
                <a:ea typeface="Arial"/>
                <a:cs typeface="Arial"/>
                <a:sym typeface="Arial"/>
              </a:rPr>
              <a:t>Our Solution: </a:t>
            </a:r>
            <a:endParaRPr b="1" sz="1579">
              <a:latin typeface="Arial"/>
              <a:ea typeface="Arial"/>
              <a:cs typeface="Arial"/>
              <a:sym typeface="Arial"/>
            </a:endParaRPr>
          </a:p>
          <a:p>
            <a:pPr indent="0" lvl="0" marL="0" rtl="0" algn="l">
              <a:lnSpc>
                <a:spcPct val="95000"/>
              </a:lnSpc>
              <a:spcBef>
                <a:spcPts val="1200"/>
              </a:spcBef>
              <a:spcAft>
                <a:spcPts val="0"/>
              </a:spcAft>
              <a:buSzPts val="935"/>
              <a:buNone/>
            </a:pPr>
            <a:r>
              <a:rPr lang="en-US" sz="1579">
                <a:latin typeface="Arial"/>
                <a:ea typeface="Arial"/>
                <a:cs typeface="Arial"/>
                <a:sym typeface="Arial"/>
              </a:rPr>
              <a:t>Develop a machine-learning powered, real time credit risk scoring system</a:t>
            </a:r>
            <a:endParaRPr sz="1579">
              <a:latin typeface="Arial"/>
              <a:ea typeface="Arial"/>
              <a:cs typeface="Arial"/>
              <a:sym typeface="Arial"/>
            </a:endParaRPr>
          </a:p>
          <a:p>
            <a:pPr indent="0" lvl="0" marL="0" rtl="0" algn="l">
              <a:lnSpc>
                <a:spcPct val="95000"/>
              </a:lnSpc>
              <a:spcBef>
                <a:spcPts val="1200"/>
              </a:spcBef>
              <a:spcAft>
                <a:spcPts val="0"/>
              </a:spcAft>
              <a:buSzPts val="935"/>
              <a:buNone/>
            </a:pPr>
            <a:r>
              <a:t/>
            </a:r>
            <a:endParaRPr sz="1579">
              <a:latin typeface="Arial"/>
              <a:ea typeface="Arial"/>
              <a:cs typeface="Arial"/>
              <a:sym typeface="Arial"/>
            </a:endParaRPr>
          </a:p>
          <a:p>
            <a:pPr indent="0" lvl="0" marL="0" rtl="0" algn="l">
              <a:lnSpc>
                <a:spcPct val="95000"/>
              </a:lnSpc>
              <a:spcBef>
                <a:spcPts val="1200"/>
              </a:spcBef>
              <a:spcAft>
                <a:spcPts val="0"/>
              </a:spcAft>
              <a:buSzPts val="935"/>
              <a:buNone/>
            </a:pPr>
            <a:r>
              <a:rPr b="1" lang="en-US" sz="1579">
                <a:latin typeface="Arial"/>
                <a:ea typeface="Arial"/>
                <a:cs typeface="Arial"/>
                <a:sym typeface="Arial"/>
              </a:rPr>
              <a:t>Key Features: </a:t>
            </a:r>
            <a:endParaRPr b="1" sz="1579">
              <a:latin typeface="Arial"/>
              <a:ea typeface="Arial"/>
              <a:cs typeface="Arial"/>
              <a:sym typeface="Arial"/>
            </a:endParaRPr>
          </a:p>
          <a:p>
            <a:pPr indent="-328888" lvl="0" marL="457200" rtl="0" algn="l">
              <a:lnSpc>
                <a:spcPct val="95000"/>
              </a:lnSpc>
              <a:spcBef>
                <a:spcPts val="1200"/>
              </a:spcBef>
              <a:spcAft>
                <a:spcPts val="0"/>
              </a:spcAft>
              <a:buSzPts val="1579"/>
              <a:buFont typeface="Arial"/>
              <a:buAutoNum type="arabicPeriod"/>
            </a:pPr>
            <a:r>
              <a:rPr lang="en-US" sz="1579">
                <a:latin typeface="Arial"/>
                <a:ea typeface="Arial"/>
                <a:cs typeface="Arial"/>
                <a:sym typeface="Arial"/>
              </a:rPr>
              <a:t>Instant predictions</a:t>
            </a:r>
            <a:endParaRPr sz="1579">
              <a:latin typeface="Arial"/>
              <a:ea typeface="Arial"/>
              <a:cs typeface="Arial"/>
              <a:sym typeface="Arial"/>
            </a:endParaRPr>
          </a:p>
          <a:p>
            <a:pPr indent="-328888" lvl="0" marL="457200" rtl="0" algn="l">
              <a:lnSpc>
                <a:spcPct val="95000"/>
              </a:lnSpc>
              <a:spcBef>
                <a:spcPts val="0"/>
              </a:spcBef>
              <a:spcAft>
                <a:spcPts val="0"/>
              </a:spcAft>
              <a:buSzPts val="1579"/>
              <a:buFont typeface="Arial"/>
              <a:buAutoNum type="arabicPeriod"/>
            </a:pPr>
            <a:r>
              <a:rPr lang="en-US" sz="1579">
                <a:latin typeface="Arial"/>
                <a:ea typeface="Arial"/>
                <a:cs typeface="Arial"/>
                <a:sym typeface="Arial"/>
              </a:rPr>
              <a:t>Interactive, user-friendly web interface using Streamlit.</a:t>
            </a:r>
            <a:endParaRPr sz="1579">
              <a:latin typeface="Arial"/>
              <a:ea typeface="Arial"/>
              <a:cs typeface="Arial"/>
              <a:sym typeface="Arial"/>
            </a:endParaRPr>
          </a:p>
          <a:p>
            <a:pPr indent="-328888" lvl="0" marL="457200" rtl="0" algn="l">
              <a:lnSpc>
                <a:spcPct val="95000"/>
              </a:lnSpc>
              <a:spcBef>
                <a:spcPts val="0"/>
              </a:spcBef>
              <a:spcAft>
                <a:spcPts val="0"/>
              </a:spcAft>
              <a:buSzPts val="1579"/>
              <a:buFont typeface="Arial"/>
              <a:buAutoNum type="arabicPeriod"/>
            </a:pPr>
            <a:r>
              <a:rPr lang="en-US" sz="1579">
                <a:latin typeface="Arial"/>
                <a:ea typeface="Arial"/>
                <a:cs typeface="Arial"/>
                <a:sym typeface="Arial"/>
              </a:rPr>
              <a:t>Interpretable explanations for each decision to build trust and ensure accountability.</a:t>
            </a:r>
            <a:endParaRPr sz="1579">
              <a:latin typeface="Arial"/>
              <a:ea typeface="Arial"/>
              <a:cs typeface="Arial"/>
              <a:sym typeface="Arial"/>
            </a:endParaRPr>
          </a:p>
        </p:txBody>
      </p:sp>
      <p:cxnSp>
        <p:nvCxnSpPr>
          <p:cNvPr id="189" name="Google Shape;189;p2"/>
          <p:cNvCxnSpPr/>
          <p:nvPr/>
        </p:nvCxnSpPr>
        <p:spPr>
          <a:xfrm>
            <a:off x="209861" y="206908"/>
            <a:ext cx="0" cy="419724"/>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47"/>
              </a:srgbClr>
            </a:outerShdw>
          </a:effectLst>
        </p:spPr>
      </p:cxnSp>
      <p:pic>
        <p:nvPicPr>
          <p:cNvPr id="190" name="Google Shape;190;p2"/>
          <p:cNvPicPr preferRelativeResize="0"/>
          <p:nvPr/>
        </p:nvPicPr>
        <p:blipFill>
          <a:blip r:embed="rId3">
            <a:alphaModFix/>
          </a:blip>
          <a:stretch>
            <a:fillRect/>
          </a:stretch>
        </p:blipFill>
        <p:spPr>
          <a:xfrm>
            <a:off x="283025" y="861647"/>
            <a:ext cx="601575" cy="528800"/>
          </a:xfrm>
          <a:prstGeom prst="rect">
            <a:avLst/>
          </a:prstGeom>
          <a:noFill/>
          <a:ln>
            <a:noFill/>
          </a:ln>
        </p:spPr>
      </p:pic>
      <p:pic>
        <p:nvPicPr>
          <p:cNvPr id="191" name="Google Shape;191;p2"/>
          <p:cNvPicPr preferRelativeResize="0"/>
          <p:nvPr/>
        </p:nvPicPr>
        <p:blipFill>
          <a:blip r:embed="rId4">
            <a:alphaModFix/>
          </a:blip>
          <a:stretch>
            <a:fillRect/>
          </a:stretch>
        </p:blipFill>
        <p:spPr>
          <a:xfrm>
            <a:off x="282050" y="3086313"/>
            <a:ext cx="603504" cy="530352"/>
          </a:xfrm>
          <a:prstGeom prst="rect">
            <a:avLst/>
          </a:prstGeom>
          <a:noFill/>
          <a:ln>
            <a:noFill/>
          </a:ln>
        </p:spPr>
      </p:pic>
      <p:pic>
        <p:nvPicPr>
          <p:cNvPr id="192" name="Google Shape;192;p2"/>
          <p:cNvPicPr preferRelativeResize="0"/>
          <p:nvPr/>
        </p:nvPicPr>
        <p:blipFill>
          <a:blip r:embed="rId5">
            <a:alphaModFix/>
          </a:blip>
          <a:stretch>
            <a:fillRect/>
          </a:stretch>
        </p:blipFill>
        <p:spPr>
          <a:xfrm>
            <a:off x="282063" y="4230325"/>
            <a:ext cx="603504" cy="5303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6" name="Shape 466"/>
        <p:cNvGrpSpPr/>
        <p:nvPr/>
      </p:nvGrpSpPr>
      <p:grpSpPr>
        <a:xfrm>
          <a:off x="0" y="0"/>
          <a:ext cx="0" cy="0"/>
          <a:chOff x="0" y="0"/>
          <a:chExt cx="0" cy="0"/>
        </a:xfrm>
      </p:grpSpPr>
      <p:sp>
        <p:nvSpPr>
          <p:cNvPr id="467" name="Google Shape;467;p13"/>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8" name="Google Shape;468;p13"/>
          <p:cNvSpPr txBox="1"/>
          <p:nvPr>
            <p:ph type="title"/>
          </p:nvPr>
        </p:nvSpPr>
        <p:spPr>
          <a:xfrm>
            <a:off x="317754" y="193545"/>
            <a:ext cx="7886700" cy="5078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Model Comparison &amp; Summary</a:t>
            </a:r>
            <a:endParaRPr/>
          </a:p>
        </p:txBody>
      </p:sp>
      <p:graphicFrame>
        <p:nvGraphicFramePr>
          <p:cNvPr id="469" name="Google Shape;469;p13"/>
          <p:cNvGraphicFramePr/>
          <p:nvPr/>
        </p:nvGraphicFramePr>
        <p:xfrm>
          <a:off x="473202" y="958966"/>
          <a:ext cx="3000000" cy="3000000"/>
        </p:xfrm>
        <a:graphic>
          <a:graphicData uri="http://schemas.openxmlformats.org/drawingml/2006/table">
            <a:tbl>
              <a:tblPr>
                <a:noFill/>
                <a:tableStyleId>{160F62C5-645F-4ED4-B09B-F17F5CFFEC94}</a:tableStyleId>
              </a:tblPr>
              <a:tblGrid>
                <a:gridCol w="910250"/>
                <a:gridCol w="1543750"/>
                <a:gridCol w="981400"/>
                <a:gridCol w="1092050"/>
                <a:gridCol w="1092050"/>
                <a:gridCol w="1092050"/>
                <a:gridCol w="1625725"/>
              </a:tblGrid>
              <a:tr h="227575">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Model</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B050"/>
                      </a:solidFill>
                      <a:prstDash val="solid"/>
                      <a:round/>
                      <a:headEnd len="sm" w="sm" type="none"/>
                      <a:tailEnd len="sm" w="sm" type="none"/>
                    </a:lnB>
                    <a:solidFill>
                      <a:srgbClr val="C00000"/>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Type</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B050"/>
                      </a:solidFill>
                      <a:prstDash val="solid"/>
                      <a:round/>
                      <a:headEnd len="sm" w="sm" type="none"/>
                      <a:tailEnd len="sm" w="sm" type="none"/>
                    </a:lnB>
                    <a:solidFill>
                      <a:srgbClr val="C00000"/>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ROC–AUC</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B050"/>
                      </a:solidFill>
                      <a:prstDash val="solid"/>
                      <a:round/>
                      <a:headEnd len="sm" w="sm" type="none"/>
                      <a:tailEnd len="sm" w="sm" type="none"/>
                    </a:lnB>
                    <a:solidFill>
                      <a:srgbClr val="C00000"/>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Precision (1)</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B050"/>
                      </a:solidFill>
                      <a:prstDash val="solid"/>
                      <a:round/>
                      <a:headEnd len="sm" w="sm" type="none"/>
                      <a:tailEnd len="sm" w="sm" type="none"/>
                    </a:lnB>
                    <a:solidFill>
                      <a:srgbClr val="C00000"/>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Recall (1)</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B050"/>
                      </a:solidFill>
                      <a:prstDash val="solid"/>
                      <a:round/>
                      <a:headEnd len="sm" w="sm" type="none"/>
                      <a:tailEnd len="sm" w="sm" type="none"/>
                    </a:lnB>
                    <a:solidFill>
                      <a:srgbClr val="C00000"/>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F1-Score (1)</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B050"/>
                      </a:solidFill>
                      <a:prstDash val="solid"/>
                      <a:round/>
                      <a:headEnd len="sm" w="sm" type="none"/>
                      <a:tailEnd len="sm" w="sm" type="none"/>
                    </a:lnB>
                    <a:solidFill>
                      <a:srgbClr val="C00000"/>
                    </a:solidFill>
                  </a:tcPr>
                </a:tc>
                <a:tc>
                  <a:txBody>
                    <a:bodyPr/>
                    <a:lstStyle/>
                    <a:p>
                      <a:pPr indent="0" lvl="0" marL="0" marR="0" rtl="0" algn="ctr">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Notes</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B050"/>
                      </a:solidFill>
                      <a:prstDash val="solid"/>
                      <a:round/>
                      <a:headEnd len="sm" w="sm" type="none"/>
                      <a:tailEnd len="sm" w="sm" type="none"/>
                    </a:lnB>
                    <a:solidFill>
                      <a:srgbClr val="C00000"/>
                    </a:solidFill>
                  </a:tcPr>
                </a:tc>
              </a:tr>
              <a:tr h="588775">
                <a:tc>
                  <a:txBody>
                    <a:bodyPr/>
                    <a:lstStyle/>
                    <a:p>
                      <a:pPr indent="0" lvl="0" marL="0" marR="0" rtl="0" algn="l">
                        <a:spcBef>
                          <a:spcPts val="0"/>
                        </a:spcBef>
                        <a:spcAft>
                          <a:spcPts val="0"/>
                        </a:spcAft>
                        <a:buClr>
                          <a:schemeClr val="dk1"/>
                        </a:buClr>
                        <a:buSzPts val="1200"/>
                        <a:buFont typeface="Arial"/>
                        <a:buNone/>
                      </a:pPr>
                      <a:r>
                        <a:rPr b="1" lang="en-US" sz="1200" u="none" cap="none" strike="noStrike">
                          <a:latin typeface="Arial"/>
                          <a:ea typeface="Arial"/>
                          <a:cs typeface="Arial"/>
                          <a:sym typeface="Arial"/>
                        </a:rPr>
                        <a:t>XGBoost</a:t>
                      </a:r>
                      <a:endParaRPr sz="1200" u="none" cap="none" strike="noStrike">
                        <a:latin typeface="Arial"/>
                        <a:ea typeface="Arial"/>
                        <a:cs typeface="Arial"/>
                        <a:sym typeface="Arial"/>
                      </a:endParaRPr>
                    </a:p>
                  </a:txBody>
                  <a:tcPr marT="13550" marB="13550" marR="27100" marL="27100" anchor="ctr">
                    <a:lnL cap="flat" cmpd="sng" w="12700">
                      <a:solidFill>
                        <a:srgbClr val="00B05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lang="en-US" sz="1200" u="none" cap="none" strike="noStrike">
                          <a:latin typeface="Arial"/>
                          <a:ea typeface="Arial"/>
                          <a:cs typeface="Arial"/>
                          <a:sym typeface="Arial"/>
                        </a:rPr>
                        <a:t>Gradient Boosting</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0.9429</a:t>
                      </a:r>
                      <a:endParaRPr sz="1200" u="none" cap="none" strike="noStrike">
                        <a:latin typeface="Arial"/>
                        <a:ea typeface="Arial"/>
                        <a:cs typeface="Arial"/>
                        <a:sym typeface="Arial"/>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0.97</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0.72</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0.82</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lang="en-US" sz="1200" u="none" cap="none" strike="noStrike">
                          <a:latin typeface="Arial"/>
                          <a:ea typeface="Arial"/>
                          <a:cs typeface="Arial"/>
                          <a:sym typeface="Arial"/>
                        </a:rPr>
                        <a:t>GridSearch tuned; strong benchmark</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12700">
                      <a:solidFill>
                        <a:srgbClr val="00B050"/>
                      </a:solidFill>
                      <a:prstDash val="solid"/>
                      <a:round/>
                      <a:headEnd len="sm" w="sm" type="none"/>
                      <a:tailEnd len="sm" w="sm" type="none"/>
                    </a:lnR>
                    <a:lnT cap="flat" cmpd="sng" w="12700">
                      <a:solidFill>
                        <a:srgbClr val="00B050"/>
                      </a:solidFill>
                      <a:prstDash val="solid"/>
                      <a:round/>
                      <a:headEnd len="sm" w="sm" type="none"/>
                      <a:tailEnd len="sm" w="sm" type="none"/>
                    </a:lnT>
                    <a:lnB cap="flat" cmpd="sng" w="12700">
                      <a:solidFill>
                        <a:srgbClr val="00B050"/>
                      </a:solidFill>
                      <a:prstDash val="solid"/>
                      <a:round/>
                      <a:headEnd len="sm" w="sm" type="none"/>
                      <a:tailEnd len="sm" w="sm" type="none"/>
                    </a:lnB>
                  </a:tcPr>
                </a:tc>
              </a:tr>
              <a:tr h="588775">
                <a:tc>
                  <a:txBody>
                    <a:bodyPr/>
                    <a:lstStyle/>
                    <a:p>
                      <a:pPr indent="0" lvl="0" marL="0" marR="0" rtl="0" algn="l">
                        <a:spcBef>
                          <a:spcPts val="0"/>
                        </a:spcBef>
                        <a:spcAft>
                          <a:spcPts val="0"/>
                        </a:spcAft>
                        <a:buClr>
                          <a:schemeClr val="dk1"/>
                        </a:buClr>
                        <a:buSzPts val="1200"/>
                        <a:buFont typeface="Arial"/>
                        <a:buNone/>
                      </a:pPr>
                      <a:r>
                        <a:rPr b="1" lang="en-US" sz="1200" u="none" cap="none" strike="noStrike">
                          <a:latin typeface="Arial"/>
                          <a:ea typeface="Arial"/>
                          <a:cs typeface="Arial"/>
                          <a:sym typeface="Arial"/>
                        </a:rPr>
                        <a:t>LightGBM</a:t>
                      </a:r>
                      <a:endParaRPr sz="1200" u="none" cap="none" strike="noStrike">
                        <a:latin typeface="Arial"/>
                        <a:ea typeface="Arial"/>
                        <a:cs typeface="Arial"/>
                        <a:sym typeface="Arial"/>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B05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lang="en-US" sz="1200" u="none" cap="none" strike="noStrike">
                          <a:latin typeface="Arial"/>
                          <a:ea typeface="Arial"/>
                          <a:cs typeface="Arial"/>
                          <a:sym typeface="Arial"/>
                        </a:rPr>
                        <a:t>Gradient Boosting</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B05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0.9434</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B05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0.95</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B05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0.72</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B05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0.82</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B05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lang="en-US" sz="1200" u="none" cap="none" strike="noStrike">
                          <a:latin typeface="Arial"/>
                          <a:ea typeface="Arial"/>
                          <a:cs typeface="Arial"/>
                          <a:sym typeface="Arial"/>
                        </a:rPr>
                        <a:t>Tuned with GridSearch; scalable</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B05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88775">
                <a:tc>
                  <a:txBody>
                    <a:bodyPr/>
                    <a:lstStyle/>
                    <a:p>
                      <a:pPr indent="0" lvl="0" marL="0" marR="0" rtl="0" algn="l">
                        <a:spcBef>
                          <a:spcPts val="0"/>
                        </a:spcBef>
                        <a:spcAft>
                          <a:spcPts val="0"/>
                        </a:spcAft>
                        <a:buClr>
                          <a:schemeClr val="dk1"/>
                        </a:buClr>
                        <a:buSzPts val="1200"/>
                        <a:buFont typeface="Arial"/>
                        <a:buNone/>
                      </a:pPr>
                      <a:r>
                        <a:rPr b="1" lang="en-US" sz="1200" u="none" cap="none" strike="noStrike">
                          <a:latin typeface="Arial"/>
                          <a:ea typeface="Arial"/>
                          <a:cs typeface="Arial"/>
                          <a:sym typeface="Arial"/>
                        </a:rPr>
                        <a:t>ANN</a:t>
                      </a:r>
                      <a:endParaRPr sz="1200" u="none" cap="none" strike="noStrike">
                        <a:latin typeface="Arial"/>
                        <a:ea typeface="Arial"/>
                        <a:cs typeface="Arial"/>
                        <a:sym typeface="Arial"/>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lang="en-US" sz="1200" u="none" cap="none" strike="noStrike">
                          <a:latin typeface="Arial"/>
                          <a:ea typeface="Arial"/>
                          <a:cs typeface="Arial"/>
                          <a:sym typeface="Arial"/>
                        </a:rPr>
                        <a:t>Deep NN (3 hidden layers: 256–128–64)</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0.8952</a:t>
                      </a:r>
                      <a:endParaRPr sz="1200" u="none" cap="none" strike="noStrike">
                        <a:latin typeface="Arial"/>
                        <a:ea typeface="Arial"/>
                        <a:cs typeface="Arial"/>
                        <a:sym typeface="Arial"/>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0.77</a:t>
                      </a:r>
                      <a:endParaRPr sz="1200" u="none" cap="none" strike="noStrike">
                        <a:latin typeface="Arial"/>
                        <a:ea typeface="Arial"/>
                        <a:cs typeface="Arial"/>
                        <a:sym typeface="Arial"/>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0.75</a:t>
                      </a:r>
                      <a:endParaRPr sz="1200" u="none" cap="none" strike="noStrike">
                        <a:latin typeface="Arial"/>
                        <a:ea typeface="Arial"/>
                        <a:cs typeface="Arial"/>
                        <a:sym typeface="Arial"/>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0.76</a:t>
                      </a:r>
                      <a:endParaRPr sz="1200" u="none" cap="none" strike="noStrike">
                        <a:latin typeface="Arial"/>
                        <a:ea typeface="Arial"/>
                        <a:cs typeface="Arial"/>
                        <a:sym typeface="Arial"/>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lang="en-US" sz="1200" u="none" cap="none" strike="noStrike">
                          <a:latin typeface="Arial"/>
                          <a:ea typeface="Arial"/>
                          <a:cs typeface="Arial"/>
                          <a:sym typeface="Arial"/>
                        </a:rPr>
                        <a:t>Threshold tuned to 0.40 → better recall</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88775">
                <a:tc>
                  <a:txBody>
                    <a:bodyPr/>
                    <a:lstStyle/>
                    <a:p>
                      <a:pPr indent="0" lvl="0" marL="0" marR="0" rtl="0" algn="l">
                        <a:spcBef>
                          <a:spcPts val="0"/>
                        </a:spcBef>
                        <a:spcAft>
                          <a:spcPts val="0"/>
                        </a:spcAft>
                        <a:buClr>
                          <a:schemeClr val="dk1"/>
                        </a:buClr>
                        <a:buSzPts val="1200"/>
                        <a:buFont typeface="Arial"/>
                        <a:buNone/>
                      </a:pPr>
                      <a:r>
                        <a:rPr b="1" lang="en-US" sz="1200" u="none" cap="none" strike="noStrike">
                          <a:latin typeface="Arial"/>
                          <a:ea typeface="Arial"/>
                          <a:cs typeface="Arial"/>
                          <a:sym typeface="Arial"/>
                        </a:rPr>
                        <a:t>1D CNN</a:t>
                      </a:r>
                      <a:endParaRPr sz="1200" u="none" cap="none" strike="noStrike">
                        <a:latin typeface="Arial"/>
                        <a:ea typeface="Arial"/>
                        <a:cs typeface="Arial"/>
                        <a:sym typeface="Arial"/>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lang="en-US" sz="1200" u="none" cap="none" strike="noStrike">
                          <a:latin typeface="Arial"/>
                          <a:ea typeface="Arial"/>
                          <a:cs typeface="Arial"/>
                          <a:sym typeface="Arial"/>
                        </a:rPr>
                        <a:t>Deep Learning (Conv1D)</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0.9113</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0.94</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0.62</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0.74</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lang="en-US" sz="1200" u="none" cap="none" strike="noStrike">
                          <a:latin typeface="Arial"/>
                          <a:ea typeface="Arial"/>
                          <a:cs typeface="Arial"/>
                          <a:sym typeface="Arial"/>
                        </a:rPr>
                        <a:t>Early exploration, not fully tuned</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88775">
                <a:tc>
                  <a:txBody>
                    <a:bodyPr/>
                    <a:lstStyle/>
                    <a:p>
                      <a:pPr indent="0" lvl="0" marL="0" marR="0" rtl="0" algn="l">
                        <a:spcBef>
                          <a:spcPts val="0"/>
                        </a:spcBef>
                        <a:spcAft>
                          <a:spcPts val="0"/>
                        </a:spcAft>
                        <a:buClr>
                          <a:schemeClr val="dk1"/>
                        </a:buClr>
                        <a:buSzPts val="1200"/>
                        <a:buFont typeface="Arial"/>
                        <a:buNone/>
                      </a:pPr>
                      <a:r>
                        <a:rPr b="1" lang="en-US" sz="1200" u="none" cap="none" strike="noStrike">
                          <a:latin typeface="Arial"/>
                          <a:ea typeface="Arial"/>
                          <a:cs typeface="Arial"/>
                          <a:sym typeface="Arial"/>
                        </a:rPr>
                        <a:t>SVM</a:t>
                      </a:r>
                      <a:endParaRPr sz="1200" u="none" cap="none" strike="noStrike">
                        <a:latin typeface="Arial"/>
                        <a:ea typeface="Arial"/>
                        <a:cs typeface="Arial"/>
                        <a:sym typeface="Arial"/>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lang="en-US" sz="1200" u="none" cap="none" strike="noStrike">
                          <a:latin typeface="Arial"/>
                          <a:ea typeface="Arial"/>
                          <a:cs typeface="Arial"/>
                          <a:sym typeface="Arial"/>
                        </a:rPr>
                        <a:t>Kernel-based</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0.8893</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0.93</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0.62</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0.74</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lang="en-US" sz="1200" u="none" cap="none" strike="noStrike">
                          <a:latin typeface="Arial"/>
                          <a:ea typeface="Arial"/>
                          <a:cs typeface="Arial"/>
                          <a:sym typeface="Arial"/>
                        </a:rPr>
                        <a:t>Best with RBF kernel; optimized C, gamma</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5225">
                <a:tc>
                  <a:txBody>
                    <a:bodyPr/>
                    <a:lstStyle/>
                    <a:p>
                      <a:pPr indent="0" lvl="0" marL="0" marR="0" rtl="0" algn="l">
                        <a:spcBef>
                          <a:spcPts val="0"/>
                        </a:spcBef>
                        <a:spcAft>
                          <a:spcPts val="0"/>
                        </a:spcAft>
                        <a:buClr>
                          <a:schemeClr val="dk1"/>
                        </a:buClr>
                        <a:buSzPts val="1200"/>
                        <a:buFont typeface="Arial"/>
                        <a:buNone/>
                      </a:pPr>
                      <a:r>
                        <a:rPr b="1" lang="en-US" sz="1200" u="none" cap="none" strike="noStrike">
                          <a:latin typeface="Arial"/>
                          <a:ea typeface="Arial"/>
                          <a:cs typeface="Arial"/>
                          <a:sym typeface="Arial"/>
                        </a:rPr>
                        <a:t>Logistic Regression</a:t>
                      </a:r>
                      <a:endParaRPr sz="1200" u="none" cap="none" strike="noStrike">
                        <a:latin typeface="Arial"/>
                        <a:ea typeface="Arial"/>
                        <a:cs typeface="Arial"/>
                        <a:sym typeface="Arial"/>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lang="en-US" sz="1200" u="none" cap="none" strike="noStrike">
                          <a:latin typeface="Arial"/>
                          <a:ea typeface="Arial"/>
                          <a:cs typeface="Arial"/>
                          <a:sym typeface="Arial"/>
                        </a:rPr>
                        <a:t>Linear, interpretable</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0.8617</a:t>
                      </a:r>
                      <a:endParaRPr sz="1200" u="none" cap="none" strike="noStrike">
                        <a:latin typeface="Arial"/>
                        <a:ea typeface="Arial"/>
                        <a:cs typeface="Arial"/>
                        <a:sym typeface="Arial"/>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0.75</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0.53</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Arial"/>
                        <a:buNone/>
                      </a:pPr>
                      <a:r>
                        <a:rPr lang="en-US" sz="1200" u="none" cap="none" strike="noStrike">
                          <a:latin typeface="Arial"/>
                          <a:ea typeface="Arial"/>
                          <a:cs typeface="Arial"/>
                          <a:sym typeface="Arial"/>
                        </a:rPr>
                        <a:t>0.62</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Arial"/>
                        <a:buNone/>
                      </a:pPr>
                      <a:r>
                        <a:rPr lang="en-US" sz="1200" u="none" cap="none" strike="noStrike">
                          <a:latin typeface="Arial"/>
                          <a:ea typeface="Arial"/>
                          <a:cs typeface="Arial"/>
                          <a:sym typeface="Arial"/>
                        </a:rPr>
                        <a:t>GridSearch → C=0.1, Penalty=L1</a:t>
                      </a:r>
                      <a:endParaRPr/>
                    </a:p>
                  </a:txBody>
                  <a:tcPr marT="13550" marB="13550" marR="27100" marL="27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cxnSp>
        <p:nvCxnSpPr>
          <p:cNvPr id="470" name="Google Shape;470;p13"/>
          <p:cNvCxnSpPr/>
          <p:nvPr/>
        </p:nvCxnSpPr>
        <p:spPr>
          <a:xfrm>
            <a:off x="209861" y="206908"/>
            <a:ext cx="0" cy="419724"/>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47"/>
              </a:srgbClr>
            </a:outerShdw>
          </a:effectLst>
        </p:spPr>
      </p:cxnSp>
      <p:sp>
        <p:nvSpPr>
          <p:cNvPr id="471" name="Google Shape;471;p13"/>
          <p:cNvSpPr/>
          <p:nvPr/>
        </p:nvSpPr>
        <p:spPr>
          <a:xfrm>
            <a:off x="494931" y="4824115"/>
            <a:ext cx="1581600" cy="263400"/>
          </a:xfrm>
          <a:prstGeom prst="rect">
            <a:avLst/>
          </a:prstGeom>
          <a:noFill/>
          <a:ln>
            <a:noFill/>
          </a:ln>
        </p:spPr>
        <p:txBody>
          <a:bodyPr anchorCtr="0" anchor="t" bIns="0" lIns="0" spcFirstLastPara="1" rIns="0" wrap="square" tIns="0">
            <a:noAutofit/>
          </a:bodyPr>
          <a:lstStyle/>
          <a:p>
            <a:pPr indent="0" lvl="0" marL="0" marR="0" rtl="0" algn="l">
              <a:lnSpc>
                <a:spcPct val="125641"/>
              </a:lnSpc>
              <a:spcBef>
                <a:spcPts val="0"/>
              </a:spcBef>
              <a:spcAft>
                <a:spcPts val="0"/>
              </a:spcAft>
              <a:buClr>
                <a:srgbClr val="152D47"/>
              </a:buClr>
              <a:buSzPts val="1400"/>
              <a:buFont typeface="Crimson Pro"/>
              <a:buNone/>
            </a:pPr>
            <a:r>
              <a:rPr b="1" i="0" lang="en-US" sz="1400" u="none" cap="none" strike="noStrike">
                <a:solidFill>
                  <a:srgbClr val="152D47"/>
                </a:solidFill>
              </a:rPr>
              <a:t>Key Findings</a:t>
            </a:r>
            <a:endParaRPr b="1" i="0" sz="1400" u="none" cap="none" strike="noStrike"/>
          </a:p>
        </p:txBody>
      </p:sp>
      <p:sp>
        <p:nvSpPr>
          <p:cNvPr id="472" name="Google Shape;472;p13"/>
          <p:cNvSpPr/>
          <p:nvPr/>
        </p:nvSpPr>
        <p:spPr>
          <a:xfrm>
            <a:off x="837523" y="5119604"/>
            <a:ext cx="1748400" cy="185400"/>
          </a:xfrm>
          <a:prstGeom prst="rect">
            <a:avLst/>
          </a:prstGeom>
          <a:noFill/>
          <a:ln>
            <a:noFill/>
          </a:ln>
        </p:spPr>
        <p:txBody>
          <a:bodyPr anchorCtr="0" anchor="t" bIns="0" lIns="0" spcFirstLastPara="1" rIns="0" wrap="square" tIns="0">
            <a:noAutofit/>
          </a:bodyPr>
          <a:lstStyle/>
          <a:p>
            <a:pPr indent="0" lvl="0" marL="0" marR="0" rtl="0" algn="l">
              <a:lnSpc>
                <a:spcPct val="124242"/>
              </a:lnSpc>
              <a:spcBef>
                <a:spcPts val="0"/>
              </a:spcBef>
              <a:spcAft>
                <a:spcPts val="0"/>
              </a:spcAft>
              <a:buClr>
                <a:srgbClr val="4C4C4D"/>
              </a:buClr>
              <a:buSzPts val="1100"/>
              <a:buFont typeface="Crimson Pro"/>
              <a:buNone/>
            </a:pPr>
            <a:r>
              <a:rPr i="0" lang="en-US" sz="1100" u="none" cap="none" strike="noStrike">
                <a:solidFill>
                  <a:srgbClr val="4C4C4D"/>
                </a:solidFill>
              </a:rPr>
              <a:t>Tree-based models excel</a:t>
            </a:r>
            <a:endParaRPr i="0" sz="1100" u="none" cap="none" strike="noStrike"/>
          </a:p>
        </p:txBody>
      </p:sp>
      <p:sp>
        <p:nvSpPr>
          <p:cNvPr id="473" name="Google Shape;473;p13"/>
          <p:cNvSpPr/>
          <p:nvPr/>
        </p:nvSpPr>
        <p:spPr>
          <a:xfrm>
            <a:off x="837533" y="5371307"/>
            <a:ext cx="2286900" cy="899700"/>
          </a:xfrm>
          <a:prstGeom prst="rect">
            <a:avLst/>
          </a:prstGeom>
          <a:noFill/>
          <a:ln>
            <a:noFill/>
          </a:ln>
        </p:spPr>
        <p:txBody>
          <a:bodyPr anchorCtr="0" anchor="t" bIns="0" lIns="0" spcFirstLastPara="1" rIns="0" wrap="square" tIns="0">
            <a:noAutofit/>
          </a:bodyPr>
          <a:lstStyle/>
          <a:p>
            <a:pPr indent="0" lvl="0" marL="0" marR="0" rtl="0" algn="l">
              <a:lnSpc>
                <a:spcPct val="161538"/>
              </a:lnSpc>
              <a:spcBef>
                <a:spcPts val="0"/>
              </a:spcBef>
              <a:spcAft>
                <a:spcPts val="0"/>
              </a:spcAft>
              <a:buClr>
                <a:srgbClr val="4C4C4D"/>
              </a:buClr>
              <a:buSzPts val="900"/>
              <a:buFont typeface="Heebo"/>
              <a:buNone/>
            </a:pPr>
            <a:r>
              <a:rPr i="0" lang="en-US" sz="900" u="none" cap="none" strike="noStrike">
                <a:solidFill>
                  <a:srgbClr val="4C4C4D"/>
                </a:solidFill>
              </a:rPr>
              <a:t>XGBoost and LightGBM demonstrated superior performance across all metrics, making them ideal for financial applications requiring high precision and good overall performance.</a:t>
            </a:r>
            <a:endParaRPr i="0" sz="900" u="none" cap="none" strike="noStrike"/>
          </a:p>
        </p:txBody>
      </p:sp>
      <p:sp>
        <p:nvSpPr>
          <p:cNvPr id="474" name="Google Shape;474;p13"/>
          <p:cNvSpPr/>
          <p:nvPr/>
        </p:nvSpPr>
        <p:spPr>
          <a:xfrm>
            <a:off x="3598677" y="5119600"/>
            <a:ext cx="2027400" cy="219600"/>
          </a:xfrm>
          <a:prstGeom prst="rect">
            <a:avLst/>
          </a:prstGeom>
          <a:noFill/>
          <a:ln>
            <a:noFill/>
          </a:ln>
        </p:spPr>
        <p:txBody>
          <a:bodyPr anchorCtr="0" anchor="t" bIns="0" lIns="0" spcFirstLastPara="1" rIns="0" wrap="square" tIns="0">
            <a:noAutofit/>
          </a:bodyPr>
          <a:lstStyle/>
          <a:p>
            <a:pPr indent="0" lvl="0" marL="0" marR="0" rtl="0" algn="l">
              <a:lnSpc>
                <a:spcPct val="124242"/>
              </a:lnSpc>
              <a:spcBef>
                <a:spcPts val="0"/>
              </a:spcBef>
              <a:spcAft>
                <a:spcPts val="0"/>
              </a:spcAft>
              <a:buClr>
                <a:srgbClr val="4C4C4D"/>
              </a:buClr>
              <a:buSzPts val="1100"/>
              <a:buFont typeface="Crimson Pro"/>
              <a:buNone/>
            </a:pPr>
            <a:r>
              <a:rPr i="0" lang="en-US" sz="1100" u="none" cap="none" strike="noStrike">
                <a:solidFill>
                  <a:srgbClr val="4C4C4D"/>
                </a:solidFill>
              </a:rPr>
              <a:t>ANN shows promise for recall</a:t>
            </a:r>
            <a:endParaRPr i="0" sz="1100" u="none" cap="none" strike="noStrike"/>
          </a:p>
        </p:txBody>
      </p:sp>
      <p:sp>
        <p:nvSpPr>
          <p:cNvPr id="475" name="Google Shape;475;p13"/>
          <p:cNvSpPr/>
          <p:nvPr/>
        </p:nvSpPr>
        <p:spPr>
          <a:xfrm>
            <a:off x="3598668" y="5345907"/>
            <a:ext cx="2286900" cy="899700"/>
          </a:xfrm>
          <a:prstGeom prst="rect">
            <a:avLst/>
          </a:prstGeom>
          <a:noFill/>
          <a:ln>
            <a:noFill/>
          </a:ln>
        </p:spPr>
        <p:txBody>
          <a:bodyPr anchorCtr="0" anchor="t" bIns="0" lIns="0" spcFirstLastPara="1" rIns="0" wrap="square" tIns="0">
            <a:noAutofit/>
          </a:bodyPr>
          <a:lstStyle/>
          <a:p>
            <a:pPr indent="0" lvl="0" marL="0" marR="0" rtl="0" algn="l">
              <a:lnSpc>
                <a:spcPct val="161538"/>
              </a:lnSpc>
              <a:spcBef>
                <a:spcPts val="0"/>
              </a:spcBef>
              <a:spcAft>
                <a:spcPts val="0"/>
              </a:spcAft>
              <a:buClr>
                <a:srgbClr val="4C4C4D"/>
              </a:buClr>
              <a:buSzPts val="900"/>
              <a:buFont typeface="Heebo"/>
              <a:buNone/>
            </a:pPr>
            <a:r>
              <a:rPr i="0" lang="en-US" sz="900" u="none" cap="none" strike="noStrike">
                <a:solidFill>
                  <a:srgbClr val="4C4C4D"/>
                </a:solidFill>
              </a:rPr>
              <a:t>The neural network achieved the best recall for class 1, suggesting its value when false negatives are particularly costly (e.g., fraud detection).</a:t>
            </a:r>
            <a:endParaRPr i="0" sz="900" u="none" cap="none" strike="noStrike"/>
          </a:p>
        </p:txBody>
      </p:sp>
      <p:sp>
        <p:nvSpPr>
          <p:cNvPr id="476" name="Google Shape;476;p13"/>
          <p:cNvSpPr/>
          <p:nvPr/>
        </p:nvSpPr>
        <p:spPr>
          <a:xfrm>
            <a:off x="6359875" y="5119600"/>
            <a:ext cx="2286900" cy="219600"/>
          </a:xfrm>
          <a:prstGeom prst="rect">
            <a:avLst/>
          </a:prstGeom>
          <a:noFill/>
          <a:ln>
            <a:noFill/>
          </a:ln>
        </p:spPr>
        <p:txBody>
          <a:bodyPr anchorCtr="0" anchor="t" bIns="0" lIns="0" spcFirstLastPara="1" rIns="0" wrap="square" tIns="0">
            <a:noAutofit/>
          </a:bodyPr>
          <a:lstStyle/>
          <a:p>
            <a:pPr indent="0" lvl="0" marL="0" marR="0" rtl="0" algn="l">
              <a:lnSpc>
                <a:spcPct val="124242"/>
              </a:lnSpc>
              <a:spcBef>
                <a:spcPts val="0"/>
              </a:spcBef>
              <a:spcAft>
                <a:spcPts val="0"/>
              </a:spcAft>
              <a:buClr>
                <a:srgbClr val="4C4C4D"/>
              </a:buClr>
              <a:buSzPts val="1100"/>
              <a:buFont typeface="Crimson Pro"/>
              <a:buNone/>
            </a:pPr>
            <a:r>
              <a:rPr i="0" lang="en-US" sz="1100" u="none" cap="none" strike="noStrike">
                <a:solidFill>
                  <a:srgbClr val="4C4C4D"/>
                </a:solidFill>
              </a:rPr>
              <a:t>Interpretability vs. performance</a:t>
            </a:r>
            <a:endParaRPr i="0" sz="1100" u="none" cap="none" strike="noStrike"/>
          </a:p>
        </p:txBody>
      </p:sp>
      <p:sp>
        <p:nvSpPr>
          <p:cNvPr id="477" name="Google Shape;477;p13"/>
          <p:cNvSpPr/>
          <p:nvPr/>
        </p:nvSpPr>
        <p:spPr>
          <a:xfrm>
            <a:off x="6359876" y="5333207"/>
            <a:ext cx="2286900" cy="1124700"/>
          </a:xfrm>
          <a:prstGeom prst="rect">
            <a:avLst/>
          </a:prstGeom>
          <a:noFill/>
          <a:ln>
            <a:noFill/>
          </a:ln>
        </p:spPr>
        <p:txBody>
          <a:bodyPr anchorCtr="0" anchor="t" bIns="0" lIns="0" spcFirstLastPara="1" rIns="0" wrap="square" tIns="0">
            <a:noAutofit/>
          </a:bodyPr>
          <a:lstStyle/>
          <a:p>
            <a:pPr indent="0" lvl="0" marL="0" marR="0" rtl="0" algn="l">
              <a:lnSpc>
                <a:spcPct val="161538"/>
              </a:lnSpc>
              <a:spcBef>
                <a:spcPts val="0"/>
              </a:spcBef>
              <a:spcAft>
                <a:spcPts val="0"/>
              </a:spcAft>
              <a:buClr>
                <a:srgbClr val="4C4C4D"/>
              </a:buClr>
              <a:buSzPts val="900"/>
              <a:buFont typeface="Heebo"/>
              <a:buNone/>
            </a:pPr>
            <a:r>
              <a:rPr i="0" lang="en-US" sz="900" u="none" cap="none" strike="noStrike">
                <a:solidFill>
                  <a:srgbClr val="4C4C4D"/>
                </a:solidFill>
              </a:rPr>
              <a:t>Logistic Regression offers full interpretability but with ~8% lower accuracy than the top performers. This tradeoff should be evaluated based on regulatory and explanation requirements.</a:t>
            </a:r>
            <a:endParaRPr i="0" sz="900" u="none" cap="none" strike="noStrike"/>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37714a79bb0_0_0"/>
          <p:cNvSpPr/>
          <p:nvPr/>
        </p:nvSpPr>
        <p:spPr>
          <a:xfrm>
            <a:off x="4681463" y="1573907"/>
            <a:ext cx="3976800" cy="890100"/>
          </a:xfrm>
          <a:prstGeom prst="roundRect">
            <a:avLst>
              <a:gd fmla="val 6849" name="adj"/>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484" name="Google Shape;484;g37714a79bb0_0_0"/>
          <p:cNvSpPr/>
          <p:nvPr/>
        </p:nvSpPr>
        <p:spPr>
          <a:xfrm>
            <a:off x="4681463" y="3926383"/>
            <a:ext cx="3976800" cy="890100"/>
          </a:xfrm>
          <a:prstGeom prst="roundRect">
            <a:avLst>
              <a:gd fmla="val 6849" name="adj"/>
            </a:avLst>
          </a:prstGeom>
          <a:solidFill>
            <a:srgbClr val="FFFFFF"/>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485" name="Google Shape;485;g37714a79bb0_0_0"/>
          <p:cNvSpPr txBox="1"/>
          <p:nvPr>
            <p:ph type="title"/>
          </p:nvPr>
        </p:nvSpPr>
        <p:spPr>
          <a:xfrm>
            <a:off x="268113" y="102120"/>
            <a:ext cx="8229600" cy="654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sz="2800"/>
              <a:t>Q&amp;A</a:t>
            </a:r>
            <a:endParaRPr/>
          </a:p>
        </p:txBody>
      </p:sp>
      <p:cxnSp>
        <p:nvCxnSpPr>
          <p:cNvPr id="486" name="Google Shape;486;g37714a79bb0_0_0"/>
          <p:cNvCxnSpPr/>
          <p:nvPr/>
        </p:nvCxnSpPr>
        <p:spPr>
          <a:xfrm>
            <a:off x="209861" y="206908"/>
            <a:ext cx="0" cy="419700"/>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7655a9a87c_0_16"/>
          <p:cNvSpPr/>
          <p:nvPr/>
        </p:nvSpPr>
        <p:spPr>
          <a:xfrm>
            <a:off x="200525" y="822150"/>
            <a:ext cx="8682900" cy="5535300"/>
          </a:xfrm>
          <a:prstGeom prst="rect">
            <a:avLst/>
          </a:prstGeom>
          <a:solidFill>
            <a:srgbClr val="F2F2F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solidFill>
                  <a:schemeClr val="dk1"/>
                </a:solidFill>
              </a:rPr>
              <a:t>The project is grounded in established research in 3 main areas: </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330200" lvl="0" marL="457200" rtl="0" algn="l">
              <a:spcBef>
                <a:spcPts val="0"/>
              </a:spcBef>
              <a:spcAft>
                <a:spcPts val="0"/>
              </a:spcAft>
              <a:buClr>
                <a:schemeClr val="dk1"/>
              </a:buClr>
              <a:buSzPts val="1600"/>
              <a:buAutoNum type="arabicPeriod"/>
            </a:pPr>
            <a:r>
              <a:rPr b="1" lang="en-US" sz="1600">
                <a:solidFill>
                  <a:schemeClr val="dk1"/>
                </a:solidFill>
              </a:rPr>
              <a:t>Credit Scoring:</a:t>
            </a:r>
            <a:r>
              <a:rPr lang="en-US" sz="1600">
                <a:solidFill>
                  <a:schemeClr val="dk1"/>
                </a:solidFill>
              </a:rPr>
              <a:t> statistical classification methods for consumer credit scoring, highlighting the challenges of traditional approaches in a digital age. (Hand and Henley 1997; Lessmann et al. 2015)</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US" sz="1600">
                <a:solidFill>
                  <a:schemeClr val="dk1"/>
                </a:solidFill>
              </a:rPr>
              <a:t>Earlier models such as Logistic Regression provided clear probabilistic output that was easy to interpret but struggled with complexity</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US" sz="1600">
                <a:solidFill>
                  <a:schemeClr val="dk1"/>
                </a:solidFill>
              </a:rPr>
              <a:t>Later research introduced more powerful but less interpretable models like Random Forest and Gradient Boosting - higher accuracy </a:t>
            </a:r>
            <a:endParaRPr sz="1600">
              <a:solidFill>
                <a:schemeClr val="dk1"/>
              </a:solidFill>
            </a:endParaRPr>
          </a:p>
          <a:p>
            <a:pPr indent="0" lvl="0" marL="9144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AutoNum type="arabicPeriod"/>
            </a:pPr>
            <a:r>
              <a:rPr b="1" lang="en-US" sz="1600">
                <a:solidFill>
                  <a:schemeClr val="dk1"/>
                </a:solidFill>
              </a:rPr>
              <a:t>Model Interpretability: </a:t>
            </a:r>
            <a:r>
              <a:rPr lang="en-US" sz="1600">
                <a:solidFill>
                  <a:schemeClr val="dk1"/>
                </a:solidFill>
              </a:rPr>
              <a:t>A growing demand for transparent AI. The importance of understanding model predictions has led to the development of techniques that move beyond "black box" models which is crucial for helping stakeholders understand the rationale behind each decision, thereby improving trust, user adoption and ensures accountability. (Lundberg and Lee 2017)</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AutoNum type="arabicPeriod"/>
            </a:pPr>
            <a:r>
              <a:rPr b="1" lang="en-US" sz="1600">
                <a:solidFill>
                  <a:schemeClr val="dk1"/>
                </a:solidFill>
              </a:rPr>
              <a:t>Real time deployment: </a:t>
            </a:r>
            <a:r>
              <a:rPr lang="en-US" sz="1600">
                <a:solidFill>
                  <a:schemeClr val="dk1"/>
                </a:solidFill>
              </a:rPr>
              <a:t>Today’s digital economy needs instant decisions. Streamlit used as a proxy - a lightweight and efficient framework</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
        <p:nvSpPr>
          <p:cNvPr id="198" name="Google Shape;198;g37655a9a87c_0_16"/>
          <p:cNvSpPr txBox="1"/>
          <p:nvPr>
            <p:ph type="title"/>
          </p:nvPr>
        </p:nvSpPr>
        <p:spPr>
          <a:xfrm>
            <a:off x="304288" y="89295"/>
            <a:ext cx="8229600" cy="654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sz="2800">
                <a:latin typeface="Arial"/>
                <a:ea typeface="Arial"/>
                <a:cs typeface="Arial"/>
                <a:sym typeface="Arial"/>
              </a:rPr>
              <a:t>Literature Survey</a:t>
            </a:r>
            <a:endParaRPr/>
          </a:p>
        </p:txBody>
      </p:sp>
      <p:cxnSp>
        <p:nvCxnSpPr>
          <p:cNvPr id="199" name="Google Shape;199;g37655a9a87c_0_16"/>
          <p:cNvCxnSpPr/>
          <p:nvPr/>
        </p:nvCxnSpPr>
        <p:spPr>
          <a:xfrm>
            <a:off x="209861" y="206908"/>
            <a:ext cx="0" cy="419700"/>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
          <p:cNvSpPr/>
          <p:nvPr/>
        </p:nvSpPr>
        <p:spPr>
          <a:xfrm>
            <a:off x="276875" y="894525"/>
            <a:ext cx="8540700" cy="5388300"/>
          </a:xfrm>
          <a:prstGeom prst="rect">
            <a:avLst/>
          </a:prstGeom>
          <a:solidFill>
            <a:srgbClr val="EFEFEF"/>
          </a:solidFill>
          <a:ln cap="flat" cmpd="sng" w="952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5" name="Google Shape;205;p3"/>
          <p:cNvSpPr txBox="1"/>
          <p:nvPr>
            <p:ph idx="1" type="body"/>
          </p:nvPr>
        </p:nvSpPr>
        <p:spPr>
          <a:xfrm>
            <a:off x="457200" y="1015575"/>
            <a:ext cx="86868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1" lang="en-US" sz="1600">
                <a:latin typeface="Arial"/>
                <a:ea typeface="Arial"/>
                <a:cs typeface="Arial"/>
                <a:sym typeface="Arial"/>
              </a:rPr>
              <a:t>Dataset</a:t>
            </a:r>
            <a:r>
              <a:rPr lang="en-US" sz="1600">
                <a:latin typeface="Arial"/>
                <a:ea typeface="Arial"/>
                <a:cs typeface="Arial"/>
                <a:sym typeface="Arial"/>
              </a:rPr>
              <a:t>: Credit Risk Dataset (~32.5K records) </a:t>
            </a:r>
            <a:endParaRPr sz="1600">
              <a:latin typeface="Arial"/>
              <a:ea typeface="Arial"/>
              <a:cs typeface="Arial"/>
              <a:sym typeface="Arial"/>
            </a:endParaRPr>
          </a:p>
          <a:p>
            <a:pPr indent="0" lvl="0" marL="0" rtl="0" algn="l">
              <a:spcBef>
                <a:spcPts val="0"/>
              </a:spcBef>
              <a:spcAft>
                <a:spcPts val="0"/>
              </a:spcAft>
              <a:buClr>
                <a:schemeClr val="dk1"/>
              </a:buClr>
              <a:buSzPts val="2000"/>
              <a:buNone/>
            </a:pPr>
            <a:r>
              <a:t/>
            </a:r>
            <a:endParaRPr sz="1600">
              <a:latin typeface="Arial"/>
              <a:ea typeface="Arial"/>
              <a:cs typeface="Arial"/>
              <a:sym typeface="Arial"/>
            </a:endParaRPr>
          </a:p>
          <a:p>
            <a:pPr indent="0" lvl="0" marL="0" rtl="0" algn="l">
              <a:spcBef>
                <a:spcPts val="0"/>
              </a:spcBef>
              <a:spcAft>
                <a:spcPts val="0"/>
              </a:spcAft>
              <a:buClr>
                <a:schemeClr val="dk1"/>
              </a:buClr>
              <a:buSzPts val="2000"/>
              <a:buNone/>
            </a:pPr>
            <a:r>
              <a:rPr b="1" lang="en-US" sz="1600">
                <a:latin typeface="Arial"/>
                <a:ea typeface="Arial"/>
                <a:cs typeface="Arial"/>
                <a:sym typeface="Arial"/>
              </a:rPr>
              <a:t>Source</a:t>
            </a:r>
            <a:r>
              <a:rPr lang="en-US" sz="1600">
                <a:latin typeface="Arial"/>
                <a:ea typeface="Arial"/>
                <a:cs typeface="Arial"/>
                <a:sym typeface="Arial"/>
              </a:rPr>
              <a:t>: Kaggle </a:t>
            </a:r>
            <a:r>
              <a:rPr i="1" lang="en-US" sz="1200">
                <a:solidFill>
                  <a:srgbClr val="666666"/>
                </a:solidFill>
                <a:latin typeface="Arial"/>
                <a:ea typeface="Arial"/>
                <a:cs typeface="Arial"/>
                <a:sym typeface="Arial"/>
              </a:rPr>
              <a:t>https://www.kaggle.com/datasets/laotse/credit-risk-dataset?resource=download</a:t>
            </a:r>
            <a:r>
              <a:rPr i="1" lang="en-US" sz="1600">
                <a:solidFill>
                  <a:srgbClr val="666666"/>
                </a:solidFill>
                <a:latin typeface="Arial"/>
                <a:ea typeface="Arial"/>
                <a:cs typeface="Arial"/>
                <a:sym typeface="Arial"/>
              </a:rPr>
              <a:t> </a:t>
            </a:r>
            <a:endParaRPr i="1" sz="1600">
              <a:solidFill>
                <a:srgbClr val="666666"/>
              </a:solidFill>
              <a:latin typeface="Arial"/>
              <a:ea typeface="Arial"/>
              <a:cs typeface="Arial"/>
              <a:sym typeface="Arial"/>
            </a:endParaRPr>
          </a:p>
          <a:p>
            <a:pPr indent="0" lvl="0" marL="0" rtl="0" algn="l">
              <a:spcBef>
                <a:spcPts val="640"/>
              </a:spcBef>
              <a:spcAft>
                <a:spcPts val="0"/>
              </a:spcAft>
              <a:buClr>
                <a:schemeClr val="dk1"/>
              </a:buClr>
              <a:buSzPts val="3200"/>
              <a:buNone/>
            </a:pPr>
            <a:r>
              <a:t/>
            </a:r>
            <a:endParaRPr sz="1600">
              <a:latin typeface="Arial"/>
              <a:ea typeface="Arial"/>
              <a:cs typeface="Arial"/>
              <a:sym typeface="Arial"/>
            </a:endParaRPr>
          </a:p>
          <a:p>
            <a:pPr indent="0" lvl="0" marL="0" rtl="0" algn="l">
              <a:spcBef>
                <a:spcPts val="400"/>
              </a:spcBef>
              <a:spcAft>
                <a:spcPts val="0"/>
              </a:spcAft>
              <a:buClr>
                <a:schemeClr val="dk1"/>
              </a:buClr>
              <a:buSzPts val="2000"/>
              <a:buNone/>
            </a:pPr>
            <a:r>
              <a:rPr b="1" lang="en-US" sz="1600">
                <a:latin typeface="Arial"/>
                <a:ea typeface="Arial"/>
                <a:cs typeface="Arial"/>
                <a:sym typeface="Arial"/>
              </a:rPr>
              <a:t>Features (12 features): </a:t>
            </a:r>
            <a:endParaRPr b="1" sz="1600">
              <a:latin typeface="Arial"/>
              <a:ea typeface="Arial"/>
              <a:cs typeface="Arial"/>
              <a:sym typeface="Arial"/>
            </a:endParaRPr>
          </a:p>
          <a:p>
            <a:pPr indent="-431800" lvl="0" marL="457200" rtl="0" algn="l">
              <a:spcBef>
                <a:spcPts val="400"/>
              </a:spcBef>
              <a:spcAft>
                <a:spcPts val="0"/>
              </a:spcAft>
              <a:buClr>
                <a:schemeClr val="dk1"/>
              </a:buClr>
              <a:buSzPts val="1600"/>
              <a:buAutoNum type="arabicPeriod"/>
            </a:pPr>
            <a:r>
              <a:rPr lang="en-US" sz="1600">
                <a:latin typeface="Arial"/>
                <a:ea typeface="Arial"/>
                <a:cs typeface="Arial"/>
                <a:sym typeface="Arial"/>
              </a:rPr>
              <a:t>Demographics such as age &amp; home ownership status</a:t>
            </a:r>
            <a:endParaRPr sz="1600">
              <a:latin typeface="Arial"/>
              <a:ea typeface="Arial"/>
              <a:cs typeface="Arial"/>
              <a:sym typeface="Arial"/>
            </a:endParaRPr>
          </a:p>
          <a:p>
            <a:pPr indent="-431800" lvl="0" marL="457200" rtl="0" algn="l">
              <a:spcBef>
                <a:spcPts val="400"/>
              </a:spcBef>
              <a:spcAft>
                <a:spcPts val="0"/>
              </a:spcAft>
              <a:buClr>
                <a:schemeClr val="dk1"/>
              </a:buClr>
              <a:buSzPts val="1600"/>
              <a:buAutoNum type="arabicPeriod"/>
            </a:pPr>
            <a:r>
              <a:rPr lang="en-US" sz="1600">
                <a:latin typeface="Arial"/>
                <a:ea typeface="Arial"/>
                <a:cs typeface="Arial"/>
                <a:sym typeface="Arial"/>
              </a:rPr>
              <a:t>Borrower Income</a:t>
            </a:r>
            <a:endParaRPr sz="1600">
              <a:latin typeface="Arial"/>
              <a:ea typeface="Arial"/>
              <a:cs typeface="Arial"/>
              <a:sym typeface="Arial"/>
            </a:endParaRPr>
          </a:p>
          <a:p>
            <a:pPr indent="-431800" lvl="0" marL="457200" rtl="0" algn="l">
              <a:spcBef>
                <a:spcPts val="400"/>
              </a:spcBef>
              <a:spcAft>
                <a:spcPts val="0"/>
              </a:spcAft>
              <a:buClr>
                <a:schemeClr val="dk1"/>
              </a:buClr>
              <a:buSzPts val="1600"/>
              <a:buAutoNum type="arabicPeriod"/>
            </a:pPr>
            <a:r>
              <a:rPr lang="en-US" sz="1600">
                <a:latin typeface="Arial"/>
                <a:ea typeface="Arial"/>
                <a:cs typeface="Arial"/>
                <a:sym typeface="Arial"/>
              </a:rPr>
              <a:t>Loan attributes - (debt to income ratio, interest rate, loan amount)</a:t>
            </a:r>
            <a:endParaRPr sz="1600">
              <a:latin typeface="Arial"/>
              <a:ea typeface="Arial"/>
              <a:cs typeface="Arial"/>
              <a:sym typeface="Arial"/>
            </a:endParaRPr>
          </a:p>
          <a:p>
            <a:pPr indent="-431800" lvl="0" marL="457200" rtl="0" algn="l">
              <a:spcBef>
                <a:spcPts val="400"/>
              </a:spcBef>
              <a:spcAft>
                <a:spcPts val="0"/>
              </a:spcAft>
              <a:buClr>
                <a:schemeClr val="dk1"/>
              </a:buClr>
              <a:buSzPts val="1600"/>
              <a:buAutoNum type="arabicPeriod"/>
            </a:pPr>
            <a:r>
              <a:rPr lang="en-US" sz="1600">
                <a:latin typeface="Arial"/>
                <a:ea typeface="Arial"/>
                <a:cs typeface="Arial"/>
                <a:sym typeface="Arial"/>
              </a:rPr>
              <a:t>Credit default history &amp; length</a:t>
            </a:r>
            <a:endParaRPr sz="1600">
              <a:latin typeface="Arial"/>
              <a:ea typeface="Arial"/>
              <a:cs typeface="Arial"/>
              <a:sym typeface="Arial"/>
            </a:endParaRPr>
          </a:p>
          <a:p>
            <a:pPr indent="-431800" lvl="0" marL="457200" rtl="0" algn="l">
              <a:spcBef>
                <a:spcPts val="400"/>
              </a:spcBef>
              <a:spcAft>
                <a:spcPts val="0"/>
              </a:spcAft>
              <a:buSzPts val="1600"/>
              <a:buFont typeface="Arial"/>
              <a:buAutoNum type="arabicPeriod"/>
            </a:pPr>
            <a:r>
              <a:rPr lang="en-US" sz="1600">
                <a:latin typeface="Arial"/>
                <a:ea typeface="Arial"/>
                <a:cs typeface="Arial"/>
                <a:sym typeface="Arial"/>
              </a:rPr>
              <a:t>Employment status</a:t>
            </a:r>
            <a:endParaRPr sz="1600">
              <a:latin typeface="Arial"/>
              <a:ea typeface="Arial"/>
              <a:cs typeface="Arial"/>
              <a:sym typeface="Arial"/>
            </a:endParaRPr>
          </a:p>
          <a:p>
            <a:pPr indent="-431800" lvl="0" marL="457200" rtl="0" algn="l">
              <a:spcBef>
                <a:spcPts val="400"/>
              </a:spcBef>
              <a:spcAft>
                <a:spcPts val="0"/>
              </a:spcAft>
              <a:buSzPts val="1600"/>
              <a:buFont typeface="Arial"/>
              <a:buAutoNum type="arabicPeriod"/>
            </a:pPr>
            <a:r>
              <a:rPr lang="en-US" sz="1600">
                <a:latin typeface="Arial"/>
                <a:ea typeface="Arial"/>
                <a:cs typeface="Arial"/>
                <a:sym typeface="Arial"/>
              </a:rPr>
              <a:t>Borrowing purpose</a:t>
            </a:r>
            <a:endParaRPr sz="1600">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sz="1600">
              <a:latin typeface="Arial"/>
              <a:ea typeface="Arial"/>
              <a:cs typeface="Arial"/>
              <a:sym typeface="Arial"/>
            </a:endParaRPr>
          </a:p>
          <a:p>
            <a:pPr indent="0" lvl="0" marL="0" rtl="0" algn="l">
              <a:spcBef>
                <a:spcPts val="400"/>
              </a:spcBef>
              <a:spcAft>
                <a:spcPts val="0"/>
              </a:spcAft>
              <a:buClr>
                <a:srgbClr val="0070C0"/>
              </a:buClr>
              <a:buSzPts val="2000"/>
              <a:buNone/>
            </a:pPr>
            <a:r>
              <a:rPr i="1" lang="en-US" sz="1600">
                <a:solidFill>
                  <a:srgbClr val="0070C0"/>
                </a:solidFill>
                <a:latin typeface="Arial"/>
                <a:ea typeface="Arial"/>
                <a:cs typeface="Arial"/>
                <a:sym typeface="Arial"/>
              </a:rPr>
              <a:t>Target Variable: loan_status, a binary classification (0 = non-default, 1 = default) </a:t>
            </a:r>
            <a:endParaRPr sz="1600"/>
          </a:p>
        </p:txBody>
      </p:sp>
      <p:sp>
        <p:nvSpPr>
          <p:cNvPr id="206" name="Google Shape;206;p3"/>
          <p:cNvSpPr txBox="1"/>
          <p:nvPr>
            <p:ph type="title"/>
          </p:nvPr>
        </p:nvSpPr>
        <p:spPr>
          <a:xfrm>
            <a:off x="209861" y="89395"/>
            <a:ext cx="8229600" cy="65475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Arial"/>
              <a:buNone/>
            </a:pPr>
            <a:r>
              <a:rPr lang="en-US" sz="3200">
                <a:latin typeface="Arial"/>
                <a:ea typeface="Arial"/>
                <a:cs typeface="Arial"/>
                <a:sym typeface="Arial"/>
              </a:rPr>
              <a:t>Data - The foundation </a:t>
            </a:r>
            <a:endParaRPr/>
          </a:p>
        </p:txBody>
      </p:sp>
      <p:cxnSp>
        <p:nvCxnSpPr>
          <p:cNvPr id="207" name="Google Shape;207;p3"/>
          <p:cNvCxnSpPr/>
          <p:nvPr/>
        </p:nvCxnSpPr>
        <p:spPr>
          <a:xfrm>
            <a:off x="209861" y="206908"/>
            <a:ext cx="0" cy="419724"/>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37559443208_0_12"/>
          <p:cNvSpPr/>
          <p:nvPr/>
        </p:nvSpPr>
        <p:spPr>
          <a:xfrm>
            <a:off x="496069" y="1103011"/>
            <a:ext cx="2622900" cy="2496900"/>
          </a:xfrm>
          <a:prstGeom prst="roundRect">
            <a:avLst>
              <a:gd fmla="val 1135" name="adj"/>
            </a:avLst>
          </a:prstGeom>
          <a:solidFill>
            <a:srgbClr val="D9D9D9"/>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sz="1200"/>
          </a:p>
        </p:txBody>
      </p:sp>
      <p:sp>
        <p:nvSpPr>
          <p:cNvPr id="214" name="Google Shape;214;g37559443208_0_12"/>
          <p:cNvSpPr/>
          <p:nvPr/>
        </p:nvSpPr>
        <p:spPr>
          <a:xfrm>
            <a:off x="637824" y="1292025"/>
            <a:ext cx="2339400" cy="2952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C4C4D"/>
              </a:buClr>
              <a:buSzPts val="1500"/>
              <a:buFont typeface="Crimson Pro"/>
              <a:buNone/>
            </a:pPr>
            <a:r>
              <a:rPr b="1" i="0" lang="en-US" sz="1500" u="none" cap="none" strike="noStrike">
                <a:solidFill>
                  <a:srgbClr val="4C4C4D"/>
                </a:solidFill>
              </a:rPr>
              <a:t>Borrower Information -</a:t>
            </a:r>
            <a:r>
              <a:rPr b="1" i="0" lang="en-US" sz="1200" u="none" cap="none" strike="noStrike">
                <a:solidFill>
                  <a:srgbClr val="4C4C4D"/>
                </a:solidFill>
              </a:rPr>
              <a:t> the applicant</a:t>
            </a:r>
            <a:endParaRPr b="1" i="0" sz="1200" u="none" cap="none" strike="noStrike"/>
          </a:p>
        </p:txBody>
      </p:sp>
      <p:sp>
        <p:nvSpPr>
          <p:cNvPr id="215" name="Google Shape;215;g37559443208_0_12"/>
          <p:cNvSpPr/>
          <p:nvPr/>
        </p:nvSpPr>
        <p:spPr>
          <a:xfrm>
            <a:off x="637828" y="1913764"/>
            <a:ext cx="2339400" cy="302400"/>
          </a:xfrm>
          <a:prstGeom prst="rect">
            <a:avLst/>
          </a:prstGeom>
          <a:noFill/>
          <a:ln>
            <a:noFill/>
          </a:ln>
        </p:spPr>
        <p:txBody>
          <a:bodyPr anchorCtr="0" anchor="t" bIns="0" lIns="0" spcFirstLastPara="1" rIns="0" wrap="square" tIns="0">
            <a:noAutofit/>
          </a:bodyPr>
          <a:lstStyle/>
          <a:p>
            <a:pPr indent="-241300" lvl="0" marL="241300" marR="0" rtl="0" algn="l">
              <a:lnSpc>
                <a:spcPct val="162857"/>
              </a:lnSpc>
              <a:spcBef>
                <a:spcPts val="0"/>
              </a:spcBef>
              <a:spcAft>
                <a:spcPts val="0"/>
              </a:spcAft>
              <a:buClr>
                <a:srgbClr val="4C4C4D"/>
              </a:buClr>
              <a:buSzPts val="1200"/>
              <a:buChar char="•"/>
            </a:pPr>
            <a:r>
              <a:rPr i="0" lang="en-US" sz="1200" u="none" cap="none" strike="noStrike">
                <a:solidFill>
                  <a:srgbClr val="4C4C4D"/>
                </a:solidFill>
              </a:rPr>
              <a:t>Age (20-144 years)</a:t>
            </a:r>
            <a:endParaRPr i="0" sz="1200" u="none" cap="none" strike="noStrike"/>
          </a:p>
        </p:txBody>
      </p:sp>
      <p:sp>
        <p:nvSpPr>
          <p:cNvPr id="216" name="Google Shape;216;g37559443208_0_12"/>
          <p:cNvSpPr/>
          <p:nvPr/>
        </p:nvSpPr>
        <p:spPr>
          <a:xfrm>
            <a:off x="637828" y="2282263"/>
            <a:ext cx="2339400" cy="302400"/>
          </a:xfrm>
          <a:prstGeom prst="rect">
            <a:avLst/>
          </a:prstGeom>
          <a:noFill/>
          <a:ln>
            <a:noFill/>
          </a:ln>
        </p:spPr>
        <p:txBody>
          <a:bodyPr anchorCtr="0" anchor="t" bIns="0" lIns="0" spcFirstLastPara="1" rIns="0" wrap="square" tIns="0">
            <a:noAutofit/>
          </a:bodyPr>
          <a:lstStyle/>
          <a:p>
            <a:pPr indent="-241300" lvl="0" marL="241300" marR="0" rtl="0" algn="l">
              <a:lnSpc>
                <a:spcPct val="162857"/>
              </a:lnSpc>
              <a:spcBef>
                <a:spcPts val="0"/>
              </a:spcBef>
              <a:spcAft>
                <a:spcPts val="0"/>
              </a:spcAft>
              <a:buClr>
                <a:srgbClr val="4C4C4D"/>
              </a:buClr>
              <a:buSzPts val="1200"/>
              <a:buChar char="•"/>
            </a:pPr>
            <a:r>
              <a:rPr i="0" lang="en-US" sz="1200" u="none" cap="none" strike="noStrike">
                <a:solidFill>
                  <a:srgbClr val="4C4C4D"/>
                </a:solidFill>
              </a:rPr>
              <a:t>Income ($4K-$6M)</a:t>
            </a:r>
            <a:endParaRPr i="0" sz="1200" u="none" cap="none" strike="noStrike"/>
          </a:p>
        </p:txBody>
      </p:sp>
      <p:sp>
        <p:nvSpPr>
          <p:cNvPr id="217" name="Google Shape;217;g37559443208_0_12"/>
          <p:cNvSpPr/>
          <p:nvPr/>
        </p:nvSpPr>
        <p:spPr>
          <a:xfrm>
            <a:off x="637828" y="2650761"/>
            <a:ext cx="2339400" cy="302400"/>
          </a:xfrm>
          <a:prstGeom prst="rect">
            <a:avLst/>
          </a:prstGeom>
          <a:noFill/>
          <a:ln>
            <a:noFill/>
          </a:ln>
        </p:spPr>
        <p:txBody>
          <a:bodyPr anchorCtr="0" anchor="t" bIns="0" lIns="0" spcFirstLastPara="1" rIns="0" wrap="square" tIns="0">
            <a:noAutofit/>
          </a:bodyPr>
          <a:lstStyle/>
          <a:p>
            <a:pPr indent="-241300" lvl="0" marL="241300" marR="0" rtl="0" algn="l">
              <a:lnSpc>
                <a:spcPct val="162857"/>
              </a:lnSpc>
              <a:spcBef>
                <a:spcPts val="0"/>
              </a:spcBef>
              <a:spcAft>
                <a:spcPts val="0"/>
              </a:spcAft>
              <a:buClr>
                <a:srgbClr val="4C4C4D"/>
              </a:buClr>
              <a:buSzPts val="1200"/>
              <a:buChar char="•"/>
            </a:pPr>
            <a:r>
              <a:rPr i="0" lang="en-US" sz="1200" u="none" cap="none" strike="noStrike">
                <a:solidFill>
                  <a:srgbClr val="4C4C4D"/>
                </a:solidFill>
              </a:rPr>
              <a:t>Home ownership status</a:t>
            </a:r>
            <a:endParaRPr i="0" sz="1200" u="none" cap="none" strike="noStrike"/>
          </a:p>
        </p:txBody>
      </p:sp>
      <p:sp>
        <p:nvSpPr>
          <p:cNvPr id="218" name="Google Shape;218;g37559443208_0_12"/>
          <p:cNvSpPr/>
          <p:nvPr/>
        </p:nvSpPr>
        <p:spPr>
          <a:xfrm>
            <a:off x="637828" y="3019259"/>
            <a:ext cx="2339400" cy="604800"/>
          </a:xfrm>
          <a:prstGeom prst="rect">
            <a:avLst/>
          </a:prstGeom>
          <a:noFill/>
          <a:ln>
            <a:noFill/>
          </a:ln>
        </p:spPr>
        <p:txBody>
          <a:bodyPr anchorCtr="0" anchor="t" bIns="0" lIns="0" spcFirstLastPara="1" rIns="0" wrap="square" tIns="0">
            <a:noAutofit/>
          </a:bodyPr>
          <a:lstStyle/>
          <a:p>
            <a:pPr indent="-241300" lvl="0" marL="241300" marR="0" rtl="0" algn="l">
              <a:lnSpc>
                <a:spcPct val="162857"/>
              </a:lnSpc>
              <a:spcBef>
                <a:spcPts val="0"/>
              </a:spcBef>
              <a:spcAft>
                <a:spcPts val="0"/>
              </a:spcAft>
              <a:buClr>
                <a:srgbClr val="4C4C4D"/>
              </a:buClr>
              <a:buSzPts val="1200"/>
              <a:buChar char="•"/>
            </a:pPr>
            <a:r>
              <a:rPr i="0" lang="en-US" sz="1200" u="none" cap="none" strike="noStrike">
                <a:solidFill>
                  <a:srgbClr val="4C4C4D"/>
                </a:solidFill>
              </a:rPr>
              <a:t>Employment length (0-123 months)</a:t>
            </a:r>
            <a:endParaRPr i="0" sz="1200" u="none" cap="none" strike="noStrike"/>
          </a:p>
        </p:txBody>
      </p:sp>
      <p:sp>
        <p:nvSpPr>
          <p:cNvPr id="219" name="Google Shape;219;g37559443208_0_12"/>
          <p:cNvSpPr/>
          <p:nvPr/>
        </p:nvSpPr>
        <p:spPr>
          <a:xfrm>
            <a:off x="3260551" y="1103011"/>
            <a:ext cx="2622900" cy="2496900"/>
          </a:xfrm>
          <a:prstGeom prst="roundRect">
            <a:avLst>
              <a:gd fmla="val 1135" name="adj"/>
            </a:avLst>
          </a:prstGeom>
          <a:solidFill>
            <a:srgbClr val="D9D9D9"/>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220" name="Google Shape;220;g37559443208_0_12"/>
          <p:cNvSpPr/>
          <p:nvPr/>
        </p:nvSpPr>
        <p:spPr>
          <a:xfrm>
            <a:off x="3402297" y="1292025"/>
            <a:ext cx="2339400" cy="302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C4C4D"/>
              </a:buClr>
              <a:buSzPts val="1500"/>
              <a:buFont typeface="Crimson Pro"/>
              <a:buNone/>
            </a:pPr>
            <a:r>
              <a:rPr b="1" i="0" lang="en-US" sz="1500" u="none" cap="none" strike="noStrike">
                <a:solidFill>
                  <a:srgbClr val="4C4C4D"/>
                </a:solidFill>
              </a:rPr>
              <a:t>Loan Characteristics - </a:t>
            </a:r>
            <a:r>
              <a:rPr b="1" i="0" lang="en-US" sz="1200" u="none" cap="none" strike="noStrike">
                <a:solidFill>
                  <a:srgbClr val="4C4C4D"/>
                </a:solidFill>
              </a:rPr>
              <a:t>the loan itself</a:t>
            </a:r>
            <a:endParaRPr b="1" i="0" sz="1200" u="none" cap="none" strike="noStrike"/>
          </a:p>
        </p:txBody>
      </p:sp>
      <p:sp>
        <p:nvSpPr>
          <p:cNvPr id="221" name="Google Shape;221;g37559443208_0_12"/>
          <p:cNvSpPr/>
          <p:nvPr/>
        </p:nvSpPr>
        <p:spPr>
          <a:xfrm>
            <a:off x="3402310" y="1888698"/>
            <a:ext cx="2339400" cy="604800"/>
          </a:xfrm>
          <a:prstGeom prst="rect">
            <a:avLst/>
          </a:prstGeom>
          <a:noFill/>
          <a:ln>
            <a:noFill/>
          </a:ln>
        </p:spPr>
        <p:txBody>
          <a:bodyPr anchorCtr="0" anchor="t" bIns="0" lIns="0" spcFirstLastPara="1" rIns="0" wrap="square" tIns="0">
            <a:noAutofit/>
          </a:bodyPr>
          <a:lstStyle/>
          <a:p>
            <a:pPr indent="-241300" lvl="0" marL="241300" marR="0" rtl="0" algn="l">
              <a:lnSpc>
                <a:spcPct val="162857"/>
              </a:lnSpc>
              <a:spcBef>
                <a:spcPts val="0"/>
              </a:spcBef>
              <a:spcAft>
                <a:spcPts val="0"/>
              </a:spcAft>
              <a:buClr>
                <a:srgbClr val="4C4C4D"/>
              </a:buClr>
              <a:buSzPts val="1200"/>
              <a:buChar char="•"/>
            </a:pPr>
            <a:r>
              <a:rPr i="0" lang="en-US" sz="1200" u="none" cap="none" strike="noStrike">
                <a:solidFill>
                  <a:srgbClr val="4C4C4D"/>
                </a:solidFill>
              </a:rPr>
              <a:t>Loan intent (medical, education, etc.)</a:t>
            </a:r>
            <a:endParaRPr i="0" sz="1200" u="none" cap="none" strike="noStrike"/>
          </a:p>
        </p:txBody>
      </p:sp>
      <p:sp>
        <p:nvSpPr>
          <p:cNvPr id="222" name="Google Shape;222;g37559443208_0_12"/>
          <p:cNvSpPr/>
          <p:nvPr/>
        </p:nvSpPr>
        <p:spPr>
          <a:xfrm>
            <a:off x="3402310" y="2559615"/>
            <a:ext cx="2339400" cy="302400"/>
          </a:xfrm>
          <a:prstGeom prst="rect">
            <a:avLst/>
          </a:prstGeom>
          <a:noFill/>
          <a:ln>
            <a:noFill/>
          </a:ln>
        </p:spPr>
        <p:txBody>
          <a:bodyPr anchorCtr="0" anchor="t" bIns="0" lIns="0" spcFirstLastPara="1" rIns="0" wrap="square" tIns="0">
            <a:noAutofit/>
          </a:bodyPr>
          <a:lstStyle/>
          <a:p>
            <a:pPr indent="-241300" lvl="0" marL="241300" marR="0" rtl="0" algn="l">
              <a:lnSpc>
                <a:spcPct val="162857"/>
              </a:lnSpc>
              <a:spcBef>
                <a:spcPts val="0"/>
              </a:spcBef>
              <a:spcAft>
                <a:spcPts val="0"/>
              </a:spcAft>
              <a:buClr>
                <a:srgbClr val="4C4C4D"/>
              </a:buClr>
              <a:buSzPts val="1200"/>
              <a:buChar char="•"/>
            </a:pPr>
            <a:r>
              <a:rPr i="0" lang="en-US" sz="1200" u="none" cap="none" strike="noStrike">
                <a:solidFill>
                  <a:srgbClr val="4C4C4D"/>
                </a:solidFill>
              </a:rPr>
              <a:t>Loan grade (A through G)</a:t>
            </a:r>
            <a:endParaRPr i="0" sz="1200" u="none" cap="none" strike="noStrike"/>
          </a:p>
        </p:txBody>
      </p:sp>
      <p:sp>
        <p:nvSpPr>
          <p:cNvPr id="223" name="Google Shape;223;g37559443208_0_12"/>
          <p:cNvSpPr/>
          <p:nvPr/>
        </p:nvSpPr>
        <p:spPr>
          <a:xfrm>
            <a:off x="3402310" y="2928113"/>
            <a:ext cx="2339400" cy="302400"/>
          </a:xfrm>
          <a:prstGeom prst="rect">
            <a:avLst/>
          </a:prstGeom>
          <a:noFill/>
          <a:ln>
            <a:noFill/>
          </a:ln>
        </p:spPr>
        <p:txBody>
          <a:bodyPr anchorCtr="0" anchor="t" bIns="0" lIns="0" spcFirstLastPara="1" rIns="0" wrap="square" tIns="0">
            <a:noAutofit/>
          </a:bodyPr>
          <a:lstStyle/>
          <a:p>
            <a:pPr indent="-241300" lvl="0" marL="241300" marR="0" rtl="0" algn="l">
              <a:lnSpc>
                <a:spcPct val="162857"/>
              </a:lnSpc>
              <a:spcBef>
                <a:spcPts val="0"/>
              </a:spcBef>
              <a:spcAft>
                <a:spcPts val="0"/>
              </a:spcAft>
              <a:buClr>
                <a:srgbClr val="4C4C4D"/>
              </a:buClr>
              <a:buSzPts val="1200"/>
              <a:buChar char="•"/>
            </a:pPr>
            <a:r>
              <a:rPr i="0" lang="en-US" sz="1200" u="none" cap="none" strike="noStrike">
                <a:solidFill>
                  <a:srgbClr val="4C4C4D"/>
                </a:solidFill>
              </a:rPr>
              <a:t>Loan amount ($500-$35,000)</a:t>
            </a:r>
            <a:endParaRPr i="0" sz="1200" u="none" cap="none" strike="noStrike"/>
          </a:p>
        </p:txBody>
      </p:sp>
      <p:sp>
        <p:nvSpPr>
          <p:cNvPr id="224" name="Google Shape;224;g37559443208_0_12"/>
          <p:cNvSpPr/>
          <p:nvPr/>
        </p:nvSpPr>
        <p:spPr>
          <a:xfrm>
            <a:off x="3402310" y="3296613"/>
            <a:ext cx="2339400" cy="302400"/>
          </a:xfrm>
          <a:prstGeom prst="rect">
            <a:avLst/>
          </a:prstGeom>
          <a:noFill/>
          <a:ln>
            <a:noFill/>
          </a:ln>
        </p:spPr>
        <p:txBody>
          <a:bodyPr anchorCtr="0" anchor="t" bIns="0" lIns="0" spcFirstLastPara="1" rIns="0" wrap="square" tIns="0">
            <a:noAutofit/>
          </a:bodyPr>
          <a:lstStyle/>
          <a:p>
            <a:pPr indent="-241300" lvl="0" marL="241300" marR="0" rtl="0" algn="l">
              <a:lnSpc>
                <a:spcPct val="162857"/>
              </a:lnSpc>
              <a:spcBef>
                <a:spcPts val="0"/>
              </a:spcBef>
              <a:spcAft>
                <a:spcPts val="0"/>
              </a:spcAft>
              <a:buClr>
                <a:srgbClr val="4C4C4D"/>
              </a:buClr>
              <a:buSzPts val="1200"/>
              <a:buChar char="•"/>
            </a:pPr>
            <a:r>
              <a:rPr i="0" lang="en-US" sz="1200" u="none" cap="none" strike="noStrike">
                <a:solidFill>
                  <a:srgbClr val="4C4C4D"/>
                </a:solidFill>
              </a:rPr>
              <a:t>Interest rate (5.42%-23.22%)</a:t>
            </a:r>
            <a:endParaRPr i="0" sz="1200" u="none" cap="none" strike="noStrike"/>
          </a:p>
        </p:txBody>
      </p:sp>
      <p:sp>
        <p:nvSpPr>
          <p:cNvPr id="225" name="Google Shape;225;g37559443208_0_12"/>
          <p:cNvSpPr/>
          <p:nvPr/>
        </p:nvSpPr>
        <p:spPr>
          <a:xfrm>
            <a:off x="6025025" y="1103000"/>
            <a:ext cx="2764800" cy="2496900"/>
          </a:xfrm>
          <a:prstGeom prst="roundRect">
            <a:avLst>
              <a:gd fmla="val 1135" name="adj"/>
            </a:avLst>
          </a:prstGeom>
          <a:solidFill>
            <a:srgbClr val="D9D9D9"/>
          </a:solidFill>
          <a:ln>
            <a:noFill/>
          </a:ln>
        </p:spPr>
        <p:txBody>
          <a:bodyPr anchorCtr="0" anchor="ctr" bIns="63500" lIns="63500" spcFirstLastPara="1" rIns="63500" wrap="square" tIns="63500">
            <a:noAutofit/>
          </a:bodyPr>
          <a:lstStyle/>
          <a:p>
            <a:pPr indent="0" lvl="0" marL="0" rtl="0" algn="l">
              <a:spcBef>
                <a:spcPts val="0"/>
              </a:spcBef>
              <a:spcAft>
                <a:spcPts val="0"/>
              </a:spcAft>
              <a:buNone/>
            </a:pPr>
            <a:r>
              <a:t/>
            </a:r>
            <a:endParaRPr/>
          </a:p>
        </p:txBody>
      </p:sp>
      <p:sp>
        <p:nvSpPr>
          <p:cNvPr id="226" name="Google Shape;226;g37559443208_0_12"/>
          <p:cNvSpPr/>
          <p:nvPr/>
        </p:nvSpPr>
        <p:spPr>
          <a:xfrm>
            <a:off x="6166803" y="1292025"/>
            <a:ext cx="2543400" cy="2952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C4C4D"/>
              </a:buClr>
              <a:buSzPts val="1500"/>
              <a:buFont typeface="Crimson Pro"/>
              <a:buNone/>
            </a:pPr>
            <a:r>
              <a:rPr b="1" i="0" lang="en-US" sz="1500" u="none" cap="none" strike="noStrike">
                <a:solidFill>
                  <a:srgbClr val="4C4C4D"/>
                </a:solidFill>
              </a:rPr>
              <a:t>Credit History </a:t>
            </a:r>
            <a:r>
              <a:rPr b="1" i="0" lang="en-US" sz="1200" u="none" cap="none" strike="noStrike">
                <a:solidFill>
                  <a:srgbClr val="4C4C4D"/>
                </a:solidFill>
              </a:rPr>
              <a:t>- past beha</a:t>
            </a:r>
            <a:r>
              <a:rPr b="1" lang="en-US" sz="1200">
                <a:solidFill>
                  <a:srgbClr val="4C4C4D"/>
                </a:solidFill>
              </a:rPr>
              <a:t>vior</a:t>
            </a:r>
            <a:endParaRPr b="1" i="0" sz="1200" u="none" cap="none" strike="noStrike"/>
          </a:p>
        </p:txBody>
      </p:sp>
      <p:sp>
        <p:nvSpPr>
          <p:cNvPr id="227" name="Google Shape;227;g37559443208_0_12"/>
          <p:cNvSpPr/>
          <p:nvPr/>
        </p:nvSpPr>
        <p:spPr>
          <a:xfrm>
            <a:off x="6166800" y="1700700"/>
            <a:ext cx="2622900" cy="295200"/>
          </a:xfrm>
          <a:prstGeom prst="rect">
            <a:avLst/>
          </a:prstGeom>
          <a:noFill/>
          <a:ln>
            <a:noFill/>
          </a:ln>
        </p:spPr>
        <p:txBody>
          <a:bodyPr anchorCtr="0" anchor="t" bIns="0" lIns="0" spcFirstLastPara="1" rIns="0" wrap="square" tIns="0">
            <a:noAutofit/>
          </a:bodyPr>
          <a:lstStyle/>
          <a:p>
            <a:pPr indent="-241300" lvl="0" marL="241300" marR="0" rtl="0" algn="l">
              <a:lnSpc>
                <a:spcPct val="162857"/>
              </a:lnSpc>
              <a:spcBef>
                <a:spcPts val="0"/>
              </a:spcBef>
              <a:spcAft>
                <a:spcPts val="0"/>
              </a:spcAft>
              <a:buClr>
                <a:srgbClr val="4C4C4D"/>
              </a:buClr>
              <a:buSzPts val="1200"/>
              <a:buChar char="•"/>
            </a:pPr>
            <a:r>
              <a:rPr i="0" lang="en-US" sz="1200" u="none" cap="none" strike="noStrike">
                <a:solidFill>
                  <a:srgbClr val="4C4C4D"/>
                </a:solidFill>
              </a:rPr>
              <a:t>Loan percent of income (0%-83%)</a:t>
            </a:r>
            <a:endParaRPr i="0" sz="1200" u="none" cap="none" strike="noStrike"/>
          </a:p>
        </p:txBody>
      </p:sp>
      <p:sp>
        <p:nvSpPr>
          <p:cNvPr id="228" name="Google Shape;228;g37559443208_0_12"/>
          <p:cNvSpPr/>
          <p:nvPr/>
        </p:nvSpPr>
        <p:spPr>
          <a:xfrm>
            <a:off x="6166793" y="2069203"/>
            <a:ext cx="2339400" cy="302400"/>
          </a:xfrm>
          <a:prstGeom prst="rect">
            <a:avLst/>
          </a:prstGeom>
          <a:noFill/>
          <a:ln>
            <a:noFill/>
          </a:ln>
        </p:spPr>
        <p:txBody>
          <a:bodyPr anchorCtr="0" anchor="t" bIns="0" lIns="0" spcFirstLastPara="1" rIns="0" wrap="square" tIns="0">
            <a:noAutofit/>
          </a:bodyPr>
          <a:lstStyle/>
          <a:p>
            <a:pPr indent="-241300" lvl="0" marL="241300" marR="0" rtl="0" algn="l">
              <a:lnSpc>
                <a:spcPct val="162857"/>
              </a:lnSpc>
              <a:spcBef>
                <a:spcPts val="0"/>
              </a:spcBef>
              <a:spcAft>
                <a:spcPts val="0"/>
              </a:spcAft>
              <a:buClr>
                <a:srgbClr val="4C4C4D"/>
              </a:buClr>
              <a:buSzPts val="1200"/>
              <a:buChar char="•"/>
            </a:pPr>
            <a:r>
              <a:rPr i="0" lang="en-US" sz="1200" u="none" cap="none" strike="noStrike">
                <a:solidFill>
                  <a:srgbClr val="4C4C4D"/>
                </a:solidFill>
              </a:rPr>
              <a:t>Previous defaults (Y/N)</a:t>
            </a:r>
            <a:endParaRPr i="0" sz="1200" u="none" cap="none" strike="noStrike"/>
          </a:p>
        </p:txBody>
      </p:sp>
      <p:sp>
        <p:nvSpPr>
          <p:cNvPr id="229" name="Google Shape;229;g37559443208_0_12"/>
          <p:cNvSpPr/>
          <p:nvPr/>
        </p:nvSpPr>
        <p:spPr>
          <a:xfrm>
            <a:off x="6166801" y="2437700"/>
            <a:ext cx="2622900" cy="302400"/>
          </a:xfrm>
          <a:prstGeom prst="rect">
            <a:avLst/>
          </a:prstGeom>
          <a:noFill/>
          <a:ln>
            <a:noFill/>
          </a:ln>
        </p:spPr>
        <p:txBody>
          <a:bodyPr anchorCtr="0" anchor="t" bIns="0" lIns="0" spcFirstLastPara="1" rIns="0" wrap="square" tIns="0">
            <a:noAutofit/>
          </a:bodyPr>
          <a:lstStyle/>
          <a:p>
            <a:pPr indent="-241300" lvl="0" marL="241300" marR="0" rtl="0" algn="l">
              <a:lnSpc>
                <a:spcPct val="162857"/>
              </a:lnSpc>
              <a:spcBef>
                <a:spcPts val="0"/>
              </a:spcBef>
              <a:spcAft>
                <a:spcPts val="0"/>
              </a:spcAft>
              <a:buClr>
                <a:srgbClr val="4C4C4D"/>
              </a:buClr>
              <a:buSzPts val="1200"/>
              <a:buChar char="•"/>
            </a:pPr>
            <a:r>
              <a:rPr i="0" lang="en-US" sz="1200" u="none" cap="none" strike="noStrike">
                <a:solidFill>
                  <a:srgbClr val="4C4C4D"/>
                </a:solidFill>
              </a:rPr>
              <a:t>Credit history length (2-30 years)</a:t>
            </a:r>
            <a:endParaRPr i="0" sz="1200" u="none" cap="none" strike="noStrike"/>
          </a:p>
        </p:txBody>
      </p:sp>
      <p:sp>
        <p:nvSpPr>
          <p:cNvPr id="230" name="Google Shape;230;g37559443208_0_12"/>
          <p:cNvSpPr/>
          <p:nvPr/>
        </p:nvSpPr>
        <p:spPr>
          <a:xfrm>
            <a:off x="6166793" y="2806200"/>
            <a:ext cx="2339400" cy="604800"/>
          </a:xfrm>
          <a:prstGeom prst="rect">
            <a:avLst/>
          </a:prstGeom>
          <a:noFill/>
          <a:ln>
            <a:noFill/>
          </a:ln>
        </p:spPr>
        <p:txBody>
          <a:bodyPr anchorCtr="0" anchor="t" bIns="0" lIns="0" spcFirstLastPara="1" rIns="0" wrap="square" tIns="0">
            <a:noAutofit/>
          </a:bodyPr>
          <a:lstStyle/>
          <a:p>
            <a:pPr indent="-241300" lvl="0" marL="241300" marR="0" rtl="0" algn="l">
              <a:lnSpc>
                <a:spcPct val="162857"/>
              </a:lnSpc>
              <a:spcBef>
                <a:spcPts val="0"/>
              </a:spcBef>
              <a:spcAft>
                <a:spcPts val="0"/>
              </a:spcAft>
              <a:buClr>
                <a:srgbClr val="4C4C4D"/>
              </a:buClr>
              <a:buSzPts val="1200"/>
              <a:buChar char="•"/>
            </a:pPr>
            <a:r>
              <a:rPr i="0" lang="en-US" sz="1200" u="none" cap="none" strike="noStrike">
                <a:solidFill>
                  <a:srgbClr val="4C4C4D"/>
                </a:solidFill>
              </a:rPr>
              <a:t>Loan status (target: default or not)</a:t>
            </a:r>
            <a:endParaRPr i="0" sz="1200" u="none" cap="none" strike="noStrike"/>
          </a:p>
        </p:txBody>
      </p:sp>
      <p:sp>
        <p:nvSpPr>
          <p:cNvPr id="231" name="Google Shape;231;g37559443208_0_12"/>
          <p:cNvSpPr txBox="1"/>
          <p:nvPr>
            <p:ph idx="4294967295" type="title"/>
          </p:nvPr>
        </p:nvSpPr>
        <p:spPr>
          <a:xfrm>
            <a:off x="304288" y="89295"/>
            <a:ext cx="8229600" cy="654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sz="2800">
                <a:latin typeface="Arial"/>
                <a:ea typeface="Arial"/>
                <a:cs typeface="Arial"/>
                <a:sym typeface="Arial"/>
              </a:rPr>
              <a:t>Understanding the Dataset Structure</a:t>
            </a:r>
            <a:endParaRPr/>
          </a:p>
        </p:txBody>
      </p:sp>
      <p:cxnSp>
        <p:nvCxnSpPr>
          <p:cNvPr id="232" name="Google Shape;232;g37559443208_0_12"/>
          <p:cNvCxnSpPr/>
          <p:nvPr/>
        </p:nvCxnSpPr>
        <p:spPr>
          <a:xfrm>
            <a:off x="209861" y="206908"/>
            <a:ext cx="0" cy="419700"/>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50"/>
              </a:srgbClr>
            </a:outerShdw>
          </a:effectLst>
        </p:spPr>
      </p:cxnSp>
      <p:sp>
        <p:nvSpPr>
          <p:cNvPr id="233" name="Google Shape;233;g37559443208_0_12"/>
          <p:cNvSpPr txBox="1"/>
          <p:nvPr/>
        </p:nvSpPr>
        <p:spPr>
          <a:xfrm>
            <a:off x="496075" y="3665125"/>
            <a:ext cx="262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200">
                <a:solidFill>
                  <a:schemeClr val="dk1"/>
                </a:solidFill>
              </a:rPr>
              <a:t>crucial for understanding their financial profile    </a:t>
            </a:r>
            <a:endParaRPr i="1" sz="1200">
              <a:solidFill>
                <a:schemeClr val="dk1"/>
              </a:solidFill>
            </a:endParaRPr>
          </a:p>
        </p:txBody>
      </p:sp>
      <p:sp>
        <p:nvSpPr>
          <p:cNvPr id="234" name="Google Shape;234;g37559443208_0_12"/>
          <p:cNvSpPr txBox="1"/>
          <p:nvPr/>
        </p:nvSpPr>
        <p:spPr>
          <a:xfrm>
            <a:off x="3260550" y="3665125"/>
            <a:ext cx="262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200">
                <a:solidFill>
                  <a:schemeClr val="dk1"/>
                </a:solidFill>
              </a:rPr>
              <a:t>helps us understand the </a:t>
            </a:r>
            <a:r>
              <a:rPr i="1" lang="en-US" sz="1200">
                <a:solidFill>
                  <a:schemeClr val="dk1"/>
                </a:solidFill>
              </a:rPr>
              <a:t>specifics of the lending request</a:t>
            </a:r>
            <a:endParaRPr i="1" sz="1200">
              <a:solidFill>
                <a:schemeClr val="dk1"/>
              </a:solidFill>
            </a:endParaRPr>
          </a:p>
        </p:txBody>
      </p:sp>
      <p:sp>
        <p:nvSpPr>
          <p:cNvPr id="235" name="Google Shape;235;g37559443208_0_12"/>
          <p:cNvSpPr txBox="1"/>
          <p:nvPr/>
        </p:nvSpPr>
        <p:spPr>
          <a:xfrm>
            <a:off x="6166800" y="3904425"/>
            <a:ext cx="262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endParaRPr>
          </a:p>
        </p:txBody>
      </p:sp>
      <p:sp>
        <p:nvSpPr>
          <p:cNvPr id="236" name="Google Shape;236;g37559443208_0_12"/>
          <p:cNvSpPr txBox="1"/>
          <p:nvPr/>
        </p:nvSpPr>
        <p:spPr>
          <a:xfrm>
            <a:off x="6127050" y="3665125"/>
            <a:ext cx="262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200">
                <a:solidFill>
                  <a:schemeClr val="dk1"/>
                </a:solidFill>
              </a:rPr>
              <a:t>vital for assessing past behavior</a:t>
            </a:r>
            <a:endParaRPr i="1"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g376f4f8ffd8_0_31"/>
          <p:cNvPicPr preferRelativeResize="0"/>
          <p:nvPr/>
        </p:nvPicPr>
        <p:blipFill>
          <a:blip r:embed="rId3">
            <a:alphaModFix/>
          </a:blip>
          <a:stretch>
            <a:fillRect/>
          </a:stretch>
        </p:blipFill>
        <p:spPr>
          <a:xfrm>
            <a:off x="152400" y="152400"/>
            <a:ext cx="8839200" cy="6358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76e77c1851_0_4"/>
          <p:cNvSpPr txBox="1"/>
          <p:nvPr/>
        </p:nvSpPr>
        <p:spPr>
          <a:xfrm>
            <a:off x="1018950" y="2907637"/>
            <a:ext cx="7106100" cy="677100"/>
          </a:xfrm>
          <a:prstGeom prst="rect">
            <a:avLst/>
          </a:prstGeom>
          <a:solidFill>
            <a:srgbClr val="D9D9D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solidFill>
                  <a:srgbClr val="666666"/>
                </a:solidFill>
              </a:rPr>
              <a:t>Exploratory Data Analysis (EDA)</a:t>
            </a:r>
            <a:endParaRPr sz="3200">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376e77c1851_1_5"/>
          <p:cNvSpPr/>
          <p:nvPr/>
        </p:nvSpPr>
        <p:spPr>
          <a:xfrm>
            <a:off x="496127" y="1136090"/>
            <a:ext cx="1553700" cy="21180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152D47"/>
              </a:buClr>
              <a:buSzPts val="1100"/>
              <a:buFont typeface="Crimson Pro"/>
              <a:buNone/>
            </a:pPr>
            <a:r>
              <a:rPr i="0" lang="en-US" sz="1100" u="none" cap="none" strike="noStrike">
                <a:solidFill>
                  <a:srgbClr val="152D47"/>
                </a:solidFill>
              </a:rPr>
              <a:t>Dataset Characteristics</a:t>
            </a:r>
            <a:endParaRPr i="0" sz="1100" u="none" cap="none" strike="noStrike"/>
          </a:p>
        </p:txBody>
      </p:sp>
      <p:sp>
        <p:nvSpPr>
          <p:cNvPr id="253" name="Google Shape;253;g376e77c1851_1_5"/>
          <p:cNvSpPr/>
          <p:nvPr/>
        </p:nvSpPr>
        <p:spPr>
          <a:xfrm>
            <a:off x="496119" y="1475014"/>
            <a:ext cx="3535200" cy="211800"/>
          </a:xfrm>
          <a:prstGeom prst="rect">
            <a:avLst/>
          </a:prstGeom>
          <a:noFill/>
          <a:ln>
            <a:noFill/>
          </a:ln>
        </p:spPr>
        <p:txBody>
          <a:bodyPr anchorCtr="0" anchor="t" bIns="0" lIns="0" spcFirstLastPara="1" rIns="0" wrap="square" tIns="0">
            <a:noAutofit/>
          </a:bodyPr>
          <a:lstStyle/>
          <a:p>
            <a:pPr indent="-247650" lvl="0" marL="241300" marR="0" rtl="0" algn="l">
              <a:lnSpc>
                <a:spcPct val="160000"/>
              </a:lnSpc>
              <a:spcBef>
                <a:spcPts val="0"/>
              </a:spcBef>
              <a:spcAft>
                <a:spcPts val="0"/>
              </a:spcAft>
              <a:buClr>
                <a:srgbClr val="4C4C4D"/>
              </a:buClr>
              <a:buSzPts val="900"/>
              <a:buChar char="•"/>
            </a:pPr>
            <a:r>
              <a:rPr i="0" lang="en-US" sz="900" u="none" cap="none" strike="noStrike">
                <a:solidFill>
                  <a:srgbClr val="4C4C4D"/>
                </a:solidFill>
              </a:rPr>
              <a:t>32,581 total loan applications</a:t>
            </a:r>
            <a:endParaRPr i="0" sz="900" u="none" cap="none" strike="noStrike"/>
          </a:p>
        </p:txBody>
      </p:sp>
      <p:sp>
        <p:nvSpPr>
          <p:cNvPr id="254" name="Google Shape;254;g376e77c1851_1_5"/>
          <p:cNvSpPr/>
          <p:nvPr/>
        </p:nvSpPr>
        <p:spPr>
          <a:xfrm>
            <a:off x="496119" y="1732984"/>
            <a:ext cx="3535200" cy="211800"/>
          </a:xfrm>
          <a:prstGeom prst="rect">
            <a:avLst/>
          </a:prstGeom>
          <a:noFill/>
          <a:ln>
            <a:noFill/>
          </a:ln>
        </p:spPr>
        <p:txBody>
          <a:bodyPr anchorCtr="0" anchor="t" bIns="0" lIns="0" spcFirstLastPara="1" rIns="0" wrap="square" tIns="0">
            <a:noAutofit/>
          </a:bodyPr>
          <a:lstStyle/>
          <a:p>
            <a:pPr indent="-247650" lvl="0" marL="241300" marR="0" rtl="0" algn="l">
              <a:lnSpc>
                <a:spcPct val="160000"/>
              </a:lnSpc>
              <a:spcBef>
                <a:spcPts val="0"/>
              </a:spcBef>
              <a:spcAft>
                <a:spcPts val="0"/>
              </a:spcAft>
              <a:buClr>
                <a:srgbClr val="4C4C4D"/>
              </a:buClr>
              <a:buSzPts val="900"/>
              <a:buChar char="•"/>
            </a:pPr>
            <a:r>
              <a:rPr i="0" lang="en-US" sz="900" u="none" cap="none" strike="noStrike">
                <a:solidFill>
                  <a:srgbClr val="4C4C4D"/>
                </a:solidFill>
              </a:rPr>
              <a:t>12 features (mix of numeric and categorical)</a:t>
            </a:r>
            <a:endParaRPr i="0" sz="900" u="none" cap="none" strike="noStrike"/>
          </a:p>
        </p:txBody>
      </p:sp>
      <p:sp>
        <p:nvSpPr>
          <p:cNvPr id="255" name="Google Shape;255;g376e77c1851_1_5"/>
          <p:cNvSpPr/>
          <p:nvPr/>
        </p:nvSpPr>
        <p:spPr>
          <a:xfrm>
            <a:off x="496119" y="1990952"/>
            <a:ext cx="3535200" cy="211800"/>
          </a:xfrm>
          <a:prstGeom prst="rect">
            <a:avLst/>
          </a:prstGeom>
          <a:noFill/>
          <a:ln>
            <a:noFill/>
          </a:ln>
        </p:spPr>
        <p:txBody>
          <a:bodyPr anchorCtr="0" anchor="t" bIns="0" lIns="0" spcFirstLastPara="1" rIns="0" wrap="square" tIns="0">
            <a:noAutofit/>
          </a:bodyPr>
          <a:lstStyle/>
          <a:p>
            <a:pPr indent="-247650" lvl="0" marL="241300" marR="0" rtl="0" algn="l">
              <a:lnSpc>
                <a:spcPct val="160000"/>
              </a:lnSpc>
              <a:spcBef>
                <a:spcPts val="0"/>
              </a:spcBef>
              <a:spcAft>
                <a:spcPts val="0"/>
              </a:spcAft>
              <a:buClr>
                <a:srgbClr val="2150FE"/>
              </a:buClr>
              <a:buSzPts val="900"/>
              <a:buChar char="•"/>
            </a:pPr>
            <a:r>
              <a:rPr i="0" lang="en-US" sz="900" u="none" cap="none" strike="noStrike">
                <a:solidFill>
                  <a:srgbClr val="2150FE"/>
                </a:solidFill>
              </a:rPr>
              <a:t>Class Imbalance: 21.8% default vs. 78.2% repaid</a:t>
            </a:r>
            <a:endParaRPr i="0" sz="900" u="none" cap="none" strike="noStrike"/>
          </a:p>
        </p:txBody>
      </p:sp>
      <p:sp>
        <p:nvSpPr>
          <p:cNvPr id="256" name="Google Shape;256;g376e77c1851_1_5"/>
          <p:cNvSpPr/>
          <p:nvPr/>
        </p:nvSpPr>
        <p:spPr>
          <a:xfrm>
            <a:off x="496119" y="2334944"/>
            <a:ext cx="1240500" cy="20670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152D47"/>
              </a:buClr>
              <a:buSzPts val="1100"/>
              <a:buFont typeface="Crimson Pro"/>
              <a:buNone/>
            </a:pPr>
            <a:r>
              <a:rPr i="0" lang="en-US" sz="1100" u="none" cap="none" strike="noStrike">
                <a:solidFill>
                  <a:srgbClr val="152D47"/>
                </a:solidFill>
              </a:rPr>
              <a:t>Handling Imbalance</a:t>
            </a:r>
            <a:endParaRPr i="0" sz="1100" u="none" cap="none" strike="noStrike"/>
          </a:p>
        </p:txBody>
      </p:sp>
      <p:sp>
        <p:nvSpPr>
          <p:cNvPr id="257" name="Google Shape;257;g376e77c1851_1_5"/>
          <p:cNvSpPr/>
          <p:nvPr/>
        </p:nvSpPr>
        <p:spPr>
          <a:xfrm>
            <a:off x="496119" y="2673862"/>
            <a:ext cx="3535200" cy="211800"/>
          </a:xfrm>
          <a:prstGeom prst="rect">
            <a:avLst/>
          </a:prstGeom>
          <a:noFill/>
          <a:ln>
            <a:noFill/>
          </a:ln>
        </p:spPr>
        <p:txBody>
          <a:bodyPr anchorCtr="0" anchor="t" bIns="0" lIns="0" spcFirstLastPara="1" rIns="0" wrap="square" tIns="0">
            <a:noAutofit/>
          </a:bodyPr>
          <a:lstStyle/>
          <a:p>
            <a:pPr indent="-247650" lvl="0" marL="241300" marR="0" rtl="0" algn="l">
              <a:lnSpc>
                <a:spcPct val="160000"/>
              </a:lnSpc>
              <a:spcBef>
                <a:spcPts val="0"/>
              </a:spcBef>
              <a:spcAft>
                <a:spcPts val="0"/>
              </a:spcAft>
              <a:buClr>
                <a:srgbClr val="4C4C4D"/>
              </a:buClr>
              <a:buSzPts val="900"/>
              <a:buChar char="•"/>
            </a:pPr>
            <a:r>
              <a:rPr i="0" lang="en-US" sz="900" u="none" cap="none" strike="noStrike">
                <a:solidFill>
                  <a:srgbClr val="4C4C4D"/>
                </a:solidFill>
              </a:rPr>
              <a:t>Focus on F1-score and ROC-AUC metrics</a:t>
            </a:r>
            <a:endParaRPr i="0" sz="900" u="none" cap="none" strike="noStrike"/>
          </a:p>
        </p:txBody>
      </p:sp>
      <p:sp>
        <p:nvSpPr>
          <p:cNvPr id="258" name="Google Shape;258;g376e77c1851_1_5"/>
          <p:cNvSpPr/>
          <p:nvPr/>
        </p:nvSpPr>
        <p:spPr>
          <a:xfrm>
            <a:off x="4278064" y="1136084"/>
            <a:ext cx="1240500" cy="20670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152D47"/>
              </a:buClr>
              <a:buSzPts val="1100"/>
              <a:buFont typeface="Crimson Pro"/>
              <a:buNone/>
            </a:pPr>
            <a:r>
              <a:rPr i="0" lang="en-US" sz="1100" u="none" cap="none" strike="noStrike">
                <a:solidFill>
                  <a:srgbClr val="152D47"/>
                </a:solidFill>
              </a:rPr>
              <a:t>EDA Framework</a:t>
            </a:r>
            <a:endParaRPr i="0" sz="1100" u="none" cap="none" strike="noStrike"/>
          </a:p>
        </p:txBody>
      </p:sp>
      <p:sp>
        <p:nvSpPr>
          <p:cNvPr id="259" name="Google Shape;259;g376e77c1851_1_5"/>
          <p:cNvSpPr/>
          <p:nvPr/>
        </p:nvSpPr>
        <p:spPr>
          <a:xfrm>
            <a:off x="4873375" y="1623852"/>
            <a:ext cx="3034200" cy="20670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4C4C4D"/>
              </a:buClr>
              <a:buSzPts val="1100"/>
              <a:buFont typeface="Crimson Pro"/>
              <a:buNone/>
            </a:pPr>
            <a:r>
              <a:rPr lang="en-US" sz="1100">
                <a:solidFill>
                  <a:srgbClr val="4C4C4D"/>
                </a:solidFill>
              </a:rPr>
              <a:t>Handling </a:t>
            </a:r>
            <a:r>
              <a:rPr lang="en-US" sz="1100">
                <a:solidFill>
                  <a:srgbClr val="4C4C4D"/>
                </a:solidFill>
              </a:rPr>
              <a:t>Outliers</a:t>
            </a:r>
            <a:r>
              <a:rPr lang="en-US" sz="1100">
                <a:solidFill>
                  <a:srgbClr val="4C4C4D"/>
                </a:solidFill>
              </a:rPr>
              <a:t> and </a:t>
            </a:r>
            <a:r>
              <a:rPr i="0" lang="en-US" sz="1100" u="none" cap="none" strike="noStrike">
                <a:solidFill>
                  <a:srgbClr val="4C4C4D"/>
                </a:solidFill>
              </a:rPr>
              <a:t>Missing Values</a:t>
            </a:r>
            <a:endParaRPr i="0" sz="1100" u="none" cap="none" strike="noStrike"/>
          </a:p>
        </p:txBody>
      </p:sp>
      <p:sp>
        <p:nvSpPr>
          <p:cNvPr id="260" name="Google Shape;260;g376e77c1851_1_5"/>
          <p:cNvSpPr/>
          <p:nvPr/>
        </p:nvSpPr>
        <p:spPr>
          <a:xfrm>
            <a:off x="4873377" y="1962774"/>
            <a:ext cx="3779400" cy="2118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900"/>
              <a:buFont typeface="Heebo"/>
              <a:buNone/>
            </a:pPr>
            <a:r>
              <a:rPr i="0" lang="en-US" sz="1000" u="none" cap="none" strike="noStrike">
                <a:solidFill>
                  <a:srgbClr val="4C4C4D"/>
                </a:solidFill>
              </a:rPr>
              <a:t>Identify and handle missing data points</a:t>
            </a:r>
            <a:endParaRPr i="0" sz="1000" u="none" cap="none" strike="noStrike"/>
          </a:p>
        </p:txBody>
      </p:sp>
      <p:sp>
        <p:nvSpPr>
          <p:cNvPr id="261" name="Google Shape;261;g376e77c1851_1_5"/>
          <p:cNvSpPr/>
          <p:nvPr/>
        </p:nvSpPr>
        <p:spPr>
          <a:xfrm>
            <a:off x="4873399" y="2934400"/>
            <a:ext cx="1850700" cy="20670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4C4C4D"/>
              </a:buClr>
              <a:buSzPts val="1100"/>
              <a:buFont typeface="Crimson Pro"/>
              <a:buNone/>
            </a:pPr>
            <a:r>
              <a:rPr i="0" lang="en-US" sz="1100" u="none" cap="none" strike="noStrike">
                <a:solidFill>
                  <a:srgbClr val="4C4C4D"/>
                </a:solidFill>
              </a:rPr>
              <a:t>Feature Engineering</a:t>
            </a:r>
            <a:endParaRPr i="0" sz="1100" u="none" cap="none" strike="noStrike"/>
          </a:p>
        </p:txBody>
      </p:sp>
      <p:sp>
        <p:nvSpPr>
          <p:cNvPr id="262" name="Google Shape;262;g376e77c1851_1_5"/>
          <p:cNvSpPr/>
          <p:nvPr/>
        </p:nvSpPr>
        <p:spPr>
          <a:xfrm>
            <a:off x="4873402" y="3189793"/>
            <a:ext cx="3779400" cy="2118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900"/>
              <a:buFont typeface="Heebo"/>
              <a:buNone/>
            </a:pPr>
            <a:r>
              <a:rPr i="0" lang="en-US" sz="1000" u="none" cap="none" strike="noStrike">
                <a:solidFill>
                  <a:srgbClr val="4C4C4D"/>
                </a:solidFill>
              </a:rPr>
              <a:t>Create new predictive variables</a:t>
            </a:r>
            <a:endParaRPr i="0" sz="1000" u="none" cap="none" strike="noStrike"/>
          </a:p>
        </p:txBody>
      </p:sp>
      <p:sp>
        <p:nvSpPr>
          <p:cNvPr id="263" name="Google Shape;263;g376e77c1851_1_5"/>
          <p:cNvSpPr txBox="1"/>
          <p:nvPr>
            <p:ph type="title"/>
          </p:nvPr>
        </p:nvSpPr>
        <p:spPr>
          <a:xfrm>
            <a:off x="304288" y="89295"/>
            <a:ext cx="8229600" cy="654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sz="2800"/>
              <a:t>EDA Framework &amp; Class Imbalance</a:t>
            </a:r>
            <a:endParaRPr/>
          </a:p>
        </p:txBody>
      </p:sp>
      <p:cxnSp>
        <p:nvCxnSpPr>
          <p:cNvPr id="264" name="Google Shape;264;g376e77c1851_1_5"/>
          <p:cNvCxnSpPr/>
          <p:nvPr/>
        </p:nvCxnSpPr>
        <p:spPr>
          <a:xfrm>
            <a:off x="209861" y="206908"/>
            <a:ext cx="0" cy="419700"/>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7650"/>
              </a:srgbClr>
            </a:outerShdw>
          </a:effectLst>
        </p:spPr>
      </p:cxnSp>
      <p:pic>
        <p:nvPicPr>
          <p:cNvPr id="265" name="Google Shape;265;g376e77c1851_1_5"/>
          <p:cNvPicPr preferRelativeResize="0"/>
          <p:nvPr/>
        </p:nvPicPr>
        <p:blipFill>
          <a:blip r:embed="rId3">
            <a:alphaModFix/>
          </a:blip>
          <a:stretch>
            <a:fillRect/>
          </a:stretch>
        </p:blipFill>
        <p:spPr>
          <a:xfrm>
            <a:off x="4244057" y="1590135"/>
            <a:ext cx="496100" cy="469284"/>
          </a:xfrm>
          <a:prstGeom prst="rect">
            <a:avLst/>
          </a:prstGeom>
          <a:noFill/>
          <a:ln>
            <a:noFill/>
          </a:ln>
        </p:spPr>
      </p:pic>
      <p:pic>
        <p:nvPicPr>
          <p:cNvPr id="266" name="Google Shape;266;g376e77c1851_1_5"/>
          <p:cNvPicPr preferRelativeResize="0"/>
          <p:nvPr/>
        </p:nvPicPr>
        <p:blipFill>
          <a:blip r:embed="rId4">
            <a:alphaModFix/>
          </a:blip>
          <a:stretch>
            <a:fillRect/>
          </a:stretch>
        </p:blipFill>
        <p:spPr>
          <a:xfrm>
            <a:off x="4205463" y="2905343"/>
            <a:ext cx="493776" cy="466344"/>
          </a:xfrm>
          <a:prstGeom prst="rect">
            <a:avLst/>
          </a:prstGeom>
          <a:noFill/>
          <a:ln>
            <a:noFill/>
          </a:ln>
        </p:spPr>
      </p:pic>
      <p:pic>
        <p:nvPicPr>
          <p:cNvPr descr="Hand-drawn infographic set featuring charts and graphs. Sketch-style diagrams illustrating business and financial data, progress analytics, and cartoon-style visual reports. Vector EPS10 (Provided by Getty Images)" id="267" name="Google Shape;267;g376e77c1851_1_5"/>
          <p:cNvPicPr preferRelativeResize="0"/>
          <p:nvPr/>
        </p:nvPicPr>
        <p:blipFill rotWithShape="1">
          <a:blip r:embed="rId5">
            <a:alphaModFix/>
          </a:blip>
          <a:srcRect b="0" l="22131" r="22136" t="0"/>
          <a:stretch/>
        </p:blipFill>
        <p:spPr>
          <a:xfrm>
            <a:off x="4245200" y="2249223"/>
            <a:ext cx="444406" cy="419700"/>
          </a:xfrm>
          <a:prstGeom prst="rect">
            <a:avLst/>
          </a:prstGeom>
          <a:noFill/>
          <a:ln>
            <a:noFill/>
          </a:ln>
        </p:spPr>
      </p:pic>
      <p:sp>
        <p:nvSpPr>
          <p:cNvPr id="268" name="Google Shape;268;g376e77c1851_1_5"/>
          <p:cNvSpPr/>
          <p:nvPr/>
        </p:nvSpPr>
        <p:spPr>
          <a:xfrm>
            <a:off x="4873399" y="2279125"/>
            <a:ext cx="1850700" cy="20670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4C4C4D"/>
              </a:buClr>
              <a:buSzPts val="1100"/>
              <a:buFont typeface="Crimson Pro"/>
              <a:buNone/>
            </a:pPr>
            <a:r>
              <a:rPr lang="en-US" sz="1100">
                <a:solidFill>
                  <a:srgbClr val="4C4C4D"/>
                </a:solidFill>
              </a:rPr>
              <a:t>Exploratory Analysis</a:t>
            </a:r>
            <a:endParaRPr i="0" sz="1100" u="none" cap="none" strike="noStrike"/>
          </a:p>
        </p:txBody>
      </p:sp>
      <p:sp>
        <p:nvSpPr>
          <p:cNvPr id="269" name="Google Shape;269;g376e77c1851_1_5"/>
          <p:cNvSpPr/>
          <p:nvPr/>
        </p:nvSpPr>
        <p:spPr>
          <a:xfrm>
            <a:off x="4873377" y="2604218"/>
            <a:ext cx="3779400" cy="2118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900"/>
              <a:buFont typeface="Heebo"/>
              <a:buNone/>
            </a:pPr>
            <a:r>
              <a:rPr lang="en-US" sz="1000">
                <a:solidFill>
                  <a:srgbClr val="4C4C4D"/>
                </a:solidFill>
              </a:rPr>
              <a:t>Analysis and Insights</a:t>
            </a:r>
            <a:endParaRPr i="0" sz="100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Lina El Husseini</dc:creator>
</cp:coreProperties>
</file>