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9"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6858000" cy="9144000"/>
  <p:embeddedFontLst>
    <p:embeddedFont>
      <p:font typeface="Crimson Pro" panose="020B0604020202020204" charset="0"/>
      <p:regular r:id="rId35"/>
      <p:bold r:id="rId36"/>
      <p:italic r:id="rId37"/>
      <p:boldItalic r:id="rId38"/>
    </p:embeddedFont>
    <p:embeddedFont>
      <p:font typeface="Heebo" pitchFamily="2" charset="-79"/>
      <p:regular r:id="rId39"/>
      <p:bold r:id="rId40"/>
    </p:embeddedFont>
    <p:embeddedFont>
      <p:font typeface="Roboto Mono" panose="00000009000000000000" pitchFamily="49"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iFYLxxNOmj2i6ca/s/VVAaxQ/d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CBFCB6-CC81-4F38-B7E1-59970EF67528}" v="4" dt="2025-08-31T14:07:41.753"/>
  </p1510:revLst>
</p1510:revInfo>
</file>

<file path=ppt/tableStyles.xml><?xml version="1.0" encoding="utf-8"?>
<a:tblStyleLst xmlns:a="http://schemas.openxmlformats.org/drawingml/2006/main" def="{160F62C5-645F-4ED4-B09B-F17F5CFFEC94}">
  <a:tblStyle styleId="{160F62C5-645F-4ED4-B09B-F17F5CFFEC9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834" y="2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20" Type="http://schemas.openxmlformats.org/officeDocument/2006/relationships/slide" Target="slides/slide18.xml"/><Relationship Id="rId41" Type="http://schemas.openxmlformats.org/officeDocument/2006/relationships/font" Target="fonts/font7.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in Kumar" userId="5c5a3c4f41fdb91f" providerId="LiveId" clId="{A3CBFCB6-CC81-4F38-B7E1-59970EF67528}"/>
    <pc:docChg chg="custSel modSld">
      <pc:chgData name="Pravin Kumar" userId="5c5a3c4f41fdb91f" providerId="LiveId" clId="{A3CBFCB6-CC81-4F38-B7E1-59970EF67528}" dt="2025-08-31T14:08:08.837" v="23" actId="20577"/>
      <pc:docMkLst>
        <pc:docMk/>
      </pc:docMkLst>
      <pc:sldChg chg="modSp mod">
        <pc:chgData name="Pravin Kumar" userId="5c5a3c4f41fdb91f" providerId="LiveId" clId="{A3CBFCB6-CC81-4F38-B7E1-59970EF67528}" dt="2025-08-31T14:08:08.837" v="23" actId="20577"/>
        <pc:sldMkLst>
          <pc:docMk/>
          <pc:sldMk cId="0" sldId="256"/>
        </pc:sldMkLst>
        <pc:spChg chg="mod">
          <ac:chgData name="Pravin Kumar" userId="5c5a3c4f41fdb91f" providerId="LiveId" clId="{A3CBFCB6-CC81-4F38-B7E1-59970EF67528}" dt="2025-08-31T14:08:08.837" v="23" actId="20577"/>
          <ac:spMkLst>
            <pc:docMk/>
            <pc:sldMk cId="0" sldId="256"/>
            <ac:spMk id="174" creationId="{00000000-0000-0000-0000-000000000000}"/>
          </ac:spMkLst>
        </pc:spChg>
      </pc:sldChg>
      <pc:sldChg chg="modSp mod">
        <pc:chgData name="Pravin Kumar" userId="5c5a3c4f41fdb91f" providerId="LiveId" clId="{A3CBFCB6-CC81-4F38-B7E1-59970EF67528}" dt="2025-08-31T14:07:23.694" v="16" actId="27636"/>
        <pc:sldMkLst>
          <pc:docMk/>
          <pc:sldMk cId="0" sldId="279"/>
        </pc:sldMkLst>
        <pc:spChg chg="mod">
          <ac:chgData name="Pravin Kumar" userId="5c5a3c4f41fdb91f" providerId="LiveId" clId="{A3CBFCB6-CC81-4F38-B7E1-59970EF67528}" dt="2025-08-31T14:07:23.694" v="16" actId="27636"/>
          <ac:spMkLst>
            <pc:docMk/>
            <pc:sldMk cId="0" sldId="279"/>
            <ac:spMk id="415" creationId="{00000000-0000-0000-0000-000000000000}"/>
          </ac:spMkLst>
        </pc:spChg>
      </pc:sldChg>
      <pc:sldChg chg="modSp mod">
        <pc:chgData name="Pravin Kumar" userId="5c5a3c4f41fdb91f" providerId="LiveId" clId="{A3CBFCB6-CC81-4F38-B7E1-59970EF67528}" dt="2025-08-31T14:07:23.772" v="17" actId="27636"/>
        <pc:sldMkLst>
          <pc:docMk/>
          <pc:sldMk cId="0" sldId="283"/>
        </pc:sldMkLst>
        <pc:spChg chg="mod">
          <ac:chgData name="Pravin Kumar" userId="5c5a3c4f41fdb91f" providerId="LiveId" clId="{A3CBFCB6-CC81-4F38-B7E1-59970EF67528}" dt="2025-08-31T14:07:23.772" v="17" actId="27636"/>
          <ac:spMkLst>
            <pc:docMk/>
            <pc:sldMk cId="0" sldId="283"/>
            <ac:spMk id="44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76e77c1851_0_34:notes"/>
          <p:cNvSpPr>
            <a:spLocks noGrp="1" noRot="1" noChangeAspect="1"/>
          </p:cNvSpPr>
          <p:nvPr>
            <p:ph type="sldImg" idx="2"/>
          </p:nvPr>
        </p:nvSpPr>
        <p:spPr>
          <a:xfrm>
            <a:off x="1143000" y="714375"/>
            <a:ext cx="3429000" cy="1928700"/>
          </a:xfrm>
          <a:custGeom>
            <a:avLst/>
            <a:gdLst/>
            <a:ahLst/>
            <a:cxnLst/>
            <a:rect l="l" t="t" r="r" b="b"/>
            <a:pathLst>
              <a:path w="120000" h="120000" extrusionOk="0">
                <a:moveTo>
                  <a:pt x="0" y="0"/>
                </a:moveTo>
                <a:lnTo>
                  <a:pt x="120000" y="0"/>
                </a:lnTo>
                <a:lnTo>
                  <a:pt x="120000" y="120000"/>
                </a:lnTo>
                <a:lnTo>
                  <a:pt x="0" y="120000"/>
                </a:lnTo>
                <a:close/>
              </a:path>
            </a:pathLst>
          </a:custGeom>
          <a:noFill/>
          <a:ln w="9700" cap="flat" cmpd="sng">
            <a:solidFill>
              <a:srgbClr val="000000"/>
            </a:solidFill>
            <a:prstDash val="solid"/>
            <a:round/>
            <a:headEnd type="none" w="sm" len="sm"/>
            <a:tailEnd type="none" w="sm" len="sm"/>
          </a:ln>
        </p:spPr>
      </p:sp>
      <p:sp>
        <p:nvSpPr>
          <p:cNvPr id="272" name="Google Shape;272;g376e77c1851_0_34:notes"/>
          <p:cNvSpPr txBox="1">
            <a:spLocks noGrp="1"/>
          </p:cNvSpPr>
          <p:nvPr>
            <p:ph type="body" idx="1"/>
          </p:nvPr>
        </p:nvSpPr>
        <p:spPr>
          <a:xfrm>
            <a:off x="571500" y="2750344"/>
            <a:ext cx="4572000" cy="2250300"/>
          </a:xfrm>
          <a:prstGeom prst="rect">
            <a:avLst/>
          </a:prstGeom>
          <a:noFill/>
          <a:ln>
            <a:noFill/>
          </a:ln>
        </p:spPr>
        <p:txBody>
          <a:bodyPr spcFirstLastPara="1" wrap="square" lIns="69850" tIns="34900" rIns="69850" bIns="34900" anchor="t" anchorCtr="0">
            <a:noAutofit/>
          </a:bodyPr>
          <a:lstStyle/>
          <a:p>
            <a:pPr marL="0" lvl="0" indent="0" algn="l" rtl="0">
              <a:lnSpc>
                <a:spcPct val="115000"/>
              </a:lnSpc>
              <a:spcBef>
                <a:spcPts val="1200"/>
              </a:spcBef>
              <a:spcAft>
                <a:spcPts val="0"/>
              </a:spcAft>
              <a:buSzPts val="1100"/>
              <a:buNone/>
            </a:pPr>
            <a:endParaRPr sz="18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100"/>
              <a:buNone/>
            </a:pPr>
            <a:endParaRPr sz="18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100"/>
              <a:buNone/>
            </a:pPr>
            <a:endParaRPr sz="18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100"/>
              <a:buNone/>
            </a:pPr>
            <a:endParaRPr sz="18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100"/>
              <a:buNone/>
            </a:pPr>
            <a:endParaRPr sz="18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100"/>
              <a:buNone/>
            </a:pPr>
            <a:endParaRPr sz="18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100"/>
              <a:buNone/>
            </a:pPr>
            <a:endParaRPr sz="18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100"/>
              <a:buNone/>
            </a:pPr>
            <a:r>
              <a:rPr lang="en-US" b="1">
                <a:solidFill>
                  <a:schemeClr val="dk1"/>
                </a:solidFill>
              </a:rPr>
              <a:t>Data Quality Issues</a:t>
            </a:r>
            <a:r>
              <a:rPr lang="en-US">
                <a:solidFill>
                  <a:schemeClr val="dk1"/>
                </a:solidFill>
              </a:rPr>
              <a:t>: Extreme outliers in age, income, and employment length suggest errors or skew that must be cleaned or transformed.</a:t>
            </a:r>
            <a:br>
              <a:rPr lang="en-US">
                <a:solidFill>
                  <a:schemeClr val="dk1"/>
                </a:solidFill>
              </a:rPr>
            </a:br>
            <a:endParaRPr>
              <a:solidFill>
                <a:schemeClr val="dk1"/>
              </a:solidFill>
            </a:endParaRPr>
          </a:p>
          <a:p>
            <a:pPr marL="0" lvl="0" indent="0" algn="l" rtl="0">
              <a:lnSpc>
                <a:spcPct val="115000"/>
              </a:lnSpc>
              <a:spcBef>
                <a:spcPts val="1200"/>
              </a:spcBef>
              <a:spcAft>
                <a:spcPts val="0"/>
              </a:spcAft>
              <a:buSzPts val="1100"/>
              <a:buNone/>
            </a:pPr>
            <a:r>
              <a:rPr lang="en-US" b="1">
                <a:solidFill>
                  <a:schemeClr val="dk1"/>
                </a:solidFill>
              </a:rPr>
              <a:t>Income &amp; Employment</a:t>
            </a:r>
            <a:r>
              <a:rPr lang="en-US">
                <a:solidFill>
                  <a:schemeClr val="dk1"/>
                </a:solidFill>
              </a:rPr>
              <a:t>: Higher income and longer employment history are associated with better loan approval chances.</a:t>
            </a:r>
            <a:br>
              <a:rPr lang="en-US">
                <a:solidFill>
                  <a:schemeClr val="dk1"/>
                </a:solidFill>
              </a:rPr>
            </a:br>
            <a:endParaRPr>
              <a:solidFill>
                <a:schemeClr val="dk1"/>
              </a:solidFill>
            </a:endParaRPr>
          </a:p>
          <a:p>
            <a:pPr marL="0" lvl="0" indent="0" algn="l" rtl="0">
              <a:lnSpc>
                <a:spcPct val="115000"/>
              </a:lnSpc>
              <a:spcBef>
                <a:spcPts val="1200"/>
              </a:spcBef>
              <a:spcAft>
                <a:spcPts val="0"/>
              </a:spcAft>
              <a:buSzPts val="1100"/>
              <a:buNone/>
            </a:pPr>
            <a:r>
              <a:rPr lang="en-US" b="1">
                <a:solidFill>
                  <a:schemeClr val="dk1"/>
                </a:solidFill>
              </a:rPr>
              <a:t>Loan Characteristics</a:t>
            </a:r>
            <a:r>
              <a:rPr lang="en-US">
                <a:solidFill>
                  <a:schemeClr val="dk1"/>
                </a:solidFill>
              </a:rPr>
              <a:t>: Approved loans often have slightly higher amounts and interest rates, showing lenders balance risk with pricing.</a:t>
            </a:r>
            <a:br>
              <a:rPr lang="en-US">
                <a:solidFill>
                  <a:schemeClr val="dk1"/>
                </a:solidFill>
              </a:rPr>
            </a:br>
            <a:endParaRPr>
              <a:solidFill>
                <a:schemeClr val="dk1"/>
              </a:solidFill>
            </a:endParaRPr>
          </a:p>
          <a:p>
            <a:pPr marL="0" lvl="0" indent="0" algn="l" rtl="0">
              <a:lnSpc>
                <a:spcPct val="115000"/>
              </a:lnSpc>
              <a:spcBef>
                <a:spcPts val="1200"/>
              </a:spcBef>
              <a:spcAft>
                <a:spcPts val="0"/>
              </a:spcAft>
              <a:buSzPts val="1100"/>
              <a:buNone/>
            </a:pPr>
            <a:r>
              <a:rPr lang="en-US" b="1">
                <a:solidFill>
                  <a:schemeClr val="dk1"/>
                </a:solidFill>
              </a:rPr>
              <a:t>Debt-to-Income Ratio</a:t>
            </a:r>
            <a:r>
              <a:rPr lang="en-US">
                <a:solidFill>
                  <a:schemeClr val="dk1"/>
                </a:solidFill>
              </a:rPr>
              <a:t>: A critical risk factor; higher ratios are linked to approvals, but extreme cases (&gt;0.8) are concerning.</a:t>
            </a:r>
            <a:br>
              <a:rPr lang="en-US">
                <a:solidFill>
                  <a:schemeClr val="dk1"/>
                </a:solidFill>
              </a:rPr>
            </a:br>
            <a:endParaRPr>
              <a:solidFill>
                <a:schemeClr val="dk1"/>
              </a:solidFill>
            </a:endParaRPr>
          </a:p>
          <a:p>
            <a:pPr marL="0" lvl="0" indent="0" algn="l" rtl="0">
              <a:lnSpc>
                <a:spcPct val="115000"/>
              </a:lnSpc>
              <a:spcBef>
                <a:spcPts val="1200"/>
              </a:spcBef>
              <a:spcAft>
                <a:spcPts val="0"/>
              </a:spcAft>
              <a:buSzPts val="1100"/>
              <a:buNone/>
            </a:pPr>
            <a:r>
              <a:rPr lang="en-US" b="1">
                <a:solidFill>
                  <a:schemeClr val="dk1"/>
                </a:solidFill>
              </a:rPr>
              <a:t>Overall Pattern</a:t>
            </a:r>
            <a:r>
              <a:rPr lang="en-US">
                <a:solidFill>
                  <a:schemeClr val="dk1"/>
                </a:solidFill>
              </a:rPr>
              <a:t>: Loan approval is multifactorial—no single feature dominates; lenders weigh combinations of income, loan amount, and risk ratios.</a:t>
            </a:r>
            <a:endParaRPr>
              <a:solidFill>
                <a:schemeClr val="dk1"/>
              </a:solidFill>
            </a:endParaRPr>
          </a:p>
          <a:p>
            <a:pPr marL="0" lvl="0" indent="0" algn="l" rtl="0">
              <a:lnSpc>
                <a:spcPct val="115000"/>
              </a:lnSpc>
              <a:spcBef>
                <a:spcPts val="1200"/>
              </a:spcBef>
              <a:spcAft>
                <a:spcPts val="0"/>
              </a:spcAft>
              <a:buSzPts val="1100"/>
              <a:buNone/>
            </a:pPr>
            <a:r>
              <a:rPr lang="en-US" b="1">
                <a:solidFill>
                  <a:schemeClr val="dk1"/>
                </a:solidFill>
              </a:rPr>
              <a:t>Data Quality Issues</a:t>
            </a:r>
            <a:r>
              <a:rPr lang="en-US">
                <a:solidFill>
                  <a:schemeClr val="dk1"/>
                </a:solidFill>
              </a:rPr>
              <a:t>: Extreme outliers in age, income, and employment length suggest errors or skew that must be cleaned or transformed.</a:t>
            </a:r>
            <a:br>
              <a:rPr lang="en-US">
                <a:solidFill>
                  <a:schemeClr val="dk1"/>
                </a:solidFill>
              </a:rPr>
            </a:br>
            <a:endParaRPr>
              <a:solidFill>
                <a:schemeClr val="dk1"/>
              </a:solidFill>
            </a:endParaRPr>
          </a:p>
          <a:p>
            <a:pPr marL="0" lvl="0" indent="0" algn="l" rtl="0">
              <a:lnSpc>
                <a:spcPct val="115000"/>
              </a:lnSpc>
              <a:spcBef>
                <a:spcPts val="1200"/>
              </a:spcBef>
              <a:spcAft>
                <a:spcPts val="0"/>
              </a:spcAft>
              <a:buSzPts val="1100"/>
              <a:buNone/>
            </a:pPr>
            <a:r>
              <a:rPr lang="en-US" b="1">
                <a:solidFill>
                  <a:schemeClr val="dk1"/>
                </a:solidFill>
              </a:rPr>
              <a:t>Income &amp; Employment</a:t>
            </a:r>
            <a:r>
              <a:rPr lang="en-US">
                <a:solidFill>
                  <a:schemeClr val="dk1"/>
                </a:solidFill>
              </a:rPr>
              <a:t>: Higher income and longer employment history are associated with better loan approval chances.</a:t>
            </a:r>
            <a:br>
              <a:rPr lang="en-US">
                <a:solidFill>
                  <a:schemeClr val="dk1"/>
                </a:solidFill>
              </a:rPr>
            </a:br>
            <a:endParaRPr>
              <a:solidFill>
                <a:schemeClr val="dk1"/>
              </a:solidFill>
            </a:endParaRPr>
          </a:p>
          <a:p>
            <a:pPr marL="0" lvl="0" indent="0" algn="l" rtl="0">
              <a:lnSpc>
                <a:spcPct val="115000"/>
              </a:lnSpc>
              <a:spcBef>
                <a:spcPts val="1200"/>
              </a:spcBef>
              <a:spcAft>
                <a:spcPts val="0"/>
              </a:spcAft>
              <a:buSzPts val="1100"/>
              <a:buNone/>
            </a:pPr>
            <a:r>
              <a:rPr lang="en-US" b="1">
                <a:solidFill>
                  <a:schemeClr val="dk1"/>
                </a:solidFill>
              </a:rPr>
              <a:t>Loan Characteristics</a:t>
            </a:r>
            <a:r>
              <a:rPr lang="en-US">
                <a:solidFill>
                  <a:schemeClr val="dk1"/>
                </a:solidFill>
              </a:rPr>
              <a:t>: Approved loans often have slightly higher amounts and interest rates, showing lenders balance risk with pricing.</a:t>
            </a:r>
            <a:br>
              <a:rPr lang="en-US">
                <a:solidFill>
                  <a:schemeClr val="dk1"/>
                </a:solidFill>
              </a:rPr>
            </a:br>
            <a:endParaRPr>
              <a:solidFill>
                <a:schemeClr val="dk1"/>
              </a:solidFill>
            </a:endParaRPr>
          </a:p>
          <a:p>
            <a:pPr marL="0" lvl="0" indent="0" algn="l" rtl="0">
              <a:lnSpc>
                <a:spcPct val="115000"/>
              </a:lnSpc>
              <a:spcBef>
                <a:spcPts val="1200"/>
              </a:spcBef>
              <a:spcAft>
                <a:spcPts val="0"/>
              </a:spcAft>
              <a:buSzPts val="1100"/>
              <a:buNone/>
            </a:pPr>
            <a:r>
              <a:rPr lang="en-US" b="1">
                <a:solidFill>
                  <a:schemeClr val="dk1"/>
                </a:solidFill>
              </a:rPr>
              <a:t>Debt-to-Income Ratio</a:t>
            </a:r>
            <a:r>
              <a:rPr lang="en-US">
                <a:solidFill>
                  <a:schemeClr val="dk1"/>
                </a:solidFill>
              </a:rPr>
              <a:t>: A critical risk factor; higher ratios are linked to approvals, but extreme cases (&gt;0.8) are concerning.</a:t>
            </a:r>
            <a:br>
              <a:rPr lang="en-US">
                <a:solidFill>
                  <a:schemeClr val="dk1"/>
                </a:solidFill>
              </a:rPr>
            </a:br>
            <a:endParaRPr>
              <a:solidFill>
                <a:schemeClr val="dk1"/>
              </a:solidFill>
            </a:endParaRPr>
          </a:p>
          <a:p>
            <a:pPr marL="0" lvl="0" indent="0" algn="l" rtl="0">
              <a:lnSpc>
                <a:spcPct val="115000"/>
              </a:lnSpc>
              <a:spcBef>
                <a:spcPts val="1200"/>
              </a:spcBef>
              <a:spcAft>
                <a:spcPts val="0"/>
              </a:spcAft>
              <a:buSzPts val="1100"/>
              <a:buNone/>
            </a:pPr>
            <a:r>
              <a:rPr lang="en-US" b="1">
                <a:solidFill>
                  <a:schemeClr val="dk1"/>
                </a:solidFill>
              </a:rPr>
              <a:t>Overall Pattern</a:t>
            </a:r>
            <a:r>
              <a:rPr lang="en-US">
                <a:solidFill>
                  <a:schemeClr val="dk1"/>
                </a:solidFill>
              </a:rPr>
              <a:t>: Loan approval is multifactorial—no single feature dominates; lenders weigh combinations of income, loan amount, and risk ratios.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1. Person Age vs Loan Status</a:t>
            </a:r>
            <a:endParaRPr sz="1800" b="1">
              <a:solidFill>
                <a:schemeClr val="dk1"/>
              </a:solidFill>
              <a:latin typeface="Times New Roman"/>
              <a:ea typeface="Times New Roman"/>
              <a:cs typeface="Times New Roman"/>
              <a:sym typeface="Times New Roman"/>
            </a:endParaRPr>
          </a:p>
          <a:p>
            <a:pPr marL="457200" lvl="0" indent="-298450" algn="l" rtl="0">
              <a:lnSpc>
                <a:spcPct val="115000"/>
              </a:lnSpc>
              <a:spcBef>
                <a:spcPts val="120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Distribution of age looks similar between approved and not approved groups.</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Most applicants are between </a:t>
            </a:r>
            <a:r>
              <a:rPr lang="en-US" sz="1200" b="1">
                <a:solidFill>
                  <a:schemeClr val="dk1"/>
                </a:solidFill>
                <a:latin typeface="Times New Roman"/>
                <a:ea typeface="Times New Roman"/>
                <a:cs typeface="Times New Roman"/>
                <a:sym typeface="Times New Roman"/>
              </a:rPr>
              <a:t>20–50 years</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Some extreme outliers above 100 years may be </a:t>
            </a:r>
            <a:r>
              <a:rPr lang="en-US" sz="1200" b="1">
                <a:solidFill>
                  <a:schemeClr val="dk1"/>
                </a:solidFill>
                <a:latin typeface="Times New Roman"/>
                <a:ea typeface="Times New Roman"/>
                <a:cs typeface="Times New Roman"/>
                <a:sym typeface="Times New Roman"/>
              </a:rPr>
              <a:t>data quality issues</a:t>
            </a:r>
            <a:r>
              <a:rPr lang="en-US" sz="1200">
                <a:solidFill>
                  <a:schemeClr val="dk1"/>
                </a:solidFill>
                <a:latin typeface="Times New Roman"/>
                <a:ea typeface="Times New Roman"/>
                <a:cs typeface="Times New Roman"/>
                <a:sym typeface="Times New Roman"/>
              </a:rPr>
              <a:t> (unrealistic ages).</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200" b="1">
                <a:solidFill>
                  <a:schemeClr val="dk1"/>
                </a:solidFill>
                <a:latin typeface="Times New Roman"/>
                <a:ea typeface="Times New Roman"/>
                <a:cs typeface="Times New Roman"/>
                <a:sym typeface="Times New Roman"/>
              </a:rPr>
              <a:t>Insight</a:t>
            </a:r>
            <a:r>
              <a:rPr lang="en-US" sz="1200">
                <a:solidFill>
                  <a:schemeClr val="dk1"/>
                </a:solidFill>
                <a:latin typeface="Times New Roman"/>
                <a:ea typeface="Times New Roman"/>
                <a:cs typeface="Times New Roman"/>
                <a:sym typeface="Times New Roman"/>
              </a:rPr>
              <a:t>: Age does not appear to be a strong differentiator of loan approval, but unrealistic outliers should be cleaned.</a:t>
            </a:r>
            <a:endParaRPr sz="1200">
              <a:solidFill>
                <a:schemeClr val="dk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2. Person Income vs Loan Status</a:t>
            </a:r>
            <a:endParaRPr sz="1800" b="1">
              <a:solidFill>
                <a:schemeClr val="dk1"/>
              </a:solidFill>
              <a:latin typeface="Times New Roman"/>
              <a:ea typeface="Times New Roman"/>
              <a:cs typeface="Times New Roman"/>
              <a:sym typeface="Times New Roman"/>
            </a:endParaRPr>
          </a:p>
          <a:p>
            <a:pPr marL="457200" lvl="0" indent="-298450" algn="l" rtl="0">
              <a:lnSpc>
                <a:spcPct val="115000"/>
              </a:lnSpc>
              <a:spcBef>
                <a:spcPts val="120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Majority of incomes are clustered at the lower end, with a few extreme high-income outliers (up to tens of millions).</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Median income is slightly higher for approved loans.</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200" b="1">
                <a:solidFill>
                  <a:schemeClr val="dk1"/>
                </a:solidFill>
                <a:latin typeface="Times New Roman"/>
                <a:ea typeface="Times New Roman"/>
                <a:cs typeface="Times New Roman"/>
                <a:sym typeface="Times New Roman"/>
              </a:rPr>
              <a:t>Insight</a:t>
            </a:r>
            <a:r>
              <a:rPr lang="en-US" sz="1200">
                <a:solidFill>
                  <a:schemeClr val="dk1"/>
                </a:solidFill>
                <a:latin typeface="Times New Roman"/>
                <a:ea typeface="Times New Roman"/>
                <a:cs typeface="Times New Roman"/>
                <a:sym typeface="Times New Roman"/>
              </a:rPr>
              <a:t>: Higher income improves approval chances, but presence of extreme outliers indicates skewed distribution that should be normalized/log-transformed for modeling.</a:t>
            </a:r>
            <a:endParaRPr sz="1200">
              <a:solidFill>
                <a:schemeClr val="dk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3. Employment Length vs Loan Status</a:t>
            </a:r>
            <a:endParaRPr sz="1800" b="1">
              <a:solidFill>
                <a:schemeClr val="dk1"/>
              </a:solidFill>
              <a:latin typeface="Times New Roman"/>
              <a:ea typeface="Times New Roman"/>
              <a:cs typeface="Times New Roman"/>
              <a:sym typeface="Times New Roman"/>
            </a:endParaRPr>
          </a:p>
          <a:p>
            <a:pPr marL="457200" lvl="0" indent="-298450" algn="l" rtl="0">
              <a:lnSpc>
                <a:spcPct val="115000"/>
              </a:lnSpc>
              <a:spcBef>
                <a:spcPts val="120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Most applicants have shorter employment histories (close to 0–10 years).</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Median employment length is slightly higher for approved loans.</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Outliers above 100 years are unrealistic and need correction.</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200" b="1">
                <a:solidFill>
                  <a:schemeClr val="dk1"/>
                </a:solidFill>
                <a:latin typeface="Times New Roman"/>
                <a:ea typeface="Times New Roman"/>
                <a:cs typeface="Times New Roman"/>
                <a:sym typeface="Times New Roman"/>
              </a:rPr>
              <a:t>Insight</a:t>
            </a:r>
            <a:r>
              <a:rPr lang="en-US" sz="1200">
                <a:solidFill>
                  <a:schemeClr val="dk1"/>
                </a:solidFill>
                <a:latin typeface="Times New Roman"/>
                <a:ea typeface="Times New Roman"/>
                <a:cs typeface="Times New Roman"/>
                <a:sym typeface="Times New Roman"/>
              </a:rPr>
              <a:t>: Employment stability improves approval likelihood, but again data cleaning is needed.</a:t>
            </a:r>
            <a:endParaRPr sz="1200">
              <a:solidFill>
                <a:schemeClr val="dk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4. Loan Amount vs Loan Status</a:t>
            </a:r>
            <a:endParaRPr sz="1800" b="1">
              <a:solidFill>
                <a:schemeClr val="dk1"/>
              </a:solidFill>
              <a:latin typeface="Times New Roman"/>
              <a:ea typeface="Times New Roman"/>
              <a:cs typeface="Times New Roman"/>
              <a:sym typeface="Times New Roman"/>
            </a:endParaRPr>
          </a:p>
          <a:p>
            <a:pPr marL="457200" lvl="0" indent="-298450" algn="l" rtl="0">
              <a:lnSpc>
                <a:spcPct val="115000"/>
              </a:lnSpc>
              <a:spcBef>
                <a:spcPts val="120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Loan amounts are right-skewed; most are below 20,000, with outliers reaching 35,000+.</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Approved loans have slightly higher median amounts than rejected ones.</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200" b="1">
                <a:solidFill>
                  <a:schemeClr val="dk1"/>
                </a:solidFill>
                <a:latin typeface="Times New Roman"/>
                <a:ea typeface="Times New Roman"/>
                <a:cs typeface="Times New Roman"/>
                <a:sym typeface="Times New Roman"/>
              </a:rPr>
              <a:t>Insight</a:t>
            </a:r>
            <a:r>
              <a:rPr lang="en-US" sz="1200">
                <a:solidFill>
                  <a:schemeClr val="dk1"/>
                </a:solidFill>
                <a:latin typeface="Times New Roman"/>
                <a:ea typeface="Times New Roman"/>
                <a:cs typeface="Times New Roman"/>
                <a:sym typeface="Times New Roman"/>
              </a:rPr>
              <a:t>: Larger loan requests can still be approved if other conditions (income, credit) are favorable.</a:t>
            </a:r>
            <a:endParaRPr sz="1200">
              <a:solidFill>
                <a:schemeClr val="dk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5. Loan Interest Rate vs Loan Status</a:t>
            </a:r>
            <a:endParaRPr sz="1800" b="1">
              <a:solidFill>
                <a:schemeClr val="dk1"/>
              </a:solidFill>
              <a:latin typeface="Times New Roman"/>
              <a:ea typeface="Times New Roman"/>
              <a:cs typeface="Times New Roman"/>
              <a:sym typeface="Times New Roman"/>
            </a:endParaRPr>
          </a:p>
          <a:p>
            <a:pPr marL="457200" lvl="0" indent="-298450" algn="l" rtl="0">
              <a:lnSpc>
                <a:spcPct val="115000"/>
              </a:lnSpc>
              <a:spcBef>
                <a:spcPts val="120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Interest rates range between ~5%–25%.</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Approved loans tend to have </a:t>
            </a:r>
            <a:r>
              <a:rPr lang="en-US" sz="1200" b="1">
                <a:solidFill>
                  <a:schemeClr val="dk1"/>
                </a:solidFill>
                <a:latin typeface="Times New Roman"/>
                <a:ea typeface="Times New Roman"/>
                <a:cs typeface="Times New Roman"/>
                <a:sym typeface="Times New Roman"/>
              </a:rPr>
              <a:t>slightly higher interest rates</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200" b="1">
                <a:solidFill>
                  <a:schemeClr val="dk1"/>
                </a:solidFill>
                <a:latin typeface="Times New Roman"/>
                <a:ea typeface="Times New Roman"/>
                <a:cs typeface="Times New Roman"/>
                <a:sym typeface="Times New Roman"/>
              </a:rPr>
              <a:t>Insight</a:t>
            </a:r>
            <a:r>
              <a:rPr lang="en-US" sz="1200">
                <a:solidFill>
                  <a:schemeClr val="dk1"/>
                </a:solidFill>
                <a:latin typeface="Times New Roman"/>
                <a:ea typeface="Times New Roman"/>
                <a:cs typeface="Times New Roman"/>
                <a:sym typeface="Times New Roman"/>
              </a:rPr>
              <a:t>: Lenders may approve riskier loans by compensating with higher interest, balancing their exposure.</a:t>
            </a:r>
            <a:endParaRPr sz="1200">
              <a:solidFill>
                <a:schemeClr val="dk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6. Loan Percent Income vs Loan Status</a:t>
            </a:r>
            <a:endParaRPr sz="1800" b="1">
              <a:solidFill>
                <a:schemeClr val="dk1"/>
              </a:solidFill>
              <a:latin typeface="Times New Roman"/>
              <a:ea typeface="Times New Roman"/>
              <a:cs typeface="Times New Roman"/>
              <a:sym typeface="Times New Roman"/>
            </a:endParaRPr>
          </a:p>
          <a:p>
            <a:pPr marL="457200" lvl="0" indent="-298450" algn="l" rtl="0">
              <a:lnSpc>
                <a:spcPct val="115000"/>
              </a:lnSpc>
              <a:spcBef>
                <a:spcPts val="120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This feature (loan amount ÷ income) is a critical </a:t>
            </a:r>
            <a:r>
              <a:rPr lang="en-US" sz="1200" b="1">
                <a:solidFill>
                  <a:schemeClr val="dk1"/>
                </a:solidFill>
                <a:latin typeface="Times New Roman"/>
                <a:ea typeface="Times New Roman"/>
                <a:cs typeface="Times New Roman"/>
                <a:sym typeface="Times New Roman"/>
              </a:rPr>
              <a:t>risk measure</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Median debt-to-income ratio is noticeably higher in approved loans.</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Extreme outliers exist (&gt;0.8, meaning loan exceeds 80% of income).</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200" b="1">
                <a:solidFill>
                  <a:schemeClr val="dk1"/>
                </a:solidFill>
                <a:latin typeface="Times New Roman"/>
                <a:ea typeface="Times New Roman"/>
                <a:cs typeface="Times New Roman"/>
                <a:sym typeface="Times New Roman"/>
              </a:rPr>
              <a:t>Insight</a:t>
            </a:r>
            <a:r>
              <a:rPr lang="en-US" sz="1200">
                <a:solidFill>
                  <a:schemeClr val="dk1"/>
                </a:solidFill>
                <a:latin typeface="Times New Roman"/>
                <a:ea typeface="Times New Roman"/>
                <a:cs typeface="Times New Roman"/>
                <a:sym typeface="Times New Roman"/>
              </a:rPr>
              <a:t>: Despite higher ratios being riskier, lenders are approving some loans with high debt-to-income ratios—possibly offset by other strong factors (like collateral or credit score).</a:t>
            </a:r>
            <a:endParaRPr sz="1200">
              <a:solidFill>
                <a:schemeClr val="dk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Overall Insights</a:t>
            </a:r>
            <a:endParaRPr sz="1800" b="1">
              <a:solidFill>
                <a:schemeClr val="dk1"/>
              </a:solidFill>
              <a:latin typeface="Times New Roman"/>
              <a:ea typeface="Times New Roman"/>
              <a:cs typeface="Times New Roman"/>
              <a:sym typeface="Times New Roman"/>
            </a:endParaRPr>
          </a:p>
          <a:p>
            <a:pPr marL="457200" lvl="0" indent="-298450" algn="l" rtl="0">
              <a:lnSpc>
                <a:spcPct val="115000"/>
              </a:lnSpc>
              <a:spcBef>
                <a:spcPts val="1200"/>
              </a:spcBef>
              <a:spcAft>
                <a:spcPts val="0"/>
              </a:spcAft>
              <a:buClr>
                <a:schemeClr val="dk1"/>
              </a:buClr>
              <a:buSzPts val="1100"/>
              <a:buAutoNum type="arabicPeriod"/>
            </a:pPr>
            <a:r>
              <a:rPr lang="en-US" sz="1200" b="1">
                <a:solidFill>
                  <a:schemeClr val="dk1"/>
                </a:solidFill>
                <a:latin typeface="Times New Roman"/>
                <a:ea typeface="Times New Roman"/>
                <a:cs typeface="Times New Roman"/>
                <a:sym typeface="Times New Roman"/>
              </a:rPr>
              <a:t>Data Quality Issues</a:t>
            </a:r>
            <a:r>
              <a:rPr lang="en-US" sz="1200">
                <a:solidFill>
                  <a:schemeClr val="dk1"/>
                </a:solidFill>
                <a:latin typeface="Times New Roman"/>
                <a:ea typeface="Times New Roman"/>
                <a:cs typeface="Times New Roman"/>
                <a:sym typeface="Times New Roman"/>
              </a:rPr>
              <a:t>: Outliers in age, income, and employment length suggest errors or extreme skew that must be cleaned or winsorized before analysis.</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AutoNum type="arabicPeriod"/>
            </a:pPr>
            <a:r>
              <a:rPr lang="en-US" sz="1200" b="1">
                <a:solidFill>
                  <a:schemeClr val="dk1"/>
                </a:solidFill>
                <a:latin typeface="Times New Roman"/>
                <a:ea typeface="Times New Roman"/>
                <a:cs typeface="Times New Roman"/>
                <a:sym typeface="Times New Roman"/>
              </a:rPr>
              <a:t>Key Predictors</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914400" lvl="1" indent="-298450" algn="l" rtl="0">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Income and employment length → positive effect on approvals.</a:t>
            </a:r>
            <a:endParaRPr sz="1200">
              <a:solidFill>
                <a:schemeClr val="dk1"/>
              </a:solidFill>
              <a:latin typeface="Times New Roman"/>
              <a:ea typeface="Times New Roman"/>
              <a:cs typeface="Times New Roman"/>
              <a:sym typeface="Times New Roman"/>
            </a:endParaRPr>
          </a:p>
          <a:p>
            <a:pPr marL="914400" lvl="1" indent="-298450" algn="l" rtl="0">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Debt-to-income ratio → critical risk indicator.</a:t>
            </a:r>
            <a:endParaRPr sz="1200">
              <a:solidFill>
                <a:schemeClr val="dk1"/>
              </a:solidFill>
              <a:latin typeface="Times New Roman"/>
              <a:ea typeface="Times New Roman"/>
              <a:cs typeface="Times New Roman"/>
              <a:sym typeface="Times New Roman"/>
            </a:endParaRPr>
          </a:p>
          <a:p>
            <a:pPr marL="914400" lvl="1" indent="-298450" algn="l" rtl="0">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Loan amount and interest rate → approved loans skew slightly higher.</a:t>
            </a:r>
            <a:endParaRPr sz="12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AutoNum type="arabicPeriod"/>
            </a:pPr>
            <a:r>
              <a:rPr lang="en-US" sz="1200" b="1">
                <a:solidFill>
                  <a:schemeClr val="dk1"/>
                </a:solidFill>
                <a:latin typeface="Times New Roman"/>
                <a:ea typeface="Times New Roman"/>
                <a:cs typeface="Times New Roman"/>
                <a:sym typeface="Times New Roman"/>
              </a:rPr>
              <a:t>Approval Pattern</a:t>
            </a:r>
            <a:r>
              <a:rPr lang="en-US" sz="1200">
                <a:solidFill>
                  <a:schemeClr val="dk1"/>
                </a:solidFill>
                <a:latin typeface="Times New Roman"/>
                <a:ea typeface="Times New Roman"/>
                <a:cs typeface="Times New Roman"/>
                <a:sym typeface="Times New Roman"/>
              </a:rPr>
              <a:t>: Approvals are not strictly conservative (e.g., approving higher debt-to-income cases), suggesting a </a:t>
            </a:r>
            <a:r>
              <a:rPr lang="en-US" sz="1200" b="1">
                <a:solidFill>
                  <a:schemeClr val="dk1"/>
                </a:solidFill>
                <a:latin typeface="Times New Roman"/>
                <a:ea typeface="Times New Roman"/>
                <a:cs typeface="Times New Roman"/>
                <a:sym typeface="Times New Roman"/>
              </a:rPr>
              <a:t>multifactor decision process</a:t>
            </a:r>
            <a:r>
              <a:rPr lang="en-US" sz="1200">
                <a:solidFill>
                  <a:schemeClr val="dk1"/>
                </a:solidFill>
                <a:latin typeface="Times New Roman"/>
                <a:ea typeface="Times New Roman"/>
                <a:cs typeface="Times New Roman"/>
                <a:sym typeface="Times New Roman"/>
              </a:rPr>
              <a:t> beyond just one feature.</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 </a:t>
            </a:r>
            <a:endParaRPr>
              <a:solidFill>
                <a:schemeClr val="dk1"/>
              </a:solidFill>
            </a:endParaRPr>
          </a:p>
          <a:p>
            <a:pPr marL="0" lvl="0" indent="0" algn="l" rtl="0">
              <a:spcBef>
                <a:spcPts val="1200"/>
              </a:spcBef>
              <a:spcAft>
                <a:spcPts val="0"/>
              </a:spcAft>
              <a:buClr>
                <a:schemeClr val="dk1"/>
              </a:buClr>
              <a:buSzPts val="1100"/>
              <a:buFont typeface="Arial"/>
              <a:buNone/>
            </a:pPr>
            <a:r>
              <a:rPr lang="en-US" b="1">
                <a:solidFill>
                  <a:schemeClr val="dk1"/>
                </a:solidFill>
              </a:rPr>
              <a:t>Data Quality Issues</a:t>
            </a:r>
            <a:r>
              <a:rPr lang="en-US">
                <a:solidFill>
                  <a:schemeClr val="dk1"/>
                </a:solidFill>
              </a:rPr>
              <a:t>: Extreme outliers in age, income, and employment length suggest errors or skew that must be cleaned or transformed.</a:t>
            </a:r>
            <a:br>
              <a:rPr lang="en-US">
                <a:solidFill>
                  <a:schemeClr val="dk1"/>
                </a:solidFill>
              </a:rPr>
            </a:b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Income &amp; Employment</a:t>
            </a:r>
            <a:r>
              <a:rPr lang="en-US">
                <a:solidFill>
                  <a:schemeClr val="dk1"/>
                </a:solidFill>
              </a:rPr>
              <a:t>: Higher income and longer employment history are associated with better loan approval chances.</a:t>
            </a:r>
            <a:br>
              <a:rPr lang="en-US">
                <a:solidFill>
                  <a:schemeClr val="dk1"/>
                </a:solidFill>
              </a:rPr>
            </a:b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Loan Characteristics</a:t>
            </a:r>
            <a:r>
              <a:rPr lang="en-US">
                <a:solidFill>
                  <a:schemeClr val="dk1"/>
                </a:solidFill>
              </a:rPr>
              <a:t>: Approved loans often have slightly higher amounts and interest rates, showing lenders balance risk with pricing.</a:t>
            </a:r>
            <a:br>
              <a:rPr lang="en-US">
                <a:solidFill>
                  <a:schemeClr val="dk1"/>
                </a:solidFill>
              </a:rPr>
            </a:b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Debt-to-Income Ratio</a:t>
            </a:r>
            <a:r>
              <a:rPr lang="en-US">
                <a:solidFill>
                  <a:schemeClr val="dk1"/>
                </a:solidFill>
              </a:rPr>
              <a:t>: A critical risk factor; higher ratios are linked to approvals, but extreme cases (&gt;0.8) are concerning.</a:t>
            </a:r>
            <a:br>
              <a:rPr lang="en-US">
                <a:solidFill>
                  <a:schemeClr val="dk1"/>
                </a:solidFill>
              </a:rPr>
            </a:b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Overall Pattern</a:t>
            </a:r>
            <a:r>
              <a:rPr lang="en-US">
                <a:solidFill>
                  <a:schemeClr val="dk1"/>
                </a:solidFill>
              </a:rPr>
              <a:t>: Loan approval is multifactorial—no single feature dominates; lenders weigh combinations of income, loan amount, and risk ratios.</a:t>
            </a:r>
            <a:endParaRPr>
              <a:solidFill>
                <a:schemeClr val="dk1"/>
              </a:solidFill>
            </a:endParaRPr>
          </a:p>
          <a:p>
            <a:pPr marL="0" lvl="0" indent="0" algn="l" rtl="0">
              <a:spcBef>
                <a:spcPts val="0"/>
              </a:spcBef>
              <a:spcAft>
                <a:spcPts val="0"/>
              </a:spcAft>
              <a:buNone/>
            </a:pPr>
            <a:endParaRPr/>
          </a:p>
        </p:txBody>
      </p:sp>
      <p:sp>
        <p:nvSpPr>
          <p:cNvPr id="273" name="Google Shape;273;g376e77c1851_0_34:notes"/>
          <p:cNvSpPr txBox="1">
            <a:spLocks noGrp="1"/>
          </p:cNvSpPr>
          <p:nvPr>
            <p:ph type="sldNum" idx="12"/>
          </p:nvPr>
        </p:nvSpPr>
        <p:spPr>
          <a:xfrm>
            <a:off x="3237178" y="5428258"/>
            <a:ext cx="2476500" cy="286800"/>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sz="1100"/>
              <a:t>10</a:t>
            </a:fld>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76f4f8ffd8_1_8:notes"/>
          <p:cNvSpPr>
            <a:spLocks noGrp="1" noRot="1" noChangeAspect="1"/>
          </p:cNvSpPr>
          <p:nvPr>
            <p:ph type="sldImg" idx="2"/>
          </p:nvPr>
        </p:nvSpPr>
        <p:spPr>
          <a:xfrm>
            <a:off x="1143000" y="714375"/>
            <a:ext cx="3429000" cy="1928700"/>
          </a:xfrm>
          <a:custGeom>
            <a:avLst/>
            <a:gdLst/>
            <a:ahLst/>
            <a:cxnLst/>
            <a:rect l="l" t="t" r="r" b="b"/>
            <a:pathLst>
              <a:path w="120000" h="120000" extrusionOk="0">
                <a:moveTo>
                  <a:pt x="0" y="0"/>
                </a:moveTo>
                <a:lnTo>
                  <a:pt x="120000" y="0"/>
                </a:lnTo>
                <a:lnTo>
                  <a:pt x="120000" y="120000"/>
                </a:lnTo>
                <a:lnTo>
                  <a:pt x="0" y="120000"/>
                </a:lnTo>
                <a:close/>
              </a:path>
            </a:pathLst>
          </a:custGeom>
          <a:noFill/>
          <a:ln w="9700" cap="flat" cmpd="sng">
            <a:solidFill>
              <a:srgbClr val="000000"/>
            </a:solidFill>
            <a:prstDash val="solid"/>
            <a:round/>
            <a:headEnd type="none" w="sm" len="sm"/>
            <a:tailEnd type="none" w="sm" len="sm"/>
          </a:ln>
        </p:spPr>
      </p:sp>
      <p:sp>
        <p:nvSpPr>
          <p:cNvPr id="283" name="Google Shape;283;g376f4f8ffd8_1_8:notes"/>
          <p:cNvSpPr txBox="1">
            <a:spLocks noGrp="1"/>
          </p:cNvSpPr>
          <p:nvPr>
            <p:ph type="body" idx="1"/>
          </p:nvPr>
        </p:nvSpPr>
        <p:spPr>
          <a:xfrm>
            <a:off x="571500" y="2750344"/>
            <a:ext cx="4572000" cy="2250300"/>
          </a:xfrm>
          <a:prstGeom prst="rect">
            <a:avLst/>
          </a:prstGeom>
          <a:noFill/>
          <a:ln>
            <a:noFill/>
          </a:ln>
        </p:spPr>
        <p:txBody>
          <a:bodyPr spcFirstLastPara="1" wrap="square" lIns="69850" tIns="34900" rIns="69850" bIns="34900" anchor="t" anchorCtr="0">
            <a:noAutofit/>
          </a:bodyPr>
          <a:lstStyle/>
          <a:p>
            <a:pPr marL="0" lvl="0" indent="0" algn="l" rtl="0">
              <a:lnSpc>
                <a:spcPct val="115000"/>
              </a:lnSpc>
              <a:spcBef>
                <a:spcPts val="1800"/>
              </a:spcBef>
              <a:spcAft>
                <a:spcPts val="0"/>
              </a:spcAft>
              <a:buClr>
                <a:schemeClr val="dk1"/>
              </a:buClr>
              <a:buSzPts val="1100"/>
              <a:buFont typeface="Arial"/>
              <a:buNone/>
            </a:pPr>
            <a:r>
              <a:rPr lang="en-US" sz="1700" b="1">
                <a:solidFill>
                  <a:schemeClr val="dk1"/>
                </a:solidFill>
              </a:rPr>
              <a:t>Key Observations from Correlation Analysis</a:t>
            </a:r>
            <a:endParaRPr sz="1700" b="1">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US" b="1">
                <a:solidFill>
                  <a:schemeClr val="dk1"/>
                </a:solidFill>
              </a:rPr>
              <a:t>Strong Correlations</a:t>
            </a:r>
            <a:br>
              <a:rPr lang="en-US" b="1">
                <a:solidFill>
                  <a:schemeClr val="dk1"/>
                </a:solidFill>
              </a:rPr>
            </a:br>
            <a:endParaRPr b="1">
              <a:solidFill>
                <a:schemeClr val="dk1"/>
              </a:solidFill>
            </a:endParaRPr>
          </a:p>
          <a:p>
            <a:pPr marL="914400" lvl="1" indent="-298450" algn="l" rtl="0">
              <a:lnSpc>
                <a:spcPct val="115000"/>
              </a:lnSpc>
              <a:spcBef>
                <a:spcPts val="0"/>
              </a:spcBef>
              <a:spcAft>
                <a:spcPts val="0"/>
              </a:spcAft>
              <a:buClr>
                <a:schemeClr val="dk1"/>
              </a:buClr>
              <a:buSzPts val="1100"/>
              <a:buChar char="○"/>
            </a:pPr>
            <a:r>
              <a:rPr lang="en-US" b="1">
                <a:solidFill>
                  <a:schemeClr val="dk1"/>
                </a:solidFill>
              </a:rPr>
              <a:t>person_age ↔ cb_person_cred_hist_length (0.86)</a:t>
            </a:r>
            <a:br>
              <a:rPr lang="en-US" b="1">
                <a:solidFill>
                  <a:schemeClr val="dk1"/>
                </a:solidFill>
              </a:rPr>
            </a:br>
            <a:endParaRPr b="1">
              <a:solidFill>
                <a:schemeClr val="dk1"/>
              </a:solidFill>
            </a:endParaRPr>
          </a:p>
          <a:p>
            <a:pPr marL="1371600" lvl="2" indent="-298450" algn="l" rtl="0">
              <a:lnSpc>
                <a:spcPct val="115000"/>
              </a:lnSpc>
              <a:spcBef>
                <a:spcPts val="0"/>
              </a:spcBef>
              <a:spcAft>
                <a:spcPts val="0"/>
              </a:spcAft>
              <a:buClr>
                <a:schemeClr val="dk1"/>
              </a:buClr>
              <a:buSzPts val="1100"/>
              <a:buChar char="■"/>
            </a:pPr>
            <a:r>
              <a:rPr lang="en-US">
                <a:solidFill>
                  <a:schemeClr val="dk1"/>
                </a:solidFill>
              </a:rPr>
              <a:t>As expected, older applicants tend to have longer credit histories.</a:t>
            </a:r>
            <a:br>
              <a:rPr lang="en-US">
                <a:solidFill>
                  <a:schemeClr val="dk1"/>
                </a:solidFill>
              </a:rPr>
            </a:br>
            <a:endParaRPr>
              <a:solidFill>
                <a:schemeClr val="dk1"/>
              </a:solidFill>
            </a:endParaRPr>
          </a:p>
          <a:p>
            <a:pPr marL="1371600" lvl="2" indent="-298450" algn="l" rtl="0">
              <a:lnSpc>
                <a:spcPct val="115000"/>
              </a:lnSpc>
              <a:spcBef>
                <a:spcPts val="0"/>
              </a:spcBef>
              <a:spcAft>
                <a:spcPts val="0"/>
              </a:spcAft>
              <a:buClr>
                <a:schemeClr val="dk1"/>
              </a:buClr>
              <a:buSzPts val="1100"/>
              <a:buChar char="■"/>
            </a:pPr>
            <a:r>
              <a:rPr lang="en-US">
                <a:solidFill>
                  <a:schemeClr val="dk1"/>
                </a:solidFill>
              </a:rPr>
              <a:t>This is almost redundant information — one of these variables may be dropped to avoid multicollinearity.</a:t>
            </a:r>
            <a:br>
              <a:rPr lang="en-US">
                <a:solidFill>
                  <a:schemeClr val="dk1"/>
                </a:solidFill>
              </a:rPr>
            </a:b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US" b="1">
                <a:solidFill>
                  <a:schemeClr val="dk1"/>
                </a:solidFill>
              </a:rPr>
              <a:t>loan_amnt ↔ loan_percent_income (0.57)</a:t>
            </a:r>
            <a:br>
              <a:rPr lang="en-US" b="1">
                <a:solidFill>
                  <a:schemeClr val="dk1"/>
                </a:solidFill>
              </a:rPr>
            </a:br>
            <a:endParaRPr b="1">
              <a:solidFill>
                <a:schemeClr val="dk1"/>
              </a:solidFill>
            </a:endParaRPr>
          </a:p>
          <a:p>
            <a:pPr marL="1371600" lvl="2" indent="-298450" algn="l" rtl="0">
              <a:lnSpc>
                <a:spcPct val="115000"/>
              </a:lnSpc>
              <a:spcBef>
                <a:spcPts val="0"/>
              </a:spcBef>
              <a:spcAft>
                <a:spcPts val="0"/>
              </a:spcAft>
              <a:buClr>
                <a:schemeClr val="dk1"/>
              </a:buClr>
              <a:buSzPts val="1100"/>
              <a:buChar char="■"/>
            </a:pPr>
            <a:r>
              <a:rPr lang="en-US">
                <a:solidFill>
                  <a:schemeClr val="dk1"/>
                </a:solidFill>
              </a:rPr>
              <a:t>Larger loan amounts naturally increase debt-to-income ratio.</a:t>
            </a:r>
            <a:br>
              <a:rPr lang="en-US">
                <a:solidFill>
                  <a:schemeClr val="dk1"/>
                </a:solidFill>
              </a:rPr>
            </a:br>
            <a:endParaRPr>
              <a:solidFill>
                <a:schemeClr val="dk1"/>
              </a:solidFill>
            </a:endParaRPr>
          </a:p>
          <a:p>
            <a:pPr marL="1371600" lvl="2" indent="-298450" algn="l" rtl="0">
              <a:lnSpc>
                <a:spcPct val="115000"/>
              </a:lnSpc>
              <a:spcBef>
                <a:spcPts val="0"/>
              </a:spcBef>
              <a:spcAft>
                <a:spcPts val="0"/>
              </a:spcAft>
              <a:buClr>
                <a:schemeClr val="dk1"/>
              </a:buClr>
              <a:buSzPts val="1100"/>
              <a:buChar char="■"/>
            </a:pPr>
            <a:r>
              <a:rPr lang="en-US">
                <a:solidFill>
                  <a:schemeClr val="dk1"/>
                </a:solidFill>
              </a:rPr>
              <a:t>Shows strong dependency, but </a:t>
            </a:r>
            <a:r>
              <a:rPr lang="en-US">
                <a:solidFill>
                  <a:srgbClr val="188038"/>
                </a:solidFill>
                <a:latin typeface="Roboto Mono"/>
                <a:ea typeface="Roboto Mono"/>
                <a:cs typeface="Roboto Mono"/>
                <a:sym typeface="Roboto Mono"/>
              </a:rPr>
              <a:t>loan_percent_income</a:t>
            </a:r>
            <a:r>
              <a:rPr lang="en-US">
                <a:solidFill>
                  <a:schemeClr val="dk1"/>
                </a:solidFill>
              </a:rPr>
              <a:t> is the more normalized, risk-relevant feature.</a:t>
            </a:r>
            <a:br>
              <a:rPr lang="en-US">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US" b="1">
                <a:solidFill>
                  <a:schemeClr val="dk1"/>
                </a:solidFill>
              </a:rPr>
              <a:t>Moderate Correlations with Loan Status</a:t>
            </a:r>
            <a:br>
              <a:rPr lang="en-US" b="1">
                <a:solidFill>
                  <a:schemeClr val="dk1"/>
                </a:solidFill>
              </a:rPr>
            </a:br>
            <a:endParaRPr b="1">
              <a:solidFill>
                <a:schemeClr val="dk1"/>
              </a:solidFill>
            </a:endParaRPr>
          </a:p>
          <a:p>
            <a:pPr marL="914400" lvl="1" indent="-298450" algn="l" rtl="0">
              <a:lnSpc>
                <a:spcPct val="115000"/>
              </a:lnSpc>
              <a:spcBef>
                <a:spcPts val="0"/>
              </a:spcBef>
              <a:spcAft>
                <a:spcPts val="0"/>
              </a:spcAft>
              <a:buClr>
                <a:schemeClr val="dk1"/>
              </a:buClr>
              <a:buSzPts val="1100"/>
              <a:buChar char="○"/>
            </a:pPr>
            <a:r>
              <a:rPr lang="en-US" b="1">
                <a:solidFill>
                  <a:schemeClr val="dk1"/>
                </a:solidFill>
              </a:rPr>
              <a:t>loan_status ↔ loan_int_rate (0.34)</a:t>
            </a:r>
            <a:br>
              <a:rPr lang="en-US" b="1">
                <a:solidFill>
                  <a:schemeClr val="dk1"/>
                </a:solidFill>
              </a:rPr>
            </a:br>
            <a:endParaRPr b="1">
              <a:solidFill>
                <a:schemeClr val="dk1"/>
              </a:solidFill>
            </a:endParaRPr>
          </a:p>
          <a:p>
            <a:pPr marL="1371600" lvl="2" indent="-298450" algn="l" rtl="0">
              <a:lnSpc>
                <a:spcPct val="115000"/>
              </a:lnSpc>
              <a:spcBef>
                <a:spcPts val="0"/>
              </a:spcBef>
              <a:spcAft>
                <a:spcPts val="0"/>
              </a:spcAft>
              <a:buClr>
                <a:schemeClr val="dk1"/>
              </a:buClr>
              <a:buSzPts val="1100"/>
              <a:buChar char="■"/>
            </a:pPr>
            <a:r>
              <a:rPr lang="en-US">
                <a:solidFill>
                  <a:schemeClr val="dk1"/>
                </a:solidFill>
              </a:rPr>
              <a:t>Higher interest rates correlate with higher chance of default.</a:t>
            </a:r>
            <a:br>
              <a:rPr lang="en-US">
                <a:solidFill>
                  <a:schemeClr val="dk1"/>
                </a:solidFill>
              </a:rPr>
            </a:br>
            <a:endParaRPr>
              <a:solidFill>
                <a:schemeClr val="dk1"/>
              </a:solidFill>
            </a:endParaRPr>
          </a:p>
          <a:p>
            <a:pPr marL="1371600" lvl="2" indent="-298450" algn="l" rtl="0">
              <a:lnSpc>
                <a:spcPct val="115000"/>
              </a:lnSpc>
              <a:spcBef>
                <a:spcPts val="0"/>
              </a:spcBef>
              <a:spcAft>
                <a:spcPts val="0"/>
              </a:spcAft>
              <a:buClr>
                <a:schemeClr val="dk1"/>
              </a:buClr>
              <a:buSzPts val="1100"/>
              <a:buChar char="■"/>
            </a:pPr>
            <a:r>
              <a:rPr lang="en-US">
                <a:solidFill>
                  <a:schemeClr val="dk1"/>
                </a:solidFill>
              </a:rPr>
              <a:t>Lenders may charge higher rates to riskier applicants, but this also leads to repayment stress.</a:t>
            </a:r>
            <a:br>
              <a:rPr lang="en-US">
                <a:solidFill>
                  <a:schemeClr val="dk1"/>
                </a:solidFill>
              </a:rPr>
            </a:b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US" b="1">
                <a:solidFill>
                  <a:schemeClr val="dk1"/>
                </a:solidFill>
              </a:rPr>
              <a:t>loan_status ↔ loan_percent_income (0.38)</a:t>
            </a:r>
            <a:br>
              <a:rPr lang="en-US" b="1">
                <a:solidFill>
                  <a:schemeClr val="dk1"/>
                </a:solidFill>
              </a:rPr>
            </a:br>
            <a:endParaRPr b="1">
              <a:solidFill>
                <a:schemeClr val="dk1"/>
              </a:solidFill>
            </a:endParaRPr>
          </a:p>
          <a:p>
            <a:pPr marL="1371600" lvl="2" indent="-298450" algn="l" rtl="0">
              <a:lnSpc>
                <a:spcPct val="115000"/>
              </a:lnSpc>
              <a:spcBef>
                <a:spcPts val="0"/>
              </a:spcBef>
              <a:spcAft>
                <a:spcPts val="0"/>
              </a:spcAft>
              <a:buClr>
                <a:schemeClr val="dk1"/>
              </a:buClr>
              <a:buSzPts val="1100"/>
              <a:buChar char="■"/>
            </a:pPr>
            <a:r>
              <a:rPr lang="en-US">
                <a:solidFill>
                  <a:schemeClr val="dk1"/>
                </a:solidFill>
              </a:rPr>
              <a:t>Higher debt-to-income ratio → higher probability of default.</a:t>
            </a:r>
            <a:br>
              <a:rPr lang="en-US">
                <a:solidFill>
                  <a:schemeClr val="dk1"/>
                </a:solidFill>
              </a:rPr>
            </a:br>
            <a:endParaRPr>
              <a:solidFill>
                <a:schemeClr val="dk1"/>
              </a:solidFill>
            </a:endParaRPr>
          </a:p>
          <a:p>
            <a:pPr marL="1371600" lvl="2" indent="-298450" algn="l" rtl="0">
              <a:lnSpc>
                <a:spcPct val="115000"/>
              </a:lnSpc>
              <a:spcBef>
                <a:spcPts val="0"/>
              </a:spcBef>
              <a:spcAft>
                <a:spcPts val="0"/>
              </a:spcAft>
              <a:buClr>
                <a:schemeClr val="dk1"/>
              </a:buClr>
              <a:buSzPts val="1100"/>
              <a:buChar char="■"/>
            </a:pPr>
            <a:r>
              <a:rPr lang="en-US">
                <a:solidFill>
                  <a:schemeClr val="dk1"/>
                </a:solidFill>
              </a:rPr>
              <a:t>This confirms it is a critical predictive variable.</a:t>
            </a:r>
            <a:br>
              <a:rPr lang="en-US">
                <a:solidFill>
                  <a:schemeClr val="dk1"/>
                </a:solidFill>
              </a:rPr>
            </a:b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US" b="1">
                <a:solidFill>
                  <a:schemeClr val="dk1"/>
                </a:solidFill>
              </a:rPr>
              <a:t>loan_status ↔ loan_amnt (0.13)</a:t>
            </a:r>
            <a:br>
              <a:rPr lang="en-US" b="1">
                <a:solidFill>
                  <a:schemeClr val="dk1"/>
                </a:solidFill>
              </a:rPr>
            </a:br>
            <a:endParaRPr b="1">
              <a:solidFill>
                <a:schemeClr val="dk1"/>
              </a:solidFill>
            </a:endParaRPr>
          </a:p>
          <a:p>
            <a:pPr marL="1371600" lvl="2" indent="-298450" algn="l" rtl="0">
              <a:lnSpc>
                <a:spcPct val="115000"/>
              </a:lnSpc>
              <a:spcBef>
                <a:spcPts val="0"/>
              </a:spcBef>
              <a:spcAft>
                <a:spcPts val="0"/>
              </a:spcAft>
              <a:buClr>
                <a:schemeClr val="dk1"/>
              </a:buClr>
              <a:buSzPts val="1100"/>
              <a:buChar char="■"/>
            </a:pPr>
            <a:r>
              <a:rPr lang="en-US">
                <a:solidFill>
                  <a:schemeClr val="dk1"/>
                </a:solidFill>
              </a:rPr>
              <a:t>Weak correlation, but still suggests that higher loan amounts slightly increase default risk.</a:t>
            </a:r>
            <a:br>
              <a:rPr lang="en-US">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US" b="1">
                <a:solidFill>
                  <a:schemeClr val="dk1"/>
                </a:solidFill>
              </a:rPr>
              <a:t>Weak/Negligible Correlations</a:t>
            </a:r>
            <a:br>
              <a:rPr lang="en-US" b="1">
                <a:solidFill>
                  <a:schemeClr val="dk1"/>
                </a:solidFill>
              </a:rPr>
            </a:br>
            <a:endParaRPr b="1">
              <a:solidFill>
                <a:schemeClr val="dk1"/>
              </a:solidFill>
            </a:endParaRPr>
          </a:p>
          <a:p>
            <a:pPr marL="914400" lvl="1" indent="-298450" algn="l" rtl="0">
              <a:lnSpc>
                <a:spcPct val="115000"/>
              </a:lnSpc>
              <a:spcBef>
                <a:spcPts val="0"/>
              </a:spcBef>
              <a:spcAft>
                <a:spcPts val="0"/>
              </a:spcAft>
              <a:buClr>
                <a:schemeClr val="dk1"/>
              </a:buClr>
              <a:buSzPts val="1100"/>
              <a:buChar char="○"/>
            </a:pPr>
            <a:r>
              <a:rPr lang="en-US" b="1">
                <a:solidFill>
                  <a:schemeClr val="dk1"/>
                </a:solidFill>
              </a:rPr>
              <a:t>person_income vs loan_status (-0.16)</a:t>
            </a:r>
            <a:br>
              <a:rPr lang="en-US" b="1">
                <a:solidFill>
                  <a:schemeClr val="dk1"/>
                </a:solidFill>
              </a:rPr>
            </a:br>
            <a:endParaRPr b="1">
              <a:solidFill>
                <a:schemeClr val="dk1"/>
              </a:solidFill>
            </a:endParaRPr>
          </a:p>
          <a:p>
            <a:pPr marL="1371600" lvl="2" indent="-298450" algn="l" rtl="0">
              <a:lnSpc>
                <a:spcPct val="115000"/>
              </a:lnSpc>
              <a:spcBef>
                <a:spcPts val="0"/>
              </a:spcBef>
              <a:spcAft>
                <a:spcPts val="0"/>
              </a:spcAft>
              <a:buClr>
                <a:schemeClr val="dk1"/>
              </a:buClr>
              <a:buSzPts val="1100"/>
              <a:buChar char="■"/>
            </a:pPr>
            <a:r>
              <a:rPr lang="en-US">
                <a:solidFill>
                  <a:schemeClr val="dk1"/>
                </a:solidFill>
              </a:rPr>
              <a:t>Slightly negative relationship: higher income borrowers are less likely to default, but the effect is weak.</a:t>
            </a:r>
            <a:br>
              <a:rPr lang="en-US">
                <a:solidFill>
                  <a:schemeClr val="dk1"/>
                </a:solidFill>
              </a:rPr>
            </a:b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US" b="1">
                <a:solidFill>
                  <a:schemeClr val="dk1"/>
                </a:solidFill>
              </a:rPr>
              <a:t>person_emp_length vs loan_status (0.11)</a:t>
            </a:r>
            <a:br>
              <a:rPr lang="en-US" b="1">
                <a:solidFill>
                  <a:schemeClr val="dk1"/>
                </a:solidFill>
              </a:rPr>
            </a:br>
            <a:endParaRPr b="1">
              <a:solidFill>
                <a:schemeClr val="dk1"/>
              </a:solidFill>
            </a:endParaRPr>
          </a:p>
          <a:p>
            <a:pPr marL="1371600" lvl="2" indent="-298450" algn="l" rtl="0">
              <a:lnSpc>
                <a:spcPct val="115000"/>
              </a:lnSpc>
              <a:spcBef>
                <a:spcPts val="0"/>
              </a:spcBef>
              <a:spcAft>
                <a:spcPts val="0"/>
              </a:spcAft>
              <a:buClr>
                <a:schemeClr val="dk1"/>
              </a:buClr>
              <a:buSzPts val="1100"/>
              <a:buChar char="■"/>
            </a:pPr>
            <a:r>
              <a:rPr lang="en-US">
                <a:solidFill>
                  <a:schemeClr val="dk1"/>
                </a:solidFill>
              </a:rPr>
              <a:t>Very weak correlation — employment length alone is not a strong predictor.</a:t>
            </a:r>
            <a:br>
              <a:rPr lang="en-US">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800"/>
              </a:spcBef>
              <a:spcAft>
                <a:spcPts val="0"/>
              </a:spcAft>
              <a:buClr>
                <a:schemeClr val="dk1"/>
              </a:buClr>
              <a:buSzPts val="1100"/>
              <a:buFont typeface="Arial"/>
              <a:buNone/>
            </a:pPr>
            <a:r>
              <a:rPr lang="en-US" sz="1700" b="1">
                <a:solidFill>
                  <a:schemeClr val="dk1"/>
                </a:solidFill>
              </a:rPr>
              <a:t>🔹 Insights</a:t>
            </a:r>
            <a:endParaRPr sz="17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b="1">
                <a:solidFill>
                  <a:schemeClr val="dk1"/>
                </a:solidFill>
              </a:rPr>
              <a:t>Top Risk Indicators:</a:t>
            </a:r>
            <a:br>
              <a:rPr lang="en-US" b="1">
                <a:solidFill>
                  <a:schemeClr val="dk1"/>
                </a:solidFill>
              </a:rPr>
            </a:br>
            <a:endParaRPr b="1">
              <a:solidFill>
                <a:schemeClr val="dk1"/>
              </a:solidFill>
            </a:endParaRPr>
          </a:p>
          <a:p>
            <a:pPr marL="914400" lvl="1" indent="-298450" algn="l" rtl="0">
              <a:lnSpc>
                <a:spcPct val="115000"/>
              </a:lnSpc>
              <a:spcBef>
                <a:spcPts val="0"/>
              </a:spcBef>
              <a:spcAft>
                <a:spcPts val="0"/>
              </a:spcAft>
              <a:buClr>
                <a:schemeClr val="dk1"/>
              </a:buClr>
              <a:buSzPts val="1100"/>
              <a:buChar char="○"/>
            </a:pPr>
            <a:r>
              <a:rPr lang="en-US">
                <a:solidFill>
                  <a:schemeClr val="dk1"/>
                </a:solidFill>
              </a:rPr>
              <a:t>Debt-to-income ratio (</a:t>
            </a:r>
            <a:r>
              <a:rPr lang="en-US">
                <a:solidFill>
                  <a:srgbClr val="188038"/>
                </a:solidFill>
                <a:latin typeface="Roboto Mono"/>
                <a:ea typeface="Roboto Mono"/>
                <a:cs typeface="Roboto Mono"/>
                <a:sym typeface="Roboto Mono"/>
              </a:rPr>
              <a:t>loan_percent_income</a:t>
            </a:r>
            <a:r>
              <a:rPr lang="en-US">
                <a:solidFill>
                  <a:schemeClr val="dk1"/>
                </a:solidFill>
              </a:rPr>
              <a:t>) and interest rate (</a:t>
            </a:r>
            <a:r>
              <a:rPr lang="en-US">
                <a:solidFill>
                  <a:srgbClr val="188038"/>
                </a:solidFill>
                <a:latin typeface="Roboto Mono"/>
                <a:ea typeface="Roboto Mono"/>
                <a:cs typeface="Roboto Mono"/>
                <a:sym typeface="Roboto Mono"/>
              </a:rPr>
              <a:t>loan_int_rate</a:t>
            </a:r>
            <a:r>
              <a:rPr lang="en-US">
                <a:solidFill>
                  <a:schemeClr val="dk1"/>
                </a:solidFill>
              </a:rPr>
              <a:t>) are </a:t>
            </a:r>
            <a:r>
              <a:rPr lang="en-US" b="1">
                <a:solidFill>
                  <a:schemeClr val="dk1"/>
                </a:solidFill>
              </a:rPr>
              <a:t>most strongly linked</a:t>
            </a:r>
            <a:r>
              <a:rPr lang="en-US">
                <a:solidFill>
                  <a:schemeClr val="dk1"/>
                </a:solidFill>
              </a:rPr>
              <a:t> to defaults.</a:t>
            </a:r>
            <a:br>
              <a:rPr lang="en-US">
                <a:solidFill>
                  <a:schemeClr val="dk1"/>
                </a:solidFill>
              </a:rPr>
            </a:b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US">
                <a:solidFill>
                  <a:schemeClr val="dk1"/>
                </a:solidFill>
              </a:rPr>
              <a:t>These features should be prioritized in modeling and feature engineering.</a:t>
            </a:r>
            <a:br>
              <a:rPr lang="en-US">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b="1">
                <a:solidFill>
                  <a:schemeClr val="dk1"/>
                </a:solidFill>
              </a:rPr>
              <a:t>Multicollinearity Risk:</a:t>
            </a:r>
            <a:br>
              <a:rPr lang="en-US" b="1">
                <a:solidFill>
                  <a:schemeClr val="dk1"/>
                </a:solidFill>
              </a:rPr>
            </a:br>
            <a:endParaRPr b="1">
              <a:solidFill>
                <a:schemeClr val="dk1"/>
              </a:solidFill>
            </a:endParaRPr>
          </a:p>
          <a:p>
            <a:pPr marL="914400" lvl="1" indent="-298450" algn="l" rtl="0">
              <a:lnSpc>
                <a:spcPct val="115000"/>
              </a:lnSpc>
              <a:spcBef>
                <a:spcPts val="0"/>
              </a:spcBef>
              <a:spcAft>
                <a:spcPts val="0"/>
              </a:spcAft>
              <a:buClr>
                <a:schemeClr val="dk1"/>
              </a:buClr>
              <a:buSzPts val="1100"/>
              <a:buChar char="○"/>
            </a:pPr>
            <a:r>
              <a:rPr lang="en-US">
                <a:solidFill>
                  <a:srgbClr val="188038"/>
                </a:solidFill>
                <a:latin typeface="Roboto Mono"/>
                <a:ea typeface="Roboto Mono"/>
                <a:cs typeface="Roboto Mono"/>
                <a:sym typeface="Roboto Mono"/>
              </a:rPr>
              <a:t>person_age</a:t>
            </a:r>
            <a:r>
              <a:rPr lang="en-US">
                <a:solidFill>
                  <a:schemeClr val="dk1"/>
                </a:solidFill>
              </a:rPr>
              <a:t> and </a:t>
            </a:r>
            <a:r>
              <a:rPr lang="en-US">
                <a:solidFill>
                  <a:srgbClr val="188038"/>
                </a:solidFill>
                <a:latin typeface="Roboto Mono"/>
                <a:ea typeface="Roboto Mono"/>
                <a:cs typeface="Roboto Mono"/>
                <a:sym typeface="Roboto Mono"/>
              </a:rPr>
              <a:t>cb_person_cred_hist_length</a:t>
            </a:r>
            <a:r>
              <a:rPr lang="en-US">
                <a:solidFill>
                  <a:schemeClr val="dk1"/>
                </a:solidFill>
              </a:rPr>
              <a:t> are highly correlated → consider dropping or combining into a stability index.</a:t>
            </a:r>
            <a:br>
              <a:rPr lang="en-US">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b="1">
                <a:solidFill>
                  <a:schemeClr val="dk1"/>
                </a:solidFill>
              </a:rPr>
              <a:t>Weak Predictors:</a:t>
            </a:r>
            <a:br>
              <a:rPr lang="en-US" b="1">
                <a:solidFill>
                  <a:schemeClr val="dk1"/>
                </a:solidFill>
              </a:rPr>
            </a:br>
            <a:endParaRPr b="1">
              <a:solidFill>
                <a:schemeClr val="dk1"/>
              </a:solidFill>
            </a:endParaRPr>
          </a:p>
          <a:p>
            <a:pPr marL="914400" lvl="1" indent="-298450" algn="l" rtl="0">
              <a:lnSpc>
                <a:spcPct val="115000"/>
              </a:lnSpc>
              <a:spcBef>
                <a:spcPts val="0"/>
              </a:spcBef>
              <a:spcAft>
                <a:spcPts val="0"/>
              </a:spcAft>
              <a:buClr>
                <a:schemeClr val="dk1"/>
              </a:buClr>
              <a:buSzPts val="1100"/>
              <a:buChar char="○"/>
            </a:pPr>
            <a:r>
              <a:rPr lang="en-US">
                <a:solidFill>
                  <a:schemeClr val="dk1"/>
                </a:solidFill>
              </a:rPr>
              <a:t>Employment length and income, while important contextually, show weak correlation individually with loan default.</a:t>
            </a:r>
            <a:br>
              <a:rPr lang="en-US">
                <a:solidFill>
                  <a:schemeClr val="dk1"/>
                </a:solidFill>
              </a:rPr>
            </a:b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US">
                <a:solidFill>
                  <a:schemeClr val="dk1"/>
                </a:solidFill>
              </a:rPr>
              <a:t>They may still add value in nonlinear models (e.g., decision trees, ensembles) when interacting with other variables.</a:t>
            </a:r>
            <a:br>
              <a:rPr lang="en-US">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b="1">
                <a:solidFill>
                  <a:schemeClr val="dk1"/>
                </a:solidFill>
              </a:rPr>
              <a:t>Strategic Use:</a:t>
            </a:r>
            <a:br>
              <a:rPr lang="en-US" b="1">
                <a:solidFill>
                  <a:schemeClr val="dk1"/>
                </a:solidFill>
              </a:rPr>
            </a:br>
            <a:endParaRPr b="1">
              <a:solidFill>
                <a:schemeClr val="dk1"/>
              </a:solidFill>
            </a:endParaRPr>
          </a:p>
          <a:p>
            <a:pPr marL="914400" lvl="1" indent="-298450" algn="l" rtl="0">
              <a:lnSpc>
                <a:spcPct val="115000"/>
              </a:lnSpc>
              <a:spcBef>
                <a:spcPts val="0"/>
              </a:spcBef>
              <a:spcAft>
                <a:spcPts val="0"/>
              </a:spcAft>
              <a:buClr>
                <a:schemeClr val="dk1"/>
              </a:buClr>
              <a:buSzPts val="1100"/>
              <a:buChar char="○"/>
            </a:pPr>
            <a:r>
              <a:rPr lang="en-US">
                <a:solidFill>
                  <a:schemeClr val="dk1"/>
                </a:solidFill>
              </a:rPr>
              <a:t>Instead of raw loan amount, </a:t>
            </a:r>
            <a:r>
              <a:rPr lang="en-US">
                <a:solidFill>
                  <a:srgbClr val="188038"/>
                </a:solidFill>
                <a:latin typeface="Roboto Mono"/>
                <a:ea typeface="Roboto Mono"/>
                <a:cs typeface="Roboto Mono"/>
                <a:sym typeface="Roboto Mono"/>
              </a:rPr>
              <a:t>loan_percent_income</a:t>
            </a:r>
            <a:r>
              <a:rPr lang="en-US">
                <a:solidFill>
                  <a:schemeClr val="dk1"/>
                </a:solidFill>
              </a:rPr>
              <a:t> should be used — it provides a </a:t>
            </a:r>
            <a:r>
              <a:rPr lang="en-US" b="1">
                <a:solidFill>
                  <a:schemeClr val="dk1"/>
                </a:solidFill>
              </a:rPr>
              <a:t>relative affordability measure</a:t>
            </a:r>
            <a:r>
              <a:rPr lang="en-US">
                <a:solidFill>
                  <a:schemeClr val="dk1"/>
                </a:solidFill>
              </a:rPr>
              <a:t>.</a:t>
            </a:r>
            <a:br>
              <a:rPr lang="en-US">
                <a:solidFill>
                  <a:schemeClr val="dk1"/>
                </a:solidFill>
              </a:rPr>
            </a:b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US">
                <a:solidFill>
                  <a:schemeClr val="dk1"/>
                </a:solidFill>
              </a:rPr>
              <a:t>Higher interest rates combined with higher debt ratios could signal </a:t>
            </a:r>
            <a:r>
              <a:rPr lang="en-US" b="1">
                <a:solidFill>
                  <a:schemeClr val="dk1"/>
                </a:solidFill>
              </a:rPr>
              <a:t>high-risk profiles</a:t>
            </a:r>
            <a:r>
              <a:rPr lang="en-US">
                <a:solidFill>
                  <a:schemeClr val="dk1"/>
                </a:solidFill>
              </a:rPr>
              <a:t>.</a:t>
            </a:r>
            <a:endParaRPr>
              <a:solidFill>
                <a:schemeClr val="dk1"/>
              </a:solidFill>
            </a:endParaRPr>
          </a:p>
          <a:p>
            <a:pPr marL="0" lvl="0" indent="0" algn="l" rtl="0">
              <a:spcBef>
                <a:spcPts val="1200"/>
              </a:spcBef>
              <a:spcAft>
                <a:spcPts val="0"/>
              </a:spcAft>
              <a:buNone/>
            </a:pPr>
            <a:endParaRPr/>
          </a:p>
        </p:txBody>
      </p:sp>
      <p:sp>
        <p:nvSpPr>
          <p:cNvPr id="284" name="Google Shape;284;g376f4f8ffd8_1_8:notes"/>
          <p:cNvSpPr txBox="1">
            <a:spLocks noGrp="1"/>
          </p:cNvSpPr>
          <p:nvPr>
            <p:ph type="sldNum" idx="12"/>
          </p:nvPr>
        </p:nvSpPr>
        <p:spPr>
          <a:xfrm>
            <a:off x="3237178" y="5428258"/>
            <a:ext cx="2476500" cy="286800"/>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sz="1100"/>
              <a:t>11</a:t>
            </a:fld>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76d665e5a4_3_3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76d665e5a4_3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76d665e5a4_3_3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76d665e5a4_3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76d665e5a4_3_3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76d665e5a4_3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76f4f8ffd8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76f4f8ff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76f4f8ffd8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76f4f8ff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76f4f8ffd8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76f4f8ff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76f4f8ffd8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76f4f8ff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7728cbe701_0_9:notes"/>
          <p:cNvSpPr>
            <a:spLocks noGrp="1" noRot="1" noChangeAspect="1"/>
          </p:cNvSpPr>
          <p:nvPr>
            <p:ph type="sldImg" idx="2"/>
          </p:nvPr>
        </p:nvSpPr>
        <p:spPr>
          <a:xfrm>
            <a:off x="1143000" y="714375"/>
            <a:ext cx="3429000" cy="1928700"/>
          </a:xfrm>
          <a:custGeom>
            <a:avLst/>
            <a:gdLst/>
            <a:ahLst/>
            <a:cxnLst/>
            <a:rect l="l" t="t" r="r" b="b"/>
            <a:pathLst>
              <a:path w="120000" h="120000" extrusionOk="0">
                <a:moveTo>
                  <a:pt x="0" y="0"/>
                </a:moveTo>
                <a:lnTo>
                  <a:pt x="120000" y="0"/>
                </a:lnTo>
                <a:lnTo>
                  <a:pt x="120000" y="120000"/>
                </a:lnTo>
                <a:lnTo>
                  <a:pt x="0" y="120000"/>
                </a:lnTo>
                <a:close/>
              </a:path>
            </a:pathLst>
          </a:custGeom>
          <a:noFill/>
          <a:ln w="9700" cap="flat" cmpd="sng">
            <a:solidFill>
              <a:srgbClr val="000000"/>
            </a:solidFill>
            <a:prstDash val="solid"/>
            <a:round/>
            <a:headEnd type="none" w="sm" len="sm"/>
            <a:tailEnd type="none" w="sm" len="sm"/>
          </a:ln>
        </p:spPr>
      </p:sp>
      <p:sp>
        <p:nvSpPr>
          <p:cNvPr id="329" name="Google Shape;329;g37728cbe701_0_9:notes"/>
          <p:cNvSpPr txBox="1">
            <a:spLocks noGrp="1"/>
          </p:cNvSpPr>
          <p:nvPr>
            <p:ph type="body" idx="1"/>
          </p:nvPr>
        </p:nvSpPr>
        <p:spPr>
          <a:xfrm>
            <a:off x="571500" y="2750344"/>
            <a:ext cx="4572000" cy="2250300"/>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None/>
            </a:pPr>
            <a:endParaRPr/>
          </a:p>
        </p:txBody>
      </p:sp>
      <p:sp>
        <p:nvSpPr>
          <p:cNvPr id="330" name="Google Shape;330;g37728cbe701_0_9:notes"/>
          <p:cNvSpPr txBox="1">
            <a:spLocks noGrp="1"/>
          </p:cNvSpPr>
          <p:nvPr>
            <p:ph type="sldNum" idx="12"/>
          </p:nvPr>
        </p:nvSpPr>
        <p:spPr>
          <a:xfrm>
            <a:off x="3237178" y="5428258"/>
            <a:ext cx="2476500" cy="286800"/>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sz="1100"/>
              <a:t>19</a:t>
            </a:fld>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7655a9a87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7655a9a8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76e77c1851_0_127:notes"/>
          <p:cNvSpPr>
            <a:spLocks noGrp="1" noRot="1" noChangeAspect="1"/>
          </p:cNvSpPr>
          <p:nvPr>
            <p:ph type="sldImg" idx="2"/>
          </p:nvPr>
        </p:nvSpPr>
        <p:spPr>
          <a:xfrm>
            <a:off x="1143000" y="714375"/>
            <a:ext cx="3429000" cy="1928700"/>
          </a:xfrm>
          <a:custGeom>
            <a:avLst/>
            <a:gdLst/>
            <a:ahLst/>
            <a:cxnLst/>
            <a:rect l="l" t="t" r="r" b="b"/>
            <a:pathLst>
              <a:path w="120000" h="120000" extrusionOk="0">
                <a:moveTo>
                  <a:pt x="0" y="0"/>
                </a:moveTo>
                <a:lnTo>
                  <a:pt x="120000" y="0"/>
                </a:lnTo>
                <a:lnTo>
                  <a:pt x="120000" y="120000"/>
                </a:lnTo>
                <a:lnTo>
                  <a:pt x="0" y="120000"/>
                </a:lnTo>
                <a:close/>
              </a:path>
            </a:pathLst>
          </a:custGeom>
          <a:noFill/>
          <a:ln w="9700" cap="flat" cmpd="sng">
            <a:solidFill>
              <a:srgbClr val="000000"/>
            </a:solidFill>
            <a:prstDash val="solid"/>
            <a:round/>
            <a:headEnd type="none" w="sm" len="sm"/>
            <a:tailEnd type="none" w="sm" len="sm"/>
          </a:ln>
        </p:spPr>
      </p:sp>
      <p:sp>
        <p:nvSpPr>
          <p:cNvPr id="367" name="Google Shape;367;g376e77c1851_0_127:notes"/>
          <p:cNvSpPr txBox="1">
            <a:spLocks noGrp="1"/>
          </p:cNvSpPr>
          <p:nvPr>
            <p:ph type="body" idx="1"/>
          </p:nvPr>
        </p:nvSpPr>
        <p:spPr>
          <a:xfrm>
            <a:off x="571500" y="2750344"/>
            <a:ext cx="4572000" cy="2250300"/>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None/>
            </a:pPr>
            <a:endParaRPr/>
          </a:p>
        </p:txBody>
      </p:sp>
      <p:sp>
        <p:nvSpPr>
          <p:cNvPr id="368" name="Google Shape;368;g376e77c1851_0_127:notes"/>
          <p:cNvSpPr txBox="1">
            <a:spLocks noGrp="1"/>
          </p:cNvSpPr>
          <p:nvPr>
            <p:ph type="sldNum" idx="12"/>
          </p:nvPr>
        </p:nvSpPr>
        <p:spPr>
          <a:xfrm>
            <a:off x="3237178" y="5428258"/>
            <a:ext cx="2476500" cy="286800"/>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sz="1100"/>
              <a:t>20</a:t>
            </a:fld>
            <a:endParaRPr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76e77c1851_1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76e77c1851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7559443208_0_135:notes"/>
          <p:cNvSpPr>
            <a:spLocks noGrp="1" noRot="1" noChangeAspect="1"/>
          </p:cNvSpPr>
          <p:nvPr>
            <p:ph type="sldImg" idx="2"/>
          </p:nvPr>
        </p:nvSpPr>
        <p:spPr>
          <a:xfrm>
            <a:off x="1143000" y="714375"/>
            <a:ext cx="3429000" cy="1928700"/>
          </a:xfrm>
          <a:custGeom>
            <a:avLst/>
            <a:gdLst/>
            <a:ahLst/>
            <a:cxnLst/>
            <a:rect l="l" t="t" r="r" b="b"/>
            <a:pathLst>
              <a:path w="120000" h="120000" extrusionOk="0">
                <a:moveTo>
                  <a:pt x="0" y="0"/>
                </a:moveTo>
                <a:lnTo>
                  <a:pt x="120000" y="0"/>
                </a:lnTo>
                <a:lnTo>
                  <a:pt x="120000" y="120000"/>
                </a:lnTo>
                <a:lnTo>
                  <a:pt x="0" y="120000"/>
                </a:lnTo>
                <a:close/>
              </a:path>
            </a:pathLst>
          </a:custGeom>
          <a:noFill/>
          <a:ln w="9700" cap="flat" cmpd="sng">
            <a:solidFill>
              <a:srgbClr val="000000"/>
            </a:solidFill>
            <a:prstDash val="solid"/>
            <a:round/>
            <a:headEnd type="none" w="sm" len="sm"/>
            <a:tailEnd type="none" w="sm" len="sm"/>
          </a:ln>
        </p:spPr>
      </p:sp>
      <p:sp>
        <p:nvSpPr>
          <p:cNvPr id="393" name="Google Shape;393;g37559443208_0_135:notes"/>
          <p:cNvSpPr txBox="1">
            <a:spLocks noGrp="1"/>
          </p:cNvSpPr>
          <p:nvPr>
            <p:ph type="body" idx="1"/>
          </p:nvPr>
        </p:nvSpPr>
        <p:spPr>
          <a:xfrm>
            <a:off x="571500" y="2750344"/>
            <a:ext cx="4572000" cy="2250300"/>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None/>
            </a:pPr>
            <a:endParaRPr/>
          </a:p>
        </p:txBody>
      </p:sp>
      <p:sp>
        <p:nvSpPr>
          <p:cNvPr id="394" name="Google Shape;394;g37559443208_0_135:notes"/>
          <p:cNvSpPr txBox="1">
            <a:spLocks noGrp="1"/>
          </p:cNvSpPr>
          <p:nvPr>
            <p:ph type="sldNum" idx="12"/>
          </p:nvPr>
        </p:nvSpPr>
        <p:spPr>
          <a:xfrm>
            <a:off x="3237178" y="5428258"/>
            <a:ext cx="2476500" cy="286800"/>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sz="1100"/>
              <a:t>22</a:t>
            </a:fld>
            <a:endParaRPr sz="11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76e77c1851_1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376e77c1851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5" name="Google Shape;46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7714a79bb0_0_0:notes"/>
          <p:cNvSpPr>
            <a:spLocks noGrp="1" noRot="1" noChangeAspect="1"/>
          </p:cNvSpPr>
          <p:nvPr>
            <p:ph type="sldImg" idx="2"/>
          </p:nvPr>
        </p:nvSpPr>
        <p:spPr>
          <a:xfrm>
            <a:off x="1143000" y="714375"/>
            <a:ext cx="3429000" cy="1928700"/>
          </a:xfrm>
          <a:custGeom>
            <a:avLst/>
            <a:gdLst/>
            <a:ahLst/>
            <a:cxnLst/>
            <a:rect l="l" t="t" r="r" b="b"/>
            <a:pathLst>
              <a:path w="120000" h="120000" extrusionOk="0">
                <a:moveTo>
                  <a:pt x="0" y="0"/>
                </a:moveTo>
                <a:lnTo>
                  <a:pt x="120000" y="0"/>
                </a:lnTo>
                <a:lnTo>
                  <a:pt x="120000" y="120000"/>
                </a:lnTo>
                <a:lnTo>
                  <a:pt x="0" y="120000"/>
                </a:lnTo>
                <a:close/>
              </a:path>
            </a:pathLst>
          </a:custGeom>
          <a:noFill/>
          <a:ln w="9700" cap="flat" cmpd="sng">
            <a:solidFill>
              <a:srgbClr val="000000"/>
            </a:solidFill>
            <a:prstDash val="solid"/>
            <a:round/>
            <a:headEnd type="none" w="sm" len="sm"/>
            <a:tailEnd type="none" w="sm" len="sm"/>
          </a:ln>
        </p:spPr>
      </p:sp>
      <p:sp>
        <p:nvSpPr>
          <p:cNvPr id="480" name="Google Shape;480;g37714a79bb0_0_0:notes"/>
          <p:cNvSpPr txBox="1">
            <a:spLocks noGrp="1"/>
          </p:cNvSpPr>
          <p:nvPr>
            <p:ph type="body" idx="1"/>
          </p:nvPr>
        </p:nvSpPr>
        <p:spPr>
          <a:xfrm>
            <a:off x="571500" y="2750344"/>
            <a:ext cx="4572000" cy="2250300"/>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None/>
            </a:pPr>
            <a:endParaRPr/>
          </a:p>
        </p:txBody>
      </p:sp>
      <p:sp>
        <p:nvSpPr>
          <p:cNvPr id="481" name="Google Shape;481;g37714a79bb0_0_0:notes"/>
          <p:cNvSpPr txBox="1">
            <a:spLocks noGrp="1"/>
          </p:cNvSpPr>
          <p:nvPr>
            <p:ph type="sldNum" idx="12"/>
          </p:nvPr>
        </p:nvSpPr>
        <p:spPr>
          <a:xfrm>
            <a:off x="3237178" y="5428258"/>
            <a:ext cx="2476500" cy="286800"/>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sz="1100"/>
              <a:t>31</a:t>
            </a:fld>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7655a9a87c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7655a9a87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7559443208_0_12:notes"/>
          <p:cNvSpPr>
            <a:spLocks noGrp="1" noRot="1" noChangeAspect="1"/>
          </p:cNvSpPr>
          <p:nvPr>
            <p:ph type="sldImg" idx="2"/>
          </p:nvPr>
        </p:nvSpPr>
        <p:spPr>
          <a:xfrm>
            <a:off x="1143000" y="714375"/>
            <a:ext cx="3429000" cy="1928700"/>
          </a:xfrm>
          <a:custGeom>
            <a:avLst/>
            <a:gdLst/>
            <a:ahLst/>
            <a:cxnLst/>
            <a:rect l="l" t="t" r="r" b="b"/>
            <a:pathLst>
              <a:path w="120000" h="120000" extrusionOk="0">
                <a:moveTo>
                  <a:pt x="0" y="0"/>
                </a:moveTo>
                <a:lnTo>
                  <a:pt x="120000" y="0"/>
                </a:lnTo>
                <a:lnTo>
                  <a:pt x="120000" y="120000"/>
                </a:lnTo>
                <a:lnTo>
                  <a:pt x="0" y="120000"/>
                </a:lnTo>
                <a:close/>
              </a:path>
            </a:pathLst>
          </a:custGeom>
          <a:noFill/>
          <a:ln w="9700" cap="flat" cmpd="sng">
            <a:solidFill>
              <a:srgbClr val="000000"/>
            </a:solidFill>
            <a:prstDash val="solid"/>
            <a:round/>
            <a:headEnd type="none" w="sm" len="sm"/>
            <a:tailEnd type="none" w="sm" len="sm"/>
          </a:ln>
        </p:spPr>
      </p:sp>
      <p:sp>
        <p:nvSpPr>
          <p:cNvPr id="210" name="Google Shape;210;g37559443208_0_12:notes"/>
          <p:cNvSpPr txBox="1">
            <a:spLocks noGrp="1"/>
          </p:cNvSpPr>
          <p:nvPr>
            <p:ph type="body" idx="1"/>
          </p:nvPr>
        </p:nvSpPr>
        <p:spPr>
          <a:xfrm>
            <a:off x="571500" y="2750344"/>
            <a:ext cx="4572000" cy="2250300"/>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None/>
            </a:pPr>
            <a:endParaRPr/>
          </a:p>
        </p:txBody>
      </p:sp>
      <p:sp>
        <p:nvSpPr>
          <p:cNvPr id="211" name="Google Shape;211;g37559443208_0_12:notes"/>
          <p:cNvSpPr txBox="1">
            <a:spLocks noGrp="1"/>
          </p:cNvSpPr>
          <p:nvPr>
            <p:ph type="sldNum" idx="12"/>
          </p:nvPr>
        </p:nvSpPr>
        <p:spPr>
          <a:xfrm>
            <a:off x="3237178" y="5428258"/>
            <a:ext cx="2476500" cy="286800"/>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sz="1100"/>
              <a:t>6</a:t>
            </a:fld>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76f4f8ffd8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76f4f8ffd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76e77c1851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76e77c185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76e77c1851_1_5:notes"/>
          <p:cNvSpPr>
            <a:spLocks noGrp="1" noRot="1" noChangeAspect="1"/>
          </p:cNvSpPr>
          <p:nvPr>
            <p:ph type="sldImg" idx="2"/>
          </p:nvPr>
        </p:nvSpPr>
        <p:spPr>
          <a:xfrm>
            <a:off x="1143000" y="714375"/>
            <a:ext cx="3429000" cy="1928700"/>
          </a:xfrm>
          <a:custGeom>
            <a:avLst/>
            <a:gdLst/>
            <a:ahLst/>
            <a:cxnLst/>
            <a:rect l="l" t="t" r="r" b="b"/>
            <a:pathLst>
              <a:path w="120000" h="120000" extrusionOk="0">
                <a:moveTo>
                  <a:pt x="0" y="0"/>
                </a:moveTo>
                <a:lnTo>
                  <a:pt x="120000" y="0"/>
                </a:lnTo>
                <a:lnTo>
                  <a:pt x="120000" y="120000"/>
                </a:lnTo>
                <a:lnTo>
                  <a:pt x="0" y="120000"/>
                </a:lnTo>
                <a:close/>
              </a:path>
            </a:pathLst>
          </a:custGeom>
          <a:noFill/>
          <a:ln w="9700" cap="flat" cmpd="sng">
            <a:solidFill>
              <a:srgbClr val="000000"/>
            </a:solidFill>
            <a:prstDash val="solid"/>
            <a:round/>
            <a:headEnd type="none" w="sm" len="sm"/>
            <a:tailEnd type="none" w="sm" len="sm"/>
          </a:ln>
        </p:spPr>
      </p:sp>
      <p:sp>
        <p:nvSpPr>
          <p:cNvPr id="249" name="Google Shape;249;g376e77c1851_1_5:notes"/>
          <p:cNvSpPr txBox="1">
            <a:spLocks noGrp="1"/>
          </p:cNvSpPr>
          <p:nvPr>
            <p:ph type="body" idx="1"/>
          </p:nvPr>
        </p:nvSpPr>
        <p:spPr>
          <a:xfrm>
            <a:off x="571500" y="2750344"/>
            <a:ext cx="4572000" cy="2250300"/>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Recognizing the Imbalance</a:t>
            </a:r>
            <a:br>
              <a:rPr lang="en-US" b="1">
                <a:solidFill>
                  <a:schemeClr val="dk1"/>
                </a:solidFill>
              </a:rPr>
            </a:b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a:solidFill>
                  <a:schemeClr val="dk1"/>
                </a:solidFill>
              </a:rPr>
              <a:t>Dataset has </a:t>
            </a:r>
            <a:r>
              <a:rPr lang="en-US" b="1">
                <a:solidFill>
                  <a:schemeClr val="dk1"/>
                </a:solidFill>
              </a:rPr>
              <a:t>21.8% defaults vs. 78.2% repaid</a:t>
            </a:r>
            <a:r>
              <a:rPr lang="en-US">
                <a:solidFill>
                  <a:schemeClr val="dk1"/>
                </a:solidFill>
              </a:rPr>
              <a:t> → this is a significant imbalance, and you’ve highlighted it upfront.</a:t>
            </a:r>
            <a:br>
              <a:rPr lang="en-US">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Strategic Sampling Techniques</a:t>
            </a:r>
            <a:br>
              <a:rPr lang="en-US" b="1">
                <a:solidFill>
                  <a:schemeClr val="dk1"/>
                </a:solidFill>
              </a:rPr>
            </a:b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a:solidFill>
                  <a:schemeClr val="dk1"/>
                </a:solidFill>
              </a:rPr>
              <a:t>Using oversampling (SMOTE, ADASYN) or undersampling to balance classes is a good practice.</a:t>
            </a:r>
            <a:br>
              <a:rPr lang="en-US">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These prevent the model from being biased toward the majority class (repaid loans).</a:t>
            </a:r>
            <a:br>
              <a:rPr lang="en-US">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Class Weight Adjustments During Training</a:t>
            </a:r>
            <a:br>
              <a:rPr lang="en-US" b="1">
                <a:solidFill>
                  <a:schemeClr val="dk1"/>
                </a:solidFill>
              </a:rPr>
            </a:b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a:solidFill>
                  <a:schemeClr val="dk1"/>
                </a:solidFill>
              </a:rPr>
              <a:t>Assigning higher weight to the minority class (defaults) during training makes the model pay more attention to predicting defaults.</a:t>
            </a:r>
            <a:br>
              <a:rPr lang="en-US">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This is often better than only resampling since it preserves data distribution.</a:t>
            </a:r>
            <a:br>
              <a:rPr lang="en-US">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Evaluation Metrics (F1 &amp; ROC-AUC)</a:t>
            </a:r>
            <a:br>
              <a:rPr lang="en-US" b="1">
                <a:solidFill>
                  <a:schemeClr val="dk1"/>
                </a:solidFill>
              </a:rPr>
            </a:b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a:solidFill>
                  <a:schemeClr val="dk1"/>
                </a:solidFill>
              </a:rPr>
              <a:t>Accuracy is misleading in imbalanced datasets (e.g., predicting all “repaid” gives ~78% accuracy but zero value).</a:t>
            </a:r>
            <a:br>
              <a:rPr lang="en-US">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Focusing on </a:t>
            </a:r>
            <a:r>
              <a:rPr lang="en-US" b="1">
                <a:solidFill>
                  <a:schemeClr val="dk1"/>
                </a:solidFill>
              </a:rPr>
              <a:t>F1-score</a:t>
            </a:r>
            <a:r>
              <a:rPr lang="en-US">
                <a:solidFill>
                  <a:schemeClr val="dk1"/>
                </a:solidFill>
              </a:rPr>
              <a:t> (balance of precision &amp; recall) and </a:t>
            </a:r>
            <a:r>
              <a:rPr lang="en-US" b="1">
                <a:solidFill>
                  <a:schemeClr val="dk1"/>
                </a:solidFill>
              </a:rPr>
              <a:t>ROC-AUC</a:t>
            </a:r>
            <a:r>
              <a:rPr lang="en-US">
                <a:solidFill>
                  <a:schemeClr val="dk1"/>
                </a:solidFill>
              </a:rPr>
              <a:t> ensures fair evaluation.</a:t>
            </a:r>
            <a:endParaRPr>
              <a:solidFill>
                <a:schemeClr val="dk1"/>
              </a:solidFill>
            </a:endParaRPr>
          </a:p>
          <a:p>
            <a:pPr marL="0" lvl="0" indent="0" algn="l" rtl="0">
              <a:spcBef>
                <a:spcPts val="1200"/>
              </a:spcBef>
              <a:spcAft>
                <a:spcPts val="0"/>
              </a:spcAft>
              <a:buNone/>
            </a:pPr>
            <a:endParaRPr/>
          </a:p>
        </p:txBody>
      </p:sp>
      <p:sp>
        <p:nvSpPr>
          <p:cNvPr id="250" name="Google Shape;250;g376e77c1851_1_5:notes"/>
          <p:cNvSpPr txBox="1">
            <a:spLocks noGrp="1"/>
          </p:cNvSpPr>
          <p:nvPr>
            <p:ph type="sldNum" idx="12"/>
          </p:nvPr>
        </p:nvSpPr>
        <p:spPr>
          <a:xfrm>
            <a:off x="3237178" y="5428258"/>
            <a:ext cx="2476500" cy="286800"/>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sz="1100"/>
              <a:t>9</a:t>
            </a:fld>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2 master">
  <p:cSld name="Slide 2 master">
    <p:bg>
      <p:bgPr>
        <a:solidFill>
          <a:srgbClr val="000000"/>
        </a:solidFill>
        <a:effectLst/>
      </p:bgPr>
    </p:bg>
    <p:spTree>
      <p:nvGrpSpPr>
        <p:cNvPr id="1" name="Shape 80"/>
        <p:cNvGrpSpPr/>
        <p:nvPr/>
      </p:nvGrpSpPr>
      <p:grpSpPr>
        <a:xfrm>
          <a:off x="0" y="0"/>
          <a:ext cx="0" cy="0"/>
          <a:chOff x="0" y="0"/>
          <a:chExt cx="0" cy="0"/>
        </a:xfrm>
      </p:grpSpPr>
      <p:sp>
        <p:nvSpPr>
          <p:cNvPr id="81" name="Google Shape;81;g37559443208_0_192"/>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82" name="Google Shape;82;g37559443208_0_192"/>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lide 3 master">
  <p:cSld name="Slide 3 master">
    <p:bg>
      <p:bgPr>
        <a:solidFill>
          <a:srgbClr val="000000"/>
        </a:solidFill>
        <a:effectLst/>
      </p:bgPr>
    </p:bg>
    <p:spTree>
      <p:nvGrpSpPr>
        <p:cNvPr id="1" name="Shape 83"/>
        <p:cNvGrpSpPr/>
        <p:nvPr/>
      </p:nvGrpSpPr>
      <p:grpSpPr>
        <a:xfrm>
          <a:off x="0" y="0"/>
          <a:ext cx="0" cy="0"/>
          <a:chOff x="0" y="0"/>
          <a:chExt cx="0" cy="0"/>
        </a:xfrm>
      </p:grpSpPr>
      <p:sp>
        <p:nvSpPr>
          <p:cNvPr id="84" name="Google Shape;84;g37559443208_0_195"/>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85" name="Google Shape;85;g37559443208_0_195"/>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4 master">
  <p:cSld name="Slide 4 master">
    <p:bg>
      <p:bgPr>
        <a:solidFill>
          <a:srgbClr val="000000"/>
        </a:solidFill>
        <a:effectLst/>
      </p:bgPr>
    </p:bg>
    <p:spTree>
      <p:nvGrpSpPr>
        <p:cNvPr id="1" name="Shape 86"/>
        <p:cNvGrpSpPr/>
        <p:nvPr/>
      </p:nvGrpSpPr>
      <p:grpSpPr>
        <a:xfrm>
          <a:off x="0" y="0"/>
          <a:ext cx="0" cy="0"/>
          <a:chOff x="0" y="0"/>
          <a:chExt cx="0" cy="0"/>
        </a:xfrm>
      </p:grpSpPr>
      <p:sp>
        <p:nvSpPr>
          <p:cNvPr id="87" name="Google Shape;87;g37559443208_0_198"/>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88" name="Google Shape;88;g37559443208_0_198"/>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5 master">
  <p:cSld name="Slide 5 master">
    <p:bg>
      <p:bgPr>
        <a:solidFill>
          <a:srgbClr val="000000"/>
        </a:solidFill>
        <a:effectLst/>
      </p:bgPr>
    </p:bg>
    <p:spTree>
      <p:nvGrpSpPr>
        <p:cNvPr id="1" name="Shape 89"/>
        <p:cNvGrpSpPr/>
        <p:nvPr/>
      </p:nvGrpSpPr>
      <p:grpSpPr>
        <a:xfrm>
          <a:off x="0" y="0"/>
          <a:ext cx="0" cy="0"/>
          <a:chOff x="0" y="0"/>
          <a:chExt cx="0" cy="0"/>
        </a:xfrm>
      </p:grpSpPr>
      <p:sp>
        <p:nvSpPr>
          <p:cNvPr id="90" name="Google Shape;90;g37559443208_0_201"/>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91" name="Google Shape;91;g37559443208_0_201"/>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ide 6 master">
  <p:cSld name="Slide 6 master">
    <p:bg>
      <p:bgPr>
        <a:solidFill>
          <a:srgbClr val="000000"/>
        </a:solidFill>
        <a:effectLst/>
      </p:bgPr>
    </p:bg>
    <p:spTree>
      <p:nvGrpSpPr>
        <p:cNvPr id="1" name="Shape 92"/>
        <p:cNvGrpSpPr/>
        <p:nvPr/>
      </p:nvGrpSpPr>
      <p:grpSpPr>
        <a:xfrm>
          <a:off x="0" y="0"/>
          <a:ext cx="0" cy="0"/>
          <a:chOff x="0" y="0"/>
          <a:chExt cx="0" cy="0"/>
        </a:xfrm>
      </p:grpSpPr>
      <p:sp>
        <p:nvSpPr>
          <p:cNvPr id="93" name="Google Shape;93;g37559443208_0_204"/>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94" name="Google Shape;94;g37559443208_0_204"/>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lide 7 master">
  <p:cSld name="Slide 7 master">
    <p:bg>
      <p:bgPr>
        <a:solidFill>
          <a:srgbClr val="000000"/>
        </a:solidFill>
        <a:effectLst/>
      </p:bgPr>
    </p:bg>
    <p:spTree>
      <p:nvGrpSpPr>
        <p:cNvPr id="1" name="Shape 95"/>
        <p:cNvGrpSpPr/>
        <p:nvPr/>
      </p:nvGrpSpPr>
      <p:grpSpPr>
        <a:xfrm>
          <a:off x="0" y="0"/>
          <a:ext cx="0" cy="0"/>
          <a:chOff x="0" y="0"/>
          <a:chExt cx="0" cy="0"/>
        </a:xfrm>
      </p:grpSpPr>
      <p:sp>
        <p:nvSpPr>
          <p:cNvPr id="96" name="Google Shape;96;g37559443208_0_207"/>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97" name="Google Shape;97;g37559443208_0_207"/>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ide 8 master">
  <p:cSld name="Slide 8 master">
    <p:bg>
      <p:bgPr>
        <a:solidFill>
          <a:srgbClr val="000000"/>
        </a:solidFill>
        <a:effectLst/>
      </p:bgPr>
    </p:bg>
    <p:spTree>
      <p:nvGrpSpPr>
        <p:cNvPr id="1" name="Shape 98"/>
        <p:cNvGrpSpPr/>
        <p:nvPr/>
      </p:nvGrpSpPr>
      <p:grpSpPr>
        <a:xfrm>
          <a:off x="0" y="0"/>
          <a:ext cx="0" cy="0"/>
          <a:chOff x="0" y="0"/>
          <a:chExt cx="0" cy="0"/>
        </a:xfrm>
      </p:grpSpPr>
      <p:sp>
        <p:nvSpPr>
          <p:cNvPr id="99" name="Google Shape;99;g37559443208_0_210"/>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00" name="Google Shape;100;g37559443208_0_210"/>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lide 9 master">
  <p:cSld name="Slide 9 master">
    <p:bg>
      <p:bgPr>
        <a:solidFill>
          <a:srgbClr val="000000"/>
        </a:solidFill>
        <a:effectLst/>
      </p:bgPr>
    </p:bg>
    <p:spTree>
      <p:nvGrpSpPr>
        <p:cNvPr id="1" name="Shape 101"/>
        <p:cNvGrpSpPr/>
        <p:nvPr/>
      </p:nvGrpSpPr>
      <p:grpSpPr>
        <a:xfrm>
          <a:off x="0" y="0"/>
          <a:ext cx="0" cy="0"/>
          <a:chOff x="0" y="0"/>
          <a:chExt cx="0" cy="0"/>
        </a:xfrm>
      </p:grpSpPr>
      <p:sp>
        <p:nvSpPr>
          <p:cNvPr id="102" name="Google Shape;102;g37559443208_0_213"/>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03" name="Google Shape;103;g37559443208_0_213"/>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lide 10 master">
  <p:cSld name="Slide 10 master">
    <p:bg>
      <p:bgPr>
        <a:solidFill>
          <a:srgbClr val="000000"/>
        </a:solidFill>
        <a:effectLst/>
      </p:bgPr>
    </p:bg>
    <p:spTree>
      <p:nvGrpSpPr>
        <p:cNvPr id="1" name="Shape 104"/>
        <p:cNvGrpSpPr/>
        <p:nvPr/>
      </p:nvGrpSpPr>
      <p:grpSpPr>
        <a:xfrm>
          <a:off x="0" y="0"/>
          <a:ext cx="0" cy="0"/>
          <a:chOff x="0" y="0"/>
          <a:chExt cx="0" cy="0"/>
        </a:xfrm>
      </p:grpSpPr>
      <p:sp>
        <p:nvSpPr>
          <p:cNvPr id="105" name="Google Shape;105;g37559443208_0_216"/>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06" name="Google Shape;106;g37559443208_0_216"/>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lide 1 master">
  <p:cSld name="Slide 1 master">
    <p:bg>
      <p:bgPr>
        <a:solidFill>
          <a:srgbClr val="000000"/>
        </a:solidFill>
        <a:effectLst/>
      </p:bgPr>
    </p:bg>
    <p:spTree>
      <p:nvGrpSpPr>
        <p:cNvPr id="1" name="Shape 108"/>
        <p:cNvGrpSpPr/>
        <p:nvPr/>
      </p:nvGrpSpPr>
      <p:grpSpPr>
        <a:xfrm>
          <a:off x="0" y="0"/>
          <a:ext cx="0" cy="0"/>
          <a:chOff x="0" y="0"/>
          <a:chExt cx="0" cy="0"/>
        </a:xfrm>
      </p:grpSpPr>
      <p:sp>
        <p:nvSpPr>
          <p:cNvPr id="109" name="Google Shape;109;g37b746cd974_0_868"/>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10" name="Google Shape;110;g37b746cd974_0_868"/>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lide 2 master">
  <p:cSld name="Slide 2 master">
    <p:bg>
      <p:bgPr>
        <a:solidFill>
          <a:srgbClr val="000000"/>
        </a:solidFill>
        <a:effectLst/>
      </p:bgPr>
    </p:bg>
    <p:spTree>
      <p:nvGrpSpPr>
        <p:cNvPr id="1" name="Shape 111"/>
        <p:cNvGrpSpPr/>
        <p:nvPr/>
      </p:nvGrpSpPr>
      <p:grpSpPr>
        <a:xfrm>
          <a:off x="0" y="0"/>
          <a:ext cx="0" cy="0"/>
          <a:chOff x="0" y="0"/>
          <a:chExt cx="0" cy="0"/>
        </a:xfrm>
      </p:grpSpPr>
      <p:sp>
        <p:nvSpPr>
          <p:cNvPr id="112" name="Google Shape;112;g37b746cd974_0_871"/>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13" name="Google Shape;113;g37b746cd974_0_871"/>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lide 3 master">
  <p:cSld name="Slide 3 master">
    <p:bg>
      <p:bgPr>
        <a:solidFill>
          <a:srgbClr val="000000"/>
        </a:solidFill>
        <a:effectLst/>
      </p:bgPr>
    </p:bg>
    <p:spTree>
      <p:nvGrpSpPr>
        <p:cNvPr id="1" name="Shape 114"/>
        <p:cNvGrpSpPr/>
        <p:nvPr/>
      </p:nvGrpSpPr>
      <p:grpSpPr>
        <a:xfrm>
          <a:off x="0" y="0"/>
          <a:ext cx="0" cy="0"/>
          <a:chOff x="0" y="0"/>
          <a:chExt cx="0" cy="0"/>
        </a:xfrm>
      </p:grpSpPr>
      <p:sp>
        <p:nvSpPr>
          <p:cNvPr id="115" name="Google Shape;115;g37b746cd974_0_874"/>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16" name="Google Shape;116;g37b746cd974_0_874"/>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lide 4 master">
  <p:cSld name="Slide 4 master">
    <p:bg>
      <p:bgPr>
        <a:solidFill>
          <a:srgbClr val="000000"/>
        </a:solidFill>
        <a:effectLst/>
      </p:bgPr>
    </p:bg>
    <p:spTree>
      <p:nvGrpSpPr>
        <p:cNvPr id="1" name="Shape 117"/>
        <p:cNvGrpSpPr/>
        <p:nvPr/>
      </p:nvGrpSpPr>
      <p:grpSpPr>
        <a:xfrm>
          <a:off x="0" y="0"/>
          <a:ext cx="0" cy="0"/>
          <a:chOff x="0" y="0"/>
          <a:chExt cx="0" cy="0"/>
        </a:xfrm>
      </p:grpSpPr>
      <p:sp>
        <p:nvSpPr>
          <p:cNvPr id="118" name="Google Shape;118;g37b746cd974_0_877"/>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19" name="Google Shape;119;g37b746cd974_0_877"/>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lide 5 master">
  <p:cSld name="Slide 5 master">
    <p:bg>
      <p:bgPr>
        <a:solidFill>
          <a:srgbClr val="000000"/>
        </a:solidFill>
        <a:effectLst/>
      </p:bgPr>
    </p:bg>
    <p:spTree>
      <p:nvGrpSpPr>
        <p:cNvPr id="1" name="Shape 120"/>
        <p:cNvGrpSpPr/>
        <p:nvPr/>
      </p:nvGrpSpPr>
      <p:grpSpPr>
        <a:xfrm>
          <a:off x="0" y="0"/>
          <a:ext cx="0" cy="0"/>
          <a:chOff x="0" y="0"/>
          <a:chExt cx="0" cy="0"/>
        </a:xfrm>
      </p:grpSpPr>
      <p:sp>
        <p:nvSpPr>
          <p:cNvPr id="121" name="Google Shape;121;g37b746cd974_0_880"/>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22" name="Google Shape;122;g37b746cd974_0_880"/>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lide 6 master">
  <p:cSld name="Slide 6 master">
    <p:bg>
      <p:bgPr>
        <a:solidFill>
          <a:srgbClr val="000000"/>
        </a:solidFill>
        <a:effectLst/>
      </p:bgPr>
    </p:bg>
    <p:spTree>
      <p:nvGrpSpPr>
        <p:cNvPr id="1" name="Shape 123"/>
        <p:cNvGrpSpPr/>
        <p:nvPr/>
      </p:nvGrpSpPr>
      <p:grpSpPr>
        <a:xfrm>
          <a:off x="0" y="0"/>
          <a:ext cx="0" cy="0"/>
          <a:chOff x="0" y="0"/>
          <a:chExt cx="0" cy="0"/>
        </a:xfrm>
      </p:grpSpPr>
      <p:sp>
        <p:nvSpPr>
          <p:cNvPr id="124" name="Google Shape;124;g37b746cd974_0_883"/>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25" name="Google Shape;125;g37b746cd974_0_883"/>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lide 7 master">
  <p:cSld name="Slide 7 master">
    <p:bg>
      <p:bgPr>
        <a:solidFill>
          <a:srgbClr val="000000"/>
        </a:solidFill>
        <a:effectLst/>
      </p:bgPr>
    </p:bg>
    <p:spTree>
      <p:nvGrpSpPr>
        <p:cNvPr id="1" name="Shape 126"/>
        <p:cNvGrpSpPr/>
        <p:nvPr/>
      </p:nvGrpSpPr>
      <p:grpSpPr>
        <a:xfrm>
          <a:off x="0" y="0"/>
          <a:ext cx="0" cy="0"/>
          <a:chOff x="0" y="0"/>
          <a:chExt cx="0" cy="0"/>
        </a:xfrm>
      </p:grpSpPr>
      <p:sp>
        <p:nvSpPr>
          <p:cNvPr id="127" name="Google Shape;127;g37b746cd974_0_886"/>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28" name="Google Shape;128;g37b746cd974_0_886"/>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lide 8 master">
  <p:cSld name="Slide 8 master">
    <p:bg>
      <p:bgPr>
        <a:solidFill>
          <a:srgbClr val="000000"/>
        </a:solidFill>
        <a:effectLst/>
      </p:bgPr>
    </p:bg>
    <p:spTree>
      <p:nvGrpSpPr>
        <p:cNvPr id="1" name="Shape 129"/>
        <p:cNvGrpSpPr/>
        <p:nvPr/>
      </p:nvGrpSpPr>
      <p:grpSpPr>
        <a:xfrm>
          <a:off x="0" y="0"/>
          <a:ext cx="0" cy="0"/>
          <a:chOff x="0" y="0"/>
          <a:chExt cx="0" cy="0"/>
        </a:xfrm>
      </p:grpSpPr>
      <p:sp>
        <p:nvSpPr>
          <p:cNvPr id="130" name="Google Shape;130;g37b746cd974_0_889"/>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31" name="Google Shape;131;g37b746cd974_0_889"/>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lide 9 master">
  <p:cSld name="Slide 9 master">
    <p:bg>
      <p:bgPr>
        <a:solidFill>
          <a:srgbClr val="000000"/>
        </a:solidFill>
        <a:effectLst/>
      </p:bgPr>
    </p:bg>
    <p:spTree>
      <p:nvGrpSpPr>
        <p:cNvPr id="1" name="Shape 132"/>
        <p:cNvGrpSpPr/>
        <p:nvPr/>
      </p:nvGrpSpPr>
      <p:grpSpPr>
        <a:xfrm>
          <a:off x="0" y="0"/>
          <a:ext cx="0" cy="0"/>
          <a:chOff x="0" y="0"/>
          <a:chExt cx="0" cy="0"/>
        </a:xfrm>
      </p:grpSpPr>
      <p:sp>
        <p:nvSpPr>
          <p:cNvPr id="133" name="Google Shape;133;g37b746cd974_0_892"/>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34" name="Google Shape;134;g37b746cd974_0_892"/>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lide 10 master">
  <p:cSld name="Slide 10 master">
    <p:bg>
      <p:bgPr>
        <a:solidFill>
          <a:srgbClr val="000000"/>
        </a:solidFill>
        <a:effectLst/>
      </p:bgPr>
    </p:bg>
    <p:spTree>
      <p:nvGrpSpPr>
        <p:cNvPr id="1" name="Shape 135"/>
        <p:cNvGrpSpPr/>
        <p:nvPr/>
      </p:nvGrpSpPr>
      <p:grpSpPr>
        <a:xfrm>
          <a:off x="0" y="0"/>
          <a:ext cx="0" cy="0"/>
          <a:chOff x="0" y="0"/>
          <a:chExt cx="0" cy="0"/>
        </a:xfrm>
      </p:grpSpPr>
      <p:sp>
        <p:nvSpPr>
          <p:cNvPr id="136" name="Google Shape;136;g37b746cd974_0_895"/>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37" name="Google Shape;137;g37b746cd974_0_895"/>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lide 11 master">
  <p:cSld name="Slide 11 master">
    <p:bg>
      <p:bgPr>
        <a:solidFill>
          <a:srgbClr val="000000"/>
        </a:solidFill>
        <a:effectLst/>
      </p:bgPr>
    </p:bg>
    <p:spTree>
      <p:nvGrpSpPr>
        <p:cNvPr id="1" name="Shape 138"/>
        <p:cNvGrpSpPr/>
        <p:nvPr/>
      </p:nvGrpSpPr>
      <p:grpSpPr>
        <a:xfrm>
          <a:off x="0" y="0"/>
          <a:ext cx="0" cy="0"/>
          <a:chOff x="0" y="0"/>
          <a:chExt cx="0" cy="0"/>
        </a:xfrm>
      </p:grpSpPr>
      <p:sp>
        <p:nvSpPr>
          <p:cNvPr id="139" name="Google Shape;139;g37b746cd974_0_898"/>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40" name="Google Shape;140;g37b746cd974_0_898"/>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lide 12 master">
  <p:cSld name="Slide 12 master">
    <p:bg>
      <p:bgPr>
        <a:solidFill>
          <a:srgbClr val="000000"/>
        </a:solidFill>
        <a:effectLst/>
      </p:bgPr>
    </p:bg>
    <p:spTree>
      <p:nvGrpSpPr>
        <p:cNvPr id="1" name="Shape 141"/>
        <p:cNvGrpSpPr/>
        <p:nvPr/>
      </p:nvGrpSpPr>
      <p:grpSpPr>
        <a:xfrm>
          <a:off x="0" y="0"/>
          <a:ext cx="0" cy="0"/>
          <a:chOff x="0" y="0"/>
          <a:chExt cx="0" cy="0"/>
        </a:xfrm>
      </p:grpSpPr>
      <p:sp>
        <p:nvSpPr>
          <p:cNvPr id="142" name="Google Shape;142;g37b746cd974_0_901"/>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43" name="Google Shape;143;g37b746cd974_0_901"/>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lide 13 master">
  <p:cSld name="Slide 13 master">
    <p:bg>
      <p:bgPr>
        <a:solidFill>
          <a:srgbClr val="000000"/>
        </a:solidFill>
        <a:effectLst/>
      </p:bgPr>
    </p:bg>
    <p:spTree>
      <p:nvGrpSpPr>
        <p:cNvPr id="1" name="Shape 144"/>
        <p:cNvGrpSpPr/>
        <p:nvPr/>
      </p:nvGrpSpPr>
      <p:grpSpPr>
        <a:xfrm>
          <a:off x="0" y="0"/>
          <a:ext cx="0" cy="0"/>
          <a:chOff x="0" y="0"/>
          <a:chExt cx="0" cy="0"/>
        </a:xfrm>
      </p:grpSpPr>
      <p:sp>
        <p:nvSpPr>
          <p:cNvPr id="145" name="Google Shape;145;g37b746cd974_0_904"/>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46" name="Google Shape;146;g37b746cd974_0_904"/>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lide 14 master">
  <p:cSld name="Slide 14 master">
    <p:bg>
      <p:bgPr>
        <a:solidFill>
          <a:srgbClr val="000000"/>
        </a:solidFill>
        <a:effectLst/>
      </p:bgPr>
    </p:bg>
    <p:spTree>
      <p:nvGrpSpPr>
        <p:cNvPr id="1" name="Shape 147"/>
        <p:cNvGrpSpPr/>
        <p:nvPr/>
      </p:nvGrpSpPr>
      <p:grpSpPr>
        <a:xfrm>
          <a:off x="0" y="0"/>
          <a:ext cx="0" cy="0"/>
          <a:chOff x="0" y="0"/>
          <a:chExt cx="0" cy="0"/>
        </a:xfrm>
      </p:grpSpPr>
      <p:sp>
        <p:nvSpPr>
          <p:cNvPr id="148" name="Google Shape;148;g37b746cd974_0_907"/>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49" name="Google Shape;149;g37b746cd974_0_907"/>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lide 15 master">
  <p:cSld name="Slide 15 master">
    <p:bg>
      <p:bgPr>
        <a:solidFill>
          <a:srgbClr val="000000"/>
        </a:solidFill>
        <a:effectLst/>
      </p:bgPr>
    </p:bg>
    <p:spTree>
      <p:nvGrpSpPr>
        <p:cNvPr id="1" name="Shape 150"/>
        <p:cNvGrpSpPr/>
        <p:nvPr/>
      </p:nvGrpSpPr>
      <p:grpSpPr>
        <a:xfrm>
          <a:off x="0" y="0"/>
          <a:ext cx="0" cy="0"/>
          <a:chOff x="0" y="0"/>
          <a:chExt cx="0" cy="0"/>
        </a:xfrm>
      </p:grpSpPr>
      <p:sp>
        <p:nvSpPr>
          <p:cNvPr id="151" name="Google Shape;151;g37b746cd974_0_910"/>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52" name="Google Shape;152;g37b746cd974_0_910"/>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lide 16 master">
  <p:cSld name="Slide 16 master">
    <p:bg>
      <p:bgPr>
        <a:solidFill>
          <a:srgbClr val="000000"/>
        </a:solidFill>
        <a:effectLst/>
      </p:bgPr>
    </p:bg>
    <p:spTree>
      <p:nvGrpSpPr>
        <p:cNvPr id="1" name="Shape 153"/>
        <p:cNvGrpSpPr/>
        <p:nvPr/>
      </p:nvGrpSpPr>
      <p:grpSpPr>
        <a:xfrm>
          <a:off x="0" y="0"/>
          <a:ext cx="0" cy="0"/>
          <a:chOff x="0" y="0"/>
          <a:chExt cx="0" cy="0"/>
        </a:xfrm>
      </p:grpSpPr>
      <p:sp>
        <p:nvSpPr>
          <p:cNvPr id="154" name="Google Shape;154;g37b746cd974_0_913"/>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55" name="Google Shape;155;g37b746cd974_0_913"/>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lide 17 master">
  <p:cSld name="Slide 17 master">
    <p:bg>
      <p:bgPr>
        <a:solidFill>
          <a:srgbClr val="000000"/>
        </a:solidFill>
        <a:effectLst/>
      </p:bgPr>
    </p:bg>
    <p:spTree>
      <p:nvGrpSpPr>
        <p:cNvPr id="1" name="Shape 156"/>
        <p:cNvGrpSpPr/>
        <p:nvPr/>
      </p:nvGrpSpPr>
      <p:grpSpPr>
        <a:xfrm>
          <a:off x="0" y="0"/>
          <a:ext cx="0" cy="0"/>
          <a:chOff x="0" y="0"/>
          <a:chExt cx="0" cy="0"/>
        </a:xfrm>
      </p:grpSpPr>
      <p:sp>
        <p:nvSpPr>
          <p:cNvPr id="157" name="Google Shape;157;g37b746cd974_0_916"/>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58" name="Google Shape;158;g37b746cd974_0_916"/>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lide 18 master">
  <p:cSld name="Slide 18 master">
    <p:bg>
      <p:bgPr>
        <a:solidFill>
          <a:srgbClr val="000000"/>
        </a:solidFill>
        <a:effectLst/>
      </p:bgPr>
    </p:bg>
    <p:spTree>
      <p:nvGrpSpPr>
        <p:cNvPr id="1" name="Shape 159"/>
        <p:cNvGrpSpPr/>
        <p:nvPr/>
      </p:nvGrpSpPr>
      <p:grpSpPr>
        <a:xfrm>
          <a:off x="0" y="0"/>
          <a:ext cx="0" cy="0"/>
          <a:chOff x="0" y="0"/>
          <a:chExt cx="0" cy="0"/>
        </a:xfrm>
      </p:grpSpPr>
      <p:sp>
        <p:nvSpPr>
          <p:cNvPr id="160" name="Google Shape;160;g37b746cd974_0_919"/>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61" name="Google Shape;161;g37b746cd974_0_919"/>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lide 19 master">
  <p:cSld name="Slide 19 master">
    <p:bg>
      <p:bgPr>
        <a:solidFill>
          <a:srgbClr val="000000"/>
        </a:solidFill>
        <a:effectLst/>
      </p:bgPr>
    </p:bg>
    <p:spTree>
      <p:nvGrpSpPr>
        <p:cNvPr id="1" name="Shape 162"/>
        <p:cNvGrpSpPr/>
        <p:nvPr/>
      </p:nvGrpSpPr>
      <p:grpSpPr>
        <a:xfrm>
          <a:off x="0" y="0"/>
          <a:ext cx="0" cy="0"/>
          <a:chOff x="0" y="0"/>
          <a:chExt cx="0" cy="0"/>
        </a:xfrm>
      </p:grpSpPr>
      <p:sp>
        <p:nvSpPr>
          <p:cNvPr id="163" name="Google Shape;163;g37b746cd974_0_922"/>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64" name="Google Shape;164;g37b746cd974_0_922"/>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lide 20 master">
  <p:cSld name="Slide 20 master">
    <p:bg>
      <p:bgPr>
        <a:solidFill>
          <a:srgbClr val="000000"/>
        </a:solidFill>
        <a:effectLst/>
      </p:bgPr>
    </p:bg>
    <p:spTree>
      <p:nvGrpSpPr>
        <p:cNvPr id="1" name="Shape 165"/>
        <p:cNvGrpSpPr/>
        <p:nvPr/>
      </p:nvGrpSpPr>
      <p:grpSpPr>
        <a:xfrm>
          <a:off x="0" y="0"/>
          <a:ext cx="0" cy="0"/>
          <a:chOff x="0" y="0"/>
          <a:chExt cx="0" cy="0"/>
        </a:xfrm>
      </p:grpSpPr>
      <p:sp>
        <p:nvSpPr>
          <p:cNvPr id="166" name="Google Shape;166;g37b746cd974_0_925"/>
          <p:cNvSpPr/>
          <p:nvPr/>
        </p:nvSpPr>
        <p:spPr>
          <a:xfrm>
            <a:off x="0" y="0"/>
            <a:ext cx="9144000" cy="6858000"/>
          </a:xfrm>
          <a:prstGeom prst="rect">
            <a:avLst/>
          </a:prstGeom>
          <a:solidFill>
            <a:srgbClr val="F0F0F1"/>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167" name="Google Shape;167;g37b746cd974_0_925"/>
          <p:cNvSpPr/>
          <p:nvPr/>
        </p:nvSpPr>
        <p:spPr>
          <a:xfrm>
            <a:off x="0" y="0"/>
            <a:ext cx="9144000" cy="6858000"/>
          </a:xfrm>
          <a:prstGeom prst="rect">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10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ravin971/PulseCheck-Credit-Risk-Scor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7.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
          <p:cNvSpPr txBox="1">
            <a:spLocks noGrp="1"/>
          </p:cNvSpPr>
          <p:nvPr>
            <p:ph type="ctrTitle"/>
          </p:nvPr>
        </p:nvSpPr>
        <p:spPr>
          <a:xfrm>
            <a:off x="685800" y="10636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Arial"/>
              <a:buNone/>
            </a:pPr>
            <a:r>
              <a:rPr lang="en-US" b="1">
                <a:solidFill>
                  <a:srgbClr val="C00000"/>
                </a:solidFill>
                <a:latin typeface="Arial"/>
                <a:ea typeface="Arial"/>
                <a:cs typeface="Arial"/>
                <a:sym typeface="Arial"/>
              </a:rPr>
              <a:t>PulseCheck</a:t>
            </a:r>
            <a:br>
              <a:rPr lang="en-US">
                <a:latin typeface="Arial"/>
                <a:ea typeface="Arial"/>
                <a:cs typeface="Arial"/>
                <a:sym typeface="Arial"/>
              </a:rPr>
            </a:br>
            <a:r>
              <a:rPr lang="en-US" sz="2800">
                <a:latin typeface="Arial"/>
                <a:ea typeface="Arial"/>
                <a:cs typeface="Arial"/>
                <a:sym typeface="Arial"/>
              </a:rPr>
              <a:t>Instant, Explainable Credit Risk Scoring</a:t>
            </a:r>
            <a:endParaRPr sz="2800">
              <a:latin typeface="Arial"/>
              <a:ea typeface="Arial"/>
              <a:cs typeface="Arial"/>
              <a:sym typeface="Arial"/>
            </a:endParaRPr>
          </a:p>
        </p:txBody>
      </p:sp>
      <p:sp>
        <p:nvSpPr>
          <p:cNvPr id="174" name="Google Shape;174;p1"/>
          <p:cNvSpPr txBox="1"/>
          <p:nvPr/>
        </p:nvSpPr>
        <p:spPr>
          <a:xfrm>
            <a:off x="685800" y="5079325"/>
            <a:ext cx="6858000"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chemeClr val="dk1"/>
                </a:solidFill>
              </a:rPr>
              <a:t>Course</a:t>
            </a:r>
            <a:r>
              <a:rPr lang="en-US" sz="1600" dirty="0">
                <a:solidFill>
                  <a:schemeClr val="dk1"/>
                </a:solidFill>
              </a:rPr>
              <a:t>: MSDS 422: Practical Machine Learning </a:t>
            </a:r>
            <a:endParaRPr sz="1600" dirty="0">
              <a:solidFill>
                <a:schemeClr val="dk1"/>
              </a:solidFill>
            </a:endParaRPr>
          </a:p>
          <a:p>
            <a:pPr marL="0" lvl="0" indent="0" algn="l" rtl="0">
              <a:spcBef>
                <a:spcPts val="0"/>
              </a:spcBef>
              <a:spcAft>
                <a:spcPts val="0"/>
              </a:spcAft>
              <a:buNone/>
            </a:pPr>
            <a:r>
              <a:rPr lang="en-US" sz="1600" dirty="0">
                <a:solidFill>
                  <a:schemeClr val="dk1"/>
                </a:solidFill>
              </a:rPr>
              <a:t>Northwestern University</a:t>
            </a:r>
          </a:p>
          <a:p>
            <a:pPr lvl="0"/>
            <a:r>
              <a:rPr lang="en-US" sz="1600" b="1" dirty="0">
                <a:solidFill>
                  <a:schemeClr val="dk1"/>
                </a:solidFill>
              </a:rPr>
              <a:t>GitHub: </a:t>
            </a:r>
            <a:r>
              <a:rPr lang="en-US" sz="1600" dirty="0">
                <a:solidFill>
                  <a:schemeClr val="dk1"/>
                </a:solidFill>
                <a:hlinkClick r:id="rId3"/>
              </a:rPr>
              <a:t>https://github.com/Pravin971/PulseCheck-Credit-Risk-Scoring#</a:t>
            </a:r>
            <a:endParaRPr lang="en-US" sz="1600" dirty="0">
              <a:solidFill>
                <a:schemeClr val="dk1"/>
              </a:solidFill>
            </a:endParaRPr>
          </a:p>
          <a:p>
            <a:pPr lvl="0"/>
            <a:r>
              <a:rPr lang="en-US" sz="1600" b="1" dirty="0">
                <a:solidFill>
                  <a:schemeClr val="dk1"/>
                </a:solidFill>
              </a:rPr>
              <a:t>Date</a:t>
            </a:r>
            <a:r>
              <a:rPr lang="en-US" sz="1600" dirty="0">
                <a:solidFill>
                  <a:schemeClr val="dk1"/>
                </a:solidFill>
              </a:rPr>
              <a:t>: 22 August 2025</a:t>
            </a:r>
            <a:endParaRPr sz="1600" dirty="0">
              <a:solidFill>
                <a:schemeClr val="dk1"/>
              </a:solidFill>
            </a:endParaRPr>
          </a:p>
        </p:txBody>
      </p:sp>
      <p:sp>
        <p:nvSpPr>
          <p:cNvPr id="175" name="Google Shape;175;p1"/>
          <p:cNvSpPr txBox="1"/>
          <p:nvPr/>
        </p:nvSpPr>
        <p:spPr>
          <a:xfrm>
            <a:off x="685800" y="3128425"/>
            <a:ext cx="85224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solidFill>
                  <a:schemeClr val="dk1"/>
                </a:solidFill>
              </a:rPr>
              <a:t>Team Members: </a:t>
            </a:r>
            <a:endParaRPr sz="1800" b="1" dirty="0">
              <a:solidFill>
                <a:schemeClr val="dk1"/>
              </a:solidFill>
            </a:endParaRPr>
          </a:p>
          <a:p>
            <a:pPr marL="457200" lvl="0" indent="-342900" algn="l" rtl="0">
              <a:spcBef>
                <a:spcPts val="0"/>
              </a:spcBef>
              <a:spcAft>
                <a:spcPts val="0"/>
              </a:spcAft>
              <a:buClr>
                <a:schemeClr val="dk1"/>
              </a:buClr>
              <a:buSzPts val="1800"/>
              <a:buChar char="●"/>
            </a:pPr>
            <a:r>
              <a:rPr lang="en-US" sz="1800" dirty="0">
                <a:solidFill>
                  <a:schemeClr val="dk1"/>
                </a:solidFill>
              </a:rPr>
              <a:t>Lina El-Husseini</a:t>
            </a: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dirty="0">
                <a:solidFill>
                  <a:schemeClr val="dk1"/>
                </a:solidFill>
              </a:rPr>
              <a:t>Meghna Ganesh Kumar</a:t>
            </a: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dirty="0">
                <a:solidFill>
                  <a:schemeClr val="dk1"/>
                </a:solidFill>
              </a:rPr>
              <a:t>Murughanandam Sivasubramanian</a:t>
            </a: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dirty="0">
                <a:solidFill>
                  <a:schemeClr val="dk1"/>
                </a:solidFill>
              </a:rPr>
              <a:t>Pravin Kumar Rajak</a:t>
            </a: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dirty="0">
                <a:solidFill>
                  <a:schemeClr val="dk1"/>
                </a:solidFill>
              </a:rPr>
              <a:t>Sarfraz Nawaz</a:t>
            </a:r>
            <a:endParaRPr sz="18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376e77c1851_0_34"/>
          <p:cNvSpPr/>
          <p:nvPr/>
        </p:nvSpPr>
        <p:spPr>
          <a:xfrm>
            <a:off x="4681463" y="1573907"/>
            <a:ext cx="3976800" cy="890100"/>
          </a:xfrm>
          <a:prstGeom prst="roundRect">
            <a:avLst>
              <a:gd name="adj" fmla="val 6849"/>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276" name="Google Shape;276;g376e77c1851_0_34"/>
          <p:cNvSpPr/>
          <p:nvPr/>
        </p:nvSpPr>
        <p:spPr>
          <a:xfrm>
            <a:off x="4681463" y="3926383"/>
            <a:ext cx="3976800" cy="890100"/>
          </a:xfrm>
          <a:prstGeom prst="roundRect">
            <a:avLst>
              <a:gd name="adj" fmla="val 6849"/>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277" name="Google Shape;277;g376e77c1851_0_34"/>
          <p:cNvSpPr txBox="1">
            <a:spLocks noGrp="1"/>
          </p:cNvSpPr>
          <p:nvPr>
            <p:ph type="title"/>
          </p:nvPr>
        </p:nvSpPr>
        <p:spPr>
          <a:xfrm>
            <a:off x="268113" y="102120"/>
            <a:ext cx="8229600" cy="654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800"/>
              <a:buFont typeface="Arial"/>
              <a:buNone/>
            </a:pPr>
            <a:r>
              <a:rPr lang="en-US" sz="2800"/>
              <a:t>Outliers</a:t>
            </a:r>
            <a:endParaRPr/>
          </a:p>
        </p:txBody>
      </p:sp>
      <p:cxnSp>
        <p:nvCxnSpPr>
          <p:cNvPr id="278" name="Google Shape;278;g376e77c1851_0_34"/>
          <p:cNvCxnSpPr/>
          <p:nvPr/>
        </p:nvCxnSpPr>
        <p:spPr>
          <a:xfrm>
            <a:off x="209861" y="206908"/>
            <a:ext cx="0" cy="419700"/>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50"/>
              </a:srgbClr>
            </a:outerShdw>
          </a:effectLst>
        </p:spPr>
      </p:cxnSp>
      <p:pic>
        <p:nvPicPr>
          <p:cNvPr id="279" name="Google Shape;279;g376e77c1851_0_34"/>
          <p:cNvPicPr preferRelativeResize="0"/>
          <p:nvPr/>
        </p:nvPicPr>
        <p:blipFill>
          <a:blip r:embed="rId3">
            <a:alphaModFix/>
          </a:blip>
          <a:stretch>
            <a:fillRect/>
          </a:stretch>
        </p:blipFill>
        <p:spPr>
          <a:xfrm>
            <a:off x="152400" y="909425"/>
            <a:ext cx="8584626" cy="4342862"/>
          </a:xfrm>
          <a:prstGeom prst="rect">
            <a:avLst/>
          </a:prstGeom>
          <a:noFill/>
          <a:ln>
            <a:noFill/>
          </a:ln>
        </p:spPr>
      </p:pic>
      <p:sp>
        <p:nvSpPr>
          <p:cNvPr id="280" name="Google Shape;280;g376e77c1851_0_34"/>
          <p:cNvSpPr txBox="1"/>
          <p:nvPr/>
        </p:nvSpPr>
        <p:spPr>
          <a:xfrm>
            <a:off x="268125" y="5404675"/>
            <a:ext cx="8469000" cy="136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solidFill>
                  <a:schemeClr val="dk1"/>
                </a:solidFill>
              </a:rPr>
              <a:t>Data-entry errors</a:t>
            </a:r>
            <a:r>
              <a:rPr lang="en-US" sz="1100">
                <a:solidFill>
                  <a:schemeClr val="dk1"/>
                </a:solidFill>
              </a:rPr>
              <a:t> likely in </a:t>
            </a:r>
            <a:r>
              <a:rPr lang="en-US" sz="1100" i="1">
                <a:solidFill>
                  <a:schemeClr val="dk1"/>
                </a:solidFill>
              </a:rPr>
              <a:t>age</a:t>
            </a:r>
            <a:r>
              <a:rPr lang="en-US" sz="1100">
                <a:solidFill>
                  <a:schemeClr val="dk1"/>
                </a:solidFill>
              </a:rPr>
              <a:t> and </a:t>
            </a:r>
            <a:r>
              <a:rPr lang="en-US" sz="1100" i="1">
                <a:solidFill>
                  <a:schemeClr val="dk1"/>
                </a:solidFill>
              </a:rPr>
              <a:t>employment length</a:t>
            </a:r>
            <a:r>
              <a:rPr lang="en-US" sz="1100">
                <a:solidFill>
                  <a:schemeClr val="dk1"/>
                </a:solidFill>
              </a:rPr>
              <a:t>. =&gt; Cleaned and Capped (Age)</a:t>
            </a:r>
            <a:br>
              <a:rPr lang="en-US" sz="1100">
                <a:solidFill>
                  <a:schemeClr val="dk1"/>
                </a:solidFill>
              </a:rPr>
            </a:br>
            <a:endParaRPr sz="1100">
              <a:solidFill>
                <a:schemeClr val="dk1"/>
              </a:solidFill>
            </a:endParaRPr>
          </a:p>
          <a:p>
            <a:pPr marL="0" lvl="0" indent="0" algn="l" rtl="0">
              <a:spcBef>
                <a:spcPts val="0"/>
              </a:spcBef>
              <a:spcAft>
                <a:spcPts val="0"/>
              </a:spcAft>
              <a:buNone/>
            </a:pPr>
            <a:r>
              <a:rPr lang="en-US" sz="1100" b="1">
                <a:solidFill>
                  <a:schemeClr val="dk1"/>
                </a:solidFill>
              </a:rPr>
              <a:t>True but extreme outliers</a:t>
            </a:r>
            <a:r>
              <a:rPr lang="en-US" sz="1100">
                <a:solidFill>
                  <a:schemeClr val="dk1"/>
                </a:solidFill>
              </a:rPr>
              <a:t> exist in </a:t>
            </a:r>
            <a:r>
              <a:rPr lang="en-US" sz="1100" i="1">
                <a:solidFill>
                  <a:schemeClr val="dk1"/>
                </a:solidFill>
              </a:rPr>
              <a:t>loan_int_rate</a:t>
            </a:r>
            <a:r>
              <a:rPr lang="en-US" sz="1100">
                <a:solidFill>
                  <a:schemeClr val="dk1"/>
                </a:solidFill>
              </a:rPr>
              <a:t> and </a:t>
            </a:r>
            <a:r>
              <a:rPr lang="en-US" sz="1100" i="1">
                <a:solidFill>
                  <a:schemeClr val="dk1"/>
                </a:solidFill>
              </a:rPr>
              <a:t>loan_percent_income</a:t>
            </a:r>
            <a:r>
              <a:rPr lang="en-US" sz="1100">
                <a:solidFill>
                  <a:schemeClr val="dk1"/>
                </a:solidFill>
              </a:rPr>
              <a:t>. =&gt; Kept, as they capture risky behavior.</a:t>
            </a:r>
            <a:br>
              <a:rPr lang="en-US" sz="1100">
                <a:solidFill>
                  <a:schemeClr val="dk1"/>
                </a:solidFill>
              </a:rPr>
            </a:br>
            <a:endParaRPr sz="1100">
              <a:solidFill>
                <a:schemeClr val="dk1"/>
              </a:solidFill>
            </a:endParaRPr>
          </a:p>
          <a:p>
            <a:pPr marL="0" lvl="0" indent="0" algn="l" rtl="0">
              <a:spcBef>
                <a:spcPts val="0"/>
              </a:spcBef>
              <a:spcAft>
                <a:spcPts val="0"/>
              </a:spcAft>
              <a:buNone/>
            </a:pPr>
            <a:r>
              <a:rPr lang="en-US" sz="1100" b="1">
                <a:solidFill>
                  <a:schemeClr val="dk1"/>
                </a:solidFill>
              </a:rPr>
              <a:t>Scale distortion</a:t>
            </a:r>
            <a:r>
              <a:rPr lang="en-US" sz="1100">
                <a:solidFill>
                  <a:schemeClr val="dk1"/>
                </a:solidFill>
              </a:rPr>
              <a:t> in </a:t>
            </a:r>
            <a:r>
              <a:rPr lang="en-US" sz="1100" i="1">
                <a:solidFill>
                  <a:schemeClr val="dk1"/>
                </a:solidFill>
              </a:rPr>
              <a:t>income</a:t>
            </a:r>
            <a:r>
              <a:rPr lang="en-US" sz="1100">
                <a:solidFill>
                  <a:schemeClr val="dk1"/>
                </a:solidFill>
              </a:rPr>
              <a:t> and </a:t>
            </a:r>
            <a:r>
              <a:rPr lang="en-US" sz="1100" i="1">
                <a:solidFill>
                  <a:schemeClr val="dk1"/>
                </a:solidFill>
              </a:rPr>
              <a:t>loan amount</a:t>
            </a:r>
            <a:r>
              <a:rPr lang="en-US" sz="1100">
                <a:solidFill>
                  <a:schemeClr val="dk1"/>
                </a:solidFill>
              </a:rPr>
              <a:t>. =&gt; Applied log transform or capping.</a:t>
            </a:r>
            <a:br>
              <a:rPr lang="en-US" sz="1100">
                <a:solidFill>
                  <a:schemeClr val="dk1"/>
                </a:solidFill>
              </a:rPr>
            </a:br>
            <a:endParaRPr sz="1100">
              <a:solidFill>
                <a:schemeClr val="dk1"/>
              </a:solidFill>
            </a:endParaRPr>
          </a:p>
          <a:p>
            <a:pPr marL="0" lvl="0" indent="0" algn="l" rtl="0">
              <a:spcBef>
                <a:spcPts val="0"/>
              </a:spcBef>
              <a:spcAft>
                <a:spcPts val="0"/>
              </a:spcAft>
              <a:buNone/>
            </a:pPr>
            <a:r>
              <a:rPr lang="en-US" sz="1100">
                <a:solidFill>
                  <a:schemeClr val="dk1"/>
                </a:solidFill>
              </a:rPr>
              <a:t>Outlier treatment is </a:t>
            </a:r>
            <a:r>
              <a:rPr lang="en-US" sz="1100" b="1">
                <a:solidFill>
                  <a:schemeClr val="dk1"/>
                </a:solidFill>
              </a:rPr>
              <a:t>not about blindly removing data</a:t>
            </a:r>
            <a:r>
              <a:rPr lang="en-US" sz="1100">
                <a:solidFill>
                  <a:schemeClr val="dk1"/>
                </a:solidFill>
              </a:rPr>
              <a:t>,  it’s about balancing data quality vs preserving signal for credit risk.</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376f4f8ffd8_1_8"/>
          <p:cNvSpPr/>
          <p:nvPr/>
        </p:nvSpPr>
        <p:spPr>
          <a:xfrm>
            <a:off x="4681463" y="1573907"/>
            <a:ext cx="3976800" cy="890100"/>
          </a:xfrm>
          <a:prstGeom prst="roundRect">
            <a:avLst>
              <a:gd name="adj" fmla="val 6849"/>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287" name="Google Shape;287;g376f4f8ffd8_1_8"/>
          <p:cNvSpPr/>
          <p:nvPr/>
        </p:nvSpPr>
        <p:spPr>
          <a:xfrm>
            <a:off x="4681463" y="3926383"/>
            <a:ext cx="3976800" cy="890100"/>
          </a:xfrm>
          <a:prstGeom prst="roundRect">
            <a:avLst>
              <a:gd name="adj" fmla="val 6849"/>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288" name="Google Shape;288;g376f4f8ffd8_1_8"/>
          <p:cNvSpPr txBox="1">
            <a:spLocks noGrp="1"/>
          </p:cNvSpPr>
          <p:nvPr>
            <p:ph type="title"/>
          </p:nvPr>
        </p:nvSpPr>
        <p:spPr>
          <a:xfrm>
            <a:off x="268113" y="102120"/>
            <a:ext cx="8229600" cy="654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800"/>
              <a:buFont typeface="Arial"/>
              <a:buNone/>
            </a:pPr>
            <a:r>
              <a:rPr lang="en-US" sz="2800"/>
              <a:t>Correlation Analysis</a:t>
            </a:r>
            <a:endParaRPr/>
          </a:p>
        </p:txBody>
      </p:sp>
      <p:cxnSp>
        <p:nvCxnSpPr>
          <p:cNvPr id="289" name="Google Shape;289;g376f4f8ffd8_1_8"/>
          <p:cNvCxnSpPr/>
          <p:nvPr/>
        </p:nvCxnSpPr>
        <p:spPr>
          <a:xfrm>
            <a:off x="209861" y="206908"/>
            <a:ext cx="0" cy="419700"/>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50"/>
              </a:srgbClr>
            </a:outerShdw>
          </a:effectLst>
        </p:spPr>
      </p:cxnSp>
      <p:sp>
        <p:nvSpPr>
          <p:cNvPr id="290" name="Google Shape;290;g376f4f8ffd8_1_8"/>
          <p:cNvSpPr txBox="1"/>
          <p:nvPr/>
        </p:nvSpPr>
        <p:spPr>
          <a:xfrm>
            <a:off x="268125" y="5696425"/>
            <a:ext cx="82296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chemeClr val="dk1"/>
                </a:solidFill>
              </a:rPr>
              <a:t>Loan approval decisions are driven primarily by repayment capacity (loan-to-income ratio) and interest rate, with income playing a secondary role. Age, employment length, and credit history length have minimal impact, indicating lenders prioritize financial capacity over personal background factors.</a:t>
            </a:r>
            <a:endParaRPr/>
          </a:p>
        </p:txBody>
      </p:sp>
      <p:pic>
        <p:nvPicPr>
          <p:cNvPr id="291" name="Google Shape;291;g376f4f8ffd8_1_8"/>
          <p:cNvPicPr preferRelativeResize="0"/>
          <p:nvPr/>
        </p:nvPicPr>
        <p:blipFill>
          <a:blip r:embed="rId3">
            <a:alphaModFix/>
          </a:blip>
          <a:stretch>
            <a:fillRect/>
          </a:stretch>
        </p:blipFill>
        <p:spPr>
          <a:xfrm>
            <a:off x="959938" y="915588"/>
            <a:ext cx="6845963" cy="462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g376d665e5a4_3_305"/>
          <p:cNvPicPr preferRelativeResize="0"/>
          <p:nvPr/>
        </p:nvPicPr>
        <p:blipFill>
          <a:blip r:embed="rId3">
            <a:alphaModFix/>
          </a:blip>
          <a:stretch>
            <a:fillRect/>
          </a:stretch>
        </p:blipFill>
        <p:spPr>
          <a:xfrm>
            <a:off x="152400" y="152400"/>
            <a:ext cx="8492375" cy="630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1" name="Google Shape;301;g376d665e5a4_3_308"/>
          <p:cNvPicPr preferRelativeResize="0"/>
          <p:nvPr/>
        </p:nvPicPr>
        <p:blipFill>
          <a:blip r:embed="rId3">
            <a:alphaModFix/>
          </a:blip>
          <a:stretch>
            <a:fillRect/>
          </a:stretch>
        </p:blipFill>
        <p:spPr>
          <a:xfrm>
            <a:off x="152400" y="152400"/>
            <a:ext cx="8134350" cy="5276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g376d665e5a4_3_302"/>
          <p:cNvPicPr preferRelativeResize="0"/>
          <p:nvPr/>
        </p:nvPicPr>
        <p:blipFill>
          <a:blip r:embed="rId3">
            <a:alphaModFix/>
          </a:blip>
          <a:stretch>
            <a:fillRect/>
          </a:stretch>
        </p:blipFill>
        <p:spPr>
          <a:xfrm>
            <a:off x="152400" y="152400"/>
            <a:ext cx="8134350" cy="579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g376f4f8ffd8_0_4"/>
          <p:cNvPicPr preferRelativeResize="0"/>
          <p:nvPr/>
        </p:nvPicPr>
        <p:blipFill>
          <a:blip r:embed="rId3">
            <a:alphaModFix/>
          </a:blip>
          <a:stretch>
            <a:fillRect/>
          </a:stretch>
        </p:blipFill>
        <p:spPr>
          <a:xfrm>
            <a:off x="587400" y="152400"/>
            <a:ext cx="7934350" cy="614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g376f4f8ffd8_0_10"/>
          <p:cNvPicPr preferRelativeResize="0"/>
          <p:nvPr/>
        </p:nvPicPr>
        <p:blipFill>
          <a:blip r:embed="rId3">
            <a:alphaModFix/>
          </a:blip>
          <a:stretch>
            <a:fillRect/>
          </a:stretch>
        </p:blipFill>
        <p:spPr>
          <a:xfrm>
            <a:off x="152400" y="152400"/>
            <a:ext cx="8134350" cy="5857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g376f4f8ffd8_0_14"/>
          <p:cNvPicPr preferRelativeResize="0"/>
          <p:nvPr/>
        </p:nvPicPr>
        <p:blipFill>
          <a:blip r:embed="rId3">
            <a:alphaModFix/>
          </a:blip>
          <a:stretch>
            <a:fillRect/>
          </a:stretch>
        </p:blipFill>
        <p:spPr>
          <a:xfrm>
            <a:off x="525875" y="267550"/>
            <a:ext cx="8134275" cy="5996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g376f4f8ffd8_0_18"/>
          <p:cNvPicPr preferRelativeResize="0"/>
          <p:nvPr/>
        </p:nvPicPr>
        <p:blipFill>
          <a:blip r:embed="rId3">
            <a:alphaModFix/>
          </a:blip>
          <a:stretch>
            <a:fillRect/>
          </a:stretch>
        </p:blipFill>
        <p:spPr>
          <a:xfrm>
            <a:off x="741150" y="152400"/>
            <a:ext cx="7811351" cy="67055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37728cbe701_0_9"/>
          <p:cNvSpPr/>
          <p:nvPr/>
        </p:nvSpPr>
        <p:spPr>
          <a:xfrm>
            <a:off x="496126" y="508801"/>
            <a:ext cx="7742100" cy="681900"/>
          </a:xfrm>
          <a:prstGeom prst="rect">
            <a:avLst/>
          </a:prstGeom>
          <a:noFill/>
          <a:ln>
            <a:noFill/>
          </a:ln>
        </p:spPr>
        <p:txBody>
          <a:bodyPr spcFirstLastPara="1" wrap="square" lIns="0" tIns="0" rIns="0" bIns="0" anchor="t" anchorCtr="0">
            <a:noAutofit/>
          </a:bodyPr>
          <a:lstStyle/>
          <a:p>
            <a:pPr marL="0" marR="0" lvl="0" indent="0" algn="l" rtl="0">
              <a:lnSpc>
                <a:spcPct val="124359"/>
              </a:lnSpc>
              <a:spcBef>
                <a:spcPts val="0"/>
              </a:spcBef>
              <a:spcAft>
                <a:spcPts val="0"/>
              </a:spcAft>
              <a:buClr>
                <a:srgbClr val="152D47"/>
              </a:buClr>
              <a:buSzPts val="2700"/>
              <a:buFont typeface="Crimson Pro"/>
              <a:buNone/>
            </a:pPr>
            <a:r>
              <a:rPr lang="en-US" sz="2700" b="0" i="0" u="none" strike="noStrike" cap="none">
                <a:solidFill>
                  <a:srgbClr val="152D47"/>
                </a:solidFill>
                <a:latin typeface="Crimson Pro"/>
                <a:ea typeface="Crimson Pro"/>
                <a:cs typeface="Crimson Pro"/>
                <a:sym typeface="Crimson Pro"/>
              </a:rPr>
              <a:t>Feature Engineering</a:t>
            </a:r>
            <a:endParaRPr sz="2700" b="0" i="0" u="none" strike="noStrike" cap="none"/>
          </a:p>
        </p:txBody>
      </p:sp>
      <p:sp>
        <p:nvSpPr>
          <p:cNvPr id="333" name="Google Shape;333;g37728cbe701_0_9"/>
          <p:cNvSpPr/>
          <p:nvPr/>
        </p:nvSpPr>
        <p:spPr>
          <a:xfrm>
            <a:off x="496119" y="1604268"/>
            <a:ext cx="2634600" cy="4744800"/>
          </a:xfrm>
          <a:prstGeom prst="roundRect">
            <a:avLst>
              <a:gd name="adj" fmla="val 2603"/>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334" name="Google Shape;334;g37728cbe701_0_9"/>
          <p:cNvSpPr/>
          <p:nvPr/>
        </p:nvSpPr>
        <p:spPr>
          <a:xfrm>
            <a:off x="496119" y="1585218"/>
            <a:ext cx="2634600" cy="76200"/>
          </a:xfrm>
          <a:prstGeom prst="roundRect">
            <a:avLst>
              <a:gd name="adj" fmla="val 32558"/>
            </a:avLst>
          </a:prstGeom>
          <a:solidFill>
            <a:srgbClr val="2150FE"/>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335" name="Google Shape;335;g37728cbe701_0_9"/>
          <p:cNvSpPr/>
          <p:nvPr/>
        </p:nvSpPr>
        <p:spPr>
          <a:xfrm>
            <a:off x="1627361" y="1356221"/>
            <a:ext cx="372000" cy="495900"/>
          </a:xfrm>
          <a:prstGeom prst="roundRect">
            <a:avLst>
              <a:gd name="adj" fmla="val 153600"/>
            </a:avLst>
          </a:prstGeom>
          <a:solidFill>
            <a:srgbClr val="2150FE"/>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336" name="Google Shape;336;g37728cbe701_0_9"/>
          <p:cNvSpPr/>
          <p:nvPr/>
        </p:nvSpPr>
        <p:spPr>
          <a:xfrm>
            <a:off x="1738983" y="1480244"/>
            <a:ext cx="148800" cy="24810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FFFFFF"/>
              </a:buClr>
              <a:buSzPts val="1300"/>
              <a:buFont typeface="Crimson Pro"/>
              <a:buNone/>
            </a:pPr>
            <a:r>
              <a:rPr lang="en-US" sz="1300" b="0" i="0" u="none" strike="noStrike" cap="none">
                <a:solidFill>
                  <a:srgbClr val="FFFFFF"/>
                </a:solidFill>
                <a:latin typeface="Crimson Pro"/>
                <a:ea typeface="Crimson Pro"/>
                <a:cs typeface="Crimson Pro"/>
                <a:sym typeface="Crimson Pro"/>
              </a:rPr>
              <a:t>1</a:t>
            </a:r>
            <a:endParaRPr sz="1300" b="0" i="0" u="none" strike="noStrike" cap="none"/>
          </a:p>
        </p:txBody>
      </p:sp>
      <p:sp>
        <p:nvSpPr>
          <p:cNvPr id="337" name="Google Shape;337;g37728cbe701_0_9"/>
          <p:cNvSpPr/>
          <p:nvPr/>
        </p:nvSpPr>
        <p:spPr>
          <a:xfrm>
            <a:off x="634374" y="2017731"/>
            <a:ext cx="2155800" cy="357600"/>
          </a:xfrm>
          <a:prstGeom prst="rect">
            <a:avLst/>
          </a:prstGeom>
          <a:noFill/>
          <a:ln>
            <a:noFill/>
          </a:ln>
        </p:spPr>
        <p:txBody>
          <a:bodyPr spcFirstLastPara="1" wrap="square" lIns="0" tIns="0" rIns="0" bIns="0" anchor="t" anchorCtr="0">
            <a:noAutofit/>
          </a:bodyPr>
          <a:lstStyle/>
          <a:p>
            <a:pPr marL="0" marR="0" lvl="0" indent="0" algn="l" rtl="0">
              <a:lnSpc>
                <a:spcPct val="123076"/>
              </a:lnSpc>
              <a:spcBef>
                <a:spcPts val="0"/>
              </a:spcBef>
              <a:spcAft>
                <a:spcPts val="0"/>
              </a:spcAft>
              <a:buClr>
                <a:srgbClr val="4C4C4D"/>
              </a:buClr>
              <a:buSzPts val="1400"/>
              <a:buFont typeface="Crimson Pro"/>
              <a:buNone/>
            </a:pPr>
            <a:r>
              <a:rPr lang="en-US" sz="1400" b="0" i="0" u="none" strike="noStrike" cap="none">
                <a:solidFill>
                  <a:srgbClr val="4C4C4D"/>
                </a:solidFill>
                <a:latin typeface="Crimson Pro"/>
                <a:ea typeface="Crimson Pro"/>
                <a:cs typeface="Crimson Pro"/>
                <a:sym typeface="Crimson Pro"/>
              </a:rPr>
              <a:t>Derived Numerical Features</a:t>
            </a:r>
            <a:endParaRPr sz="1400" b="0" i="0" u="none" strike="noStrike" cap="none"/>
          </a:p>
        </p:txBody>
      </p:sp>
      <p:sp>
        <p:nvSpPr>
          <p:cNvPr id="338" name="Google Shape;338;g37728cbe701_0_9"/>
          <p:cNvSpPr/>
          <p:nvPr/>
        </p:nvSpPr>
        <p:spPr>
          <a:xfrm>
            <a:off x="634380" y="2375396"/>
            <a:ext cx="2358000" cy="793800"/>
          </a:xfrm>
          <a:prstGeom prst="rect">
            <a:avLst/>
          </a:prstGeom>
          <a:noFill/>
          <a:ln>
            <a:noFill/>
          </a:ln>
        </p:spPr>
        <p:txBody>
          <a:bodyPr spcFirstLastPara="1" wrap="square" lIns="0" tIns="0" rIns="0" bIns="0" anchor="t" anchorCtr="0">
            <a:noAutofit/>
          </a:bodyPr>
          <a:lstStyle/>
          <a:p>
            <a:pPr marL="0" marR="0" lvl="0" indent="0" algn="l" rtl="0">
              <a:lnSpc>
                <a:spcPct val="161290"/>
              </a:lnSpc>
              <a:spcBef>
                <a:spcPts val="0"/>
              </a:spcBef>
              <a:spcAft>
                <a:spcPts val="0"/>
              </a:spcAft>
              <a:buClr>
                <a:srgbClr val="4C4C4D"/>
              </a:buClr>
              <a:buSzPts val="1100"/>
              <a:buFont typeface="Heebo"/>
              <a:buNone/>
            </a:pPr>
            <a:r>
              <a:rPr lang="en-US" sz="1100" b="0" i="0" u="none" strike="noStrike" cap="none">
                <a:solidFill>
                  <a:srgbClr val="4C4C4D"/>
                </a:solidFill>
                <a:latin typeface="Heebo"/>
                <a:ea typeface="Heebo"/>
                <a:cs typeface="Heebo"/>
                <a:sym typeface="Heebo"/>
              </a:rPr>
              <a:t>Created </a:t>
            </a:r>
            <a:r>
              <a:rPr lang="en-US" sz="1100" b="1" i="0" u="none" strike="noStrike" cap="none">
                <a:solidFill>
                  <a:srgbClr val="4C4C4D"/>
                </a:solidFill>
                <a:latin typeface="Heebo"/>
                <a:ea typeface="Heebo"/>
                <a:cs typeface="Heebo"/>
                <a:sym typeface="Heebo"/>
              </a:rPr>
              <a:t>income_to_loan_ratio</a:t>
            </a:r>
            <a:r>
              <a:rPr lang="en-US" sz="1100" b="0" i="0" u="none" strike="noStrike" cap="none">
                <a:solidFill>
                  <a:srgbClr val="4C4C4D"/>
                </a:solidFill>
                <a:latin typeface="Heebo"/>
                <a:ea typeface="Heebo"/>
                <a:cs typeface="Heebo"/>
                <a:sym typeface="Heebo"/>
              </a:rPr>
              <a:t> (person_income / (loan_amnt + 1)) to better capture:</a:t>
            </a:r>
            <a:endParaRPr sz="1100" b="0" i="0" u="none" strike="noStrike" cap="none"/>
          </a:p>
        </p:txBody>
      </p:sp>
      <p:sp>
        <p:nvSpPr>
          <p:cNvPr id="339" name="Google Shape;339;g37728cbe701_0_9"/>
          <p:cNvSpPr/>
          <p:nvPr/>
        </p:nvSpPr>
        <p:spPr>
          <a:xfrm>
            <a:off x="634380" y="3268464"/>
            <a:ext cx="2358000" cy="529200"/>
          </a:xfrm>
          <a:prstGeom prst="rect">
            <a:avLst/>
          </a:prstGeom>
          <a:noFill/>
          <a:ln>
            <a:noFill/>
          </a:ln>
        </p:spPr>
        <p:txBody>
          <a:bodyPr spcFirstLastPara="1" wrap="square" lIns="0" tIns="0" rIns="0" bIns="0" anchor="t" anchorCtr="0">
            <a:noAutofit/>
          </a:bodyPr>
          <a:lstStyle/>
          <a:p>
            <a:pPr marL="241300" marR="0" lvl="0" indent="-247650" algn="l" rtl="0">
              <a:lnSpc>
                <a:spcPct val="161290"/>
              </a:lnSpc>
              <a:spcBef>
                <a:spcPts val="0"/>
              </a:spcBef>
              <a:spcAft>
                <a:spcPts val="0"/>
              </a:spcAft>
              <a:buClr>
                <a:srgbClr val="4C4C4D"/>
              </a:buClr>
              <a:buSzPts val="1100"/>
              <a:buFont typeface="Heebo"/>
              <a:buChar char="•"/>
            </a:pPr>
            <a:r>
              <a:rPr lang="en-US" sz="1100" b="0" i="0" u="none" strike="noStrike" cap="none">
                <a:solidFill>
                  <a:srgbClr val="4C4C4D"/>
                </a:solidFill>
                <a:latin typeface="Heebo"/>
                <a:ea typeface="Heebo"/>
                <a:cs typeface="Heebo"/>
                <a:sym typeface="Heebo"/>
              </a:rPr>
              <a:t>Borrower's ability to afford loan payments</a:t>
            </a:r>
            <a:endParaRPr sz="1100" b="0" i="0" u="none" strike="noStrike" cap="none"/>
          </a:p>
        </p:txBody>
      </p:sp>
      <p:sp>
        <p:nvSpPr>
          <p:cNvPr id="340" name="Google Shape;340;g37728cbe701_0_9"/>
          <p:cNvSpPr/>
          <p:nvPr/>
        </p:nvSpPr>
        <p:spPr>
          <a:xfrm>
            <a:off x="634380" y="3855542"/>
            <a:ext cx="2358000" cy="264600"/>
          </a:xfrm>
          <a:prstGeom prst="rect">
            <a:avLst/>
          </a:prstGeom>
          <a:noFill/>
          <a:ln>
            <a:noFill/>
          </a:ln>
        </p:spPr>
        <p:txBody>
          <a:bodyPr spcFirstLastPara="1" wrap="square" lIns="0" tIns="0" rIns="0" bIns="0" anchor="t" anchorCtr="0">
            <a:noAutofit/>
          </a:bodyPr>
          <a:lstStyle/>
          <a:p>
            <a:pPr marL="241300" marR="0" lvl="0" indent="-247650" algn="l" rtl="0">
              <a:lnSpc>
                <a:spcPct val="161290"/>
              </a:lnSpc>
              <a:spcBef>
                <a:spcPts val="0"/>
              </a:spcBef>
              <a:spcAft>
                <a:spcPts val="0"/>
              </a:spcAft>
              <a:buClr>
                <a:srgbClr val="4C4C4D"/>
              </a:buClr>
              <a:buSzPts val="1100"/>
              <a:buFont typeface="Heebo"/>
              <a:buChar char="•"/>
            </a:pPr>
            <a:r>
              <a:rPr lang="en-US" sz="1100" b="0" i="0" u="none" strike="noStrike" cap="none">
                <a:solidFill>
                  <a:srgbClr val="4C4C4D"/>
                </a:solidFill>
                <a:latin typeface="Heebo"/>
                <a:ea typeface="Heebo"/>
                <a:cs typeface="Heebo"/>
                <a:sym typeface="Heebo"/>
              </a:rPr>
              <a:t>Risk tolerance relative to income</a:t>
            </a:r>
            <a:endParaRPr sz="1100" b="0" i="0" u="none" strike="noStrike" cap="none"/>
          </a:p>
        </p:txBody>
      </p:sp>
      <p:sp>
        <p:nvSpPr>
          <p:cNvPr id="341" name="Google Shape;341;g37728cbe701_0_9"/>
          <p:cNvSpPr/>
          <p:nvPr/>
        </p:nvSpPr>
        <p:spPr>
          <a:xfrm>
            <a:off x="634380" y="4178003"/>
            <a:ext cx="2358000" cy="264600"/>
          </a:xfrm>
          <a:prstGeom prst="rect">
            <a:avLst/>
          </a:prstGeom>
          <a:noFill/>
          <a:ln>
            <a:noFill/>
          </a:ln>
        </p:spPr>
        <p:txBody>
          <a:bodyPr spcFirstLastPara="1" wrap="square" lIns="0" tIns="0" rIns="0" bIns="0" anchor="t" anchorCtr="0">
            <a:noAutofit/>
          </a:bodyPr>
          <a:lstStyle/>
          <a:p>
            <a:pPr marL="241300" marR="0" lvl="0" indent="-247650" algn="l" rtl="0">
              <a:lnSpc>
                <a:spcPct val="161290"/>
              </a:lnSpc>
              <a:spcBef>
                <a:spcPts val="0"/>
              </a:spcBef>
              <a:spcAft>
                <a:spcPts val="0"/>
              </a:spcAft>
              <a:buClr>
                <a:srgbClr val="4C4C4D"/>
              </a:buClr>
              <a:buSzPts val="1100"/>
              <a:buFont typeface="Heebo"/>
              <a:buChar char="•"/>
            </a:pPr>
            <a:r>
              <a:rPr lang="en-US" sz="1100" b="0" i="0" u="none" strike="noStrike" cap="none">
                <a:solidFill>
                  <a:srgbClr val="4C4C4D"/>
                </a:solidFill>
                <a:latin typeface="Heebo"/>
                <a:ea typeface="Heebo"/>
                <a:cs typeface="Heebo"/>
                <a:sym typeface="Heebo"/>
              </a:rPr>
              <a:t>Potential repayment capacity</a:t>
            </a:r>
            <a:endParaRPr sz="1100" b="0" i="0" u="none" strike="noStrike" cap="none"/>
          </a:p>
        </p:txBody>
      </p:sp>
      <p:sp>
        <p:nvSpPr>
          <p:cNvPr id="342" name="Google Shape;342;g37728cbe701_0_9"/>
          <p:cNvSpPr/>
          <p:nvPr/>
        </p:nvSpPr>
        <p:spPr>
          <a:xfrm>
            <a:off x="634380" y="4541838"/>
            <a:ext cx="2358000" cy="793800"/>
          </a:xfrm>
          <a:prstGeom prst="rect">
            <a:avLst/>
          </a:prstGeom>
          <a:noFill/>
          <a:ln>
            <a:noFill/>
          </a:ln>
        </p:spPr>
        <p:txBody>
          <a:bodyPr spcFirstLastPara="1" wrap="square" lIns="0" tIns="0" rIns="0" bIns="0" anchor="t" anchorCtr="0">
            <a:noAutofit/>
          </a:bodyPr>
          <a:lstStyle/>
          <a:p>
            <a:pPr marL="0" marR="0" lvl="0" indent="0" algn="l" rtl="0">
              <a:lnSpc>
                <a:spcPct val="161290"/>
              </a:lnSpc>
              <a:spcBef>
                <a:spcPts val="0"/>
              </a:spcBef>
              <a:spcAft>
                <a:spcPts val="0"/>
              </a:spcAft>
              <a:buClr>
                <a:srgbClr val="4C4C4D"/>
              </a:buClr>
              <a:buSzPts val="1100"/>
              <a:buFont typeface="Heebo"/>
              <a:buNone/>
            </a:pPr>
            <a:r>
              <a:rPr lang="en-US" sz="1100" b="0" i="0" u="none" strike="noStrike" cap="none">
                <a:solidFill>
                  <a:srgbClr val="4C4C4D"/>
                </a:solidFill>
                <a:latin typeface="Heebo"/>
                <a:ea typeface="Heebo"/>
                <a:cs typeface="Heebo"/>
                <a:sym typeface="Heebo"/>
              </a:rPr>
              <a:t>This ratio helps identify high-risk cases where loan amount approaches or exceeds annual income.</a:t>
            </a:r>
            <a:endParaRPr sz="1100" b="0" i="0" u="none" strike="noStrike" cap="none"/>
          </a:p>
        </p:txBody>
      </p:sp>
      <p:sp>
        <p:nvSpPr>
          <p:cNvPr id="343" name="Google Shape;343;g37728cbe701_0_9"/>
          <p:cNvSpPr/>
          <p:nvPr/>
        </p:nvSpPr>
        <p:spPr>
          <a:xfrm>
            <a:off x="3254648" y="1604268"/>
            <a:ext cx="2634600" cy="4744800"/>
          </a:xfrm>
          <a:prstGeom prst="roundRect">
            <a:avLst>
              <a:gd name="adj" fmla="val 2603"/>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344" name="Google Shape;344;g37728cbe701_0_9"/>
          <p:cNvSpPr/>
          <p:nvPr/>
        </p:nvSpPr>
        <p:spPr>
          <a:xfrm>
            <a:off x="3254648" y="1585218"/>
            <a:ext cx="2634600" cy="76200"/>
          </a:xfrm>
          <a:prstGeom prst="roundRect">
            <a:avLst>
              <a:gd name="adj" fmla="val 32558"/>
            </a:avLst>
          </a:prstGeom>
          <a:solidFill>
            <a:srgbClr val="2150FE"/>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345" name="Google Shape;345;g37728cbe701_0_9"/>
          <p:cNvSpPr/>
          <p:nvPr/>
        </p:nvSpPr>
        <p:spPr>
          <a:xfrm>
            <a:off x="4385891" y="1356221"/>
            <a:ext cx="372000" cy="495900"/>
          </a:xfrm>
          <a:prstGeom prst="roundRect">
            <a:avLst>
              <a:gd name="adj" fmla="val 153600"/>
            </a:avLst>
          </a:prstGeom>
          <a:solidFill>
            <a:srgbClr val="2150FE"/>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346" name="Google Shape;346;g37728cbe701_0_9"/>
          <p:cNvSpPr/>
          <p:nvPr/>
        </p:nvSpPr>
        <p:spPr>
          <a:xfrm>
            <a:off x="4497511" y="1480244"/>
            <a:ext cx="148800" cy="24810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FFFFFF"/>
              </a:buClr>
              <a:buSzPts val="1300"/>
              <a:buFont typeface="Crimson Pro"/>
              <a:buNone/>
            </a:pPr>
            <a:r>
              <a:rPr lang="en-US" sz="1300" b="0" i="0" u="none" strike="noStrike" cap="none">
                <a:solidFill>
                  <a:srgbClr val="FFFFFF"/>
                </a:solidFill>
                <a:latin typeface="Crimson Pro"/>
                <a:ea typeface="Crimson Pro"/>
                <a:cs typeface="Crimson Pro"/>
                <a:sym typeface="Crimson Pro"/>
              </a:rPr>
              <a:t>2</a:t>
            </a:r>
            <a:endParaRPr sz="1300" b="0" i="0" u="none" strike="noStrike" cap="none"/>
          </a:p>
        </p:txBody>
      </p:sp>
      <p:sp>
        <p:nvSpPr>
          <p:cNvPr id="347" name="Google Shape;347;g37728cbe701_0_9"/>
          <p:cNvSpPr/>
          <p:nvPr/>
        </p:nvSpPr>
        <p:spPr>
          <a:xfrm>
            <a:off x="3392909" y="2017713"/>
            <a:ext cx="2358300" cy="516900"/>
          </a:xfrm>
          <a:prstGeom prst="rect">
            <a:avLst/>
          </a:prstGeom>
          <a:noFill/>
          <a:ln>
            <a:noFill/>
          </a:ln>
        </p:spPr>
        <p:txBody>
          <a:bodyPr spcFirstLastPara="1" wrap="square" lIns="0" tIns="0" rIns="0" bIns="0" anchor="t" anchorCtr="0">
            <a:noAutofit/>
          </a:bodyPr>
          <a:lstStyle/>
          <a:p>
            <a:pPr marL="0" marR="0" lvl="0" indent="0" algn="l" rtl="0">
              <a:lnSpc>
                <a:spcPct val="123076"/>
              </a:lnSpc>
              <a:spcBef>
                <a:spcPts val="0"/>
              </a:spcBef>
              <a:spcAft>
                <a:spcPts val="0"/>
              </a:spcAft>
              <a:buClr>
                <a:srgbClr val="4C4C4D"/>
              </a:buClr>
              <a:buSzPts val="1400"/>
              <a:buFont typeface="Crimson Pro"/>
              <a:buNone/>
            </a:pPr>
            <a:r>
              <a:rPr lang="en-US" sz="1400" b="0" i="0" u="none" strike="noStrike" cap="none">
                <a:solidFill>
                  <a:srgbClr val="4C4C4D"/>
                </a:solidFill>
                <a:latin typeface="Crimson Pro"/>
                <a:ea typeface="Crimson Pro"/>
                <a:cs typeface="Crimson Pro"/>
                <a:sym typeface="Crimson Pro"/>
              </a:rPr>
              <a:t>Employment Stability Transformation</a:t>
            </a:r>
            <a:endParaRPr sz="1400" b="0" i="0" u="none" strike="noStrike" cap="none"/>
          </a:p>
        </p:txBody>
      </p:sp>
      <p:sp>
        <p:nvSpPr>
          <p:cNvPr id="348" name="Google Shape;348;g37728cbe701_0_9"/>
          <p:cNvSpPr/>
          <p:nvPr/>
        </p:nvSpPr>
        <p:spPr>
          <a:xfrm>
            <a:off x="3392909" y="2633861"/>
            <a:ext cx="2358300" cy="529200"/>
          </a:xfrm>
          <a:prstGeom prst="rect">
            <a:avLst/>
          </a:prstGeom>
          <a:noFill/>
          <a:ln>
            <a:noFill/>
          </a:ln>
        </p:spPr>
        <p:txBody>
          <a:bodyPr spcFirstLastPara="1" wrap="square" lIns="0" tIns="0" rIns="0" bIns="0" anchor="t" anchorCtr="0">
            <a:noAutofit/>
          </a:bodyPr>
          <a:lstStyle/>
          <a:p>
            <a:pPr marL="0" marR="0" lvl="0" indent="0" algn="l" rtl="0">
              <a:lnSpc>
                <a:spcPct val="161290"/>
              </a:lnSpc>
              <a:spcBef>
                <a:spcPts val="0"/>
              </a:spcBef>
              <a:spcAft>
                <a:spcPts val="0"/>
              </a:spcAft>
              <a:buClr>
                <a:srgbClr val="4C4C4D"/>
              </a:buClr>
              <a:buSzPts val="1100"/>
              <a:buFont typeface="Heebo"/>
              <a:buNone/>
            </a:pPr>
            <a:r>
              <a:rPr lang="en-US" sz="1100" b="0" i="0" u="none" strike="noStrike" cap="none">
                <a:solidFill>
                  <a:srgbClr val="4C4C4D"/>
                </a:solidFill>
                <a:latin typeface="Heebo"/>
                <a:ea typeface="Heebo"/>
                <a:cs typeface="Heebo"/>
                <a:sym typeface="Heebo"/>
              </a:rPr>
              <a:t>Converted raw person_emp_length into </a:t>
            </a:r>
            <a:r>
              <a:rPr lang="en-US" sz="1100" b="1" i="0" u="none" strike="noStrike" cap="none">
                <a:solidFill>
                  <a:srgbClr val="4C4C4D"/>
                </a:solidFill>
                <a:latin typeface="Heebo"/>
                <a:ea typeface="Heebo"/>
                <a:cs typeface="Heebo"/>
                <a:sym typeface="Heebo"/>
              </a:rPr>
              <a:t>categorical bins</a:t>
            </a:r>
            <a:r>
              <a:rPr lang="en-US" sz="1100" b="0" i="0" u="none" strike="noStrike" cap="none">
                <a:solidFill>
                  <a:srgbClr val="4C4C4D"/>
                </a:solidFill>
                <a:latin typeface="Heebo"/>
                <a:ea typeface="Heebo"/>
                <a:cs typeface="Heebo"/>
                <a:sym typeface="Heebo"/>
              </a:rPr>
              <a:t>:</a:t>
            </a:r>
            <a:endParaRPr sz="1100" b="0" i="0" u="none" strike="noStrike" cap="none"/>
          </a:p>
        </p:txBody>
      </p:sp>
      <p:sp>
        <p:nvSpPr>
          <p:cNvPr id="349" name="Google Shape;349;g37728cbe701_0_9"/>
          <p:cNvSpPr/>
          <p:nvPr/>
        </p:nvSpPr>
        <p:spPr>
          <a:xfrm>
            <a:off x="3392909" y="3262313"/>
            <a:ext cx="2358300" cy="264600"/>
          </a:xfrm>
          <a:prstGeom prst="rect">
            <a:avLst/>
          </a:prstGeom>
          <a:noFill/>
          <a:ln>
            <a:noFill/>
          </a:ln>
        </p:spPr>
        <p:txBody>
          <a:bodyPr spcFirstLastPara="1" wrap="square" lIns="0" tIns="0" rIns="0" bIns="0" anchor="t" anchorCtr="0">
            <a:noAutofit/>
          </a:bodyPr>
          <a:lstStyle/>
          <a:p>
            <a:pPr marL="241300" marR="0" lvl="0" indent="-247650" algn="l" rtl="0">
              <a:lnSpc>
                <a:spcPct val="161290"/>
              </a:lnSpc>
              <a:spcBef>
                <a:spcPts val="0"/>
              </a:spcBef>
              <a:spcAft>
                <a:spcPts val="0"/>
              </a:spcAft>
              <a:buClr>
                <a:srgbClr val="4C4C4D"/>
              </a:buClr>
              <a:buSzPts val="1100"/>
              <a:buFont typeface="Heebo"/>
              <a:buChar char="•"/>
            </a:pPr>
            <a:r>
              <a:rPr lang="en-US" sz="1100" b="0" i="0" u="none" strike="noStrike" cap="none">
                <a:solidFill>
                  <a:srgbClr val="4C4C4D"/>
                </a:solidFill>
                <a:latin typeface="Heebo"/>
                <a:ea typeface="Heebo"/>
                <a:cs typeface="Heebo"/>
                <a:sym typeface="Heebo"/>
              </a:rPr>
              <a:t>0–2yrs (high risk/early career)</a:t>
            </a:r>
            <a:endParaRPr sz="1100" b="0" i="0" u="none" strike="noStrike" cap="none"/>
          </a:p>
        </p:txBody>
      </p:sp>
      <p:sp>
        <p:nvSpPr>
          <p:cNvPr id="350" name="Google Shape;350;g37728cbe701_0_9"/>
          <p:cNvSpPr/>
          <p:nvPr/>
        </p:nvSpPr>
        <p:spPr>
          <a:xfrm>
            <a:off x="3392909" y="3584773"/>
            <a:ext cx="2358300" cy="264600"/>
          </a:xfrm>
          <a:prstGeom prst="rect">
            <a:avLst/>
          </a:prstGeom>
          <a:noFill/>
          <a:ln>
            <a:noFill/>
          </a:ln>
        </p:spPr>
        <p:txBody>
          <a:bodyPr spcFirstLastPara="1" wrap="square" lIns="0" tIns="0" rIns="0" bIns="0" anchor="t" anchorCtr="0">
            <a:noAutofit/>
          </a:bodyPr>
          <a:lstStyle/>
          <a:p>
            <a:pPr marL="241300" marR="0" lvl="0" indent="-247650" algn="l" rtl="0">
              <a:lnSpc>
                <a:spcPct val="161290"/>
              </a:lnSpc>
              <a:spcBef>
                <a:spcPts val="0"/>
              </a:spcBef>
              <a:spcAft>
                <a:spcPts val="0"/>
              </a:spcAft>
              <a:buClr>
                <a:srgbClr val="4C4C4D"/>
              </a:buClr>
              <a:buSzPts val="1100"/>
              <a:buFont typeface="Heebo"/>
              <a:buChar char="•"/>
            </a:pPr>
            <a:r>
              <a:rPr lang="en-US" sz="1100" b="0" i="0" u="none" strike="noStrike" cap="none">
                <a:solidFill>
                  <a:srgbClr val="4C4C4D"/>
                </a:solidFill>
                <a:latin typeface="Heebo"/>
                <a:ea typeface="Heebo"/>
                <a:cs typeface="Heebo"/>
                <a:sym typeface="Heebo"/>
              </a:rPr>
              <a:t>3–7yrs (mid-career stability)</a:t>
            </a:r>
            <a:endParaRPr sz="1100" b="0" i="0" u="none" strike="noStrike" cap="none"/>
          </a:p>
        </p:txBody>
      </p:sp>
      <p:sp>
        <p:nvSpPr>
          <p:cNvPr id="351" name="Google Shape;351;g37728cbe701_0_9"/>
          <p:cNvSpPr/>
          <p:nvPr/>
        </p:nvSpPr>
        <p:spPr>
          <a:xfrm>
            <a:off x="3392909" y="3907234"/>
            <a:ext cx="2358300" cy="264600"/>
          </a:xfrm>
          <a:prstGeom prst="rect">
            <a:avLst/>
          </a:prstGeom>
          <a:noFill/>
          <a:ln>
            <a:noFill/>
          </a:ln>
        </p:spPr>
        <p:txBody>
          <a:bodyPr spcFirstLastPara="1" wrap="square" lIns="0" tIns="0" rIns="0" bIns="0" anchor="t" anchorCtr="0">
            <a:noAutofit/>
          </a:bodyPr>
          <a:lstStyle/>
          <a:p>
            <a:pPr marL="241300" marR="0" lvl="0" indent="-247650" algn="l" rtl="0">
              <a:lnSpc>
                <a:spcPct val="161290"/>
              </a:lnSpc>
              <a:spcBef>
                <a:spcPts val="0"/>
              </a:spcBef>
              <a:spcAft>
                <a:spcPts val="0"/>
              </a:spcAft>
              <a:buClr>
                <a:srgbClr val="4C4C4D"/>
              </a:buClr>
              <a:buSzPts val="1100"/>
              <a:buFont typeface="Heebo"/>
              <a:buChar char="•"/>
            </a:pPr>
            <a:r>
              <a:rPr lang="en-US" sz="1100" b="0" i="0" u="none" strike="noStrike" cap="none">
                <a:solidFill>
                  <a:srgbClr val="4C4C4D"/>
                </a:solidFill>
                <a:latin typeface="Heebo"/>
                <a:ea typeface="Heebo"/>
                <a:cs typeface="Heebo"/>
                <a:sym typeface="Heebo"/>
              </a:rPr>
              <a:t>7–20yrs (established career)</a:t>
            </a:r>
            <a:endParaRPr sz="1100" b="0" i="0" u="none" strike="noStrike" cap="none"/>
          </a:p>
        </p:txBody>
      </p:sp>
      <p:sp>
        <p:nvSpPr>
          <p:cNvPr id="352" name="Google Shape;352;g37728cbe701_0_9"/>
          <p:cNvSpPr/>
          <p:nvPr/>
        </p:nvSpPr>
        <p:spPr>
          <a:xfrm>
            <a:off x="3392909" y="4229695"/>
            <a:ext cx="2358300" cy="264600"/>
          </a:xfrm>
          <a:prstGeom prst="rect">
            <a:avLst/>
          </a:prstGeom>
          <a:noFill/>
          <a:ln>
            <a:noFill/>
          </a:ln>
        </p:spPr>
        <p:txBody>
          <a:bodyPr spcFirstLastPara="1" wrap="square" lIns="0" tIns="0" rIns="0" bIns="0" anchor="t" anchorCtr="0">
            <a:noAutofit/>
          </a:bodyPr>
          <a:lstStyle/>
          <a:p>
            <a:pPr marL="241300" marR="0" lvl="0" indent="-247650" algn="l" rtl="0">
              <a:lnSpc>
                <a:spcPct val="161290"/>
              </a:lnSpc>
              <a:spcBef>
                <a:spcPts val="0"/>
              </a:spcBef>
              <a:spcAft>
                <a:spcPts val="0"/>
              </a:spcAft>
              <a:buClr>
                <a:srgbClr val="4C4C4D"/>
              </a:buClr>
              <a:buSzPts val="1100"/>
              <a:buFont typeface="Heebo"/>
              <a:buChar char="•"/>
            </a:pPr>
            <a:r>
              <a:rPr lang="en-US" sz="1100" b="0" i="0" u="none" strike="noStrike" cap="none">
                <a:solidFill>
                  <a:srgbClr val="4C4C4D"/>
                </a:solidFill>
                <a:latin typeface="Heebo"/>
                <a:ea typeface="Heebo"/>
                <a:cs typeface="Heebo"/>
                <a:sym typeface="Heebo"/>
              </a:rPr>
              <a:t>20yrs+ (maximum stability)</a:t>
            </a:r>
            <a:endParaRPr sz="1100" b="0" i="0" u="none" strike="noStrike" cap="none"/>
          </a:p>
        </p:txBody>
      </p:sp>
      <p:sp>
        <p:nvSpPr>
          <p:cNvPr id="353" name="Google Shape;353;g37728cbe701_0_9"/>
          <p:cNvSpPr/>
          <p:nvPr/>
        </p:nvSpPr>
        <p:spPr>
          <a:xfrm>
            <a:off x="3392909" y="4552157"/>
            <a:ext cx="2358300" cy="264600"/>
          </a:xfrm>
          <a:prstGeom prst="rect">
            <a:avLst/>
          </a:prstGeom>
          <a:noFill/>
          <a:ln>
            <a:noFill/>
          </a:ln>
        </p:spPr>
        <p:txBody>
          <a:bodyPr spcFirstLastPara="1" wrap="square" lIns="0" tIns="0" rIns="0" bIns="0" anchor="t" anchorCtr="0">
            <a:noAutofit/>
          </a:bodyPr>
          <a:lstStyle/>
          <a:p>
            <a:pPr marL="241300" marR="0" lvl="0" indent="-247650" algn="l" rtl="0">
              <a:lnSpc>
                <a:spcPct val="161290"/>
              </a:lnSpc>
              <a:spcBef>
                <a:spcPts val="0"/>
              </a:spcBef>
              <a:spcAft>
                <a:spcPts val="0"/>
              </a:spcAft>
              <a:buClr>
                <a:srgbClr val="4C4C4D"/>
              </a:buClr>
              <a:buSzPts val="1100"/>
              <a:buFont typeface="Heebo"/>
              <a:buChar char="•"/>
            </a:pPr>
            <a:r>
              <a:rPr lang="en-US" sz="1100" b="0" i="0" u="none" strike="noStrike" cap="none">
                <a:solidFill>
                  <a:srgbClr val="4C4C4D"/>
                </a:solidFill>
                <a:latin typeface="Heebo"/>
                <a:ea typeface="Heebo"/>
                <a:cs typeface="Heebo"/>
                <a:sym typeface="Heebo"/>
              </a:rPr>
              <a:t>Unknown (for missing values)</a:t>
            </a:r>
            <a:endParaRPr sz="1100" b="0" i="0" u="none" strike="noStrike" cap="none"/>
          </a:p>
        </p:txBody>
      </p:sp>
      <p:sp>
        <p:nvSpPr>
          <p:cNvPr id="354" name="Google Shape;354;g37728cbe701_0_9"/>
          <p:cNvSpPr/>
          <p:nvPr/>
        </p:nvSpPr>
        <p:spPr>
          <a:xfrm>
            <a:off x="3392909" y="4915992"/>
            <a:ext cx="2358300" cy="793800"/>
          </a:xfrm>
          <a:prstGeom prst="rect">
            <a:avLst/>
          </a:prstGeom>
          <a:noFill/>
          <a:ln>
            <a:noFill/>
          </a:ln>
        </p:spPr>
        <p:txBody>
          <a:bodyPr spcFirstLastPara="1" wrap="square" lIns="0" tIns="0" rIns="0" bIns="0" anchor="t" anchorCtr="0">
            <a:noAutofit/>
          </a:bodyPr>
          <a:lstStyle/>
          <a:p>
            <a:pPr marL="0" marR="0" lvl="0" indent="0" algn="l" rtl="0">
              <a:lnSpc>
                <a:spcPct val="161290"/>
              </a:lnSpc>
              <a:spcBef>
                <a:spcPts val="0"/>
              </a:spcBef>
              <a:spcAft>
                <a:spcPts val="0"/>
              </a:spcAft>
              <a:buClr>
                <a:srgbClr val="4C4C4D"/>
              </a:buClr>
              <a:buSzPts val="1100"/>
              <a:buFont typeface="Heebo"/>
              <a:buNone/>
            </a:pPr>
            <a:r>
              <a:rPr lang="en-US" sz="1100" b="0" i="0" u="none" strike="noStrike" cap="none">
                <a:solidFill>
                  <a:srgbClr val="4C4C4D"/>
                </a:solidFill>
                <a:latin typeface="Heebo"/>
                <a:ea typeface="Heebo"/>
                <a:cs typeface="Heebo"/>
                <a:sym typeface="Heebo"/>
              </a:rPr>
              <a:t>Also imputed missing values in original numeric column with </a:t>
            </a:r>
            <a:r>
              <a:rPr lang="en-US" sz="1100" b="1" i="0" u="none" strike="noStrike" cap="none">
                <a:solidFill>
                  <a:srgbClr val="2150FE"/>
                </a:solidFill>
                <a:latin typeface="Heebo"/>
                <a:ea typeface="Heebo"/>
                <a:cs typeface="Heebo"/>
                <a:sym typeface="Heebo"/>
              </a:rPr>
              <a:t>median</a:t>
            </a:r>
            <a:r>
              <a:rPr lang="en-US" sz="1100" b="0" i="0" u="none" strike="noStrike" cap="none">
                <a:solidFill>
                  <a:srgbClr val="4C4C4D"/>
                </a:solidFill>
                <a:latin typeface="Heebo"/>
                <a:ea typeface="Heebo"/>
                <a:cs typeface="Heebo"/>
                <a:sym typeface="Heebo"/>
              </a:rPr>
              <a:t> for model feature diversity.</a:t>
            </a:r>
            <a:endParaRPr sz="1100" b="0" i="0" u="none" strike="noStrike" cap="none"/>
          </a:p>
        </p:txBody>
      </p:sp>
      <p:sp>
        <p:nvSpPr>
          <p:cNvPr id="355" name="Google Shape;355;g37728cbe701_0_9"/>
          <p:cNvSpPr/>
          <p:nvPr/>
        </p:nvSpPr>
        <p:spPr>
          <a:xfrm>
            <a:off x="6013252" y="1604268"/>
            <a:ext cx="2634600" cy="4744800"/>
          </a:xfrm>
          <a:prstGeom prst="roundRect">
            <a:avLst>
              <a:gd name="adj" fmla="val 2603"/>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356" name="Google Shape;356;g37728cbe701_0_9"/>
          <p:cNvSpPr/>
          <p:nvPr/>
        </p:nvSpPr>
        <p:spPr>
          <a:xfrm>
            <a:off x="6013252" y="1585218"/>
            <a:ext cx="2634600" cy="76200"/>
          </a:xfrm>
          <a:prstGeom prst="roundRect">
            <a:avLst>
              <a:gd name="adj" fmla="val 32558"/>
            </a:avLst>
          </a:prstGeom>
          <a:solidFill>
            <a:srgbClr val="2150FE"/>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357" name="Google Shape;357;g37728cbe701_0_9"/>
          <p:cNvSpPr/>
          <p:nvPr/>
        </p:nvSpPr>
        <p:spPr>
          <a:xfrm>
            <a:off x="7144494" y="1356221"/>
            <a:ext cx="372000" cy="495900"/>
          </a:xfrm>
          <a:prstGeom prst="roundRect">
            <a:avLst>
              <a:gd name="adj" fmla="val 153600"/>
            </a:avLst>
          </a:prstGeom>
          <a:solidFill>
            <a:srgbClr val="2150FE"/>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358" name="Google Shape;358;g37728cbe701_0_9"/>
          <p:cNvSpPr/>
          <p:nvPr/>
        </p:nvSpPr>
        <p:spPr>
          <a:xfrm>
            <a:off x="7256115" y="1480244"/>
            <a:ext cx="148800" cy="24810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FFFFFF"/>
              </a:buClr>
              <a:buSzPts val="1300"/>
              <a:buFont typeface="Crimson Pro"/>
              <a:buNone/>
            </a:pPr>
            <a:r>
              <a:rPr lang="en-US" sz="1300" b="0" i="0" u="none" strike="noStrike" cap="none">
                <a:solidFill>
                  <a:srgbClr val="FFFFFF"/>
                </a:solidFill>
                <a:latin typeface="Crimson Pro"/>
                <a:ea typeface="Crimson Pro"/>
                <a:cs typeface="Crimson Pro"/>
                <a:sym typeface="Crimson Pro"/>
              </a:rPr>
              <a:t>3</a:t>
            </a:r>
            <a:endParaRPr sz="1300" b="0" i="0" u="none" strike="noStrike" cap="none"/>
          </a:p>
        </p:txBody>
      </p:sp>
      <p:sp>
        <p:nvSpPr>
          <p:cNvPr id="359" name="Google Shape;359;g37728cbe701_0_9"/>
          <p:cNvSpPr/>
          <p:nvPr/>
        </p:nvSpPr>
        <p:spPr>
          <a:xfrm>
            <a:off x="6151513" y="2017713"/>
            <a:ext cx="2358000" cy="516900"/>
          </a:xfrm>
          <a:prstGeom prst="rect">
            <a:avLst/>
          </a:prstGeom>
          <a:noFill/>
          <a:ln>
            <a:noFill/>
          </a:ln>
        </p:spPr>
        <p:txBody>
          <a:bodyPr spcFirstLastPara="1" wrap="square" lIns="0" tIns="0" rIns="0" bIns="0" anchor="t" anchorCtr="0">
            <a:noAutofit/>
          </a:bodyPr>
          <a:lstStyle/>
          <a:p>
            <a:pPr marL="0" marR="0" lvl="0" indent="0" algn="l" rtl="0">
              <a:lnSpc>
                <a:spcPct val="123076"/>
              </a:lnSpc>
              <a:spcBef>
                <a:spcPts val="0"/>
              </a:spcBef>
              <a:spcAft>
                <a:spcPts val="0"/>
              </a:spcAft>
              <a:buClr>
                <a:srgbClr val="4C4C4D"/>
              </a:buClr>
              <a:buSzPts val="1400"/>
              <a:buFont typeface="Crimson Pro"/>
              <a:buNone/>
            </a:pPr>
            <a:r>
              <a:rPr lang="en-US" sz="1400" b="0" i="0" u="none" strike="noStrike" cap="none">
                <a:solidFill>
                  <a:srgbClr val="4C4C4D"/>
                </a:solidFill>
                <a:latin typeface="Crimson Pro"/>
                <a:ea typeface="Crimson Pro"/>
                <a:cs typeface="Crimson Pro"/>
                <a:sym typeface="Crimson Pro"/>
              </a:rPr>
              <a:t>Missing Value Treatment &amp; Categorical Encoding</a:t>
            </a:r>
            <a:endParaRPr sz="1400" b="0" i="0" u="none" strike="noStrike" cap="none"/>
          </a:p>
        </p:txBody>
      </p:sp>
      <p:sp>
        <p:nvSpPr>
          <p:cNvPr id="360" name="Google Shape;360;g37728cbe701_0_9"/>
          <p:cNvSpPr/>
          <p:nvPr/>
        </p:nvSpPr>
        <p:spPr>
          <a:xfrm>
            <a:off x="6151513" y="2633861"/>
            <a:ext cx="2358000" cy="793800"/>
          </a:xfrm>
          <a:prstGeom prst="rect">
            <a:avLst/>
          </a:prstGeom>
          <a:noFill/>
          <a:ln>
            <a:noFill/>
          </a:ln>
        </p:spPr>
        <p:txBody>
          <a:bodyPr spcFirstLastPara="1" wrap="square" lIns="0" tIns="0" rIns="0" bIns="0" anchor="t" anchorCtr="0">
            <a:noAutofit/>
          </a:bodyPr>
          <a:lstStyle/>
          <a:p>
            <a:pPr marL="0" marR="0" lvl="0" indent="0" algn="l" rtl="0">
              <a:lnSpc>
                <a:spcPct val="161290"/>
              </a:lnSpc>
              <a:spcBef>
                <a:spcPts val="0"/>
              </a:spcBef>
              <a:spcAft>
                <a:spcPts val="0"/>
              </a:spcAft>
              <a:buClr>
                <a:srgbClr val="4C4C4D"/>
              </a:buClr>
              <a:buSzPts val="1100"/>
              <a:buFont typeface="Heebo"/>
              <a:buNone/>
            </a:pPr>
            <a:r>
              <a:rPr lang="en-US" sz="1100" b="0" i="0" u="none" strike="noStrike" cap="none">
                <a:solidFill>
                  <a:srgbClr val="4C4C4D"/>
                </a:solidFill>
                <a:latin typeface="Heebo"/>
                <a:ea typeface="Heebo"/>
                <a:cs typeface="Heebo"/>
                <a:sym typeface="Heebo"/>
              </a:rPr>
              <a:t>Applied </a:t>
            </a:r>
            <a:r>
              <a:rPr lang="en-US" sz="1100" b="1" i="0" u="none" strike="noStrike" cap="none">
                <a:solidFill>
                  <a:srgbClr val="2150FE"/>
                </a:solidFill>
                <a:latin typeface="Heebo"/>
                <a:ea typeface="Heebo"/>
                <a:cs typeface="Heebo"/>
                <a:sym typeface="Heebo"/>
              </a:rPr>
              <a:t>median imputation</a:t>
            </a:r>
            <a:r>
              <a:rPr lang="en-US" sz="1100" b="0" i="0" u="none" strike="noStrike" cap="none">
                <a:solidFill>
                  <a:srgbClr val="4C4C4D"/>
                </a:solidFill>
                <a:latin typeface="Heebo"/>
                <a:ea typeface="Heebo"/>
                <a:cs typeface="Heebo"/>
                <a:sym typeface="Heebo"/>
              </a:rPr>
              <a:t> to critical numeric features (person_emp_length, loan_int_rate).</a:t>
            </a:r>
            <a:endParaRPr sz="1100" b="0" i="0" u="none" strike="noStrike" cap="none"/>
          </a:p>
        </p:txBody>
      </p:sp>
      <p:sp>
        <p:nvSpPr>
          <p:cNvPr id="361" name="Google Shape;361;g37728cbe701_0_9"/>
          <p:cNvSpPr/>
          <p:nvPr/>
        </p:nvSpPr>
        <p:spPr>
          <a:xfrm>
            <a:off x="6151513" y="3526929"/>
            <a:ext cx="2358000" cy="529200"/>
          </a:xfrm>
          <a:prstGeom prst="rect">
            <a:avLst/>
          </a:prstGeom>
          <a:noFill/>
          <a:ln>
            <a:noFill/>
          </a:ln>
        </p:spPr>
        <p:txBody>
          <a:bodyPr spcFirstLastPara="1" wrap="square" lIns="0" tIns="0" rIns="0" bIns="0" anchor="t" anchorCtr="0">
            <a:noAutofit/>
          </a:bodyPr>
          <a:lstStyle/>
          <a:p>
            <a:pPr marL="0" marR="0" lvl="0" indent="0" algn="l" rtl="0">
              <a:lnSpc>
                <a:spcPct val="161290"/>
              </a:lnSpc>
              <a:spcBef>
                <a:spcPts val="0"/>
              </a:spcBef>
              <a:spcAft>
                <a:spcPts val="0"/>
              </a:spcAft>
              <a:buClr>
                <a:srgbClr val="4C4C4D"/>
              </a:buClr>
              <a:buSzPts val="1100"/>
              <a:buFont typeface="Heebo"/>
              <a:buNone/>
            </a:pPr>
            <a:r>
              <a:rPr lang="en-US" sz="1100" b="0" i="0" u="none" strike="noStrike" cap="none">
                <a:solidFill>
                  <a:srgbClr val="4C4C4D"/>
                </a:solidFill>
                <a:latin typeface="Heebo"/>
                <a:ea typeface="Heebo"/>
                <a:cs typeface="Heebo"/>
                <a:sym typeface="Heebo"/>
              </a:rPr>
              <a:t>Implemented </a:t>
            </a:r>
            <a:r>
              <a:rPr lang="en-US" sz="1100" b="1" i="0" u="none" strike="noStrike" cap="none">
                <a:solidFill>
                  <a:srgbClr val="4C4C4D"/>
                </a:solidFill>
                <a:latin typeface="Heebo"/>
                <a:ea typeface="Heebo"/>
                <a:cs typeface="Heebo"/>
                <a:sym typeface="Heebo"/>
              </a:rPr>
              <a:t>one-hot encoding</a:t>
            </a:r>
            <a:r>
              <a:rPr lang="en-US" sz="1100" b="0" i="0" u="none" strike="noStrike" cap="none">
                <a:solidFill>
                  <a:srgbClr val="4C4C4D"/>
                </a:solidFill>
                <a:latin typeface="Heebo"/>
                <a:ea typeface="Heebo"/>
                <a:cs typeface="Heebo"/>
                <a:sym typeface="Heebo"/>
              </a:rPr>
              <a:t> with drop_first=True on:</a:t>
            </a:r>
            <a:endParaRPr sz="1100" b="0" i="0" u="none" strike="noStrike" cap="none"/>
          </a:p>
        </p:txBody>
      </p:sp>
      <p:sp>
        <p:nvSpPr>
          <p:cNvPr id="362" name="Google Shape;362;g37728cbe701_0_9"/>
          <p:cNvSpPr/>
          <p:nvPr/>
        </p:nvSpPr>
        <p:spPr>
          <a:xfrm>
            <a:off x="6151513" y="4155381"/>
            <a:ext cx="2358000" cy="529200"/>
          </a:xfrm>
          <a:prstGeom prst="rect">
            <a:avLst/>
          </a:prstGeom>
          <a:noFill/>
          <a:ln>
            <a:noFill/>
          </a:ln>
        </p:spPr>
        <p:txBody>
          <a:bodyPr spcFirstLastPara="1" wrap="square" lIns="0" tIns="0" rIns="0" bIns="0" anchor="t" anchorCtr="0">
            <a:noAutofit/>
          </a:bodyPr>
          <a:lstStyle/>
          <a:p>
            <a:pPr marL="241300" marR="0" lvl="0" indent="-247650" algn="l" rtl="0">
              <a:lnSpc>
                <a:spcPct val="161290"/>
              </a:lnSpc>
              <a:spcBef>
                <a:spcPts val="0"/>
              </a:spcBef>
              <a:spcAft>
                <a:spcPts val="0"/>
              </a:spcAft>
              <a:buClr>
                <a:srgbClr val="4C4C4D"/>
              </a:buClr>
              <a:buSzPts val="1100"/>
              <a:buFont typeface="Heebo"/>
              <a:buChar char="•"/>
            </a:pPr>
            <a:r>
              <a:rPr lang="en-US" sz="1100" b="0" i="0" u="none" strike="noStrike" cap="none">
                <a:solidFill>
                  <a:srgbClr val="4C4C4D"/>
                </a:solidFill>
                <a:latin typeface="Heebo"/>
                <a:ea typeface="Heebo"/>
                <a:cs typeface="Heebo"/>
                <a:sym typeface="Heebo"/>
              </a:rPr>
              <a:t>loan_grade, loan_intent, person_home_ownership</a:t>
            </a:r>
            <a:endParaRPr sz="1100" b="0" i="0" u="none" strike="noStrike" cap="none"/>
          </a:p>
        </p:txBody>
      </p:sp>
      <p:sp>
        <p:nvSpPr>
          <p:cNvPr id="363" name="Google Shape;363;g37728cbe701_0_9"/>
          <p:cNvSpPr/>
          <p:nvPr/>
        </p:nvSpPr>
        <p:spPr>
          <a:xfrm>
            <a:off x="6151513" y="4742458"/>
            <a:ext cx="2358000" cy="529200"/>
          </a:xfrm>
          <a:prstGeom prst="rect">
            <a:avLst/>
          </a:prstGeom>
          <a:noFill/>
          <a:ln>
            <a:noFill/>
          </a:ln>
        </p:spPr>
        <p:txBody>
          <a:bodyPr spcFirstLastPara="1" wrap="square" lIns="0" tIns="0" rIns="0" bIns="0" anchor="t" anchorCtr="0">
            <a:noAutofit/>
          </a:bodyPr>
          <a:lstStyle/>
          <a:p>
            <a:pPr marL="241300" marR="0" lvl="0" indent="-247650" algn="l" rtl="0">
              <a:lnSpc>
                <a:spcPct val="161290"/>
              </a:lnSpc>
              <a:spcBef>
                <a:spcPts val="0"/>
              </a:spcBef>
              <a:spcAft>
                <a:spcPts val="0"/>
              </a:spcAft>
              <a:buClr>
                <a:srgbClr val="4C4C4D"/>
              </a:buClr>
              <a:buSzPts val="1100"/>
              <a:buFont typeface="Heebo"/>
              <a:buChar char="•"/>
            </a:pPr>
            <a:r>
              <a:rPr lang="en-US" sz="1100" b="0" i="0" u="none" strike="noStrike" cap="none">
                <a:solidFill>
                  <a:srgbClr val="4C4C4D"/>
                </a:solidFill>
                <a:latin typeface="Heebo"/>
                <a:ea typeface="Heebo"/>
                <a:cs typeface="Heebo"/>
                <a:sym typeface="Heebo"/>
              </a:rPr>
              <a:t>cb_person_default_on_file, emp_length_bin</a:t>
            </a:r>
            <a:endParaRPr sz="1100" b="0" i="0" u="none" strike="noStrike" cap="none"/>
          </a:p>
        </p:txBody>
      </p:sp>
      <p:sp>
        <p:nvSpPr>
          <p:cNvPr id="364" name="Google Shape;364;g37728cbe701_0_9"/>
          <p:cNvSpPr/>
          <p:nvPr/>
        </p:nvSpPr>
        <p:spPr>
          <a:xfrm>
            <a:off x="6151513" y="5370909"/>
            <a:ext cx="2358000" cy="793800"/>
          </a:xfrm>
          <a:prstGeom prst="rect">
            <a:avLst/>
          </a:prstGeom>
          <a:noFill/>
          <a:ln>
            <a:noFill/>
          </a:ln>
        </p:spPr>
        <p:txBody>
          <a:bodyPr spcFirstLastPara="1" wrap="square" lIns="0" tIns="0" rIns="0" bIns="0" anchor="t" anchorCtr="0">
            <a:noAutofit/>
          </a:bodyPr>
          <a:lstStyle/>
          <a:p>
            <a:pPr marL="0" marR="0" lvl="0" indent="0" algn="l" rtl="0">
              <a:lnSpc>
                <a:spcPct val="161290"/>
              </a:lnSpc>
              <a:spcBef>
                <a:spcPts val="0"/>
              </a:spcBef>
              <a:spcAft>
                <a:spcPts val="0"/>
              </a:spcAft>
              <a:buClr>
                <a:srgbClr val="4C4C4D"/>
              </a:buClr>
              <a:buSzPts val="1100"/>
              <a:buFont typeface="Heebo"/>
              <a:buNone/>
            </a:pPr>
            <a:r>
              <a:rPr lang="en-US" sz="1100" b="0" i="0" u="none" strike="noStrike" cap="none">
                <a:solidFill>
                  <a:srgbClr val="4C4C4D"/>
                </a:solidFill>
                <a:latin typeface="Heebo"/>
                <a:ea typeface="Heebo"/>
                <a:cs typeface="Heebo"/>
                <a:sym typeface="Heebo"/>
              </a:rPr>
              <a:t>Dropping first category prevents multicollinearity while preserving information.</a:t>
            </a:r>
            <a:endParaRPr sz="1100" b="0" i="0" u="none" strike="noStrike" cap="non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37655a9a87c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Arial"/>
                <a:ea typeface="Arial"/>
                <a:cs typeface="Arial"/>
                <a:sym typeface="Arial"/>
              </a:rPr>
              <a:t>Agenda</a:t>
            </a:r>
            <a:endParaRPr>
              <a:latin typeface="Arial"/>
              <a:ea typeface="Arial"/>
              <a:cs typeface="Arial"/>
              <a:sym typeface="Arial"/>
            </a:endParaRPr>
          </a:p>
        </p:txBody>
      </p:sp>
      <p:sp>
        <p:nvSpPr>
          <p:cNvPr id="181" name="Google Shape;181;g37655a9a87c_0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298450" algn="l" rtl="0">
              <a:lnSpc>
                <a:spcPct val="90000"/>
              </a:lnSpc>
              <a:spcBef>
                <a:spcPts val="360"/>
              </a:spcBef>
              <a:spcAft>
                <a:spcPts val="0"/>
              </a:spcAft>
              <a:buSzPts val="1100"/>
              <a:buAutoNum type="arabicPeriod"/>
            </a:pPr>
            <a:r>
              <a:rPr lang="en-US" sz="2500">
                <a:latin typeface="Arial"/>
                <a:ea typeface="Arial"/>
                <a:cs typeface="Arial"/>
                <a:sym typeface="Arial"/>
              </a:rPr>
              <a:t>Problem Definition</a:t>
            </a:r>
            <a:endParaRPr sz="2500">
              <a:latin typeface="Arial"/>
              <a:ea typeface="Arial"/>
              <a:cs typeface="Arial"/>
              <a:sym typeface="Arial"/>
            </a:endParaRPr>
          </a:p>
          <a:p>
            <a:pPr marL="457200" lvl="0" indent="-298450" algn="l" rtl="0">
              <a:lnSpc>
                <a:spcPct val="90000"/>
              </a:lnSpc>
              <a:spcBef>
                <a:spcPts val="0"/>
              </a:spcBef>
              <a:spcAft>
                <a:spcPts val="0"/>
              </a:spcAft>
              <a:buSzPts val="1100"/>
              <a:buAutoNum type="arabicPeriod"/>
            </a:pPr>
            <a:r>
              <a:rPr lang="en-US" sz="2500">
                <a:latin typeface="Arial"/>
                <a:ea typeface="Arial"/>
                <a:cs typeface="Arial"/>
                <a:sym typeface="Arial"/>
              </a:rPr>
              <a:t>Literature survey</a:t>
            </a:r>
            <a:endParaRPr sz="2500">
              <a:latin typeface="Arial"/>
              <a:ea typeface="Arial"/>
              <a:cs typeface="Arial"/>
              <a:sym typeface="Arial"/>
            </a:endParaRPr>
          </a:p>
          <a:p>
            <a:pPr marL="457200" lvl="0" indent="-298450" algn="l" rtl="0">
              <a:lnSpc>
                <a:spcPct val="90000"/>
              </a:lnSpc>
              <a:spcBef>
                <a:spcPts val="0"/>
              </a:spcBef>
              <a:spcAft>
                <a:spcPts val="0"/>
              </a:spcAft>
              <a:buSzPts val="1100"/>
              <a:buAutoNum type="arabicPeriod"/>
            </a:pPr>
            <a:r>
              <a:rPr lang="en-US" sz="2500">
                <a:latin typeface="Arial"/>
                <a:ea typeface="Arial"/>
                <a:cs typeface="Arial"/>
                <a:sym typeface="Arial"/>
              </a:rPr>
              <a:t>Data</a:t>
            </a:r>
            <a:endParaRPr sz="2500">
              <a:latin typeface="Arial"/>
              <a:ea typeface="Arial"/>
              <a:cs typeface="Arial"/>
              <a:sym typeface="Arial"/>
            </a:endParaRPr>
          </a:p>
          <a:p>
            <a:pPr marL="457200" lvl="0" indent="-298450" algn="l" rtl="0">
              <a:lnSpc>
                <a:spcPct val="90000"/>
              </a:lnSpc>
              <a:spcBef>
                <a:spcPts val="0"/>
              </a:spcBef>
              <a:spcAft>
                <a:spcPts val="0"/>
              </a:spcAft>
              <a:buSzPts val="1100"/>
              <a:buAutoNum type="arabicPeriod"/>
            </a:pPr>
            <a:r>
              <a:rPr lang="en-US" sz="2500">
                <a:latin typeface="Arial"/>
                <a:ea typeface="Arial"/>
                <a:cs typeface="Arial"/>
                <a:sym typeface="Arial"/>
              </a:rPr>
              <a:t>EDA</a:t>
            </a:r>
            <a:endParaRPr sz="2500">
              <a:latin typeface="Arial"/>
              <a:ea typeface="Arial"/>
              <a:cs typeface="Arial"/>
              <a:sym typeface="Arial"/>
            </a:endParaRPr>
          </a:p>
          <a:p>
            <a:pPr marL="457200" lvl="0" indent="-298450" algn="l" rtl="0">
              <a:lnSpc>
                <a:spcPct val="90000"/>
              </a:lnSpc>
              <a:spcBef>
                <a:spcPts val="0"/>
              </a:spcBef>
              <a:spcAft>
                <a:spcPts val="0"/>
              </a:spcAft>
              <a:buSzPts val="1100"/>
              <a:buAutoNum type="arabicPeriod"/>
            </a:pPr>
            <a:r>
              <a:rPr lang="en-US" sz="2500">
                <a:latin typeface="Arial"/>
                <a:ea typeface="Arial"/>
                <a:cs typeface="Arial"/>
                <a:sym typeface="Arial"/>
              </a:rPr>
              <a:t>Model architectures</a:t>
            </a:r>
            <a:endParaRPr sz="2500">
              <a:latin typeface="Arial"/>
              <a:ea typeface="Arial"/>
              <a:cs typeface="Arial"/>
              <a:sym typeface="Arial"/>
            </a:endParaRPr>
          </a:p>
          <a:p>
            <a:pPr marL="457200" lvl="0" indent="-298450" algn="l" rtl="0">
              <a:lnSpc>
                <a:spcPct val="90000"/>
              </a:lnSpc>
              <a:spcBef>
                <a:spcPts val="0"/>
              </a:spcBef>
              <a:spcAft>
                <a:spcPts val="0"/>
              </a:spcAft>
              <a:buSzPts val="1100"/>
              <a:buAutoNum type="arabicPeriod"/>
            </a:pPr>
            <a:r>
              <a:rPr lang="en-US" sz="2500">
                <a:latin typeface="Arial"/>
                <a:ea typeface="Arial"/>
                <a:cs typeface="Arial"/>
                <a:sym typeface="Arial"/>
              </a:rPr>
              <a:t>Model training and testing</a:t>
            </a:r>
            <a:endParaRPr sz="2500">
              <a:latin typeface="Arial"/>
              <a:ea typeface="Arial"/>
              <a:cs typeface="Arial"/>
              <a:sym typeface="Arial"/>
            </a:endParaRPr>
          </a:p>
          <a:p>
            <a:pPr marL="457200" lvl="0" indent="-298450" algn="l" rtl="0">
              <a:lnSpc>
                <a:spcPct val="90000"/>
              </a:lnSpc>
              <a:spcBef>
                <a:spcPts val="0"/>
              </a:spcBef>
              <a:spcAft>
                <a:spcPts val="0"/>
              </a:spcAft>
              <a:buSzPts val="1100"/>
              <a:buAutoNum type="arabicPeriod"/>
            </a:pPr>
            <a:r>
              <a:rPr lang="en-US" sz="2500">
                <a:latin typeface="Arial"/>
                <a:ea typeface="Arial"/>
                <a:cs typeface="Arial"/>
                <a:sym typeface="Arial"/>
              </a:rPr>
              <a:t>Result analysis</a:t>
            </a:r>
            <a:endParaRPr sz="2500">
              <a:latin typeface="Arial"/>
              <a:ea typeface="Arial"/>
              <a:cs typeface="Arial"/>
              <a:sym typeface="Arial"/>
            </a:endParaRPr>
          </a:p>
          <a:p>
            <a:pPr marL="457200" lvl="0" indent="-298450" algn="l" rtl="0">
              <a:lnSpc>
                <a:spcPct val="90000"/>
              </a:lnSpc>
              <a:spcBef>
                <a:spcPts val="0"/>
              </a:spcBef>
              <a:spcAft>
                <a:spcPts val="0"/>
              </a:spcAft>
              <a:buSzPts val="1100"/>
              <a:buAutoNum type="arabicPeriod"/>
            </a:pPr>
            <a:r>
              <a:rPr lang="en-US" sz="2500">
                <a:latin typeface="Arial"/>
                <a:ea typeface="Arial"/>
                <a:cs typeface="Arial"/>
                <a:sym typeface="Arial"/>
              </a:rPr>
              <a:t>Model optimization</a:t>
            </a:r>
            <a:endParaRPr sz="2500">
              <a:latin typeface="Arial"/>
              <a:ea typeface="Arial"/>
              <a:cs typeface="Arial"/>
              <a:sym typeface="Arial"/>
            </a:endParaRPr>
          </a:p>
          <a:p>
            <a:pPr marL="457200" lvl="0" indent="-298450" algn="l" rtl="0">
              <a:lnSpc>
                <a:spcPct val="90000"/>
              </a:lnSpc>
              <a:spcBef>
                <a:spcPts val="0"/>
              </a:spcBef>
              <a:spcAft>
                <a:spcPts val="0"/>
              </a:spcAft>
              <a:buSzPts val="1100"/>
              <a:buAutoNum type="arabicPeriod"/>
            </a:pPr>
            <a:r>
              <a:rPr lang="en-US" sz="2500">
                <a:latin typeface="Arial"/>
                <a:ea typeface="Arial"/>
                <a:cs typeface="Arial"/>
                <a:sym typeface="Arial"/>
              </a:rPr>
              <a:t>Results analysis and conclusions</a:t>
            </a:r>
            <a:endParaRPr sz="2500">
              <a:latin typeface="Arial"/>
              <a:ea typeface="Arial"/>
              <a:cs typeface="Arial"/>
              <a:sym typeface="Arial"/>
            </a:endParaRPr>
          </a:p>
          <a:p>
            <a:pPr marL="457200" lvl="0" indent="-298450" algn="l" rtl="0">
              <a:lnSpc>
                <a:spcPct val="90000"/>
              </a:lnSpc>
              <a:spcBef>
                <a:spcPts val="0"/>
              </a:spcBef>
              <a:spcAft>
                <a:spcPts val="0"/>
              </a:spcAft>
              <a:buSzPts val="1100"/>
              <a:buAutoNum type="arabicPeriod"/>
            </a:pPr>
            <a:r>
              <a:rPr lang="en-US" sz="2500">
                <a:latin typeface="Arial"/>
                <a:ea typeface="Arial"/>
                <a:cs typeface="Arial"/>
                <a:sym typeface="Arial"/>
              </a:rPr>
              <a:t>Q&amp;A</a:t>
            </a:r>
            <a:endParaRPr sz="25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g376e77c1851_0_127"/>
          <p:cNvSpPr/>
          <p:nvPr/>
        </p:nvSpPr>
        <p:spPr>
          <a:xfrm>
            <a:off x="496129" y="1918000"/>
            <a:ext cx="2574900" cy="258600"/>
          </a:xfrm>
          <a:prstGeom prst="rect">
            <a:avLst/>
          </a:prstGeom>
          <a:noFill/>
          <a:ln>
            <a:noFill/>
          </a:ln>
        </p:spPr>
        <p:txBody>
          <a:bodyPr spcFirstLastPara="1" wrap="square" lIns="0" tIns="0" rIns="0" bIns="0" anchor="t" anchorCtr="0">
            <a:noAutofit/>
          </a:bodyPr>
          <a:lstStyle/>
          <a:p>
            <a:pPr marL="0" marR="0" lvl="0" indent="0" algn="l" rtl="0">
              <a:lnSpc>
                <a:spcPct val="123076"/>
              </a:lnSpc>
              <a:spcBef>
                <a:spcPts val="0"/>
              </a:spcBef>
              <a:spcAft>
                <a:spcPts val="0"/>
              </a:spcAft>
              <a:buClr>
                <a:srgbClr val="152D47"/>
              </a:buClr>
              <a:buSzPts val="1400"/>
              <a:buFont typeface="Crimson Pro"/>
              <a:buNone/>
            </a:pPr>
            <a:r>
              <a:rPr lang="en-US" sz="1400" i="0" u="none" strike="noStrike" cap="none">
                <a:solidFill>
                  <a:srgbClr val="152D47"/>
                </a:solidFill>
              </a:rPr>
              <a:t>Key Insights from EDA</a:t>
            </a:r>
            <a:endParaRPr sz="1400" i="0" u="none" strike="noStrike" cap="none"/>
          </a:p>
        </p:txBody>
      </p:sp>
      <p:sp>
        <p:nvSpPr>
          <p:cNvPr id="371" name="Google Shape;371;g376e77c1851_0_127"/>
          <p:cNvSpPr/>
          <p:nvPr/>
        </p:nvSpPr>
        <p:spPr>
          <a:xfrm>
            <a:off x="496125" y="2341750"/>
            <a:ext cx="4231800" cy="322500"/>
          </a:xfrm>
          <a:prstGeom prst="rect">
            <a:avLst/>
          </a:prstGeom>
          <a:noFill/>
          <a:ln>
            <a:noFill/>
          </a:ln>
        </p:spPr>
        <p:txBody>
          <a:bodyPr spcFirstLastPara="1" wrap="square" lIns="0" tIns="0" rIns="0" bIns="0" anchor="t" anchorCtr="0">
            <a:noAutofit/>
          </a:bodyPr>
          <a:lstStyle/>
          <a:p>
            <a:pPr marL="241300" marR="0" lvl="0" indent="-247650" algn="l" rtl="0">
              <a:lnSpc>
                <a:spcPct val="161290"/>
              </a:lnSpc>
              <a:spcBef>
                <a:spcPts val="0"/>
              </a:spcBef>
              <a:spcAft>
                <a:spcPts val="0"/>
              </a:spcAft>
              <a:buClr>
                <a:srgbClr val="4C4C4D"/>
              </a:buClr>
              <a:buSzPts val="1100"/>
              <a:buChar char="•"/>
            </a:pPr>
            <a:r>
              <a:rPr lang="en-US" sz="1100" i="0" u="none" strike="noStrike" cap="none">
                <a:solidFill>
                  <a:srgbClr val="4C4C4D"/>
                </a:solidFill>
              </a:rPr>
              <a:t>Strongest predictors: income level, loan purpose, prior defaults</a:t>
            </a:r>
            <a:endParaRPr sz="1100" i="0" u="none" strike="noStrike" cap="none"/>
          </a:p>
        </p:txBody>
      </p:sp>
      <p:sp>
        <p:nvSpPr>
          <p:cNvPr id="372" name="Google Shape;372;g376e77c1851_0_127"/>
          <p:cNvSpPr/>
          <p:nvPr/>
        </p:nvSpPr>
        <p:spPr>
          <a:xfrm>
            <a:off x="496119" y="2986683"/>
            <a:ext cx="3924600" cy="264600"/>
          </a:xfrm>
          <a:prstGeom prst="rect">
            <a:avLst/>
          </a:prstGeom>
          <a:noFill/>
          <a:ln>
            <a:noFill/>
          </a:ln>
        </p:spPr>
        <p:txBody>
          <a:bodyPr spcFirstLastPara="1" wrap="square" lIns="0" tIns="0" rIns="0" bIns="0" anchor="t" anchorCtr="0">
            <a:noAutofit/>
          </a:bodyPr>
          <a:lstStyle/>
          <a:p>
            <a:pPr marL="241300" marR="0" lvl="0" indent="-247650" algn="l" rtl="0">
              <a:lnSpc>
                <a:spcPct val="161290"/>
              </a:lnSpc>
              <a:spcBef>
                <a:spcPts val="0"/>
              </a:spcBef>
              <a:spcAft>
                <a:spcPts val="0"/>
              </a:spcAft>
              <a:buClr>
                <a:srgbClr val="4C4C4D"/>
              </a:buClr>
              <a:buSzPts val="1100"/>
              <a:buChar char="•"/>
            </a:pPr>
            <a:r>
              <a:rPr lang="en-US" sz="1100" i="0" u="none" strike="noStrike" cap="none">
                <a:solidFill>
                  <a:srgbClr val="4C4C4D"/>
                </a:solidFill>
              </a:rPr>
              <a:t>Engineered features captured non-linear relationships</a:t>
            </a:r>
            <a:endParaRPr sz="1100" i="0" u="none" strike="noStrike" cap="none"/>
          </a:p>
        </p:txBody>
      </p:sp>
      <p:sp>
        <p:nvSpPr>
          <p:cNvPr id="373" name="Google Shape;373;g376e77c1851_0_127"/>
          <p:cNvSpPr/>
          <p:nvPr/>
        </p:nvSpPr>
        <p:spPr>
          <a:xfrm>
            <a:off x="496125" y="3631594"/>
            <a:ext cx="3924600" cy="529200"/>
          </a:xfrm>
          <a:prstGeom prst="rect">
            <a:avLst/>
          </a:prstGeom>
          <a:noFill/>
          <a:ln>
            <a:noFill/>
          </a:ln>
        </p:spPr>
        <p:txBody>
          <a:bodyPr spcFirstLastPara="1" wrap="square" lIns="0" tIns="0" rIns="0" bIns="0" anchor="t" anchorCtr="0">
            <a:noAutofit/>
          </a:bodyPr>
          <a:lstStyle/>
          <a:p>
            <a:pPr marL="241300" marR="0" lvl="0" indent="-247650" algn="l" rtl="0">
              <a:lnSpc>
                <a:spcPct val="161290"/>
              </a:lnSpc>
              <a:spcBef>
                <a:spcPts val="0"/>
              </a:spcBef>
              <a:spcAft>
                <a:spcPts val="0"/>
              </a:spcAft>
              <a:buClr>
                <a:srgbClr val="4C4C4D"/>
              </a:buClr>
              <a:buSzPts val="1100"/>
              <a:buChar char="•"/>
            </a:pPr>
            <a:r>
              <a:rPr lang="en-US" sz="1100">
                <a:solidFill>
                  <a:srgbClr val="4C4C4D"/>
                </a:solidFill>
              </a:rPr>
              <a:t>Debt Restructuring, </a:t>
            </a:r>
            <a:r>
              <a:rPr lang="en-US" sz="1100" i="0" u="none" strike="noStrike" cap="none">
                <a:solidFill>
                  <a:srgbClr val="4C4C4D"/>
                </a:solidFill>
              </a:rPr>
              <a:t>Medical loans carry highest risk, </a:t>
            </a:r>
            <a:endParaRPr sz="1100" i="0" u="none" strike="noStrike" cap="none"/>
          </a:p>
        </p:txBody>
      </p:sp>
      <p:sp>
        <p:nvSpPr>
          <p:cNvPr id="374" name="Google Shape;374;g376e77c1851_0_127"/>
          <p:cNvSpPr/>
          <p:nvPr/>
        </p:nvSpPr>
        <p:spPr>
          <a:xfrm>
            <a:off x="4728046" y="1917998"/>
            <a:ext cx="1550700" cy="258600"/>
          </a:xfrm>
          <a:prstGeom prst="rect">
            <a:avLst/>
          </a:prstGeom>
          <a:noFill/>
          <a:ln>
            <a:noFill/>
          </a:ln>
        </p:spPr>
        <p:txBody>
          <a:bodyPr spcFirstLastPara="1" wrap="square" lIns="0" tIns="0" rIns="0" bIns="0" anchor="t" anchorCtr="0">
            <a:noAutofit/>
          </a:bodyPr>
          <a:lstStyle/>
          <a:p>
            <a:pPr marL="0" marR="0" lvl="0" indent="0" algn="l" rtl="0">
              <a:lnSpc>
                <a:spcPct val="123076"/>
              </a:lnSpc>
              <a:spcBef>
                <a:spcPts val="0"/>
              </a:spcBef>
              <a:spcAft>
                <a:spcPts val="0"/>
              </a:spcAft>
              <a:buClr>
                <a:srgbClr val="152D47"/>
              </a:buClr>
              <a:buSzPts val="1400"/>
              <a:buFont typeface="Crimson Pro"/>
              <a:buNone/>
            </a:pPr>
            <a:r>
              <a:rPr lang="en-US" sz="1400" i="0" u="none" strike="noStrike" cap="none">
                <a:solidFill>
                  <a:srgbClr val="152D47"/>
                </a:solidFill>
              </a:rPr>
              <a:t>Next Steps</a:t>
            </a:r>
            <a:endParaRPr sz="1400" i="0" u="none" strike="noStrike" cap="none"/>
          </a:p>
        </p:txBody>
      </p:sp>
      <p:pic>
        <p:nvPicPr>
          <p:cNvPr id="375" name="Google Shape;375;g376e77c1851_0_127" descr="preencoded.png"/>
          <p:cNvPicPr preferRelativeResize="0"/>
          <p:nvPr/>
        </p:nvPicPr>
        <p:blipFill rotWithShape="1">
          <a:blip r:embed="rId3">
            <a:alphaModFix/>
          </a:blip>
          <a:srcRect/>
          <a:stretch/>
        </p:blipFill>
        <p:spPr>
          <a:xfrm>
            <a:off x="4728046" y="2362497"/>
            <a:ext cx="620167" cy="962695"/>
          </a:xfrm>
          <a:prstGeom prst="rect">
            <a:avLst/>
          </a:prstGeom>
          <a:noFill/>
          <a:ln>
            <a:noFill/>
          </a:ln>
        </p:spPr>
      </p:pic>
      <p:sp>
        <p:nvSpPr>
          <p:cNvPr id="376" name="Google Shape;376;g376e77c1851_0_127"/>
          <p:cNvSpPr/>
          <p:nvPr/>
        </p:nvSpPr>
        <p:spPr>
          <a:xfrm>
            <a:off x="5472187" y="2527796"/>
            <a:ext cx="1550700" cy="258600"/>
          </a:xfrm>
          <a:prstGeom prst="rect">
            <a:avLst/>
          </a:prstGeom>
          <a:noFill/>
          <a:ln>
            <a:noFill/>
          </a:ln>
        </p:spPr>
        <p:txBody>
          <a:bodyPr spcFirstLastPara="1" wrap="square" lIns="0" tIns="0" rIns="0" bIns="0" anchor="t" anchorCtr="0">
            <a:noAutofit/>
          </a:bodyPr>
          <a:lstStyle/>
          <a:p>
            <a:pPr marL="0" marR="0" lvl="0" indent="0" algn="l" rtl="0">
              <a:lnSpc>
                <a:spcPct val="123076"/>
              </a:lnSpc>
              <a:spcBef>
                <a:spcPts val="0"/>
              </a:spcBef>
              <a:spcAft>
                <a:spcPts val="0"/>
              </a:spcAft>
              <a:buClr>
                <a:srgbClr val="4C4C4D"/>
              </a:buClr>
              <a:buSzPts val="1400"/>
              <a:buFont typeface="Crimson Pro"/>
              <a:buNone/>
            </a:pPr>
            <a:r>
              <a:rPr lang="en-US" sz="1400" i="0" u="none" strike="noStrike" cap="none">
                <a:solidFill>
                  <a:srgbClr val="4C4C4D"/>
                </a:solidFill>
              </a:rPr>
              <a:t>Model Ensemble</a:t>
            </a:r>
            <a:endParaRPr sz="1400" i="0" u="none" strike="noStrike" cap="none"/>
          </a:p>
        </p:txBody>
      </p:sp>
      <p:sp>
        <p:nvSpPr>
          <p:cNvPr id="377" name="Google Shape;377;g376e77c1851_0_127"/>
          <p:cNvSpPr/>
          <p:nvPr/>
        </p:nvSpPr>
        <p:spPr>
          <a:xfrm>
            <a:off x="5472187" y="2799159"/>
            <a:ext cx="3180300" cy="529200"/>
          </a:xfrm>
          <a:prstGeom prst="rect">
            <a:avLst/>
          </a:prstGeom>
          <a:noFill/>
          <a:ln>
            <a:noFill/>
          </a:ln>
        </p:spPr>
        <p:txBody>
          <a:bodyPr spcFirstLastPara="1" wrap="square" lIns="0" tIns="0" rIns="0" bIns="0" anchor="t" anchorCtr="0">
            <a:noAutofit/>
          </a:bodyPr>
          <a:lstStyle/>
          <a:p>
            <a:pPr marL="0" marR="0" lvl="0" indent="0" algn="l" rtl="0">
              <a:lnSpc>
                <a:spcPct val="161290"/>
              </a:lnSpc>
              <a:spcBef>
                <a:spcPts val="0"/>
              </a:spcBef>
              <a:spcAft>
                <a:spcPts val="0"/>
              </a:spcAft>
              <a:buClr>
                <a:srgbClr val="4C4C4D"/>
              </a:buClr>
              <a:buSzPts val="1100"/>
              <a:buFont typeface="Heebo"/>
              <a:buNone/>
            </a:pPr>
            <a:r>
              <a:rPr lang="en-US" sz="1100" i="0" u="none" strike="noStrike" cap="none">
                <a:solidFill>
                  <a:srgbClr val="4C4C4D"/>
                </a:solidFill>
              </a:rPr>
              <a:t>Combine strengths of multiple algorithms (LR, RF, XGBoost)</a:t>
            </a:r>
            <a:endParaRPr sz="1100" i="0" u="none" strike="noStrike" cap="none"/>
          </a:p>
        </p:txBody>
      </p:sp>
      <p:pic>
        <p:nvPicPr>
          <p:cNvPr id="378" name="Google Shape;378;g376e77c1851_0_127" descr="preencoded.png"/>
          <p:cNvPicPr preferRelativeResize="0"/>
          <p:nvPr/>
        </p:nvPicPr>
        <p:blipFill rotWithShape="1">
          <a:blip r:embed="rId4">
            <a:alphaModFix/>
          </a:blip>
          <a:srcRect/>
          <a:stretch/>
        </p:blipFill>
        <p:spPr>
          <a:xfrm>
            <a:off x="4728046" y="3646091"/>
            <a:ext cx="620167" cy="764233"/>
          </a:xfrm>
          <a:prstGeom prst="rect">
            <a:avLst/>
          </a:prstGeom>
          <a:noFill/>
          <a:ln>
            <a:noFill/>
          </a:ln>
        </p:spPr>
      </p:pic>
      <p:sp>
        <p:nvSpPr>
          <p:cNvPr id="379" name="Google Shape;379;g376e77c1851_0_127"/>
          <p:cNvSpPr/>
          <p:nvPr/>
        </p:nvSpPr>
        <p:spPr>
          <a:xfrm>
            <a:off x="5472172" y="3811400"/>
            <a:ext cx="2080800" cy="264600"/>
          </a:xfrm>
          <a:prstGeom prst="rect">
            <a:avLst/>
          </a:prstGeom>
          <a:noFill/>
          <a:ln>
            <a:noFill/>
          </a:ln>
        </p:spPr>
        <p:txBody>
          <a:bodyPr spcFirstLastPara="1" wrap="square" lIns="0" tIns="0" rIns="0" bIns="0" anchor="t" anchorCtr="0">
            <a:noAutofit/>
          </a:bodyPr>
          <a:lstStyle/>
          <a:p>
            <a:pPr marL="0" marR="0" lvl="0" indent="0" algn="l" rtl="0">
              <a:lnSpc>
                <a:spcPct val="123076"/>
              </a:lnSpc>
              <a:spcBef>
                <a:spcPts val="0"/>
              </a:spcBef>
              <a:spcAft>
                <a:spcPts val="0"/>
              </a:spcAft>
              <a:buClr>
                <a:srgbClr val="4C4C4D"/>
              </a:buClr>
              <a:buSzPts val="1400"/>
              <a:buFont typeface="Crimson Pro"/>
              <a:buNone/>
            </a:pPr>
            <a:r>
              <a:rPr lang="en-US" sz="1400" i="0" u="none" strike="noStrike" cap="none">
                <a:solidFill>
                  <a:srgbClr val="4C4C4D"/>
                </a:solidFill>
              </a:rPr>
              <a:t>Segment-Specific Models</a:t>
            </a:r>
            <a:endParaRPr sz="1400" i="0" u="none" strike="noStrike" cap="none"/>
          </a:p>
        </p:txBody>
      </p:sp>
      <p:sp>
        <p:nvSpPr>
          <p:cNvPr id="380" name="Google Shape;380;g376e77c1851_0_127"/>
          <p:cNvSpPr/>
          <p:nvPr/>
        </p:nvSpPr>
        <p:spPr>
          <a:xfrm>
            <a:off x="5472187" y="4082753"/>
            <a:ext cx="3180300" cy="264600"/>
          </a:xfrm>
          <a:prstGeom prst="rect">
            <a:avLst/>
          </a:prstGeom>
          <a:noFill/>
          <a:ln>
            <a:noFill/>
          </a:ln>
        </p:spPr>
        <p:txBody>
          <a:bodyPr spcFirstLastPara="1" wrap="square" lIns="0" tIns="0" rIns="0" bIns="0" anchor="t" anchorCtr="0">
            <a:noAutofit/>
          </a:bodyPr>
          <a:lstStyle/>
          <a:p>
            <a:pPr marL="0" marR="0" lvl="0" indent="0" algn="l" rtl="0">
              <a:lnSpc>
                <a:spcPct val="161290"/>
              </a:lnSpc>
              <a:spcBef>
                <a:spcPts val="0"/>
              </a:spcBef>
              <a:spcAft>
                <a:spcPts val="0"/>
              </a:spcAft>
              <a:buClr>
                <a:srgbClr val="4C4C4D"/>
              </a:buClr>
              <a:buSzPts val="1100"/>
              <a:buFont typeface="Heebo"/>
              <a:buNone/>
            </a:pPr>
            <a:r>
              <a:rPr lang="en-US" sz="1100" i="0" u="none" strike="noStrike" cap="none">
                <a:solidFill>
                  <a:srgbClr val="4C4C4D"/>
                </a:solidFill>
              </a:rPr>
              <a:t>Develop tailored scoring for each risk segment</a:t>
            </a:r>
            <a:endParaRPr sz="1100" i="0" u="none" strike="noStrike" cap="none"/>
          </a:p>
        </p:txBody>
      </p:sp>
      <p:pic>
        <p:nvPicPr>
          <p:cNvPr id="381" name="Google Shape;381;g376e77c1851_0_127" descr="preencoded.png"/>
          <p:cNvPicPr preferRelativeResize="0"/>
          <p:nvPr/>
        </p:nvPicPr>
        <p:blipFill rotWithShape="1">
          <a:blip r:embed="rId5">
            <a:alphaModFix/>
          </a:blip>
          <a:srcRect/>
          <a:stretch/>
        </p:blipFill>
        <p:spPr>
          <a:xfrm>
            <a:off x="4728046" y="4665068"/>
            <a:ext cx="620167" cy="764233"/>
          </a:xfrm>
          <a:prstGeom prst="rect">
            <a:avLst/>
          </a:prstGeom>
          <a:noFill/>
          <a:ln>
            <a:noFill/>
          </a:ln>
        </p:spPr>
      </p:pic>
      <p:sp>
        <p:nvSpPr>
          <p:cNvPr id="382" name="Google Shape;382;g376e77c1851_0_127"/>
          <p:cNvSpPr/>
          <p:nvPr/>
        </p:nvSpPr>
        <p:spPr>
          <a:xfrm>
            <a:off x="5472187" y="4830366"/>
            <a:ext cx="1550700" cy="258600"/>
          </a:xfrm>
          <a:prstGeom prst="rect">
            <a:avLst/>
          </a:prstGeom>
          <a:noFill/>
          <a:ln>
            <a:noFill/>
          </a:ln>
        </p:spPr>
        <p:txBody>
          <a:bodyPr spcFirstLastPara="1" wrap="square" lIns="0" tIns="0" rIns="0" bIns="0" anchor="t" anchorCtr="0">
            <a:noAutofit/>
          </a:bodyPr>
          <a:lstStyle/>
          <a:p>
            <a:pPr marL="0" marR="0" lvl="0" indent="0" algn="l" rtl="0">
              <a:lnSpc>
                <a:spcPct val="123076"/>
              </a:lnSpc>
              <a:spcBef>
                <a:spcPts val="0"/>
              </a:spcBef>
              <a:spcAft>
                <a:spcPts val="0"/>
              </a:spcAft>
              <a:buClr>
                <a:srgbClr val="4C4C4D"/>
              </a:buClr>
              <a:buSzPts val="1400"/>
              <a:buFont typeface="Crimson Pro"/>
              <a:buNone/>
            </a:pPr>
            <a:r>
              <a:rPr lang="en-US" sz="1400" i="0" u="none" strike="noStrike" cap="none">
                <a:solidFill>
                  <a:srgbClr val="4C4C4D"/>
                </a:solidFill>
              </a:rPr>
              <a:t>Temporal Validation</a:t>
            </a:r>
            <a:endParaRPr sz="1400" i="0" u="none" strike="noStrike" cap="none"/>
          </a:p>
        </p:txBody>
      </p:sp>
      <p:sp>
        <p:nvSpPr>
          <p:cNvPr id="383" name="Google Shape;383;g376e77c1851_0_127"/>
          <p:cNvSpPr/>
          <p:nvPr/>
        </p:nvSpPr>
        <p:spPr>
          <a:xfrm>
            <a:off x="5472187" y="5101729"/>
            <a:ext cx="3180300" cy="264600"/>
          </a:xfrm>
          <a:prstGeom prst="rect">
            <a:avLst/>
          </a:prstGeom>
          <a:noFill/>
          <a:ln>
            <a:noFill/>
          </a:ln>
        </p:spPr>
        <p:txBody>
          <a:bodyPr spcFirstLastPara="1" wrap="square" lIns="0" tIns="0" rIns="0" bIns="0" anchor="t" anchorCtr="0">
            <a:noAutofit/>
          </a:bodyPr>
          <a:lstStyle/>
          <a:p>
            <a:pPr marL="0" marR="0" lvl="0" indent="0" algn="l" rtl="0">
              <a:lnSpc>
                <a:spcPct val="161290"/>
              </a:lnSpc>
              <a:spcBef>
                <a:spcPts val="0"/>
              </a:spcBef>
              <a:spcAft>
                <a:spcPts val="0"/>
              </a:spcAft>
              <a:buClr>
                <a:srgbClr val="4C4C4D"/>
              </a:buClr>
              <a:buSzPts val="1100"/>
              <a:buFont typeface="Heebo"/>
              <a:buNone/>
            </a:pPr>
            <a:r>
              <a:rPr lang="en-US" sz="1100" i="0" u="none" strike="noStrike" cap="none">
                <a:solidFill>
                  <a:srgbClr val="4C4C4D"/>
                </a:solidFill>
              </a:rPr>
              <a:t>Cross-validation and out-of-time testing</a:t>
            </a:r>
            <a:endParaRPr sz="1100" i="0" u="none" strike="noStrike" cap="none"/>
          </a:p>
        </p:txBody>
      </p:sp>
      <p:sp>
        <p:nvSpPr>
          <p:cNvPr id="384" name="Google Shape;384;g376e77c1851_0_127"/>
          <p:cNvSpPr txBox="1">
            <a:spLocks noGrp="1"/>
          </p:cNvSpPr>
          <p:nvPr>
            <p:ph type="title"/>
          </p:nvPr>
        </p:nvSpPr>
        <p:spPr>
          <a:xfrm>
            <a:off x="268113" y="102120"/>
            <a:ext cx="8229600" cy="654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800"/>
              <a:buFont typeface="Arial"/>
              <a:buNone/>
            </a:pPr>
            <a:r>
              <a:rPr lang="en-US" sz="2800"/>
              <a:t>EDA Takeaways &amp; Next Steps</a:t>
            </a:r>
            <a:endParaRPr/>
          </a:p>
        </p:txBody>
      </p:sp>
      <p:cxnSp>
        <p:nvCxnSpPr>
          <p:cNvPr id="385" name="Google Shape;385;g376e77c1851_0_127"/>
          <p:cNvCxnSpPr/>
          <p:nvPr/>
        </p:nvCxnSpPr>
        <p:spPr>
          <a:xfrm>
            <a:off x="209861" y="206908"/>
            <a:ext cx="0" cy="419700"/>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50"/>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376e77c1851_1_49"/>
          <p:cNvSpPr txBox="1"/>
          <p:nvPr/>
        </p:nvSpPr>
        <p:spPr>
          <a:xfrm>
            <a:off x="1018950" y="2907637"/>
            <a:ext cx="7106100" cy="677100"/>
          </a:xfrm>
          <a:prstGeom prst="rect">
            <a:avLst/>
          </a:prstGeom>
          <a:solidFill>
            <a:srgbClr val="D9D9D9"/>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rgbClr val="666666"/>
                </a:solidFill>
              </a:rPr>
              <a:t>Models</a:t>
            </a:r>
            <a:endParaRPr sz="3200">
              <a:solidFill>
                <a:srgbClr val="6666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37559443208_0_135"/>
          <p:cNvSpPr/>
          <p:nvPr/>
        </p:nvSpPr>
        <p:spPr>
          <a:xfrm>
            <a:off x="197350" y="3670550"/>
            <a:ext cx="8572500" cy="2313000"/>
          </a:xfrm>
          <a:prstGeom prst="rect">
            <a:avLst/>
          </a:prstGeom>
          <a:solidFill>
            <a:srgbClr val="F3F3F3"/>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97" name="Google Shape;397;g37559443208_0_135"/>
          <p:cNvSpPr/>
          <p:nvPr/>
        </p:nvSpPr>
        <p:spPr>
          <a:xfrm>
            <a:off x="197350" y="958550"/>
            <a:ext cx="8572500" cy="2026200"/>
          </a:xfrm>
          <a:prstGeom prst="rect">
            <a:avLst/>
          </a:prstGeom>
          <a:solidFill>
            <a:srgbClr val="F3F3F3"/>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98" name="Google Shape;398;g37559443208_0_135"/>
          <p:cNvSpPr txBox="1">
            <a:spLocks noGrp="1"/>
          </p:cNvSpPr>
          <p:nvPr>
            <p:ph type="title" idx="4294967295"/>
          </p:nvPr>
        </p:nvSpPr>
        <p:spPr>
          <a:xfrm>
            <a:off x="292608" y="188975"/>
            <a:ext cx="8229600" cy="4935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sz="2800">
                <a:latin typeface="Arial"/>
                <a:ea typeface="Arial"/>
                <a:cs typeface="Arial"/>
                <a:sym typeface="Arial"/>
              </a:rPr>
              <a:t>Real-World Application &amp; Model Selection</a:t>
            </a:r>
            <a:endParaRPr sz="2800">
              <a:latin typeface="Arial"/>
              <a:ea typeface="Arial"/>
              <a:cs typeface="Arial"/>
              <a:sym typeface="Arial"/>
            </a:endParaRPr>
          </a:p>
        </p:txBody>
      </p:sp>
      <p:cxnSp>
        <p:nvCxnSpPr>
          <p:cNvPr id="399" name="Google Shape;399;g37559443208_0_135"/>
          <p:cNvCxnSpPr/>
          <p:nvPr/>
        </p:nvCxnSpPr>
        <p:spPr>
          <a:xfrm>
            <a:off x="209861" y="206908"/>
            <a:ext cx="0" cy="419700"/>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50"/>
              </a:srgbClr>
            </a:outerShdw>
          </a:effectLst>
        </p:spPr>
      </p:cxnSp>
      <p:sp>
        <p:nvSpPr>
          <p:cNvPr id="400" name="Google Shape;400;g37559443208_0_135"/>
          <p:cNvSpPr txBox="1"/>
          <p:nvPr/>
        </p:nvSpPr>
        <p:spPr>
          <a:xfrm>
            <a:off x="197350" y="1012025"/>
            <a:ext cx="8404800" cy="497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chemeClr val="dk1"/>
                </a:solidFill>
              </a:rPr>
              <a:t>Many financial institutions use advanced machine learning models for improved accuracy such as: </a:t>
            </a:r>
            <a:endParaRPr sz="1500">
              <a:solidFill>
                <a:schemeClr val="dk1"/>
              </a:solidFill>
            </a:endParaRPr>
          </a:p>
          <a:p>
            <a:pPr marL="0" lvl="0" indent="0" algn="l" rtl="0">
              <a:spcBef>
                <a:spcPts val="0"/>
              </a:spcBef>
              <a:spcAft>
                <a:spcPts val="0"/>
              </a:spcAft>
              <a:buNone/>
            </a:pPr>
            <a:endParaRPr sz="1500">
              <a:solidFill>
                <a:schemeClr val="dk1"/>
              </a:solidFill>
            </a:endParaRPr>
          </a:p>
          <a:p>
            <a:pPr marL="457200" lvl="0" indent="-323850" algn="l" rtl="0">
              <a:spcBef>
                <a:spcPts val="0"/>
              </a:spcBef>
              <a:spcAft>
                <a:spcPts val="0"/>
              </a:spcAft>
              <a:buClr>
                <a:schemeClr val="dk1"/>
              </a:buClr>
              <a:buSzPts val="1500"/>
              <a:buAutoNum type="arabicPeriod"/>
            </a:pPr>
            <a:r>
              <a:rPr lang="en-US" sz="1500">
                <a:solidFill>
                  <a:schemeClr val="dk1"/>
                </a:solidFill>
              </a:rPr>
              <a:t>Wells Fargo uses LightGBM &amp; XGBoost for risk analysis &amp; traditional models like Logistic Regression for credit decisioning</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US" sz="1500">
                <a:solidFill>
                  <a:schemeClr val="dk1"/>
                </a:solidFill>
              </a:rPr>
              <a:t>Citigroup (Citi) uses deep learning models for fraud detection and risk management</a:t>
            </a:r>
            <a:endParaRPr sz="1500">
              <a:solidFill>
                <a:schemeClr val="dk1"/>
              </a:solidFill>
            </a:endParaRPr>
          </a:p>
          <a:p>
            <a:pPr marL="0" lvl="0" indent="0" algn="l" rtl="0">
              <a:spcBef>
                <a:spcPts val="0"/>
              </a:spcBef>
              <a:spcAft>
                <a:spcPts val="0"/>
              </a:spcAft>
              <a:buNone/>
            </a:pPr>
            <a:endParaRPr sz="1500" i="1">
              <a:solidFill>
                <a:schemeClr val="dk1"/>
              </a:solidFill>
            </a:endParaRPr>
          </a:p>
          <a:p>
            <a:pPr marL="0" lvl="0" indent="0" algn="l" rtl="0">
              <a:spcBef>
                <a:spcPts val="0"/>
              </a:spcBef>
              <a:spcAft>
                <a:spcPts val="0"/>
              </a:spcAft>
              <a:buNone/>
            </a:pPr>
            <a:r>
              <a:rPr lang="en-US" sz="1100" i="1">
                <a:solidFill>
                  <a:schemeClr val="dk1"/>
                </a:solidFill>
              </a:rPr>
              <a:t>Based on publicly available data</a:t>
            </a:r>
            <a:endParaRPr sz="1100" i="1">
              <a:solidFill>
                <a:schemeClr val="dk1"/>
              </a:solidFill>
            </a:endParaRPr>
          </a:p>
          <a:p>
            <a:pPr marL="0" lvl="0" indent="0" algn="l" rtl="0">
              <a:spcBef>
                <a:spcPts val="0"/>
              </a:spcBef>
              <a:spcAft>
                <a:spcPts val="0"/>
              </a:spcAft>
              <a:buNone/>
            </a:pPr>
            <a:endParaRPr sz="1500" i="1">
              <a:solidFill>
                <a:schemeClr val="dk1"/>
              </a:solidFill>
            </a:endParaRPr>
          </a:p>
          <a:p>
            <a:pPr marL="0" lvl="0" indent="0" algn="l" rtl="0">
              <a:spcBef>
                <a:spcPts val="0"/>
              </a:spcBef>
              <a:spcAft>
                <a:spcPts val="0"/>
              </a:spcAft>
              <a:buNone/>
            </a:pPr>
            <a:endParaRPr sz="1500" i="1">
              <a:solidFill>
                <a:schemeClr val="dk1"/>
              </a:solidFill>
            </a:endParaRPr>
          </a:p>
          <a:p>
            <a:pPr marL="0" lvl="0" indent="0" algn="l" rtl="0">
              <a:spcBef>
                <a:spcPts val="0"/>
              </a:spcBef>
              <a:spcAft>
                <a:spcPts val="0"/>
              </a:spcAft>
              <a:buNone/>
            </a:pPr>
            <a:endParaRPr sz="1500">
              <a:solidFill>
                <a:schemeClr val="dk1"/>
              </a:solidFill>
            </a:endParaRPr>
          </a:p>
          <a:p>
            <a:pPr marL="0" lvl="0" indent="0" algn="l" rtl="0">
              <a:spcBef>
                <a:spcPts val="0"/>
              </a:spcBef>
              <a:spcAft>
                <a:spcPts val="0"/>
              </a:spcAft>
              <a:buNone/>
            </a:pPr>
            <a:endParaRPr sz="1500">
              <a:solidFill>
                <a:schemeClr val="dk1"/>
              </a:solidFill>
            </a:endParaRPr>
          </a:p>
          <a:p>
            <a:pPr marL="0" lvl="0" indent="0" algn="l" rtl="0">
              <a:spcBef>
                <a:spcPts val="0"/>
              </a:spcBef>
              <a:spcAft>
                <a:spcPts val="0"/>
              </a:spcAft>
              <a:buNone/>
            </a:pPr>
            <a:r>
              <a:rPr lang="en-US" sz="1500">
                <a:solidFill>
                  <a:schemeClr val="dk1"/>
                </a:solidFill>
              </a:rPr>
              <a:t>Our Project Models (6): </a:t>
            </a:r>
            <a:endParaRPr sz="1500">
              <a:solidFill>
                <a:schemeClr val="dk1"/>
              </a:solidFill>
            </a:endParaRPr>
          </a:p>
          <a:p>
            <a:pPr marL="0" lvl="0" indent="0" algn="l" rtl="0">
              <a:spcBef>
                <a:spcPts val="0"/>
              </a:spcBef>
              <a:spcAft>
                <a:spcPts val="0"/>
              </a:spcAft>
              <a:buNone/>
            </a:pPr>
            <a:endParaRPr sz="1500">
              <a:solidFill>
                <a:schemeClr val="dk1"/>
              </a:solidFill>
            </a:endParaRPr>
          </a:p>
          <a:p>
            <a:pPr marL="457200" lvl="0" indent="-323850" algn="l" rtl="0">
              <a:spcBef>
                <a:spcPts val="0"/>
              </a:spcBef>
              <a:spcAft>
                <a:spcPts val="0"/>
              </a:spcAft>
              <a:buClr>
                <a:schemeClr val="dk1"/>
              </a:buClr>
              <a:buSzPts val="1500"/>
              <a:buAutoNum type="arabicPeriod"/>
            </a:pPr>
            <a:r>
              <a:rPr lang="en-US" sz="1500" b="1">
                <a:solidFill>
                  <a:schemeClr val="dk1"/>
                </a:solidFill>
              </a:rPr>
              <a:t>Logistic Regression:</a:t>
            </a:r>
            <a:r>
              <a:rPr lang="en-US" sz="1500">
                <a:solidFill>
                  <a:schemeClr val="dk1"/>
                </a:solidFill>
              </a:rPr>
              <a:t> Used as interpretable baseline for a clear comparison with more complex models</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US" sz="1500" b="1">
                <a:solidFill>
                  <a:schemeClr val="dk1"/>
                </a:solidFill>
              </a:rPr>
              <a:t>XGBoost &amp; LightGBM: </a:t>
            </a:r>
            <a:r>
              <a:rPr lang="en-US" sz="1500">
                <a:solidFill>
                  <a:schemeClr val="dk1"/>
                </a:solidFill>
              </a:rPr>
              <a:t>Used as our high performance models due to their speed and accuracy</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US" sz="1500" b="1">
                <a:solidFill>
                  <a:schemeClr val="dk1"/>
                </a:solidFill>
              </a:rPr>
              <a:t>SVM: </a:t>
            </a:r>
            <a:r>
              <a:rPr lang="en-US" sz="1500">
                <a:solidFill>
                  <a:schemeClr val="dk1"/>
                </a:solidFill>
              </a:rPr>
              <a:t>Included to explore a non-linear approach</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US" sz="1500" b="1">
                <a:solidFill>
                  <a:schemeClr val="dk1"/>
                </a:solidFill>
              </a:rPr>
              <a:t>ANN &amp; 1D CNN:</a:t>
            </a:r>
            <a:r>
              <a:rPr lang="en-US" sz="1500">
                <a:solidFill>
                  <a:schemeClr val="dk1"/>
                </a:solidFill>
              </a:rPr>
              <a:t> Used as deep learning benchmark to evaluate a modern neural network approach to the problem</a:t>
            </a:r>
            <a:endParaRPr sz="15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8"/>
          <p:cNvSpPr txBox="1">
            <a:spLocks noGrp="1"/>
          </p:cNvSpPr>
          <p:nvPr>
            <p:ph type="title"/>
          </p:nvPr>
        </p:nvSpPr>
        <p:spPr>
          <a:xfrm>
            <a:off x="292608" y="188975"/>
            <a:ext cx="8229600" cy="49345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sz="2800">
                <a:latin typeface="Arial"/>
                <a:ea typeface="Arial"/>
                <a:cs typeface="Arial"/>
                <a:sym typeface="Arial"/>
              </a:rPr>
              <a:t>Model 1: Logistic Regression &amp; Results</a:t>
            </a:r>
            <a:endParaRPr sz="2800">
              <a:latin typeface="Arial"/>
              <a:ea typeface="Arial"/>
              <a:cs typeface="Arial"/>
              <a:sym typeface="Arial"/>
            </a:endParaRPr>
          </a:p>
        </p:txBody>
      </p:sp>
      <p:sp>
        <p:nvSpPr>
          <p:cNvPr id="406" name="Google Shape;406;p8"/>
          <p:cNvSpPr txBox="1">
            <a:spLocks noGrp="1"/>
          </p:cNvSpPr>
          <p:nvPr>
            <p:ph type="body" idx="1"/>
          </p:nvPr>
        </p:nvSpPr>
        <p:spPr>
          <a:xfrm>
            <a:off x="292608" y="989969"/>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400"/>
              <a:buNone/>
            </a:pPr>
            <a:r>
              <a:rPr lang="en-US" sz="1400" b="1">
                <a:latin typeface="Arial"/>
                <a:ea typeface="Arial"/>
                <a:cs typeface="Arial"/>
                <a:sym typeface="Arial"/>
              </a:rPr>
              <a:t>Model Summary &amp; Architecture: Logistic Regression </a:t>
            </a:r>
            <a:endParaRPr/>
          </a:p>
          <a:p>
            <a:pPr marL="457200" lvl="0" indent="-298450" algn="l" rtl="0">
              <a:spcBef>
                <a:spcPts val="280"/>
              </a:spcBef>
              <a:spcAft>
                <a:spcPts val="0"/>
              </a:spcAft>
              <a:buSzPts val="1100"/>
              <a:buFont typeface="Arial"/>
              <a:buChar char="•"/>
            </a:pPr>
            <a:r>
              <a:rPr lang="en-US" sz="1100">
                <a:latin typeface="Arial"/>
                <a:ea typeface="Arial"/>
                <a:cs typeface="Arial"/>
                <a:sym typeface="Arial"/>
              </a:rPr>
              <a:t>Linear model, easy to understand feature importance and direction of influence.</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US" sz="1100">
                <a:latin typeface="Arial"/>
                <a:ea typeface="Arial"/>
                <a:cs typeface="Arial"/>
                <a:sym typeface="Arial"/>
              </a:rPr>
              <a:t>Used the logistic (sigmoid) function to produce probabilities between 0 and 1.</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US" sz="1100">
                <a:latin typeface="Arial"/>
                <a:ea typeface="Arial"/>
                <a:cs typeface="Arial"/>
                <a:sym typeface="Arial"/>
              </a:rPr>
              <a:t>Decision Rule: Default cutoff at 0.5 for classification.</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US" sz="1100">
                <a:latin typeface="Arial"/>
                <a:ea typeface="Arial"/>
                <a:cs typeface="Arial"/>
                <a:sym typeface="Arial"/>
              </a:rPr>
              <a:t>Role in Analysis: Selected as the baseline model due to high interpretability and transparency.</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US" sz="1100">
                <a:latin typeface="Arial"/>
                <a:ea typeface="Arial"/>
                <a:cs typeface="Arial"/>
                <a:sym typeface="Arial"/>
              </a:rPr>
              <a:t>Data split 80% training and 20% validation</a:t>
            </a:r>
            <a:endParaRPr sz="1100">
              <a:latin typeface="Arial"/>
              <a:ea typeface="Arial"/>
              <a:cs typeface="Arial"/>
              <a:sym typeface="Arial"/>
            </a:endParaRPr>
          </a:p>
          <a:p>
            <a:pPr marL="0" lvl="0" indent="0" algn="l" rtl="0">
              <a:spcBef>
                <a:spcPts val="280"/>
              </a:spcBef>
              <a:spcAft>
                <a:spcPts val="0"/>
              </a:spcAft>
              <a:buClr>
                <a:schemeClr val="dk1"/>
              </a:buClr>
              <a:buSzPts val="1400"/>
              <a:buNone/>
            </a:pPr>
            <a:endParaRPr sz="1400">
              <a:latin typeface="Arial"/>
              <a:ea typeface="Arial"/>
              <a:cs typeface="Arial"/>
              <a:sym typeface="Arial"/>
            </a:endParaRPr>
          </a:p>
          <a:p>
            <a:pPr marL="0" lvl="0" indent="0" algn="l" rtl="0">
              <a:spcBef>
                <a:spcPts val="280"/>
              </a:spcBef>
              <a:spcAft>
                <a:spcPts val="0"/>
              </a:spcAft>
              <a:buClr>
                <a:schemeClr val="dk1"/>
              </a:buClr>
              <a:buSzPts val="1400"/>
              <a:buNone/>
            </a:pPr>
            <a:r>
              <a:rPr lang="en-US" sz="1400" b="1">
                <a:latin typeface="Arial"/>
                <a:ea typeface="Arial"/>
                <a:cs typeface="Arial"/>
                <a:sym typeface="Arial"/>
              </a:rPr>
              <a:t>Hyperparameter Tuning: </a:t>
            </a:r>
            <a:endParaRPr/>
          </a:p>
          <a:p>
            <a:pPr marL="0" lvl="0" indent="0" algn="l" rtl="0">
              <a:spcBef>
                <a:spcPts val="280"/>
              </a:spcBef>
              <a:spcAft>
                <a:spcPts val="0"/>
              </a:spcAft>
              <a:buClr>
                <a:schemeClr val="dk1"/>
              </a:buClr>
              <a:buSzPts val="1400"/>
              <a:buNone/>
            </a:pPr>
            <a:r>
              <a:rPr lang="en-US" sz="1100">
                <a:latin typeface="Arial"/>
                <a:ea typeface="Arial"/>
                <a:cs typeface="Arial"/>
                <a:sym typeface="Arial"/>
              </a:rPr>
              <a:t>GridSearchCV with</a:t>
            </a:r>
            <a:r>
              <a:rPr lang="en-US" sz="1100" b="1">
                <a:latin typeface="Arial"/>
                <a:ea typeface="Arial"/>
                <a:cs typeface="Arial"/>
                <a:sym typeface="Arial"/>
              </a:rPr>
              <a:t> 5-cross-fold validation</a:t>
            </a:r>
            <a:r>
              <a:rPr lang="en-US" sz="1100">
                <a:latin typeface="Arial"/>
                <a:ea typeface="Arial"/>
                <a:cs typeface="Arial"/>
                <a:sym typeface="Arial"/>
              </a:rPr>
              <a:t> was used</a:t>
            </a:r>
            <a:endParaRPr sz="1100">
              <a:latin typeface="Arial"/>
              <a:ea typeface="Arial"/>
              <a:cs typeface="Arial"/>
              <a:sym typeface="Arial"/>
            </a:endParaRPr>
          </a:p>
          <a:p>
            <a:pPr marL="0" lvl="0" indent="0" algn="l" rtl="0">
              <a:spcBef>
                <a:spcPts val="280"/>
              </a:spcBef>
              <a:spcAft>
                <a:spcPts val="0"/>
              </a:spcAft>
              <a:buClr>
                <a:schemeClr val="dk1"/>
              </a:buClr>
              <a:buSzPts val="1400"/>
              <a:buNone/>
            </a:pPr>
            <a:r>
              <a:rPr lang="en-US" sz="1100">
                <a:latin typeface="Arial"/>
                <a:ea typeface="Arial"/>
                <a:cs typeface="Arial"/>
                <a:sym typeface="Arial"/>
              </a:rPr>
              <a:t>to find optimal combination of:</a:t>
            </a:r>
            <a:endParaRPr sz="1100">
              <a:latin typeface="Arial"/>
              <a:ea typeface="Arial"/>
              <a:cs typeface="Arial"/>
              <a:sym typeface="Arial"/>
            </a:endParaRPr>
          </a:p>
          <a:p>
            <a:pPr marL="457200" lvl="0" indent="-298450" algn="l" rtl="0">
              <a:spcBef>
                <a:spcPts val="280"/>
              </a:spcBef>
              <a:spcAft>
                <a:spcPts val="0"/>
              </a:spcAft>
              <a:buSzPts val="1100"/>
              <a:buFont typeface="Arial"/>
              <a:buAutoNum type="arabicPeriod"/>
            </a:pPr>
            <a:r>
              <a:rPr lang="en-US" sz="1100" b="1">
                <a:latin typeface="Arial"/>
                <a:ea typeface="Arial"/>
                <a:cs typeface="Arial"/>
                <a:sym typeface="Arial"/>
              </a:rPr>
              <a:t>C: </a:t>
            </a:r>
            <a:r>
              <a:rPr lang="en-US" sz="1100">
                <a:latin typeface="Arial"/>
                <a:ea typeface="Arial"/>
                <a:cs typeface="Arial"/>
                <a:sym typeface="Arial"/>
              </a:rPr>
              <a:t>[0.01, 0.1, 1, 10, 100]</a:t>
            </a:r>
            <a:endParaRPr sz="1100"/>
          </a:p>
          <a:p>
            <a:pPr marL="457200" lvl="0" indent="-298450" algn="l" rtl="0">
              <a:spcBef>
                <a:spcPts val="0"/>
              </a:spcBef>
              <a:spcAft>
                <a:spcPts val="0"/>
              </a:spcAft>
              <a:buSzPts val="1100"/>
              <a:buFont typeface="Arial"/>
              <a:buAutoNum type="arabicPeriod"/>
            </a:pPr>
            <a:r>
              <a:rPr lang="en-US" sz="1100" b="1">
                <a:latin typeface="Arial"/>
                <a:ea typeface="Arial"/>
                <a:cs typeface="Arial"/>
                <a:sym typeface="Arial"/>
              </a:rPr>
              <a:t>Penalty: [</a:t>
            </a:r>
            <a:r>
              <a:rPr lang="en-US" sz="1100">
                <a:latin typeface="Arial"/>
                <a:ea typeface="Arial"/>
                <a:cs typeface="Arial"/>
                <a:sym typeface="Arial"/>
              </a:rPr>
              <a:t>L1 and L2]</a:t>
            </a:r>
            <a:endParaRPr sz="1100"/>
          </a:p>
          <a:p>
            <a:pPr marL="0" lvl="0" indent="0" algn="l" rtl="0">
              <a:spcBef>
                <a:spcPts val="280"/>
              </a:spcBef>
              <a:spcAft>
                <a:spcPts val="0"/>
              </a:spcAft>
              <a:buClr>
                <a:schemeClr val="dk1"/>
              </a:buClr>
              <a:buSzPts val="1400"/>
              <a:buNone/>
            </a:pPr>
            <a:endParaRPr sz="1100">
              <a:latin typeface="Arial"/>
              <a:ea typeface="Arial"/>
              <a:cs typeface="Arial"/>
              <a:sym typeface="Arial"/>
            </a:endParaRPr>
          </a:p>
          <a:p>
            <a:pPr marL="0" lvl="0" indent="0" algn="l" rtl="0">
              <a:spcBef>
                <a:spcPts val="280"/>
              </a:spcBef>
              <a:spcAft>
                <a:spcPts val="0"/>
              </a:spcAft>
              <a:buClr>
                <a:schemeClr val="dk1"/>
              </a:buClr>
              <a:buSzPts val="1400"/>
              <a:buNone/>
            </a:pPr>
            <a:r>
              <a:rPr lang="en-US" sz="1400" b="1">
                <a:latin typeface="Arial"/>
                <a:ea typeface="Arial"/>
                <a:cs typeface="Arial"/>
                <a:sym typeface="Arial"/>
              </a:rPr>
              <a:t>Best Parameters: </a:t>
            </a:r>
            <a:r>
              <a:rPr lang="en-US" sz="1100">
                <a:latin typeface="Arial"/>
                <a:ea typeface="Arial"/>
                <a:cs typeface="Arial"/>
                <a:sym typeface="Arial"/>
              </a:rPr>
              <a:t>{C: 0.1, Penalty: l1}</a:t>
            </a:r>
            <a:endParaRPr sz="2900"/>
          </a:p>
          <a:p>
            <a:pPr marL="0" lvl="0" indent="0" algn="l" rtl="0">
              <a:spcBef>
                <a:spcPts val="280"/>
              </a:spcBef>
              <a:spcAft>
                <a:spcPts val="0"/>
              </a:spcAft>
              <a:buClr>
                <a:schemeClr val="dk1"/>
              </a:buClr>
              <a:buSzPts val="1400"/>
              <a:buNone/>
            </a:pPr>
            <a:endParaRPr sz="1400" b="1">
              <a:latin typeface="Arial"/>
              <a:ea typeface="Arial"/>
              <a:cs typeface="Arial"/>
              <a:sym typeface="Arial"/>
            </a:endParaRPr>
          </a:p>
          <a:p>
            <a:pPr marL="0" lvl="0" indent="0" algn="l" rtl="0">
              <a:spcBef>
                <a:spcPts val="280"/>
              </a:spcBef>
              <a:spcAft>
                <a:spcPts val="0"/>
              </a:spcAft>
              <a:buClr>
                <a:schemeClr val="dk1"/>
              </a:buClr>
              <a:buSzPts val="1400"/>
              <a:buNone/>
            </a:pPr>
            <a:r>
              <a:rPr lang="en-US" sz="1400" b="1">
                <a:latin typeface="Arial"/>
                <a:ea typeface="Arial"/>
                <a:cs typeface="Arial"/>
                <a:sym typeface="Arial"/>
              </a:rPr>
              <a:t>ROC – AUC Score:</a:t>
            </a:r>
            <a:r>
              <a:rPr lang="en-US" sz="1100" b="1">
                <a:latin typeface="Arial"/>
                <a:ea typeface="Arial"/>
                <a:cs typeface="Arial"/>
                <a:sym typeface="Arial"/>
              </a:rPr>
              <a:t> </a:t>
            </a:r>
            <a:r>
              <a:rPr lang="en-US" sz="1100">
                <a:latin typeface="Arial"/>
                <a:ea typeface="Arial"/>
                <a:cs typeface="Arial"/>
                <a:sym typeface="Arial"/>
              </a:rPr>
              <a:t>0.8617</a:t>
            </a:r>
            <a:endParaRPr sz="1100">
              <a:latin typeface="Arial"/>
              <a:ea typeface="Arial"/>
              <a:cs typeface="Arial"/>
              <a:sym typeface="Arial"/>
            </a:endParaRPr>
          </a:p>
          <a:p>
            <a:pPr marL="0" lvl="0" indent="0" algn="l" rtl="0">
              <a:spcBef>
                <a:spcPts val="280"/>
              </a:spcBef>
              <a:spcAft>
                <a:spcPts val="0"/>
              </a:spcAft>
              <a:buClr>
                <a:schemeClr val="dk1"/>
              </a:buClr>
              <a:buSzPts val="1400"/>
              <a:buNone/>
            </a:pPr>
            <a:endParaRPr sz="1400">
              <a:latin typeface="Arial"/>
              <a:ea typeface="Arial"/>
              <a:cs typeface="Arial"/>
              <a:sym typeface="Arial"/>
            </a:endParaRPr>
          </a:p>
          <a:p>
            <a:pPr marL="0" lvl="0" indent="0" algn="l" rtl="0">
              <a:spcBef>
                <a:spcPts val="280"/>
              </a:spcBef>
              <a:spcAft>
                <a:spcPts val="0"/>
              </a:spcAft>
              <a:buClr>
                <a:schemeClr val="dk1"/>
              </a:buClr>
              <a:buSzPts val="1400"/>
              <a:buNone/>
            </a:pPr>
            <a:r>
              <a:rPr lang="en-US" sz="1400" b="1">
                <a:latin typeface="Arial"/>
                <a:ea typeface="Arial"/>
                <a:cs typeface="Arial"/>
                <a:sym typeface="Arial"/>
              </a:rPr>
              <a:t>Time taken: </a:t>
            </a:r>
            <a:r>
              <a:rPr lang="en-US" sz="1100">
                <a:latin typeface="Arial"/>
                <a:ea typeface="Arial"/>
                <a:cs typeface="Arial"/>
                <a:sym typeface="Arial"/>
              </a:rPr>
              <a:t>7.12 seconds</a:t>
            </a:r>
            <a:endParaRPr sz="1100">
              <a:latin typeface="Arial"/>
              <a:ea typeface="Arial"/>
              <a:cs typeface="Arial"/>
              <a:sym typeface="Arial"/>
            </a:endParaRPr>
          </a:p>
        </p:txBody>
      </p:sp>
      <p:graphicFrame>
        <p:nvGraphicFramePr>
          <p:cNvPr id="407" name="Google Shape;407;p8"/>
          <p:cNvGraphicFramePr/>
          <p:nvPr/>
        </p:nvGraphicFramePr>
        <p:xfrm>
          <a:off x="4922202" y="2999312"/>
          <a:ext cx="3600000" cy="1349950"/>
        </p:xfrm>
        <a:graphic>
          <a:graphicData uri="http://schemas.openxmlformats.org/drawingml/2006/table">
            <a:tbl>
              <a:tblPr>
                <a:noFill/>
                <a:tableStyleId>{160F62C5-645F-4ED4-B09B-F17F5CFFEC94}</a:tableStyleId>
              </a:tblPr>
              <a:tblGrid>
                <a:gridCol w="90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tblGrid>
              <a:tr h="139275">
                <a:tc gridSpan="4">
                  <a:txBody>
                    <a:bodyPr/>
                    <a:lstStyle/>
                    <a:p>
                      <a:pPr marL="0" marR="0" lvl="0" indent="0" algn="ctr" rtl="0">
                        <a:lnSpc>
                          <a:spcPct val="100000"/>
                        </a:lnSpc>
                        <a:spcBef>
                          <a:spcPts val="0"/>
                        </a:spcBef>
                        <a:spcAft>
                          <a:spcPts val="0"/>
                        </a:spcAft>
                        <a:buClr>
                          <a:srgbClr val="FFFFFF"/>
                        </a:buClr>
                        <a:buSzPts val="1200"/>
                        <a:buFont typeface="Arial"/>
                        <a:buNone/>
                      </a:pPr>
                      <a:r>
                        <a:rPr lang="en-US" sz="1200" b="1" i="0" u="none" strike="noStrike" cap="none">
                          <a:solidFill>
                            <a:srgbClr val="FFFFFF"/>
                          </a:solidFill>
                          <a:latin typeface="Arial"/>
                          <a:ea typeface="Arial"/>
                          <a:cs typeface="Arial"/>
                          <a:sym typeface="Arial"/>
                        </a:rPr>
                        <a:t>Classification Report - </a:t>
                      </a:r>
                      <a:r>
                        <a:rPr lang="en-US" sz="1200" b="1">
                          <a:solidFill>
                            <a:srgbClr val="FFFFFF"/>
                          </a:solidFill>
                        </a:rPr>
                        <a:t>pre-tuning</a:t>
                      </a:r>
                      <a:endParaRPr sz="1200" b="1" i="0" u="none" strike="noStrike" cap="none">
                        <a:solidFill>
                          <a:srgbClr val="FFFFFF"/>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39275">
                <a:tc>
                  <a:txBody>
                    <a:bodyPr/>
                    <a:lstStyle/>
                    <a:p>
                      <a:pPr marL="0" marR="0" lvl="0" indent="0" algn="l"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Precision</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Recall</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F1-Score</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solidFill>
                      <a:schemeClr val="accent2"/>
                    </a:solidFill>
                  </a:tcPr>
                </a:tc>
                <a:extLst>
                  <a:ext uri="{0D108BD9-81ED-4DB2-BD59-A6C34878D82A}">
                    <a16:rowId xmlns:a16="http://schemas.microsoft.com/office/drawing/2014/main" val="10001"/>
                  </a:ext>
                </a:extLst>
              </a:tr>
              <a:tr h="264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0</a:t>
                      </a:r>
                      <a:endParaRPr/>
                    </a:p>
                  </a:txBody>
                  <a:tcPr marL="9525" marR="9525" marT="9525" marB="0" anchor="b">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US" sz="1200"/>
                        <a:t>0.88</a:t>
                      </a:r>
                      <a:endParaRPr sz="1200"/>
                    </a:p>
                  </a:txBody>
                  <a:tcPr marL="91425" marR="91425" marT="91425" marB="91425"/>
                </a:tc>
                <a:tc>
                  <a:txBody>
                    <a:bodyPr/>
                    <a:lstStyle/>
                    <a:p>
                      <a:pPr marL="0" lvl="0" indent="0" algn="l" rtl="0">
                        <a:spcBef>
                          <a:spcPts val="0"/>
                        </a:spcBef>
                        <a:spcAft>
                          <a:spcPts val="0"/>
                        </a:spcAft>
                        <a:buNone/>
                      </a:pPr>
                      <a:r>
                        <a:rPr lang="en-US" sz="1200"/>
                        <a:t>0.95</a:t>
                      </a:r>
                      <a:endParaRPr sz="1200"/>
                    </a:p>
                  </a:txBody>
                  <a:tcPr marL="91425" marR="91425" marT="91425" marB="91425"/>
                </a:tc>
                <a:tc>
                  <a:txBody>
                    <a:bodyPr/>
                    <a:lstStyle/>
                    <a:p>
                      <a:pPr marL="0" lvl="0" indent="0" algn="l" rtl="0">
                        <a:spcBef>
                          <a:spcPts val="0"/>
                        </a:spcBef>
                        <a:spcAft>
                          <a:spcPts val="0"/>
                        </a:spcAft>
                        <a:buNone/>
                      </a:pPr>
                      <a:r>
                        <a:rPr lang="en-US" sz="1200"/>
                        <a:t>0.91</a:t>
                      </a:r>
                      <a:endParaRPr sz="1200"/>
                    </a:p>
                  </a:txBody>
                  <a:tcPr marL="91425" marR="91425" marT="91425" marB="91425"/>
                </a:tc>
                <a:extLst>
                  <a:ext uri="{0D108BD9-81ED-4DB2-BD59-A6C34878D82A}">
                    <a16:rowId xmlns:a16="http://schemas.microsoft.com/office/drawing/2014/main" val="10002"/>
                  </a:ext>
                </a:extLst>
              </a:tr>
              <a:tr h="264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1</a:t>
                      </a:r>
                      <a:endParaRPr/>
                    </a:p>
                  </a:txBody>
                  <a:tcPr marL="9525" marR="9525" marT="9525" marB="0" anchor="b">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US" sz="1200"/>
                        <a:t>0.75</a:t>
                      </a:r>
                      <a:endParaRPr sz="1200"/>
                    </a:p>
                  </a:txBody>
                  <a:tcPr marL="91425" marR="91425" marT="91425" marB="91425"/>
                </a:tc>
                <a:tc>
                  <a:txBody>
                    <a:bodyPr/>
                    <a:lstStyle/>
                    <a:p>
                      <a:pPr marL="0" lvl="0" indent="0" algn="l" rtl="0">
                        <a:spcBef>
                          <a:spcPts val="0"/>
                        </a:spcBef>
                        <a:spcAft>
                          <a:spcPts val="0"/>
                        </a:spcAft>
                        <a:buNone/>
                      </a:pPr>
                      <a:r>
                        <a:rPr lang="en-US" sz="1200"/>
                        <a:t>0.53</a:t>
                      </a:r>
                      <a:endParaRPr sz="1200"/>
                    </a:p>
                  </a:txBody>
                  <a:tcPr marL="91425" marR="91425" marT="91425" marB="91425"/>
                </a:tc>
                <a:tc>
                  <a:txBody>
                    <a:bodyPr/>
                    <a:lstStyle/>
                    <a:p>
                      <a:pPr marL="0" lvl="0" indent="0" algn="l" rtl="0">
                        <a:spcBef>
                          <a:spcPts val="0"/>
                        </a:spcBef>
                        <a:spcAft>
                          <a:spcPts val="0"/>
                        </a:spcAft>
                        <a:buNone/>
                      </a:pPr>
                      <a:r>
                        <a:rPr lang="en-US" sz="1200"/>
                        <a:t>0.62</a:t>
                      </a:r>
                      <a:endParaRPr sz="1200"/>
                    </a:p>
                  </a:txBody>
                  <a:tcPr marL="91425" marR="91425" marT="91425" marB="91425"/>
                </a:tc>
                <a:extLst>
                  <a:ext uri="{0D108BD9-81ED-4DB2-BD59-A6C34878D82A}">
                    <a16:rowId xmlns:a16="http://schemas.microsoft.com/office/drawing/2014/main" val="10003"/>
                  </a:ext>
                </a:extLst>
              </a:tr>
              <a:tr h="41275">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39275">
                <a:tc>
                  <a:txBody>
                    <a:bodyPr/>
                    <a:lstStyle/>
                    <a:p>
                      <a:pPr marL="0" marR="0" lvl="0" indent="0" algn="ctr" rtl="0">
                        <a:spcBef>
                          <a:spcPts val="0"/>
                        </a:spcBef>
                        <a:spcAft>
                          <a:spcPts val="0"/>
                        </a:spcAft>
                        <a:buClr>
                          <a:schemeClr val="dk1"/>
                        </a:buClr>
                        <a:buSzPts val="1200"/>
                        <a:buFont typeface="Arial"/>
                        <a:buNone/>
                      </a:pPr>
                      <a:r>
                        <a:rPr lang="en-US" sz="1200" b="1" u="none" strike="noStrike" cap="none">
                          <a:solidFill>
                            <a:schemeClr val="dk1"/>
                          </a:solidFill>
                          <a:latin typeface="Arial"/>
                          <a:ea typeface="Arial"/>
                          <a:cs typeface="Arial"/>
                          <a:sym typeface="Arial"/>
                        </a:rPr>
                        <a:t>Accuracy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100" b="1">
                          <a:solidFill>
                            <a:schemeClr val="dk1"/>
                          </a:solidFill>
                        </a:rPr>
                        <a:t>0.86</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cxnSp>
        <p:nvCxnSpPr>
          <p:cNvPr id="408" name="Google Shape;408;p8"/>
          <p:cNvCxnSpPr/>
          <p:nvPr/>
        </p:nvCxnSpPr>
        <p:spPr>
          <a:xfrm>
            <a:off x="209861" y="206908"/>
            <a:ext cx="0" cy="419724"/>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47"/>
              </a:srgbClr>
            </a:outerShdw>
          </a:effectLst>
        </p:spPr>
      </p:cxnSp>
      <p:graphicFrame>
        <p:nvGraphicFramePr>
          <p:cNvPr id="409" name="Google Shape;409;p8"/>
          <p:cNvGraphicFramePr/>
          <p:nvPr/>
        </p:nvGraphicFramePr>
        <p:xfrm>
          <a:off x="4965452" y="4729987"/>
          <a:ext cx="3600000" cy="1034025"/>
        </p:xfrm>
        <a:graphic>
          <a:graphicData uri="http://schemas.openxmlformats.org/drawingml/2006/table">
            <a:tbl>
              <a:tblPr>
                <a:noFill/>
                <a:tableStyleId>{160F62C5-645F-4ED4-B09B-F17F5CFFEC94}</a:tableStyleId>
              </a:tblPr>
              <a:tblGrid>
                <a:gridCol w="90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tblGrid>
              <a:tr h="141750">
                <a:tc gridSpan="4">
                  <a:txBody>
                    <a:bodyPr/>
                    <a:lstStyle/>
                    <a:p>
                      <a:pPr marL="0" marR="0" lvl="0" indent="0" algn="ctr" rtl="0">
                        <a:lnSpc>
                          <a:spcPct val="100000"/>
                        </a:lnSpc>
                        <a:spcBef>
                          <a:spcPts val="0"/>
                        </a:spcBef>
                        <a:spcAft>
                          <a:spcPts val="0"/>
                        </a:spcAft>
                        <a:buClr>
                          <a:srgbClr val="FFFFFF"/>
                        </a:buClr>
                        <a:buSzPts val="1200"/>
                        <a:buFont typeface="Arial"/>
                        <a:buNone/>
                      </a:pPr>
                      <a:r>
                        <a:rPr lang="en-US" sz="1200" b="1" i="0" u="none" strike="noStrike" cap="none">
                          <a:solidFill>
                            <a:srgbClr val="FFFFFF"/>
                          </a:solidFill>
                          <a:latin typeface="Arial"/>
                          <a:ea typeface="Arial"/>
                          <a:cs typeface="Arial"/>
                          <a:sym typeface="Arial"/>
                        </a:rPr>
                        <a:t>Classification Report - </a:t>
                      </a:r>
                      <a:r>
                        <a:rPr lang="en-US" sz="1200" b="1">
                          <a:solidFill>
                            <a:srgbClr val="FFFFFF"/>
                          </a:solidFill>
                        </a:rPr>
                        <a:t>post-tuning</a:t>
                      </a:r>
                      <a:endParaRPr sz="1200" b="1" i="0" u="none" strike="noStrike" cap="none">
                        <a:solidFill>
                          <a:srgbClr val="FFFFFF"/>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1750">
                <a:tc>
                  <a:txBody>
                    <a:bodyPr/>
                    <a:lstStyle/>
                    <a:p>
                      <a:pPr marL="0" marR="0" lvl="0" indent="0" algn="l"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Precision</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Recall</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F1-Score</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0.88</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0.95</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0.91</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0.75</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0.53</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0.62</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2000">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41750">
                <a:tc>
                  <a:txBody>
                    <a:bodyPr/>
                    <a:lstStyle/>
                    <a:p>
                      <a:pPr marL="0" marR="0" lvl="0" indent="0" algn="ctr" rtl="0">
                        <a:spcBef>
                          <a:spcPts val="0"/>
                        </a:spcBef>
                        <a:spcAft>
                          <a:spcPts val="0"/>
                        </a:spcAft>
                        <a:buClr>
                          <a:schemeClr val="dk1"/>
                        </a:buClr>
                        <a:buSzPts val="1200"/>
                        <a:buFont typeface="Arial"/>
                        <a:buNone/>
                      </a:pPr>
                      <a:r>
                        <a:rPr lang="en-US" sz="1200" b="1" u="none" strike="noStrike" cap="none">
                          <a:solidFill>
                            <a:schemeClr val="dk1"/>
                          </a:solidFill>
                          <a:latin typeface="Arial"/>
                          <a:ea typeface="Arial"/>
                          <a:cs typeface="Arial"/>
                          <a:sym typeface="Arial"/>
                        </a:rPr>
                        <a:t>Accuracy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Clr>
                          <a:schemeClr val="dk1"/>
                        </a:buClr>
                        <a:buSzPts val="1200"/>
                        <a:buFont typeface="Arial"/>
                        <a:buNone/>
                      </a:pPr>
                      <a:r>
                        <a:rPr lang="en-US" sz="1200">
                          <a:solidFill>
                            <a:schemeClr val="dk1"/>
                          </a:solidFill>
                        </a:rPr>
                        <a:t>0.86</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0"/>
          <p:cNvSpPr txBox="1">
            <a:spLocks noGrp="1"/>
          </p:cNvSpPr>
          <p:nvPr>
            <p:ph type="title"/>
          </p:nvPr>
        </p:nvSpPr>
        <p:spPr>
          <a:xfrm>
            <a:off x="310896" y="228336"/>
            <a:ext cx="8229600" cy="41972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800"/>
              <a:buFont typeface="Arial"/>
              <a:buNone/>
            </a:pPr>
            <a:r>
              <a:rPr lang="en-US" sz="2800">
                <a:latin typeface="Arial"/>
                <a:ea typeface="Arial"/>
                <a:cs typeface="Arial"/>
                <a:sym typeface="Arial"/>
              </a:rPr>
              <a:t>Model 2: Support Vector Machine (SVM)</a:t>
            </a:r>
            <a:endParaRPr sz="2800">
              <a:latin typeface="Arial"/>
              <a:ea typeface="Arial"/>
              <a:cs typeface="Arial"/>
              <a:sym typeface="Arial"/>
            </a:endParaRPr>
          </a:p>
        </p:txBody>
      </p:sp>
      <p:sp>
        <p:nvSpPr>
          <p:cNvPr id="415" name="Google Shape;415;p10"/>
          <p:cNvSpPr txBox="1">
            <a:spLocks noGrp="1"/>
          </p:cNvSpPr>
          <p:nvPr>
            <p:ph type="body" idx="1"/>
          </p:nvPr>
        </p:nvSpPr>
        <p:spPr>
          <a:xfrm>
            <a:off x="209861" y="841248"/>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77777"/>
              <a:buNone/>
            </a:pPr>
            <a:r>
              <a:rPr lang="en-US" sz="1800" b="1">
                <a:latin typeface="Arial"/>
                <a:ea typeface="Arial"/>
                <a:cs typeface="Arial"/>
                <a:sym typeface="Arial"/>
              </a:rPr>
              <a:t>Model Summary:</a:t>
            </a:r>
            <a:endParaRPr sz="1800"/>
          </a:p>
          <a:p>
            <a:pPr marL="0" lvl="0" indent="0" algn="l" rtl="0">
              <a:spcBef>
                <a:spcPts val="280"/>
              </a:spcBef>
              <a:spcAft>
                <a:spcPts val="0"/>
              </a:spcAft>
              <a:buClr>
                <a:schemeClr val="dk1"/>
              </a:buClr>
              <a:buSzPct val="100000"/>
              <a:buNone/>
            </a:pPr>
            <a:r>
              <a:rPr lang="en-US" sz="1400">
                <a:latin typeface="Arial"/>
                <a:ea typeface="Arial"/>
                <a:cs typeface="Arial"/>
                <a:sym typeface="Arial"/>
              </a:rPr>
              <a:t>It was included to demonstrate the project's capability to handle a variety of algorithms, including those that are not tree-based. It is known for its effectiveness in high-dimensional spaces and for its ability to model complex decision boundaries. </a:t>
            </a:r>
            <a:endParaRPr sz="1400">
              <a:latin typeface="Arial"/>
              <a:ea typeface="Arial"/>
              <a:cs typeface="Arial"/>
              <a:sym typeface="Arial"/>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a:p>
            <a:pPr marL="0" lvl="0" indent="0" algn="l" rtl="0">
              <a:spcBef>
                <a:spcPts val="280"/>
              </a:spcBef>
              <a:spcAft>
                <a:spcPts val="0"/>
              </a:spcAft>
              <a:buClr>
                <a:schemeClr val="dk1"/>
              </a:buClr>
              <a:buSzPct val="100000"/>
              <a:buNone/>
            </a:pPr>
            <a:r>
              <a:rPr lang="en-US" sz="1400">
                <a:latin typeface="Arial"/>
                <a:ea typeface="Arial"/>
                <a:cs typeface="Arial"/>
                <a:sym typeface="Arial"/>
              </a:rPr>
              <a:t>Data split 80% training and 20% validation</a:t>
            </a:r>
            <a:endParaRPr sz="1400">
              <a:latin typeface="Arial"/>
              <a:ea typeface="Arial"/>
              <a:cs typeface="Arial"/>
              <a:sym typeface="Arial"/>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a:p>
            <a:pPr marL="0" lvl="0" indent="0" algn="l" rtl="0">
              <a:spcBef>
                <a:spcPts val="280"/>
              </a:spcBef>
              <a:spcAft>
                <a:spcPts val="0"/>
              </a:spcAft>
              <a:buClr>
                <a:schemeClr val="dk1"/>
              </a:buClr>
              <a:buSzPct val="77777"/>
              <a:buNone/>
            </a:pPr>
            <a:r>
              <a:rPr lang="en-US" sz="1800" b="1">
                <a:latin typeface="Arial"/>
                <a:ea typeface="Arial"/>
                <a:cs typeface="Arial"/>
                <a:sym typeface="Arial"/>
              </a:rPr>
              <a:t>Hyperparameter Tuning: </a:t>
            </a:r>
            <a:endParaRPr sz="1800"/>
          </a:p>
          <a:p>
            <a:pPr marL="0" lvl="0" indent="0" algn="l" rtl="0">
              <a:spcBef>
                <a:spcPts val="280"/>
              </a:spcBef>
              <a:spcAft>
                <a:spcPts val="0"/>
              </a:spcAft>
              <a:buClr>
                <a:schemeClr val="dk1"/>
              </a:buClr>
              <a:buSzPct val="100000"/>
              <a:buNone/>
            </a:pPr>
            <a:r>
              <a:rPr lang="en-US" sz="1400">
                <a:latin typeface="Arial"/>
                <a:ea typeface="Arial"/>
                <a:cs typeface="Arial"/>
                <a:sym typeface="Arial"/>
              </a:rPr>
              <a:t>GridSearchCV with 3 fold cross validation used to optimize for the best C, gamma, and kernel combination</a:t>
            </a:r>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a:p>
            <a:pPr marL="0" lvl="0" indent="0" algn="l" rtl="0">
              <a:spcBef>
                <a:spcPts val="280"/>
              </a:spcBef>
              <a:spcAft>
                <a:spcPts val="0"/>
              </a:spcAft>
              <a:buClr>
                <a:schemeClr val="dk1"/>
              </a:buClr>
              <a:buSzPct val="100000"/>
              <a:buNone/>
            </a:pPr>
            <a:r>
              <a:rPr lang="en-US" sz="1400" b="1">
                <a:latin typeface="Arial"/>
                <a:ea typeface="Arial"/>
                <a:cs typeface="Arial"/>
                <a:sym typeface="Arial"/>
              </a:rPr>
              <a:t>Key Parameters Used: </a:t>
            </a:r>
            <a:endParaRPr/>
          </a:p>
          <a:p>
            <a:pPr marL="0" lvl="0" indent="0" algn="l" rtl="0">
              <a:spcBef>
                <a:spcPts val="280"/>
              </a:spcBef>
              <a:spcAft>
                <a:spcPts val="0"/>
              </a:spcAft>
              <a:buClr>
                <a:schemeClr val="dk1"/>
              </a:buClr>
              <a:buSzPct val="100000"/>
              <a:buNone/>
            </a:pPr>
            <a:r>
              <a:rPr lang="en-US" sz="1400">
                <a:latin typeface="Arial"/>
                <a:ea typeface="Arial"/>
                <a:cs typeface="Arial"/>
                <a:sym typeface="Arial"/>
              </a:rPr>
              <a:t>C: regularization parameter [0.1, 1]</a:t>
            </a:r>
            <a:endParaRPr/>
          </a:p>
          <a:p>
            <a:pPr marL="0" lvl="0" indent="0" algn="l" rtl="0">
              <a:spcBef>
                <a:spcPts val="280"/>
              </a:spcBef>
              <a:spcAft>
                <a:spcPts val="0"/>
              </a:spcAft>
              <a:buClr>
                <a:schemeClr val="dk1"/>
              </a:buClr>
              <a:buSzPct val="100000"/>
              <a:buNone/>
            </a:pPr>
            <a:r>
              <a:rPr lang="en-US" sz="1400">
                <a:latin typeface="Arial"/>
                <a:ea typeface="Arial"/>
                <a:cs typeface="Arial"/>
                <a:sym typeface="Arial"/>
              </a:rPr>
              <a:t>Gamma: [scale, auto]</a:t>
            </a:r>
            <a:endParaRPr/>
          </a:p>
          <a:p>
            <a:pPr marL="0" lvl="0" indent="0" algn="l" rtl="0">
              <a:spcBef>
                <a:spcPts val="280"/>
              </a:spcBef>
              <a:spcAft>
                <a:spcPts val="0"/>
              </a:spcAft>
              <a:buClr>
                <a:schemeClr val="dk1"/>
              </a:buClr>
              <a:buSzPct val="100000"/>
              <a:buNone/>
            </a:pPr>
            <a:r>
              <a:rPr lang="en-US" sz="1400">
                <a:latin typeface="Arial"/>
                <a:ea typeface="Arial"/>
                <a:cs typeface="Arial"/>
                <a:sym typeface="Arial"/>
              </a:rPr>
              <a:t>Kernel: rbf</a:t>
            </a:r>
            <a:endParaRPr sz="1400">
              <a:latin typeface="Arial"/>
              <a:ea typeface="Arial"/>
              <a:cs typeface="Arial"/>
              <a:sym typeface="Arial"/>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a:p>
            <a:pPr marL="0" lvl="0" indent="0" algn="l" rtl="0">
              <a:spcBef>
                <a:spcPts val="280"/>
              </a:spcBef>
              <a:spcAft>
                <a:spcPts val="0"/>
              </a:spcAft>
              <a:buClr>
                <a:schemeClr val="dk1"/>
              </a:buClr>
              <a:buSzPct val="100000"/>
              <a:buNone/>
            </a:pPr>
            <a:r>
              <a:rPr lang="en-US" sz="1400" b="1">
                <a:latin typeface="Arial"/>
                <a:ea typeface="Arial"/>
                <a:cs typeface="Arial"/>
                <a:sym typeface="Arial"/>
              </a:rPr>
              <a:t>Best Parameters: </a:t>
            </a:r>
            <a:endParaRPr sz="1400" b="1">
              <a:latin typeface="Arial"/>
              <a:ea typeface="Arial"/>
              <a:cs typeface="Arial"/>
              <a:sym typeface="Arial"/>
            </a:endParaRPr>
          </a:p>
          <a:p>
            <a:pPr marL="0" lvl="0" indent="0" algn="l" rtl="0">
              <a:spcBef>
                <a:spcPts val="280"/>
              </a:spcBef>
              <a:spcAft>
                <a:spcPts val="0"/>
              </a:spcAft>
              <a:buClr>
                <a:schemeClr val="dk1"/>
              </a:buClr>
              <a:buSzPct val="100000"/>
              <a:buNone/>
            </a:pPr>
            <a:r>
              <a:rPr lang="en-US" sz="1400" b="1">
                <a:latin typeface="Arial"/>
                <a:ea typeface="Arial"/>
                <a:cs typeface="Arial"/>
                <a:sym typeface="Arial"/>
              </a:rPr>
              <a:t>C</a:t>
            </a:r>
            <a:r>
              <a:rPr lang="en-US" sz="1400">
                <a:latin typeface="Arial"/>
                <a:ea typeface="Arial"/>
                <a:cs typeface="Arial"/>
                <a:sym typeface="Arial"/>
              </a:rPr>
              <a:t>: 1</a:t>
            </a:r>
            <a:endParaRPr sz="1400">
              <a:latin typeface="Arial"/>
              <a:ea typeface="Arial"/>
              <a:cs typeface="Arial"/>
              <a:sym typeface="Arial"/>
            </a:endParaRPr>
          </a:p>
          <a:p>
            <a:pPr marL="0" lvl="0" indent="0" algn="l" rtl="0">
              <a:spcBef>
                <a:spcPts val="280"/>
              </a:spcBef>
              <a:spcAft>
                <a:spcPts val="0"/>
              </a:spcAft>
              <a:buClr>
                <a:schemeClr val="dk1"/>
              </a:buClr>
              <a:buSzPct val="100000"/>
              <a:buNone/>
            </a:pPr>
            <a:r>
              <a:rPr lang="en-US" sz="1400" b="1">
                <a:latin typeface="Arial"/>
                <a:ea typeface="Arial"/>
                <a:cs typeface="Arial"/>
                <a:sym typeface="Arial"/>
              </a:rPr>
              <a:t>Gamma</a:t>
            </a:r>
            <a:r>
              <a:rPr lang="en-US" sz="1400">
                <a:latin typeface="Arial"/>
                <a:ea typeface="Arial"/>
                <a:cs typeface="Arial"/>
                <a:sym typeface="Arial"/>
              </a:rPr>
              <a:t>: scale</a:t>
            </a:r>
            <a:endParaRPr sz="1400">
              <a:latin typeface="Arial"/>
              <a:ea typeface="Arial"/>
              <a:cs typeface="Arial"/>
              <a:sym typeface="Arial"/>
            </a:endParaRPr>
          </a:p>
          <a:p>
            <a:pPr marL="0" lvl="0" indent="0" algn="l" rtl="0">
              <a:spcBef>
                <a:spcPts val="280"/>
              </a:spcBef>
              <a:spcAft>
                <a:spcPts val="0"/>
              </a:spcAft>
              <a:buClr>
                <a:schemeClr val="dk1"/>
              </a:buClr>
              <a:buSzPct val="100000"/>
              <a:buNone/>
            </a:pPr>
            <a:r>
              <a:rPr lang="en-US" sz="1400" b="1">
                <a:latin typeface="Arial"/>
                <a:ea typeface="Arial"/>
                <a:cs typeface="Arial"/>
                <a:sym typeface="Arial"/>
              </a:rPr>
              <a:t>Kernel</a:t>
            </a:r>
            <a:r>
              <a:rPr lang="en-US" sz="1400">
                <a:latin typeface="Arial"/>
                <a:ea typeface="Arial"/>
                <a:cs typeface="Arial"/>
                <a:sym typeface="Arial"/>
              </a:rPr>
              <a:t>: rbf</a:t>
            </a:r>
            <a:endParaRPr sz="1400">
              <a:latin typeface="Arial"/>
              <a:ea typeface="Arial"/>
              <a:cs typeface="Arial"/>
              <a:sym typeface="Arial"/>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a:p>
            <a:pPr marL="0" lvl="0" indent="0" algn="l" rtl="0">
              <a:spcBef>
                <a:spcPts val="280"/>
              </a:spcBef>
              <a:spcAft>
                <a:spcPts val="0"/>
              </a:spcAft>
              <a:buClr>
                <a:schemeClr val="dk1"/>
              </a:buClr>
              <a:buSzPct val="100000"/>
              <a:buNone/>
            </a:pPr>
            <a:r>
              <a:rPr lang="en-US" sz="1400" b="1">
                <a:latin typeface="Arial"/>
                <a:ea typeface="Arial"/>
                <a:cs typeface="Arial"/>
                <a:sym typeface="Arial"/>
              </a:rPr>
              <a:t>TIme Taken:</a:t>
            </a:r>
            <a:r>
              <a:rPr lang="en-US" sz="1400">
                <a:latin typeface="Arial"/>
                <a:ea typeface="Arial"/>
                <a:cs typeface="Arial"/>
                <a:sym typeface="Arial"/>
              </a:rPr>
              <a:t> 387.32 seconds</a:t>
            </a:r>
            <a:endParaRPr sz="1400">
              <a:latin typeface="Arial"/>
              <a:ea typeface="Arial"/>
              <a:cs typeface="Arial"/>
              <a:sym typeface="Arial"/>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p:txBody>
      </p:sp>
      <p:cxnSp>
        <p:nvCxnSpPr>
          <p:cNvPr id="416" name="Google Shape;416;p10"/>
          <p:cNvCxnSpPr/>
          <p:nvPr/>
        </p:nvCxnSpPr>
        <p:spPr>
          <a:xfrm>
            <a:off x="209861" y="206908"/>
            <a:ext cx="0" cy="419724"/>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47"/>
              </a:srgbClr>
            </a:outerShdw>
          </a:effectLst>
        </p:spPr>
      </p:cxnSp>
      <p:graphicFrame>
        <p:nvGraphicFramePr>
          <p:cNvPr id="417" name="Google Shape;417;p10"/>
          <p:cNvGraphicFramePr/>
          <p:nvPr/>
        </p:nvGraphicFramePr>
        <p:xfrm>
          <a:off x="4324661" y="2869191"/>
          <a:ext cx="3600000" cy="1034025"/>
        </p:xfrm>
        <a:graphic>
          <a:graphicData uri="http://schemas.openxmlformats.org/drawingml/2006/table">
            <a:tbl>
              <a:tblPr>
                <a:noFill/>
                <a:tableStyleId>{160F62C5-645F-4ED4-B09B-F17F5CFFEC94}</a:tableStyleId>
              </a:tblPr>
              <a:tblGrid>
                <a:gridCol w="90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tblGrid>
              <a:tr h="141750">
                <a:tc gridSpan="4">
                  <a:txBody>
                    <a:bodyPr/>
                    <a:lstStyle/>
                    <a:p>
                      <a:pPr marL="0" marR="0" lvl="0" indent="0" algn="ctr" rtl="0">
                        <a:lnSpc>
                          <a:spcPct val="100000"/>
                        </a:lnSpc>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Classification Report pre-tuning</a:t>
                      </a:r>
                      <a:endParaRPr sz="1200" b="1" u="none" strike="noStrike" cap="none">
                        <a:solidFill>
                          <a:schemeClr val="lt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1750">
                <a:tc>
                  <a:txBody>
                    <a:bodyPr/>
                    <a:lstStyle/>
                    <a:p>
                      <a:pPr marL="0" marR="0" lvl="0" indent="0" algn="l"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Precision</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Recall</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F1-Score</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0.62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0.74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2000">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41750">
                <a:tc>
                  <a:txBody>
                    <a:bodyPr/>
                    <a:lstStyle/>
                    <a:p>
                      <a:pPr marL="0" marR="0" lvl="0" indent="0" algn="ctr" rtl="0">
                        <a:spcBef>
                          <a:spcPts val="0"/>
                        </a:spcBef>
                        <a:spcAft>
                          <a:spcPts val="0"/>
                        </a:spcAft>
                        <a:buClr>
                          <a:schemeClr val="dk1"/>
                        </a:buClr>
                        <a:buSzPts val="1200"/>
                        <a:buFont typeface="Arial"/>
                        <a:buNone/>
                      </a:pPr>
                      <a:r>
                        <a:rPr lang="en-US" sz="1200" b="1" u="none" strike="noStrike" cap="none">
                          <a:solidFill>
                            <a:schemeClr val="dk1"/>
                          </a:solidFill>
                          <a:latin typeface="Arial"/>
                          <a:ea typeface="Arial"/>
                          <a:cs typeface="Arial"/>
                          <a:sym typeface="Arial"/>
                        </a:rPr>
                        <a:t>Accuracy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a:t>
                      </a:r>
                      <a:r>
                        <a:rPr lang="en-US" sz="1200">
                          <a:solidFill>
                            <a:schemeClr val="dk1"/>
                          </a:solidFill>
                        </a:rPr>
                        <a:t>91</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418" name="Google Shape;418;p10"/>
          <p:cNvGraphicFramePr/>
          <p:nvPr/>
        </p:nvGraphicFramePr>
        <p:xfrm>
          <a:off x="4324661" y="4333191"/>
          <a:ext cx="3600000" cy="1034025"/>
        </p:xfrm>
        <a:graphic>
          <a:graphicData uri="http://schemas.openxmlformats.org/drawingml/2006/table">
            <a:tbl>
              <a:tblPr>
                <a:noFill/>
                <a:tableStyleId>{160F62C5-645F-4ED4-B09B-F17F5CFFEC94}</a:tableStyleId>
              </a:tblPr>
              <a:tblGrid>
                <a:gridCol w="90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tblGrid>
              <a:tr h="141750">
                <a:tc gridSpan="4">
                  <a:txBody>
                    <a:bodyPr/>
                    <a:lstStyle/>
                    <a:p>
                      <a:pPr marL="0" marR="0" lvl="0" indent="0" algn="ctr" rtl="0">
                        <a:lnSpc>
                          <a:spcPct val="100000"/>
                        </a:lnSpc>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Classification Report post-tuning</a:t>
                      </a:r>
                      <a:endParaRPr sz="1200" b="1" u="none" strike="noStrike" cap="none">
                        <a:solidFill>
                          <a:schemeClr val="lt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1750">
                <a:tc>
                  <a:txBody>
                    <a:bodyPr/>
                    <a:lstStyle/>
                    <a:p>
                      <a:pPr marL="0" marR="0" lvl="0" indent="0" algn="l"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Precision</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Recall</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F1-Score</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0.62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0.74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2000">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41750">
                <a:tc>
                  <a:txBody>
                    <a:bodyPr/>
                    <a:lstStyle/>
                    <a:p>
                      <a:pPr marL="0" marR="0" lvl="0" indent="0" algn="ctr" rtl="0">
                        <a:spcBef>
                          <a:spcPts val="0"/>
                        </a:spcBef>
                        <a:spcAft>
                          <a:spcPts val="0"/>
                        </a:spcAft>
                        <a:buClr>
                          <a:schemeClr val="dk1"/>
                        </a:buClr>
                        <a:buSzPts val="1200"/>
                        <a:buFont typeface="Arial"/>
                        <a:buNone/>
                      </a:pPr>
                      <a:r>
                        <a:rPr lang="en-US" sz="1200" b="1" u="none" strike="noStrike" cap="none">
                          <a:solidFill>
                            <a:schemeClr val="dk1"/>
                          </a:solidFill>
                          <a:latin typeface="Arial"/>
                          <a:ea typeface="Arial"/>
                          <a:cs typeface="Arial"/>
                          <a:sym typeface="Arial"/>
                        </a:rPr>
                        <a:t>Accuracy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a:t>
                      </a:r>
                      <a:r>
                        <a:rPr lang="en-US" sz="1200">
                          <a:solidFill>
                            <a:schemeClr val="dk1"/>
                          </a:solidFill>
                        </a:rPr>
                        <a:t>91</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12"/>
          <p:cNvSpPr txBox="1">
            <a:spLocks noGrp="1"/>
          </p:cNvSpPr>
          <p:nvPr>
            <p:ph type="title"/>
          </p:nvPr>
        </p:nvSpPr>
        <p:spPr>
          <a:xfrm>
            <a:off x="356616" y="261190"/>
            <a:ext cx="8229600" cy="351994"/>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sz="2800">
                <a:latin typeface="Arial"/>
                <a:ea typeface="Arial"/>
                <a:cs typeface="Arial"/>
                <a:sym typeface="Arial"/>
              </a:rPr>
              <a:t>Model 3: 1D CNN  &amp; Results</a:t>
            </a:r>
            <a:endParaRPr sz="2800">
              <a:latin typeface="Arial"/>
              <a:ea typeface="Arial"/>
              <a:cs typeface="Arial"/>
              <a:sym typeface="Arial"/>
            </a:endParaRPr>
          </a:p>
        </p:txBody>
      </p:sp>
      <p:sp>
        <p:nvSpPr>
          <p:cNvPr id="424" name="Google Shape;424;p12"/>
          <p:cNvSpPr txBox="1">
            <a:spLocks noGrp="1"/>
          </p:cNvSpPr>
          <p:nvPr>
            <p:ph type="body" idx="1"/>
          </p:nvPr>
        </p:nvSpPr>
        <p:spPr>
          <a:xfrm>
            <a:off x="209861" y="851302"/>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400"/>
              <a:buNone/>
            </a:pPr>
            <a:r>
              <a:rPr lang="en-US" sz="1400" b="1">
                <a:latin typeface="Arial"/>
                <a:ea typeface="Arial"/>
                <a:cs typeface="Arial"/>
                <a:sym typeface="Arial"/>
              </a:rPr>
              <a:t>Model Summary &amp; Architecture:</a:t>
            </a:r>
            <a:endParaRPr/>
          </a:p>
          <a:p>
            <a:pPr marL="457200" lvl="0" indent="-298450" algn="l" rtl="0">
              <a:spcBef>
                <a:spcPts val="280"/>
              </a:spcBef>
              <a:spcAft>
                <a:spcPts val="0"/>
              </a:spcAft>
              <a:buSzPts val="1100"/>
              <a:buFont typeface="Arial"/>
              <a:buChar char="•"/>
            </a:pPr>
            <a:r>
              <a:rPr lang="en-US" sz="1100">
                <a:latin typeface="Arial"/>
                <a:ea typeface="Arial"/>
                <a:cs typeface="Arial"/>
                <a:sym typeface="Arial"/>
              </a:rPr>
              <a:t>A 1D CNN was included to explore a deep learning approach to the problem by processing sequences of data (in this case, the numerical features). </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US" sz="1100">
                <a:latin typeface="Arial"/>
                <a:ea typeface="Arial"/>
                <a:cs typeface="Arial"/>
                <a:sym typeface="Arial"/>
              </a:rPr>
              <a:t>Uses a Conv1D layer to learn patterns across adjacent features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US" sz="1100">
                <a:latin typeface="Arial"/>
                <a:ea typeface="Arial"/>
                <a:cs typeface="Arial"/>
                <a:sym typeface="Arial"/>
              </a:rPr>
              <a:t>A Flatten layer used to transforms the 2D output of the convolution to a 1D vector</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US" sz="1100" b="1">
                <a:latin typeface="Arial"/>
                <a:ea typeface="Arial"/>
                <a:cs typeface="Arial"/>
                <a:sym typeface="Arial"/>
              </a:rPr>
              <a:t>Input Layer</a:t>
            </a:r>
            <a:r>
              <a:rPr lang="en-US" sz="1100">
                <a:latin typeface="Arial"/>
                <a:ea typeface="Arial"/>
                <a:cs typeface="Arial"/>
                <a:sym typeface="Arial"/>
              </a:rPr>
              <a:t>: Conv1D(filters=32, kernel_size=2, activation='relu')</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US" sz="1100" b="1">
                <a:latin typeface="Arial"/>
                <a:ea typeface="Arial"/>
                <a:cs typeface="Arial"/>
                <a:sym typeface="Arial"/>
              </a:rPr>
              <a:t>Hidden Layers: </a:t>
            </a:r>
            <a:r>
              <a:rPr lang="en-US" sz="1100">
                <a:latin typeface="Arial"/>
                <a:ea typeface="Arial"/>
                <a:cs typeface="Arial"/>
                <a:sym typeface="Arial"/>
              </a:rPr>
              <a:t>Dense(128, activation='relu'), Dense(64, activation='relu'), Dense(32, activation='relu')</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US" sz="1100" b="1">
                <a:latin typeface="Arial"/>
                <a:ea typeface="Arial"/>
                <a:cs typeface="Arial"/>
                <a:sym typeface="Arial"/>
              </a:rPr>
              <a:t>Output Layer: </a:t>
            </a:r>
            <a:r>
              <a:rPr lang="en-US" sz="1100">
                <a:latin typeface="Arial"/>
                <a:ea typeface="Arial"/>
                <a:cs typeface="Arial"/>
                <a:sym typeface="Arial"/>
              </a:rPr>
              <a:t>Dense(1, activation='sigmoid') for binary classification.</a:t>
            </a:r>
            <a:endParaRPr sz="1100">
              <a:latin typeface="Arial"/>
              <a:ea typeface="Arial"/>
              <a:cs typeface="Arial"/>
              <a:sym typeface="Arial"/>
            </a:endParaRPr>
          </a:p>
          <a:p>
            <a:pPr marL="0" lvl="0" indent="0" algn="l" rtl="0">
              <a:spcBef>
                <a:spcPts val="280"/>
              </a:spcBef>
              <a:spcAft>
                <a:spcPts val="0"/>
              </a:spcAft>
              <a:buClr>
                <a:schemeClr val="dk1"/>
              </a:buClr>
              <a:buSzPts val="1400"/>
              <a:buNone/>
            </a:pPr>
            <a:endParaRPr sz="1400">
              <a:latin typeface="Arial"/>
              <a:ea typeface="Arial"/>
              <a:cs typeface="Arial"/>
              <a:sym typeface="Arial"/>
            </a:endParaRPr>
          </a:p>
          <a:p>
            <a:pPr marL="0" lvl="0" indent="0" algn="l" rtl="0">
              <a:spcBef>
                <a:spcPts val="280"/>
              </a:spcBef>
              <a:spcAft>
                <a:spcPts val="0"/>
              </a:spcAft>
              <a:buClr>
                <a:schemeClr val="dk1"/>
              </a:buClr>
              <a:buSzPts val="1400"/>
              <a:buNone/>
            </a:pPr>
            <a:r>
              <a:rPr lang="en-US" sz="1400" b="1">
                <a:latin typeface="Arial"/>
                <a:ea typeface="Arial"/>
                <a:cs typeface="Arial"/>
                <a:sym typeface="Arial"/>
              </a:rPr>
              <a:t>Training Details: </a:t>
            </a:r>
            <a:endParaRPr sz="1400" b="1">
              <a:latin typeface="Arial"/>
              <a:ea typeface="Arial"/>
              <a:cs typeface="Arial"/>
              <a:sym typeface="Arial"/>
            </a:endParaRPr>
          </a:p>
          <a:p>
            <a:pPr marL="0" lvl="0" indent="0" algn="l" rtl="0">
              <a:spcBef>
                <a:spcPts val="280"/>
              </a:spcBef>
              <a:spcAft>
                <a:spcPts val="0"/>
              </a:spcAft>
              <a:buClr>
                <a:schemeClr val="dk1"/>
              </a:buClr>
              <a:buSzPts val="1400"/>
              <a:buNone/>
            </a:pPr>
            <a:r>
              <a:rPr lang="en-US" sz="1100" b="1">
                <a:latin typeface="Arial"/>
                <a:ea typeface="Arial"/>
                <a:cs typeface="Arial"/>
                <a:sym typeface="Arial"/>
              </a:rPr>
              <a:t>Optimizer: </a:t>
            </a:r>
            <a:r>
              <a:rPr lang="en-US" sz="1100">
                <a:latin typeface="Arial"/>
                <a:ea typeface="Arial"/>
                <a:cs typeface="Arial"/>
                <a:sym typeface="Arial"/>
              </a:rPr>
              <a:t>Adam</a:t>
            </a:r>
            <a:endParaRPr sz="1100">
              <a:latin typeface="Arial"/>
              <a:ea typeface="Arial"/>
              <a:cs typeface="Arial"/>
              <a:sym typeface="Arial"/>
            </a:endParaRPr>
          </a:p>
          <a:p>
            <a:pPr marL="0" lvl="0" indent="0" algn="l" rtl="0">
              <a:spcBef>
                <a:spcPts val="280"/>
              </a:spcBef>
              <a:spcAft>
                <a:spcPts val="0"/>
              </a:spcAft>
              <a:buClr>
                <a:schemeClr val="dk1"/>
              </a:buClr>
              <a:buSzPts val="1400"/>
              <a:buNone/>
            </a:pPr>
            <a:r>
              <a:rPr lang="en-US" sz="1100" b="1">
                <a:latin typeface="Arial"/>
                <a:ea typeface="Arial"/>
                <a:cs typeface="Arial"/>
                <a:sym typeface="Arial"/>
              </a:rPr>
              <a:t>Epochs: </a:t>
            </a:r>
            <a:r>
              <a:rPr lang="en-US" sz="1100">
                <a:latin typeface="Arial"/>
                <a:ea typeface="Arial"/>
                <a:cs typeface="Arial"/>
                <a:sym typeface="Arial"/>
              </a:rPr>
              <a:t>10</a:t>
            </a:r>
            <a:endParaRPr sz="1100">
              <a:latin typeface="Arial"/>
              <a:ea typeface="Arial"/>
              <a:cs typeface="Arial"/>
              <a:sym typeface="Arial"/>
            </a:endParaRPr>
          </a:p>
          <a:p>
            <a:pPr marL="0" lvl="0" indent="0" algn="l" rtl="0">
              <a:spcBef>
                <a:spcPts val="280"/>
              </a:spcBef>
              <a:spcAft>
                <a:spcPts val="0"/>
              </a:spcAft>
              <a:buClr>
                <a:schemeClr val="dk1"/>
              </a:buClr>
              <a:buSzPts val="1400"/>
              <a:buNone/>
            </a:pPr>
            <a:endParaRPr sz="1100">
              <a:latin typeface="Arial"/>
              <a:ea typeface="Arial"/>
              <a:cs typeface="Arial"/>
              <a:sym typeface="Arial"/>
            </a:endParaRPr>
          </a:p>
          <a:p>
            <a:pPr marL="0" lvl="0" indent="0" algn="l" rtl="0">
              <a:spcBef>
                <a:spcPts val="280"/>
              </a:spcBef>
              <a:spcAft>
                <a:spcPts val="0"/>
              </a:spcAft>
              <a:buClr>
                <a:schemeClr val="dk1"/>
              </a:buClr>
              <a:buSzPts val="1400"/>
              <a:buNone/>
            </a:pPr>
            <a:r>
              <a:rPr lang="en-US" sz="1100" b="1">
                <a:latin typeface="Arial"/>
                <a:ea typeface="Arial"/>
                <a:cs typeface="Arial"/>
                <a:sym typeface="Arial"/>
              </a:rPr>
              <a:t>Time taken:</a:t>
            </a:r>
            <a:r>
              <a:rPr lang="en-US" sz="1100">
                <a:latin typeface="Arial"/>
                <a:ea typeface="Arial"/>
                <a:cs typeface="Arial"/>
                <a:sym typeface="Arial"/>
              </a:rPr>
              <a:t> 32.44 seconds</a:t>
            </a:r>
            <a:endParaRPr sz="1100">
              <a:latin typeface="Arial"/>
              <a:ea typeface="Arial"/>
              <a:cs typeface="Arial"/>
              <a:sym typeface="Arial"/>
            </a:endParaRPr>
          </a:p>
          <a:p>
            <a:pPr marL="0" lvl="0" indent="0" algn="l" rtl="0">
              <a:spcBef>
                <a:spcPts val="280"/>
              </a:spcBef>
              <a:spcAft>
                <a:spcPts val="0"/>
              </a:spcAft>
              <a:buClr>
                <a:schemeClr val="dk1"/>
              </a:buClr>
              <a:buSzPts val="1400"/>
              <a:buNone/>
            </a:pPr>
            <a:endParaRPr sz="1400">
              <a:latin typeface="Arial"/>
              <a:ea typeface="Arial"/>
              <a:cs typeface="Arial"/>
              <a:sym typeface="Arial"/>
            </a:endParaRPr>
          </a:p>
        </p:txBody>
      </p:sp>
      <p:cxnSp>
        <p:nvCxnSpPr>
          <p:cNvPr id="425" name="Google Shape;425;p12"/>
          <p:cNvCxnSpPr/>
          <p:nvPr/>
        </p:nvCxnSpPr>
        <p:spPr>
          <a:xfrm>
            <a:off x="209861" y="206908"/>
            <a:ext cx="0" cy="419724"/>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47"/>
              </a:srgbClr>
            </a:outerShdw>
          </a:effectLst>
        </p:spPr>
      </p:cxnSp>
      <p:graphicFrame>
        <p:nvGraphicFramePr>
          <p:cNvPr id="426" name="Google Shape;426;p12"/>
          <p:cNvGraphicFramePr/>
          <p:nvPr/>
        </p:nvGraphicFramePr>
        <p:xfrm>
          <a:off x="4939811" y="2657908"/>
          <a:ext cx="3600000" cy="1034025"/>
        </p:xfrm>
        <a:graphic>
          <a:graphicData uri="http://schemas.openxmlformats.org/drawingml/2006/table">
            <a:tbl>
              <a:tblPr>
                <a:noFill/>
                <a:tableStyleId>{160F62C5-645F-4ED4-B09B-F17F5CFFEC94}</a:tableStyleId>
              </a:tblPr>
              <a:tblGrid>
                <a:gridCol w="90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tblGrid>
              <a:tr h="141750">
                <a:tc gridSpan="4">
                  <a:txBody>
                    <a:bodyPr/>
                    <a:lstStyle/>
                    <a:p>
                      <a:pPr marL="0" marR="0" lvl="0" indent="0" algn="ctr" rtl="0">
                        <a:lnSpc>
                          <a:spcPct val="100000"/>
                        </a:lnSpc>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Classification Report</a:t>
                      </a:r>
                      <a:endParaRPr sz="1200" b="1" u="none" strike="noStrike" cap="none">
                        <a:solidFill>
                          <a:schemeClr val="lt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1750">
                <a:tc>
                  <a:txBody>
                    <a:bodyPr/>
                    <a:lstStyle/>
                    <a:p>
                      <a:pPr marL="0" marR="0" lvl="0" indent="0" algn="l"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Precision</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Recall</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F1-Score</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a:t>
                      </a:r>
                      <a:r>
                        <a:rPr lang="en-US" sz="1200">
                          <a:solidFill>
                            <a:schemeClr val="dk1"/>
                          </a:solidFill>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a:t>
                      </a:r>
                      <a:r>
                        <a:rPr lang="en-US" sz="1200">
                          <a:solidFill>
                            <a:schemeClr val="dk1"/>
                          </a:solidFill>
                        </a:rPr>
                        <a:t>61</a:t>
                      </a:r>
                      <a:endParaRPr sz="1200" b="0"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0.74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2000">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41750">
                <a:tc>
                  <a:txBody>
                    <a:bodyPr/>
                    <a:lstStyle/>
                    <a:p>
                      <a:pPr marL="0" marR="0" lvl="0" indent="0" algn="ctr" rtl="0">
                        <a:spcBef>
                          <a:spcPts val="0"/>
                        </a:spcBef>
                        <a:spcAft>
                          <a:spcPts val="0"/>
                        </a:spcAft>
                        <a:buClr>
                          <a:schemeClr val="dk1"/>
                        </a:buClr>
                        <a:buSzPts val="1200"/>
                        <a:buFont typeface="Arial"/>
                        <a:buNone/>
                      </a:pPr>
                      <a:r>
                        <a:rPr lang="en-US" sz="1200" b="1" u="none" strike="noStrike" cap="none">
                          <a:solidFill>
                            <a:schemeClr val="dk1"/>
                          </a:solidFill>
                          <a:latin typeface="Arial"/>
                          <a:ea typeface="Arial"/>
                          <a:cs typeface="Arial"/>
                          <a:sym typeface="Arial"/>
                        </a:rPr>
                        <a:t>Accuracy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0.91</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
          <p:cNvSpPr txBox="1">
            <a:spLocks noGrp="1"/>
          </p:cNvSpPr>
          <p:nvPr>
            <p:ph type="title"/>
          </p:nvPr>
        </p:nvSpPr>
        <p:spPr>
          <a:xfrm>
            <a:off x="224421" y="216846"/>
            <a:ext cx="8229600" cy="43859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800"/>
              <a:buFont typeface="Arial"/>
              <a:buNone/>
            </a:pPr>
            <a:r>
              <a:rPr lang="en-US" sz="2800">
                <a:latin typeface="Arial"/>
                <a:ea typeface="Arial"/>
                <a:cs typeface="Arial"/>
                <a:sym typeface="Arial"/>
              </a:rPr>
              <a:t>Model 4: Artificial Neural Networks &amp; Results</a:t>
            </a:r>
            <a:endParaRPr sz="2800">
              <a:latin typeface="Arial"/>
              <a:ea typeface="Arial"/>
              <a:cs typeface="Arial"/>
              <a:sym typeface="Arial"/>
            </a:endParaRPr>
          </a:p>
        </p:txBody>
      </p:sp>
      <p:sp>
        <p:nvSpPr>
          <p:cNvPr id="432" name="Google Shape;432;p7"/>
          <p:cNvSpPr txBox="1">
            <a:spLocks noGrp="1"/>
          </p:cNvSpPr>
          <p:nvPr>
            <p:ph type="body" idx="1"/>
          </p:nvPr>
        </p:nvSpPr>
        <p:spPr>
          <a:xfrm>
            <a:off x="209861" y="861953"/>
            <a:ext cx="8229600" cy="452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600"/>
              <a:buNone/>
            </a:pPr>
            <a:r>
              <a:rPr lang="en-US" sz="1500" b="1">
                <a:latin typeface="Arial"/>
                <a:ea typeface="Arial"/>
                <a:cs typeface="Arial"/>
                <a:sym typeface="Arial"/>
              </a:rPr>
              <a:t>Model Summary &amp; Architecture: Artificial Neural Network (ANN)</a:t>
            </a:r>
            <a:endParaRPr sz="1500"/>
          </a:p>
          <a:p>
            <a:pPr marL="0" lvl="0" indent="0" algn="l" rtl="0">
              <a:spcBef>
                <a:spcPts val="272"/>
              </a:spcBef>
              <a:spcAft>
                <a:spcPts val="0"/>
              </a:spcAft>
              <a:buClr>
                <a:schemeClr val="dk1"/>
              </a:buClr>
              <a:buSzPts val="1600"/>
              <a:buNone/>
            </a:pPr>
            <a:r>
              <a:rPr lang="en-US" sz="1150">
                <a:latin typeface="Arial"/>
                <a:ea typeface="Arial"/>
                <a:cs typeface="Arial"/>
                <a:sym typeface="Arial"/>
              </a:rPr>
              <a:t>A Sequential model built with Dense layers and Dropout for regularization. Data split 80% training and 20% validation.</a:t>
            </a:r>
            <a:endParaRPr sz="1150">
              <a:latin typeface="Arial"/>
              <a:ea typeface="Arial"/>
              <a:cs typeface="Arial"/>
              <a:sym typeface="Arial"/>
            </a:endParaRPr>
          </a:p>
          <a:p>
            <a:pPr marL="0" lvl="0" indent="0" algn="l" rtl="0">
              <a:spcBef>
                <a:spcPts val="272"/>
              </a:spcBef>
              <a:spcAft>
                <a:spcPts val="0"/>
              </a:spcAft>
              <a:buClr>
                <a:schemeClr val="dk1"/>
              </a:buClr>
              <a:buSzPts val="1600"/>
              <a:buNone/>
            </a:pPr>
            <a:endParaRPr sz="1600">
              <a:latin typeface="Arial"/>
              <a:ea typeface="Arial"/>
              <a:cs typeface="Arial"/>
              <a:sym typeface="Arial"/>
            </a:endParaRPr>
          </a:p>
          <a:p>
            <a:pPr marL="0" lvl="0" indent="0" algn="l" rtl="0">
              <a:spcBef>
                <a:spcPts val="272"/>
              </a:spcBef>
              <a:spcAft>
                <a:spcPts val="0"/>
              </a:spcAft>
              <a:buClr>
                <a:schemeClr val="dk1"/>
              </a:buClr>
              <a:buSzPts val="1600"/>
              <a:buNone/>
            </a:pPr>
            <a:r>
              <a:rPr lang="en-US" sz="1100" b="1">
                <a:latin typeface="Arial"/>
                <a:ea typeface="Arial"/>
                <a:cs typeface="Arial"/>
                <a:sym typeface="Arial"/>
              </a:rPr>
              <a:t>Input Layer: </a:t>
            </a:r>
            <a:r>
              <a:rPr lang="en-US" sz="1100">
                <a:latin typeface="Arial"/>
                <a:ea typeface="Arial"/>
                <a:cs typeface="Arial"/>
                <a:sym typeface="Arial"/>
              </a:rPr>
              <a:t>Dense(128, activation: ‘relu’)</a:t>
            </a:r>
            <a:endParaRPr sz="1100">
              <a:latin typeface="Arial"/>
              <a:ea typeface="Arial"/>
              <a:cs typeface="Arial"/>
              <a:sym typeface="Arial"/>
            </a:endParaRPr>
          </a:p>
          <a:p>
            <a:pPr marL="0" lvl="0" indent="0" algn="l" rtl="0">
              <a:spcBef>
                <a:spcPts val="272"/>
              </a:spcBef>
              <a:spcAft>
                <a:spcPts val="0"/>
              </a:spcAft>
              <a:buClr>
                <a:schemeClr val="dk1"/>
              </a:buClr>
              <a:buSzPts val="1600"/>
              <a:buNone/>
            </a:pPr>
            <a:r>
              <a:rPr lang="en-US" sz="1100" b="1">
                <a:latin typeface="Arial"/>
                <a:ea typeface="Arial"/>
                <a:cs typeface="Arial"/>
                <a:sym typeface="Arial"/>
              </a:rPr>
              <a:t>Hidden Layers:</a:t>
            </a:r>
            <a:r>
              <a:rPr lang="en-US" sz="1100">
                <a:latin typeface="Arial"/>
                <a:ea typeface="Arial"/>
                <a:cs typeface="Arial"/>
                <a:sym typeface="Arial"/>
              </a:rPr>
              <a:t> Dense (64, activation: ‘relu’), Dense(32, activation: ‘relu’)</a:t>
            </a:r>
            <a:endParaRPr sz="1100">
              <a:latin typeface="Arial"/>
              <a:ea typeface="Arial"/>
              <a:cs typeface="Arial"/>
              <a:sym typeface="Arial"/>
            </a:endParaRPr>
          </a:p>
          <a:p>
            <a:pPr marL="0" lvl="0" indent="0" algn="l" rtl="0">
              <a:spcBef>
                <a:spcPts val="272"/>
              </a:spcBef>
              <a:spcAft>
                <a:spcPts val="0"/>
              </a:spcAft>
              <a:buClr>
                <a:schemeClr val="dk1"/>
              </a:buClr>
              <a:buSzPts val="1600"/>
              <a:buNone/>
            </a:pPr>
            <a:r>
              <a:rPr lang="en-US" sz="1100" b="1">
                <a:latin typeface="Arial"/>
                <a:ea typeface="Arial"/>
                <a:cs typeface="Arial"/>
                <a:sym typeface="Arial"/>
              </a:rPr>
              <a:t>Output Later: </a:t>
            </a:r>
            <a:r>
              <a:rPr lang="en-US" sz="1100">
                <a:latin typeface="Arial"/>
                <a:ea typeface="Arial"/>
                <a:cs typeface="Arial"/>
                <a:sym typeface="Arial"/>
              </a:rPr>
              <a:t>Dense(1, activation: ‘sigmoid’) for binary classification</a:t>
            </a:r>
            <a:endParaRPr sz="1100">
              <a:latin typeface="Arial"/>
              <a:ea typeface="Arial"/>
              <a:cs typeface="Arial"/>
              <a:sym typeface="Arial"/>
            </a:endParaRPr>
          </a:p>
          <a:p>
            <a:pPr marL="0" lvl="0" indent="0" algn="l" rtl="0">
              <a:spcBef>
                <a:spcPts val="272"/>
              </a:spcBef>
              <a:spcAft>
                <a:spcPts val="0"/>
              </a:spcAft>
              <a:buClr>
                <a:schemeClr val="dk1"/>
              </a:buClr>
              <a:buSzPts val="1600"/>
              <a:buNone/>
            </a:pPr>
            <a:endParaRPr sz="1600" b="1">
              <a:latin typeface="Arial"/>
              <a:ea typeface="Arial"/>
              <a:cs typeface="Arial"/>
              <a:sym typeface="Arial"/>
            </a:endParaRPr>
          </a:p>
          <a:p>
            <a:pPr marL="0" lvl="0" indent="0" algn="l" rtl="0">
              <a:spcBef>
                <a:spcPts val="272"/>
              </a:spcBef>
              <a:spcAft>
                <a:spcPts val="0"/>
              </a:spcAft>
              <a:buNone/>
            </a:pPr>
            <a:r>
              <a:rPr lang="en-US" sz="1600" b="1">
                <a:latin typeface="Arial"/>
                <a:ea typeface="Arial"/>
                <a:cs typeface="Arial"/>
                <a:sym typeface="Arial"/>
              </a:rPr>
              <a:t>Training details &amp; Key Parameters: </a:t>
            </a:r>
            <a:endParaRPr sz="1600" b="1">
              <a:latin typeface="Arial"/>
              <a:ea typeface="Arial"/>
              <a:cs typeface="Arial"/>
              <a:sym typeface="Arial"/>
            </a:endParaRPr>
          </a:p>
          <a:p>
            <a:pPr marL="0" lvl="0" indent="0" algn="l" rtl="0">
              <a:spcBef>
                <a:spcPts val="272"/>
              </a:spcBef>
              <a:spcAft>
                <a:spcPts val="0"/>
              </a:spcAft>
              <a:buNone/>
            </a:pPr>
            <a:r>
              <a:rPr lang="en-US" sz="1100" b="1">
                <a:latin typeface="Arial"/>
                <a:ea typeface="Arial"/>
                <a:cs typeface="Arial"/>
                <a:sym typeface="Arial"/>
              </a:rPr>
              <a:t>Optimizer: </a:t>
            </a:r>
            <a:r>
              <a:rPr lang="en-US" sz="1100">
                <a:latin typeface="Arial"/>
                <a:ea typeface="Arial"/>
                <a:cs typeface="Arial"/>
                <a:sym typeface="Arial"/>
              </a:rPr>
              <a:t>Adam</a:t>
            </a:r>
            <a:endParaRPr sz="1100">
              <a:latin typeface="Arial"/>
              <a:ea typeface="Arial"/>
              <a:cs typeface="Arial"/>
              <a:sym typeface="Arial"/>
            </a:endParaRPr>
          </a:p>
          <a:p>
            <a:pPr marL="0" lvl="0" indent="0" algn="l" rtl="0">
              <a:spcBef>
                <a:spcPts val="272"/>
              </a:spcBef>
              <a:spcAft>
                <a:spcPts val="0"/>
              </a:spcAft>
              <a:buNone/>
            </a:pPr>
            <a:r>
              <a:rPr lang="en-US" sz="1100" b="1">
                <a:latin typeface="Arial"/>
                <a:ea typeface="Arial"/>
                <a:cs typeface="Arial"/>
                <a:sym typeface="Arial"/>
              </a:rPr>
              <a:t>Epochs: </a:t>
            </a:r>
            <a:r>
              <a:rPr lang="en-US" sz="1100">
                <a:latin typeface="Arial"/>
                <a:ea typeface="Arial"/>
                <a:cs typeface="Arial"/>
                <a:sym typeface="Arial"/>
              </a:rPr>
              <a:t>50</a:t>
            </a:r>
            <a:endParaRPr sz="1100">
              <a:latin typeface="Arial"/>
              <a:ea typeface="Arial"/>
              <a:cs typeface="Arial"/>
              <a:sym typeface="Arial"/>
            </a:endParaRPr>
          </a:p>
          <a:p>
            <a:pPr marL="0" lvl="0" indent="0" algn="l" rtl="0">
              <a:spcBef>
                <a:spcPts val="272"/>
              </a:spcBef>
              <a:spcAft>
                <a:spcPts val="0"/>
              </a:spcAft>
              <a:buNone/>
            </a:pPr>
            <a:r>
              <a:rPr lang="en-US" sz="1100" b="1">
                <a:latin typeface="Arial"/>
                <a:ea typeface="Arial"/>
                <a:cs typeface="Arial"/>
                <a:sym typeface="Arial"/>
              </a:rPr>
              <a:t>Threshold: </a:t>
            </a:r>
            <a:r>
              <a:rPr lang="en-US" sz="1100">
                <a:latin typeface="Arial"/>
                <a:ea typeface="Arial"/>
                <a:cs typeface="Arial"/>
                <a:sym typeface="Arial"/>
              </a:rPr>
              <a:t>0.4 (trial and error)</a:t>
            </a:r>
            <a:endParaRPr sz="1100">
              <a:latin typeface="Arial"/>
              <a:ea typeface="Arial"/>
              <a:cs typeface="Arial"/>
              <a:sym typeface="Arial"/>
            </a:endParaRPr>
          </a:p>
          <a:p>
            <a:pPr marL="0" lvl="0" indent="0" algn="l" rtl="0">
              <a:spcBef>
                <a:spcPts val="272"/>
              </a:spcBef>
              <a:spcAft>
                <a:spcPts val="0"/>
              </a:spcAft>
              <a:buClr>
                <a:schemeClr val="dk1"/>
              </a:buClr>
              <a:buSzPts val="1600"/>
              <a:buNone/>
            </a:pPr>
            <a:r>
              <a:rPr lang="en-US" sz="1100" b="1">
                <a:latin typeface="Arial"/>
                <a:ea typeface="Arial"/>
                <a:cs typeface="Arial"/>
                <a:sym typeface="Arial"/>
              </a:rPr>
              <a:t>Drop out: </a:t>
            </a:r>
            <a:r>
              <a:rPr lang="en-US" sz="1100">
                <a:latin typeface="Arial"/>
                <a:ea typeface="Arial"/>
                <a:cs typeface="Arial"/>
                <a:sym typeface="Arial"/>
              </a:rPr>
              <a:t>(0.2, 0.2)</a:t>
            </a:r>
            <a:endParaRPr sz="1100">
              <a:latin typeface="Arial"/>
              <a:ea typeface="Arial"/>
              <a:cs typeface="Arial"/>
              <a:sym typeface="Arial"/>
            </a:endParaRPr>
          </a:p>
          <a:p>
            <a:pPr marL="0" lvl="0" indent="0" algn="l" rtl="0">
              <a:spcBef>
                <a:spcPts val="272"/>
              </a:spcBef>
              <a:spcAft>
                <a:spcPts val="0"/>
              </a:spcAft>
              <a:buClr>
                <a:schemeClr val="dk1"/>
              </a:buClr>
              <a:buSzPts val="1600"/>
              <a:buNone/>
            </a:pPr>
            <a:endParaRPr sz="1100"/>
          </a:p>
          <a:p>
            <a:pPr marL="0" lvl="0" indent="0" algn="l" rtl="0">
              <a:spcBef>
                <a:spcPts val="272"/>
              </a:spcBef>
              <a:spcAft>
                <a:spcPts val="0"/>
              </a:spcAft>
              <a:buClr>
                <a:schemeClr val="dk1"/>
              </a:buClr>
              <a:buSzPts val="1600"/>
              <a:buNone/>
            </a:pPr>
            <a:endParaRPr sz="1600">
              <a:latin typeface="Arial"/>
              <a:ea typeface="Arial"/>
              <a:cs typeface="Arial"/>
              <a:sym typeface="Arial"/>
            </a:endParaRPr>
          </a:p>
          <a:p>
            <a:pPr marL="0" lvl="0" indent="0" algn="l" rtl="0">
              <a:spcBef>
                <a:spcPts val="272"/>
              </a:spcBef>
              <a:spcAft>
                <a:spcPts val="0"/>
              </a:spcAft>
              <a:buClr>
                <a:schemeClr val="dk1"/>
              </a:buClr>
              <a:buSzPts val="1600"/>
              <a:buNone/>
            </a:pPr>
            <a:r>
              <a:rPr lang="en-US" sz="1100" b="1">
                <a:latin typeface="Arial"/>
                <a:ea typeface="Arial"/>
                <a:cs typeface="Arial"/>
                <a:sym typeface="Arial"/>
              </a:rPr>
              <a:t>ROC – AUC Score: </a:t>
            </a:r>
            <a:r>
              <a:rPr lang="en-US" sz="1100">
                <a:latin typeface="Arial"/>
                <a:ea typeface="Arial"/>
                <a:cs typeface="Arial"/>
                <a:sym typeface="Arial"/>
              </a:rPr>
              <a:t>0.8952</a:t>
            </a:r>
            <a:endParaRPr sz="1100"/>
          </a:p>
          <a:p>
            <a:pPr marL="0" lvl="0" indent="0" algn="l" rtl="0">
              <a:spcBef>
                <a:spcPts val="272"/>
              </a:spcBef>
              <a:spcAft>
                <a:spcPts val="0"/>
              </a:spcAft>
              <a:buClr>
                <a:schemeClr val="dk1"/>
              </a:buClr>
              <a:buSzPts val="1600"/>
              <a:buNone/>
            </a:pPr>
            <a:endParaRPr sz="1600">
              <a:latin typeface="Arial"/>
              <a:ea typeface="Arial"/>
              <a:cs typeface="Arial"/>
              <a:sym typeface="Arial"/>
            </a:endParaRPr>
          </a:p>
          <a:p>
            <a:pPr marL="0" lvl="0" indent="0" algn="l" rtl="0">
              <a:spcBef>
                <a:spcPts val="272"/>
              </a:spcBef>
              <a:spcAft>
                <a:spcPts val="0"/>
              </a:spcAft>
              <a:buClr>
                <a:schemeClr val="dk1"/>
              </a:buClr>
              <a:buSzPts val="1600"/>
              <a:buNone/>
            </a:pPr>
            <a:endParaRPr sz="1600">
              <a:latin typeface="Arial"/>
              <a:ea typeface="Arial"/>
              <a:cs typeface="Arial"/>
              <a:sym typeface="Arial"/>
            </a:endParaRPr>
          </a:p>
        </p:txBody>
      </p:sp>
      <p:cxnSp>
        <p:nvCxnSpPr>
          <p:cNvPr id="433" name="Google Shape;433;p7"/>
          <p:cNvCxnSpPr/>
          <p:nvPr/>
        </p:nvCxnSpPr>
        <p:spPr>
          <a:xfrm>
            <a:off x="209861" y="206908"/>
            <a:ext cx="0" cy="419724"/>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47"/>
              </a:srgbClr>
            </a:outerShdw>
          </a:effectLst>
        </p:spPr>
      </p:cxnSp>
      <p:graphicFrame>
        <p:nvGraphicFramePr>
          <p:cNvPr id="434" name="Google Shape;434;p7"/>
          <p:cNvGraphicFramePr/>
          <p:nvPr/>
        </p:nvGraphicFramePr>
        <p:xfrm>
          <a:off x="4143479" y="3008190"/>
          <a:ext cx="3600000" cy="1034025"/>
        </p:xfrm>
        <a:graphic>
          <a:graphicData uri="http://schemas.openxmlformats.org/drawingml/2006/table">
            <a:tbl>
              <a:tblPr>
                <a:noFill/>
                <a:tableStyleId>{160F62C5-645F-4ED4-B09B-F17F5CFFEC94}</a:tableStyleId>
              </a:tblPr>
              <a:tblGrid>
                <a:gridCol w="90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tblGrid>
              <a:tr h="141750">
                <a:tc gridSpan="4">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Classification Report </a:t>
                      </a:r>
                      <a:endParaRPr sz="1200" b="1" u="none" strike="noStrike" cap="none">
                        <a:solidFill>
                          <a:schemeClr val="lt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1750">
                <a:tc>
                  <a:txBody>
                    <a:bodyPr/>
                    <a:lstStyle/>
                    <a:p>
                      <a:pPr marL="0" marR="0" lvl="0" indent="0" algn="l"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Precision</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Recall</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F1-Score</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0.9364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0.9332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0.7664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0.7475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0.7569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2000">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41750">
                <a:tc>
                  <a:txBody>
                    <a:bodyPr/>
                    <a:lstStyle/>
                    <a:p>
                      <a:pPr marL="0" marR="0" lvl="0" indent="0" algn="ctr" rtl="0">
                        <a:spcBef>
                          <a:spcPts val="0"/>
                        </a:spcBef>
                        <a:spcAft>
                          <a:spcPts val="0"/>
                        </a:spcAft>
                        <a:buClr>
                          <a:schemeClr val="dk1"/>
                        </a:buClr>
                        <a:buSzPts val="1200"/>
                        <a:buFont typeface="Arial"/>
                        <a:buNone/>
                      </a:pPr>
                      <a:r>
                        <a:rPr lang="en-US" sz="1200" b="1" u="none" strike="noStrike" cap="none">
                          <a:solidFill>
                            <a:schemeClr val="dk1"/>
                          </a:solidFill>
                          <a:latin typeface="Arial"/>
                          <a:ea typeface="Arial"/>
                          <a:cs typeface="Arial"/>
                          <a:sym typeface="Arial"/>
                        </a:rPr>
                        <a:t>Accuracy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0.8952</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11"/>
          <p:cNvSpPr txBox="1">
            <a:spLocks noGrp="1"/>
          </p:cNvSpPr>
          <p:nvPr>
            <p:ph type="title"/>
          </p:nvPr>
        </p:nvSpPr>
        <p:spPr>
          <a:xfrm>
            <a:off x="365760" y="274638"/>
            <a:ext cx="8229600" cy="351994"/>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sz="2800">
                <a:latin typeface="Arial"/>
                <a:ea typeface="Arial"/>
                <a:cs typeface="Arial"/>
                <a:sym typeface="Arial"/>
              </a:rPr>
              <a:t>Model 5: LightGBM &amp; Results</a:t>
            </a:r>
            <a:endParaRPr sz="2800">
              <a:latin typeface="Arial"/>
              <a:ea typeface="Arial"/>
              <a:cs typeface="Arial"/>
              <a:sym typeface="Arial"/>
            </a:endParaRPr>
          </a:p>
        </p:txBody>
      </p:sp>
      <p:sp>
        <p:nvSpPr>
          <p:cNvPr id="440" name="Google Shape;440;p11"/>
          <p:cNvSpPr txBox="1">
            <a:spLocks noGrp="1"/>
          </p:cNvSpPr>
          <p:nvPr>
            <p:ph type="body" idx="1"/>
          </p:nvPr>
        </p:nvSpPr>
        <p:spPr>
          <a:xfrm>
            <a:off x="209861" y="877824"/>
            <a:ext cx="8229600" cy="4525963"/>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ct val="74283"/>
              <a:buNone/>
            </a:pPr>
            <a:r>
              <a:rPr lang="en-US" sz="1884" b="1">
                <a:latin typeface="Arial"/>
                <a:ea typeface="Arial"/>
                <a:cs typeface="Arial"/>
                <a:sym typeface="Arial"/>
              </a:rPr>
              <a:t>Model Summary &amp; Architecture:</a:t>
            </a:r>
            <a:endParaRPr sz="1884" b="1">
              <a:latin typeface="Arial"/>
              <a:ea typeface="Arial"/>
              <a:cs typeface="Arial"/>
              <a:sym typeface="Arial"/>
            </a:endParaRPr>
          </a:p>
          <a:p>
            <a:pPr marL="0" lvl="0" indent="0" algn="l" rtl="0">
              <a:spcBef>
                <a:spcPts val="0"/>
              </a:spcBef>
              <a:spcAft>
                <a:spcPts val="0"/>
              </a:spcAft>
              <a:buClr>
                <a:schemeClr val="dk1"/>
              </a:buClr>
              <a:buSzPct val="74283"/>
              <a:buNone/>
            </a:pPr>
            <a:endParaRPr sz="1884" b="1">
              <a:latin typeface="Arial"/>
              <a:ea typeface="Arial"/>
              <a:cs typeface="Arial"/>
              <a:sym typeface="Arial"/>
            </a:endParaRPr>
          </a:p>
          <a:p>
            <a:pPr marL="457200" lvl="0" indent="-297665" algn="l" rtl="0">
              <a:lnSpc>
                <a:spcPct val="100000"/>
              </a:lnSpc>
              <a:spcBef>
                <a:spcPts val="280"/>
              </a:spcBef>
              <a:spcAft>
                <a:spcPts val="0"/>
              </a:spcAft>
              <a:buSzPct val="100000"/>
              <a:buFont typeface="Arial"/>
              <a:buChar char="•"/>
            </a:pPr>
            <a:r>
              <a:rPr lang="en-US" sz="1977">
                <a:latin typeface="Arial"/>
                <a:ea typeface="Arial"/>
                <a:cs typeface="Arial"/>
                <a:sym typeface="Arial"/>
              </a:rPr>
              <a:t>Gradient boosting framework with leaf-wise tree growth</a:t>
            </a:r>
            <a:endParaRPr sz="1977">
              <a:latin typeface="Arial"/>
              <a:ea typeface="Arial"/>
              <a:cs typeface="Arial"/>
              <a:sym typeface="Arial"/>
            </a:endParaRPr>
          </a:p>
          <a:p>
            <a:pPr marL="457200" lvl="0" indent="-297665" algn="l" rtl="0">
              <a:lnSpc>
                <a:spcPct val="100000"/>
              </a:lnSpc>
              <a:spcBef>
                <a:spcPts val="0"/>
              </a:spcBef>
              <a:spcAft>
                <a:spcPts val="0"/>
              </a:spcAft>
              <a:buSzPct val="100000"/>
              <a:buFont typeface="Arial"/>
              <a:buChar char="•"/>
            </a:pPr>
            <a:r>
              <a:rPr lang="en-US" sz="1977">
                <a:latin typeface="Arial"/>
                <a:ea typeface="Arial"/>
                <a:cs typeface="Arial"/>
                <a:sym typeface="Arial"/>
              </a:rPr>
              <a:t>Highly efficient and fast compared to alternatives</a:t>
            </a:r>
            <a:endParaRPr sz="1977">
              <a:latin typeface="Arial"/>
              <a:ea typeface="Arial"/>
              <a:cs typeface="Arial"/>
              <a:sym typeface="Arial"/>
            </a:endParaRPr>
          </a:p>
          <a:p>
            <a:pPr marL="457200" lvl="0" indent="-297665" algn="l" rtl="0">
              <a:lnSpc>
                <a:spcPct val="100000"/>
              </a:lnSpc>
              <a:spcBef>
                <a:spcPts val="0"/>
              </a:spcBef>
              <a:spcAft>
                <a:spcPts val="0"/>
              </a:spcAft>
              <a:buSzPct val="100000"/>
              <a:buFont typeface="Arial"/>
              <a:buChar char="•"/>
            </a:pPr>
            <a:r>
              <a:rPr lang="en-US" sz="1977">
                <a:latin typeface="Arial"/>
                <a:ea typeface="Arial"/>
                <a:cs typeface="Arial"/>
                <a:sym typeface="Arial"/>
              </a:rPr>
              <a:t>Scales well to large datasets with high performance</a:t>
            </a:r>
            <a:endParaRPr sz="1977">
              <a:latin typeface="Arial"/>
              <a:ea typeface="Arial"/>
              <a:cs typeface="Arial"/>
              <a:sym typeface="Arial"/>
            </a:endParaRPr>
          </a:p>
          <a:p>
            <a:pPr marL="457200" lvl="0" indent="-297665" algn="l" rtl="0">
              <a:lnSpc>
                <a:spcPct val="100000"/>
              </a:lnSpc>
              <a:spcBef>
                <a:spcPts val="0"/>
              </a:spcBef>
              <a:spcAft>
                <a:spcPts val="0"/>
              </a:spcAft>
              <a:buSzPct val="100000"/>
              <a:buFont typeface="Arial"/>
              <a:buChar char="•"/>
            </a:pPr>
            <a:r>
              <a:rPr lang="en-US" sz="1977">
                <a:latin typeface="Arial"/>
                <a:ea typeface="Arial"/>
                <a:cs typeface="Arial"/>
                <a:sym typeface="Arial"/>
              </a:rPr>
              <a:t>Leaf-wise strategy makes it strong for real-time applications</a:t>
            </a:r>
            <a:endParaRPr sz="1977">
              <a:latin typeface="Arial"/>
              <a:ea typeface="Arial"/>
              <a:cs typeface="Arial"/>
              <a:sym typeface="Arial"/>
            </a:endParaRPr>
          </a:p>
          <a:p>
            <a:pPr marL="457200" lvl="0" indent="-267017" algn="l" rtl="0">
              <a:spcBef>
                <a:spcPts val="0"/>
              </a:spcBef>
              <a:spcAft>
                <a:spcPts val="0"/>
              </a:spcAft>
              <a:buSzPct val="55624"/>
              <a:buChar char="•"/>
            </a:pPr>
            <a:r>
              <a:rPr lang="en-US" sz="1977">
                <a:latin typeface="Arial"/>
                <a:ea typeface="Arial"/>
                <a:cs typeface="Arial"/>
                <a:sym typeface="Arial"/>
              </a:rPr>
              <a:t>Data split 80% training and 20% validation</a:t>
            </a:r>
            <a:endParaRPr sz="1977">
              <a:latin typeface="Arial"/>
              <a:ea typeface="Arial"/>
              <a:cs typeface="Arial"/>
              <a:sym typeface="Arial"/>
            </a:endParaRPr>
          </a:p>
          <a:p>
            <a:pPr marL="0" lvl="0" indent="0" algn="l" rtl="0">
              <a:spcBef>
                <a:spcPts val="280"/>
              </a:spcBef>
              <a:spcAft>
                <a:spcPts val="0"/>
              </a:spcAft>
              <a:buClr>
                <a:schemeClr val="dk1"/>
              </a:buClr>
              <a:buSzPct val="74283"/>
              <a:buNone/>
            </a:pPr>
            <a:endParaRPr sz="1884">
              <a:latin typeface="Arial"/>
              <a:ea typeface="Arial"/>
              <a:cs typeface="Arial"/>
              <a:sym typeface="Arial"/>
            </a:endParaRPr>
          </a:p>
          <a:p>
            <a:pPr marL="0" lvl="0" indent="0" algn="l" rtl="0">
              <a:spcBef>
                <a:spcPts val="280"/>
              </a:spcBef>
              <a:spcAft>
                <a:spcPts val="0"/>
              </a:spcAft>
              <a:buClr>
                <a:schemeClr val="dk1"/>
              </a:buClr>
              <a:buSzPct val="74283"/>
              <a:buNone/>
            </a:pPr>
            <a:endParaRPr sz="1884" b="1">
              <a:latin typeface="Arial"/>
              <a:ea typeface="Arial"/>
              <a:cs typeface="Arial"/>
              <a:sym typeface="Arial"/>
            </a:endParaRPr>
          </a:p>
          <a:p>
            <a:pPr marL="0" lvl="0" indent="0" algn="l" rtl="0">
              <a:spcBef>
                <a:spcPts val="280"/>
              </a:spcBef>
              <a:spcAft>
                <a:spcPts val="0"/>
              </a:spcAft>
              <a:buClr>
                <a:schemeClr val="dk1"/>
              </a:buClr>
              <a:buSzPct val="74283"/>
              <a:buNone/>
            </a:pPr>
            <a:r>
              <a:rPr lang="en-US" sz="1884" b="1">
                <a:latin typeface="Arial"/>
                <a:ea typeface="Arial"/>
                <a:cs typeface="Arial"/>
                <a:sym typeface="Arial"/>
              </a:rPr>
              <a:t>Hyperparameter Tuning</a:t>
            </a:r>
            <a:endParaRPr sz="3684"/>
          </a:p>
          <a:p>
            <a:pPr marL="0" lvl="0" indent="0" algn="l" rtl="0">
              <a:spcBef>
                <a:spcPts val="280"/>
              </a:spcBef>
              <a:spcAft>
                <a:spcPts val="0"/>
              </a:spcAft>
              <a:buClr>
                <a:schemeClr val="dk1"/>
              </a:buClr>
              <a:buSzPct val="74283"/>
              <a:buNone/>
            </a:pPr>
            <a:r>
              <a:rPr lang="en-US" sz="1884">
                <a:latin typeface="Arial"/>
                <a:ea typeface="Arial"/>
                <a:cs typeface="Arial"/>
                <a:sym typeface="Arial"/>
              </a:rPr>
              <a:t>We used GridSearchCV with 3 cross fold validation on </a:t>
            </a:r>
            <a:endParaRPr sz="1884">
              <a:latin typeface="Arial"/>
              <a:ea typeface="Arial"/>
              <a:cs typeface="Arial"/>
              <a:sym typeface="Arial"/>
            </a:endParaRPr>
          </a:p>
          <a:p>
            <a:pPr marL="0" lvl="0" indent="0" algn="l" rtl="0">
              <a:spcBef>
                <a:spcPts val="280"/>
              </a:spcBef>
              <a:spcAft>
                <a:spcPts val="0"/>
              </a:spcAft>
              <a:buClr>
                <a:schemeClr val="dk1"/>
              </a:buClr>
              <a:buSzPct val="74283"/>
              <a:buNone/>
            </a:pPr>
            <a:r>
              <a:rPr lang="en-US" sz="1884">
                <a:latin typeface="Arial"/>
                <a:ea typeface="Arial"/>
                <a:cs typeface="Arial"/>
                <a:sym typeface="Arial"/>
              </a:rPr>
              <a:t>unscaled data to optimize the model:</a:t>
            </a:r>
            <a:endParaRPr sz="3684"/>
          </a:p>
          <a:p>
            <a:pPr marL="0" lvl="0" indent="0" algn="l" rtl="0">
              <a:spcBef>
                <a:spcPts val="280"/>
              </a:spcBef>
              <a:spcAft>
                <a:spcPts val="0"/>
              </a:spcAft>
              <a:buClr>
                <a:schemeClr val="dk1"/>
              </a:buClr>
              <a:buSzPct val="74283"/>
              <a:buNone/>
            </a:pPr>
            <a:endParaRPr sz="1884">
              <a:latin typeface="Arial"/>
              <a:ea typeface="Arial"/>
              <a:cs typeface="Arial"/>
              <a:sym typeface="Arial"/>
            </a:endParaRPr>
          </a:p>
          <a:p>
            <a:pPr marL="0" lvl="0" indent="0" algn="l" rtl="0">
              <a:spcBef>
                <a:spcPts val="280"/>
              </a:spcBef>
              <a:spcAft>
                <a:spcPts val="0"/>
              </a:spcAft>
              <a:buClr>
                <a:schemeClr val="dk1"/>
              </a:buClr>
              <a:buSzPct val="74283"/>
              <a:buNone/>
            </a:pPr>
            <a:r>
              <a:rPr lang="en-US" sz="1884" b="1">
                <a:latin typeface="Arial"/>
                <a:ea typeface="Arial"/>
                <a:cs typeface="Arial"/>
                <a:sym typeface="Arial"/>
              </a:rPr>
              <a:t>Key Parameters Used: </a:t>
            </a:r>
            <a:endParaRPr sz="3684"/>
          </a:p>
          <a:p>
            <a:pPr marL="0" lvl="0" indent="0" algn="l" rtl="0">
              <a:spcBef>
                <a:spcPts val="280"/>
              </a:spcBef>
              <a:spcAft>
                <a:spcPts val="0"/>
              </a:spcAft>
              <a:buClr>
                <a:schemeClr val="dk1"/>
              </a:buClr>
              <a:buSzPct val="74283"/>
              <a:buNone/>
            </a:pPr>
            <a:r>
              <a:rPr lang="en-US" sz="1884">
                <a:latin typeface="Arial"/>
                <a:ea typeface="Arial"/>
                <a:cs typeface="Arial"/>
                <a:sym typeface="Arial"/>
              </a:rPr>
              <a:t>N_estimators: [50, 100, 200]</a:t>
            </a:r>
            <a:endParaRPr sz="3684"/>
          </a:p>
          <a:p>
            <a:pPr marL="0" lvl="0" indent="0" algn="l" rtl="0">
              <a:spcBef>
                <a:spcPts val="280"/>
              </a:spcBef>
              <a:spcAft>
                <a:spcPts val="0"/>
              </a:spcAft>
              <a:buClr>
                <a:schemeClr val="dk1"/>
              </a:buClr>
              <a:buSzPct val="74283"/>
              <a:buNone/>
            </a:pPr>
            <a:r>
              <a:rPr lang="en-US" sz="1884">
                <a:latin typeface="Arial"/>
                <a:ea typeface="Arial"/>
                <a:cs typeface="Arial"/>
                <a:sym typeface="Arial"/>
              </a:rPr>
              <a:t>Max_depth: [5, 10, 15]</a:t>
            </a:r>
            <a:endParaRPr sz="3684"/>
          </a:p>
          <a:p>
            <a:pPr marL="0" lvl="0" indent="0" algn="l" rtl="0">
              <a:spcBef>
                <a:spcPts val="280"/>
              </a:spcBef>
              <a:spcAft>
                <a:spcPts val="0"/>
              </a:spcAft>
              <a:buClr>
                <a:schemeClr val="dk1"/>
              </a:buClr>
              <a:buSzPct val="74283"/>
              <a:buNone/>
            </a:pPr>
            <a:r>
              <a:rPr lang="en-US" sz="1884">
                <a:latin typeface="Arial"/>
                <a:ea typeface="Arial"/>
                <a:cs typeface="Arial"/>
                <a:sym typeface="Arial"/>
              </a:rPr>
              <a:t>Learning_rate: [0.01, 0.1, 0.2]</a:t>
            </a:r>
            <a:endParaRPr sz="3684"/>
          </a:p>
          <a:p>
            <a:pPr marL="0" lvl="0" indent="0" algn="l" rtl="0">
              <a:spcBef>
                <a:spcPts val="280"/>
              </a:spcBef>
              <a:spcAft>
                <a:spcPts val="0"/>
              </a:spcAft>
              <a:buClr>
                <a:schemeClr val="dk1"/>
              </a:buClr>
              <a:buSzPct val="74283"/>
              <a:buNone/>
            </a:pPr>
            <a:r>
              <a:rPr lang="en-US" sz="1884">
                <a:latin typeface="Arial"/>
                <a:ea typeface="Arial"/>
                <a:cs typeface="Arial"/>
                <a:sym typeface="Arial"/>
              </a:rPr>
              <a:t>Num_leaves: [31, 50]</a:t>
            </a:r>
            <a:endParaRPr sz="1884">
              <a:latin typeface="Arial"/>
              <a:ea typeface="Arial"/>
              <a:cs typeface="Arial"/>
              <a:sym typeface="Arial"/>
            </a:endParaRPr>
          </a:p>
          <a:p>
            <a:pPr marL="0" lvl="0" indent="0" algn="l" rtl="0">
              <a:spcBef>
                <a:spcPts val="280"/>
              </a:spcBef>
              <a:spcAft>
                <a:spcPts val="0"/>
              </a:spcAft>
              <a:buClr>
                <a:schemeClr val="dk1"/>
              </a:buClr>
              <a:buSzPct val="74283"/>
              <a:buNone/>
            </a:pPr>
            <a:endParaRPr sz="1884">
              <a:latin typeface="Arial"/>
              <a:ea typeface="Arial"/>
              <a:cs typeface="Arial"/>
              <a:sym typeface="Arial"/>
            </a:endParaRPr>
          </a:p>
          <a:p>
            <a:pPr marL="0" lvl="0" indent="0" algn="l" rtl="0">
              <a:spcBef>
                <a:spcPts val="280"/>
              </a:spcBef>
              <a:spcAft>
                <a:spcPts val="0"/>
              </a:spcAft>
              <a:buClr>
                <a:schemeClr val="dk1"/>
              </a:buClr>
              <a:buSzPct val="74283"/>
              <a:buNone/>
            </a:pPr>
            <a:r>
              <a:rPr lang="en-US" sz="1884" b="1">
                <a:latin typeface="Arial"/>
                <a:ea typeface="Arial"/>
                <a:cs typeface="Arial"/>
                <a:sym typeface="Arial"/>
              </a:rPr>
              <a:t>Best Parameters: </a:t>
            </a:r>
            <a:endParaRPr sz="1884" b="1">
              <a:latin typeface="Arial"/>
              <a:ea typeface="Arial"/>
              <a:cs typeface="Arial"/>
              <a:sym typeface="Arial"/>
            </a:endParaRPr>
          </a:p>
          <a:p>
            <a:pPr marL="0" lvl="0" indent="0" algn="l" rtl="0">
              <a:spcBef>
                <a:spcPts val="280"/>
              </a:spcBef>
              <a:spcAft>
                <a:spcPts val="0"/>
              </a:spcAft>
              <a:buClr>
                <a:schemeClr val="dk1"/>
              </a:buClr>
              <a:buSzPct val="74283"/>
              <a:buNone/>
            </a:pPr>
            <a:r>
              <a:rPr lang="en-US" sz="1884">
                <a:latin typeface="Arial"/>
                <a:ea typeface="Arial"/>
                <a:cs typeface="Arial"/>
                <a:sym typeface="Arial"/>
              </a:rPr>
              <a:t>Learning rate: 0.1</a:t>
            </a:r>
            <a:endParaRPr sz="1884">
              <a:latin typeface="Arial"/>
              <a:ea typeface="Arial"/>
              <a:cs typeface="Arial"/>
              <a:sym typeface="Arial"/>
            </a:endParaRPr>
          </a:p>
          <a:p>
            <a:pPr marL="0" lvl="0" indent="0" algn="l" rtl="0">
              <a:spcBef>
                <a:spcPts val="280"/>
              </a:spcBef>
              <a:spcAft>
                <a:spcPts val="0"/>
              </a:spcAft>
              <a:buClr>
                <a:schemeClr val="dk1"/>
              </a:buClr>
              <a:buSzPct val="74283"/>
              <a:buNone/>
            </a:pPr>
            <a:r>
              <a:rPr lang="en-US" sz="1884">
                <a:latin typeface="Arial"/>
                <a:ea typeface="Arial"/>
                <a:cs typeface="Arial"/>
                <a:sym typeface="Arial"/>
              </a:rPr>
              <a:t>Max depth: 10</a:t>
            </a:r>
            <a:endParaRPr sz="1884">
              <a:latin typeface="Arial"/>
              <a:ea typeface="Arial"/>
              <a:cs typeface="Arial"/>
              <a:sym typeface="Arial"/>
            </a:endParaRPr>
          </a:p>
          <a:p>
            <a:pPr marL="0" lvl="0" indent="0" algn="l" rtl="0">
              <a:spcBef>
                <a:spcPts val="280"/>
              </a:spcBef>
              <a:spcAft>
                <a:spcPts val="0"/>
              </a:spcAft>
              <a:buClr>
                <a:schemeClr val="dk1"/>
              </a:buClr>
              <a:buSzPct val="74283"/>
              <a:buNone/>
            </a:pPr>
            <a:r>
              <a:rPr lang="en-US" sz="1884">
                <a:latin typeface="Arial"/>
                <a:ea typeface="Arial"/>
                <a:cs typeface="Arial"/>
                <a:sym typeface="Arial"/>
              </a:rPr>
              <a:t>n_estimators: 200</a:t>
            </a:r>
            <a:endParaRPr sz="1884">
              <a:latin typeface="Arial"/>
              <a:ea typeface="Arial"/>
              <a:cs typeface="Arial"/>
              <a:sym typeface="Arial"/>
            </a:endParaRPr>
          </a:p>
          <a:p>
            <a:pPr marL="0" lvl="0" indent="0" algn="l" rtl="0">
              <a:spcBef>
                <a:spcPts val="280"/>
              </a:spcBef>
              <a:spcAft>
                <a:spcPts val="0"/>
              </a:spcAft>
              <a:buClr>
                <a:schemeClr val="dk1"/>
              </a:buClr>
              <a:buSzPct val="74283"/>
              <a:buNone/>
            </a:pPr>
            <a:r>
              <a:rPr lang="en-US" sz="1884">
                <a:latin typeface="Arial"/>
                <a:ea typeface="Arial"/>
                <a:cs typeface="Arial"/>
                <a:sym typeface="Arial"/>
              </a:rPr>
              <a:t>Num of leaves: 50</a:t>
            </a:r>
            <a:endParaRPr sz="1884">
              <a:latin typeface="Arial"/>
              <a:ea typeface="Arial"/>
              <a:cs typeface="Arial"/>
              <a:sym typeface="Arial"/>
            </a:endParaRPr>
          </a:p>
          <a:p>
            <a:pPr marL="0" lvl="0" indent="0" algn="l" rtl="0">
              <a:spcBef>
                <a:spcPts val="280"/>
              </a:spcBef>
              <a:spcAft>
                <a:spcPts val="0"/>
              </a:spcAft>
              <a:buClr>
                <a:schemeClr val="dk1"/>
              </a:buClr>
              <a:buSzPct val="74283"/>
              <a:buNone/>
            </a:pPr>
            <a:endParaRPr sz="1884">
              <a:latin typeface="Arial"/>
              <a:ea typeface="Arial"/>
              <a:cs typeface="Arial"/>
              <a:sym typeface="Arial"/>
            </a:endParaRPr>
          </a:p>
          <a:p>
            <a:pPr marL="0" lvl="0" indent="0" algn="l" rtl="0">
              <a:spcBef>
                <a:spcPts val="280"/>
              </a:spcBef>
              <a:spcAft>
                <a:spcPts val="0"/>
              </a:spcAft>
              <a:buClr>
                <a:schemeClr val="dk1"/>
              </a:buClr>
              <a:buSzPct val="74283"/>
              <a:buNone/>
            </a:pPr>
            <a:r>
              <a:rPr lang="en-US" sz="1884">
                <a:latin typeface="Arial"/>
                <a:ea typeface="Arial"/>
                <a:cs typeface="Arial"/>
                <a:sym typeface="Arial"/>
              </a:rPr>
              <a:t>Time Taken: 113.72 seconds</a:t>
            </a:r>
            <a:endParaRPr sz="1884">
              <a:latin typeface="Arial"/>
              <a:ea typeface="Arial"/>
              <a:cs typeface="Arial"/>
              <a:sym typeface="Arial"/>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p:txBody>
      </p:sp>
      <p:cxnSp>
        <p:nvCxnSpPr>
          <p:cNvPr id="441" name="Google Shape;441;p11"/>
          <p:cNvCxnSpPr/>
          <p:nvPr/>
        </p:nvCxnSpPr>
        <p:spPr>
          <a:xfrm>
            <a:off x="209861" y="206908"/>
            <a:ext cx="0" cy="419724"/>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47"/>
              </a:srgbClr>
            </a:outerShdw>
          </a:effectLst>
        </p:spPr>
      </p:cxnSp>
      <p:graphicFrame>
        <p:nvGraphicFramePr>
          <p:cNvPr id="442" name="Google Shape;442;p11"/>
          <p:cNvGraphicFramePr/>
          <p:nvPr/>
        </p:nvGraphicFramePr>
        <p:xfrm>
          <a:off x="5158111" y="952266"/>
          <a:ext cx="3600000" cy="1034025"/>
        </p:xfrm>
        <a:graphic>
          <a:graphicData uri="http://schemas.openxmlformats.org/drawingml/2006/table">
            <a:tbl>
              <a:tblPr>
                <a:noFill/>
                <a:tableStyleId>{160F62C5-645F-4ED4-B09B-F17F5CFFEC94}</a:tableStyleId>
              </a:tblPr>
              <a:tblGrid>
                <a:gridCol w="90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tblGrid>
              <a:tr h="141750">
                <a:tc gridSpan="4">
                  <a:txBody>
                    <a:bodyPr/>
                    <a:lstStyle/>
                    <a:p>
                      <a:pPr marL="0" marR="0" lvl="0" indent="0" algn="ctr" rtl="0">
                        <a:lnSpc>
                          <a:spcPct val="100000"/>
                        </a:lnSpc>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Classification Report pre-tuning</a:t>
                      </a:r>
                      <a:endParaRPr sz="1200" b="1" u="none" strike="noStrike" cap="none">
                        <a:solidFill>
                          <a:schemeClr val="lt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1750">
                <a:tc>
                  <a:txBody>
                    <a:bodyPr/>
                    <a:lstStyle/>
                    <a:p>
                      <a:pPr marL="0" marR="0" lvl="0" indent="0" algn="l"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Precision</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Recall</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F1-Score</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a:t>
                      </a:r>
                      <a:r>
                        <a:rPr lang="en-US" sz="1200">
                          <a:solidFill>
                            <a:schemeClr val="dk1"/>
                          </a:solidFill>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a:t>
                      </a:r>
                      <a:r>
                        <a:rPr lang="en-US" sz="1200">
                          <a:solidFill>
                            <a:schemeClr val="dk1"/>
                          </a:solidFill>
                        </a:rPr>
                        <a:t>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0.7</a:t>
                      </a:r>
                      <a:r>
                        <a:rPr lang="en-US" sz="1200">
                          <a:solidFill>
                            <a:schemeClr val="dk1"/>
                          </a:solidFill>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0.82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2000">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41750">
                <a:tc>
                  <a:txBody>
                    <a:bodyPr/>
                    <a:lstStyle/>
                    <a:p>
                      <a:pPr marL="0" marR="0" lvl="0" indent="0" algn="ctr" rtl="0">
                        <a:spcBef>
                          <a:spcPts val="0"/>
                        </a:spcBef>
                        <a:spcAft>
                          <a:spcPts val="0"/>
                        </a:spcAft>
                        <a:buClr>
                          <a:schemeClr val="dk1"/>
                        </a:buClr>
                        <a:buSzPts val="1200"/>
                        <a:buFont typeface="Arial"/>
                        <a:buNone/>
                      </a:pPr>
                      <a:r>
                        <a:rPr lang="en-US" sz="1200" b="1" u="none" strike="noStrike" cap="none">
                          <a:solidFill>
                            <a:schemeClr val="dk1"/>
                          </a:solidFill>
                          <a:latin typeface="Arial"/>
                          <a:ea typeface="Arial"/>
                          <a:cs typeface="Arial"/>
                          <a:sym typeface="Arial"/>
                        </a:rPr>
                        <a:t>Accuracy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a:t>
                      </a:r>
                      <a:r>
                        <a:rPr lang="en-US" sz="1200">
                          <a:solidFill>
                            <a:schemeClr val="dk1"/>
                          </a:solidFill>
                        </a:rPr>
                        <a:t>93</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443" name="Google Shape;443;p11"/>
          <p:cNvGraphicFramePr/>
          <p:nvPr/>
        </p:nvGraphicFramePr>
        <p:xfrm>
          <a:off x="5092236" y="2394991"/>
          <a:ext cx="3600000" cy="1034025"/>
        </p:xfrm>
        <a:graphic>
          <a:graphicData uri="http://schemas.openxmlformats.org/drawingml/2006/table">
            <a:tbl>
              <a:tblPr>
                <a:noFill/>
                <a:tableStyleId>{160F62C5-645F-4ED4-B09B-F17F5CFFEC94}</a:tableStyleId>
              </a:tblPr>
              <a:tblGrid>
                <a:gridCol w="90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tblGrid>
              <a:tr h="141750">
                <a:tc gridSpan="4">
                  <a:txBody>
                    <a:bodyPr/>
                    <a:lstStyle/>
                    <a:p>
                      <a:pPr marL="0" marR="0" lvl="0" indent="0" algn="ctr" rtl="0">
                        <a:lnSpc>
                          <a:spcPct val="100000"/>
                        </a:lnSpc>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Classification Report</a:t>
                      </a:r>
                      <a:endParaRPr sz="1200" b="1" u="none" strike="noStrike" cap="none">
                        <a:solidFill>
                          <a:schemeClr val="lt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1750">
                <a:tc>
                  <a:txBody>
                    <a:bodyPr/>
                    <a:lstStyle/>
                    <a:p>
                      <a:pPr marL="0" marR="0" lvl="0" indent="0" algn="l"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Precision</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Recall</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F1-Score</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0.72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0.82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2000">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41750">
                <a:tc>
                  <a:txBody>
                    <a:bodyPr/>
                    <a:lstStyle/>
                    <a:p>
                      <a:pPr marL="0" marR="0" lvl="0" indent="0" algn="ctr" rtl="0">
                        <a:spcBef>
                          <a:spcPts val="0"/>
                        </a:spcBef>
                        <a:spcAft>
                          <a:spcPts val="0"/>
                        </a:spcAft>
                        <a:buClr>
                          <a:schemeClr val="dk1"/>
                        </a:buClr>
                        <a:buSzPts val="1200"/>
                        <a:buFont typeface="Arial"/>
                        <a:buNone/>
                      </a:pPr>
                      <a:r>
                        <a:rPr lang="en-US" sz="1200" b="1" u="none" strike="noStrike" cap="none">
                          <a:solidFill>
                            <a:schemeClr val="dk1"/>
                          </a:solidFill>
                          <a:latin typeface="Arial"/>
                          <a:ea typeface="Arial"/>
                          <a:cs typeface="Arial"/>
                          <a:sym typeface="Arial"/>
                        </a:rPr>
                        <a:t>Accuracy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a:t>
                      </a:r>
                      <a:r>
                        <a:rPr lang="en-US" sz="1200">
                          <a:solidFill>
                            <a:schemeClr val="dk1"/>
                          </a:solidFill>
                        </a:rPr>
                        <a:t>93</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9"/>
          <p:cNvSpPr txBox="1">
            <a:spLocks noGrp="1"/>
          </p:cNvSpPr>
          <p:nvPr>
            <p:ph type="title"/>
          </p:nvPr>
        </p:nvSpPr>
        <p:spPr>
          <a:xfrm>
            <a:off x="310896" y="206908"/>
            <a:ext cx="8229600" cy="419724"/>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sz="2800">
                <a:latin typeface="Arial"/>
                <a:ea typeface="Arial"/>
                <a:cs typeface="Arial"/>
                <a:sym typeface="Arial"/>
              </a:rPr>
              <a:t>Model 6: XGBoost &amp; Results</a:t>
            </a:r>
            <a:endParaRPr sz="2800">
              <a:latin typeface="Arial"/>
              <a:ea typeface="Arial"/>
              <a:cs typeface="Arial"/>
              <a:sym typeface="Arial"/>
            </a:endParaRPr>
          </a:p>
        </p:txBody>
      </p:sp>
      <p:sp>
        <p:nvSpPr>
          <p:cNvPr id="449" name="Google Shape;449;p9"/>
          <p:cNvSpPr txBox="1">
            <a:spLocks noGrp="1"/>
          </p:cNvSpPr>
          <p:nvPr>
            <p:ph type="body" idx="1"/>
          </p:nvPr>
        </p:nvSpPr>
        <p:spPr>
          <a:xfrm>
            <a:off x="310896" y="880241"/>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Clr>
                <a:schemeClr val="dk1"/>
              </a:buClr>
              <a:buSzPct val="100000"/>
              <a:buNone/>
            </a:pPr>
            <a:r>
              <a:rPr lang="en-US" sz="1400" b="1">
                <a:latin typeface="Arial"/>
                <a:ea typeface="Arial"/>
                <a:cs typeface="Arial"/>
                <a:sym typeface="Arial"/>
              </a:rPr>
              <a:t>Model Summary &amp; Architecture: XGBoost (eXtreme Gradient Boosting)</a:t>
            </a:r>
            <a:r>
              <a:rPr lang="en-US" sz="1400">
                <a:latin typeface="Arial"/>
                <a:ea typeface="Arial"/>
                <a:cs typeface="Arial"/>
                <a:sym typeface="Arial"/>
              </a:rPr>
              <a:t> </a:t>
            </a:r>
            <a:r>
              <a:rPr lang="en-US" sz="1400" b="1">
                <a:latin typeface="Arial"/>
                <a:ea typeface="Arial"/>
                <a:cs typeface="Arial"/>
                <a:sym typeface="Arial"/>
              </a:rPr>
              <a:t>🚀</a:t>
            </a:r>
            <a:endParaRPr/>
          </a:p>
          <a:p>
            <a:pPr marL="457200" lvl="0" indent="-301386" algn="l" rtl="0">
              <a:spcBef>
                <a:spcPts val="280"/>
              </a:spcBef>
              <a:spcAft>
                <a:spcPts val="0"/>
              </a:spcAft>
              <a:buSzPct val="100000"/>
              <a:buChar char="•"/>
            </a:pPr>
            <a:r>
              <a:rPr lang="en-US" sz="1479">
                <a:latin typeface="Arial"/>
                <a:ea typeface="Arial"/>
                <a:cs typeface="Arial"/>
                <a:sym typeface="Arial"/>
              </a:rPr>
              <a:t>Advanced ML algorithm known for speed &amp; performance</a:t>
            </a:r>
            <a:endParaRPr sz="1479">
              <a:latin typeface="Arial"/>
              <a:ea typeface="Arial"/>
              <a:cs typeface="Arial"/>
              <a:sym typeface="Arial"/>
            </a:endParaRPr>
          </a:p>
          <a:p>
            <a:pPr marL="457200" lvl="0" indent="-301386" algn="l" rtl="0">
              <a:spcBef>
                <a:spcPts val="0"/>
              </a:spcBef>
              <a:spcAft>
                <a:spcPts val="0"/>
              </a:spcAft>
              <a:buSzPct val="100000"/>
              <a:buChar char="•"/>
            </a:pPr>
            <a:r>
              <a:rPr lang="en-US" sz="1479">
                <a:latin typeface="Arial"/>
                <a:ea typeface="Arial"/>
                <a:cs typeface="Arial"/>
                <a:sym typeface="Arial"/>
              </a:rPr>
              <a:t>Builds models sequentially, correcting prior errors</a:t>
            </a:r>
            <a:endParaRPr sz="1479">
              <a:latin typeface="Arial"/>
              <a:ea typeface="Arial"/>
              <a:cs typeface="Arial"/>
              <a:sym typeface="Arial"/>
            </a:endParaRPr>
          </a:p>
          <a:p>
            <a:pPr marL="457200" lvl="0" indent="-301386" algn="l" rtl="0">
              <a:spcBef>
                <a:spcPts val="0"/>
              </a:spcBef>
              <a:spcAft>
                <a:spcPts val="0"/>
              </a:spcAft>
              <a:buSzPct val="100000"/>
              <a:buChar char="•"/>
            </a:pPr>
            <a:r>
              <a:rPr lang="en-US" sz="1479">
                <a:latin typeface="Arial"/>
                <a:ea typeface="Arial"/>
                <a:cs typeface="Arial"/>
                <a:sym typeface="Arial"/>
              </a:rPr>
              <a:t>Highly effective for complex, structured datasets</a:t>
            </a:r>
            <a:endParaRPr sz="1479">
              <a:latin typeface="Arial"/>
              <a:ea typeface="Arial"/>
              <a:cs typeface="Arial"/>
              <a:sym typeface="Arial"/>
            </a:endParaRPr>
          </a:p>
          <a:p>
            <a:pPr marL="457200" lvl="0" indent="-301386" algn="l" rtl="0">
              <a:spcBef>
                <a:spcPts val="0"/>
              </a:spcBef>
              <a:spcAft>
                <a:spcPts val="0"/>
              </a:spcAft>
              <a:buSzPct val="100000"/>
              <a:buChar char="•"/>
            </a:pPr>
            <a:r>
              <a:rPr lang="en-US" sz="1479">
                <a:latin typeface="Arial"/>
                <a:ea typeface="Arial"/>
                <a:cs typeface="Arial"/>
                <a:sym typeface="Arial"/>
              </a:rPr>
              <a:t>Delivers strong predictive accuracy</a:t>
            </a:r>
            <a:endParaRPr sz="1479">
              <a:latin typeface="Arial"/>
              <a:ea typeface="Arial"/>
              <a:cs typeface="Arial"/>
              <a:sym typeface="Arial"/>
            </a:endParaRPr>
          </a:p>
          <a:p>
            <a:pPr marL="457200" lvl="0" indent="-301386" algn="l" rtl="0">
              <a:spcBef>
                <a:spcPts val="0"/>
              </a:spcBef>
              <a:spcAft>
                <a:spcPts val="0"/>
              </a:spcAft>
              <a:buSzPct val="100000"/>
              <a:buChar char="•"/>
            </a:pPr>
            <a:r>
              <a:rPr lang="en-US" sz="1479">
                <a:latin typeface="Arial"/>
                <a:ea typeface="Arial"/>
                <a:cs typeface="Arial"/>
                <a:sym typeface="Arial"/>
              </a:rPr>
              <a:t>Data split 80% training and 20% validation</a:t>
            </a:r>
            <a:endParaRPr sz="1479">
              <a:latin typeface="Arial"/>
              <a:ea typeface="Arial"/>
              <a:cs typeface="Arial"/>
              <a:sym typeface="Arial"/>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a:p>
            <a:pPr marL="0" lvl="0" indent="0" algn="l" rtl="0">
              <a:spcBef>
                <a:spcPts val="280"/>
              </a:spcBef>
              <a:spcAft>
                <a:spcPts val="0"/>
              </a:spcAft>
              <a:buClr>
                <a:schemeClr val="dk1"/>
              </a:buClr>
              <a:buSzPct val="100000"/>
              <a:buNone/>
            </a:pPr>
            <a:r>
              <a:rPr lang="en-US" sz="1400" b="1">
                <a:latin typeface="Arial"/>
                <a:ea typeface="Arial"/>
                <a:cs typeface="Arial"/>
                <a:sym typeface="Arial"/>
              </a:rPr>
              <a:t>Hyperparameter Tuning</a:t>
            </a:r>
            <a:endParaRPr sz="1400" b="1">
              <a:latin typeface="Arial"/>
              <a:ea typeface="Arial"/>
              <a:cs typeface="Arial"/>
              <a:sym typeface="Arial"/>
            </a:endParaRPr>
          </a:p>
          <a:p>
            <a:pPr marL="0" lvl="0" indent="0" algn="l" rtl="0">
              <a:spcBef>
                <a:spcPts val="280"/>
              </a:spcBef>
              <a:spcAft>
                <a:spcPts val="0"/>
              </a:spcAft>
              <a:buClr>
                <a:schemeClr val="dk1"/>
              </a:buClr>
              <a:buSzPct val="91561"/>
              <a:buFont typeface="Arial"/>
              <a:buNone/>
            </a:pPr>
            <a:r>
              <a:rPr lang="en-US" sz="1529">
                <a:latin typeface="Arial"/>
                <a:ea typeface="Arial"/>
                <a:cs typeface="Arial"/>
                <a:sym typeface="Arial"/>
              </a:rPr>
              <a:t>GridSearchCV with</a:t>
            </a:r>
            <a:r>
              <a:rPr lang="en-US" sz="1529" b="1">
                <a:latin typeface="Arial"/>
                <a:ea typeface="Arial"/>
                <a:cs typeface="Arial"/>
                <a:sym typeface="Arial"/>
              </a:rPr>
              <a:t> 5-cross-fold validation</a:t>
            </a:r>
            <a:r>
              <a:rPr lang="en-US" sz="1529">
                <a:latin typeface="Arial"/>
                <a:ea typeface="Arial"/>
                <a:cs typeface="Arial"/>
                <a:sym typeface="Arial"/>
              </a:rPr>
              <a:t> was used to tune key parameters for optimal performance</a:t>
            </a:r>
            <a:endParaRPr sz="1529" b="1">
              <a:latin typeface="Arial"/>
              <a:ea typeface="Arial"/>
              <a:cs typeface="Arial"/>
              <a:sym typeface="Arial"/>
            </a:endParaRPr>
          </a:p>
          <a:p>
            <a:pPr marL="0" lvl="0" indent="0" algn="l" rtl="0">
              <a:spcBef>
                <a:spcPts val="280"/>
              </a:spcBef>
              <a:spcAft>
                <a:spcPts val="0"/>
              </a:spcAft>
              <a:buClr>
                <a:schemeClr val="dk1"/>
              </a:buClr>
              <a:buSzPct val="100000"/>
              <a:buNone/>
            </a:pPr>
            <a:endParaRPr sz="1400" b="1">
              <a:latin typeface="Arial"/>
              <a:ea typeface="Arial"/>
              <a:cs typeface="Arial"/>
              <a:sym typeface="Arial"/>
            </a:endParaRPr>
          </a:p>
          <a:p>
            <a:pPr marL="0" lvl="0" indent="0" algn="l" rtl="0">
              <a:spcBef>
                <a:spcPts val="280"/>
              </a:spcBef>
              <a:spcAft>
                <a:spcPts val="0"/>
              </a:spcAft>
              <a:buClr>
                <a:schemeClr val="dk1"/>
              </a:buClr>
              <a:buSzPct val="100000"/>
              <a:buNone/>
            </a:pPr>
            <a:r>
              <a:rPr lang="en-US" sz="1400" b="1">
                <a:latin typeface="Arial"/>
                <a:ea typeface="Arial"/>
                <a:cs typeface="Arial"/>
                <a:sym typeface="Arial"/>
              </a:rPr>
              <a:t>Key Parameters</a:t>
            </a:r>
            <a:endParaRPr/>
          </a:p>
          <a:p>
            <a:pPr marL="0" lvl="0" indent="0" algn="l" rtl="0">
              <a:spcBef>
                <a:spcPts val="280"/>
              </a:spcBef>
              <a:spcAft>
                <a:spcPts val="0"/>
              </a:spcAft>
              <a:buClr>
                <a:schemeClr val="dk1"/>
              </a:buClr>
              <a:buSzPct val="100000"/>
              <a:buNone/>
            </a:pPr>
            <a:r>
              <a:rPr lang="en-US" sz="1400">
                <a:latin typeface="Arial"/>
                <a:ea typeface="Arial"/>
                <a:cs typeface="Arial"/>
                <a:sym typeface="Arial"/>
              </a:rPr>
              <a:t>N_estimators:  [50, 100, 200]</a:t>
            </a:r>
            <a:endParaRPr sz="1400"/>
          </a:p>
          <a:p>
            <a:pPr marL="0" lvl="0" indent="0" algn="l" rtl="0">
              <a:spcBef>
                <a:spcPts val="280"/>
              </a:spcBef>
              <a:spcAft>
                <a:spcPts val="0"/>
              </a:spcAft>
              <a:buClr>
                <a:schemeClr val="dk1"/>
              </a:buClr>
              <a:buSzPct val="100000"/>
              <a:buNone/>
            </a:pPr>
            <a:r>
              <a:rPr lang="en-US" sz="1400">
                <a:latin typeface="Arial"/>
                <a:ea typeface="Arial"/>
                <a:cs typeface="Arial"/>
                <a:sym typeface="Arial"/>
              </a:rPr>
              <a:t>Max_depth: [3, 5, 7]</a:t>
            </a:r>
            <a:endParaRPr sz="1400"/>
          </a:p>
          <a:p>
            <a:pPr marL="0" lvl="0" indent="0" algn="l" rtl="0">
              <a:spcBef>
                <a:spcPts val="280"/>
              </a:spcBef>
              <a:spcAft>
                <a:spcPts val="0"/>
              </a:spcAft>
              <a:buClr>
                <a:schemeClr val="dk1"/>
              </a:buClr>
              <a:buSzPct val="100000"/>
              <a:buNone/>
            </a:pPr>
            <a:r>
              <a:rPr lang="en-US" sz="1400">
                <a:latin typeface="Arial"/>
                <a:ea typeface="Arial"/>
                <a:cs typeface="Arial"/>
                <a:sym typeface="Arial"/>
              </a:rPr>
              <a:t>Learning Rate: [0.01, 0.1, 0.2]</a:t>
            </a:r>
            <a:endParaRPr sz="1400"/>
          </a:p>
          <a:p>
            <a:pPr marL="0" lvl="0" indent="0" algn="l" rtl="0">
              <a:spcBef>
                <a:spcPts val="280"/>
              </a:spcBef>
              <a:spcAft>
                <a:spcPts val="0"/>
              </a:spcAft>
              <a:buClr>
                <a:schemeClr val="dk1"/>
              </a:buClr>
              <a:buSzPct val="100000"/>
              <a:buNone/>
            </a:pPr>
            <a:endParaRPr sz="1400">
              <a:latin typeface="Arial"/>
              <a:ea typeface="Arial"/>
              <a:cs typeface="Arial"/>
              <a:sym typeface="Arial"/>
            </a:endParaRPr>
          </a:p>
          <a:p>
            <a:pPr marL="0" lvl="0" indent="0" algn="l" rtl="0">
              <a:spcBef>
                <a:spcPts val="280"/>
              </a:spcBef>
              <a:spcAft>
                <a:spcPts val="0"/>
              </a:spcAft>
              <a:buClr>
                <a:schemeClr val="dk1"/>
              </a:buClr>
              <a:buSzPct val="100000"/>
              <a:buNone/>
            </a:pPr>
            <a:r>
              <a:rPr lang="en-US" sz="1400" b="1">
                <a:latin typeface="Arial"/>
                <a:ea typeface="Arial"/>
                <a:cs typeface="Arial"/>
                <a:sym typeface="Arial"/>
              </a:rPr>
              <a:t>Best Parameters: </a:t>
            </a:r>
            <a:endParaRPr sz="1400" b="1">
              <a:latin typeface="Arial"/>
              <a:ea typeface="Arial"/>
              <a:cs typeface="Arial"/>
              <a:sym typeface="Arial"/>
            </a:endParaRPr>
          </a:p>
          <a:p>
            <a:pPr marL="0" lvl="0" indent="0" algn="l" rtl="0">
              <a:spcBef>
                <a:spcPts val="280"/>
              </a:spcBef>
              <a:spcAft>
                <a:spcPts val="0"/>
              </a:spcAft>
              <a:buClr>
                <a:schemeClr val="dk1"/>
              </a:buClr>
              <a:buSzPct val="100000"/>
              <a:buNone/>
            </a:pPr>
            <a:r>
              <a:rPr lang="en-US" sz="1400">
                <a:latin typeface="Arial"/>
                <a:ea typeface="Arial"/>
                <a:cs typeface="Arial"/>
                <a:sym typeface="Arial"/>
              </a:rPr>
              <a:t>Learning rate: 0.1, </a:t>
            </a:r>
            <a:endParaRPr sz="1400">
              <a:latin typeface="Arial"/>
              <a:ea typeface="Arial"/>
              <a:cs typeface="Arial"/>
              <a:sym typeface="Arial"/>
            </a:endParaRPr>
          </a:p>
          <a:p>
            <a:pPr marL="0" lvl="0" indent="0" algn="l" rtl="0">
              <a:spcBef>
                <a:spcPts val="280"/>
              </a:spcBef>
              <a:spcAft>
                <a:spcPts val="0"/>
              </a:spcAft>
              <a:buClr>
                <a:schemeClr val="dk1"/>
              </a:buClr>
              <a:buSzPct val="100000"/>
              <a:buNone/>
            </a:pPr>
            <a:r>
              <a:rPr lang="en-US" sz="1400">
                <a:latin typeface="Arial"/>
                <a:ea typeface="Arial"/>
                <a:cs typeface="Arial"/>
                <a:sym typeface="Arial"/>
              </a:rPr>
              <a:t>Max depth: 7</a:t>
            </a:r>
            <a:endParaRPr sz="1400">
              <a:latin typeface="Arial"/>
              <a:ea typeface="Arial"/>
              <a:cs typeface="Arial"/>
              <a:sym typeface="Arial"/>
            </a:endParaRPr>
          </a:p>
          <a:p>
            <a:pPr marL="0" lvl="0" indent="0" algn="l" rtl="0">
              <a:spcBef>
                <a:spcPts val="280"/>
              </a:spcBef>
              <a:spcAft>
                <a:spcPts val="0"/>
              </a:spcAft>
              <a:buClr>
                <a:schemeClr val="dk1"/>
              </a:buClr>
              <a:buSzPct val="100000"/>
              <a:buNone/>
            </a:pPr>
            <a:r>
              <a:rPr lang="en-US" sz="1400">
                <a:latin typeface="Arial"/>
                <a:ea typeface="Arial"/>
                <a:cs typeface="Arial"/>
                <a:sym typeface="Arial"/>
              </a:rPr>
              <a:t>n_estimators: 200</a:t>
            </a:r>
            <a:endParaRPr sz="1400">
              <a:latin typeface="Arial"/>
              <a:ea typeface="Arial"/>
              <a:cs typeface="Arial"/>
              <a:sym typeface="Arial"/>
            </a:endParaRPr>
          </a:p>
          <a:p>
            <a:pPr marL="0" lvl="0" indent="0" algn="l" rtl="0">
              <a:spcBef>
                <a:spcPts val="280"/>
              </a:spcBef>
              <a:spcAft>
                <a:spcPts val="0"/>
              </a:spcAft>
              <a:buClr>
                <a:schemeClr val="dk1"/>
              </a:buClr>
              <a:buSzPct val="100000"/>
              <a:buNone/>
            </a:pPr>
            <a:endParaRPr sz="1400" b="1">
              <a:latin typeface="Arial"/>
              <a:ea typeface="Arial"/>
              <a:cs typeface="Arial"/>
              <a:sym typeface="Arial"/>
            </a:endParaRPr>
          </a:p>
          <a:p>
            <a:pPr marL="0" lvl="0" indent="0" algn="l" rtl="0">
              <a:spcBef>
                <a:spcPts val="280"/>
              </a:spcBef>
              <a:spcAft>
                <a:spcPts val="0"/>
              </a:spcAft>
              <a:buClr>
                <a:schemeClr val="dk1"/>
              </a:buClr>
              <a:buSzPct val="100000"/>
              <a:buNone/>
            </a:pPr>
            <a:r>
              <a:rPr lang="en-US" sz="1400" b="1">
                <a:latin typeface="Arial"/>
                <a:ea typeface="Arial"/>
                <a:cs typeface="Arial"/>
                <a:sym typeface="Arial"/>
              </a:rPr>
              <a:t>ROC – AUC Score: </a:t>
            </a:r>
            <a:r>
              <a:rPr lang="en-US" sz="1400">
                <a:latin typeface="Arial"/>
                <a:ea typeface="Arial"/>
                <a:cs typeface="Arial"/>
                <a:sym typeface="Arial"/>
              </a:rPr>
              <a:t>0.9429</a:t>
            </a:r>
            <a:endParaRPr sz="1400">
              <a:latin typeface="Arial"/>
              <a:ea typeface="Arial"/>
              <a:cs typeface="Arial"/>
              <a:sym typeface="Arial"/>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a:p>
            <a:pPr marL="0" lvl="0" indent="0" algn="l" rtl="0">
              <a:spcBef>
                <a:spcPts val="280"/>
              </a:spcBef>
              <a:spcAft>
                <a:spcPts val="0"/>
              </a:spcAft>
              <a:buClr>
                <a:schemeClr val="dk1"/>
              </a:buClr>
              <a:buSzPct val="100000"/>
              <a:buNone/>
            </a:pPr>
            <a:r>
              <a:rPr lang="en-US" sz="1400" b="1">
                <a:latin typeface="Arial"/>
                <a:ea typeface="Arial"/>
                <a:cs typeface="Arial"/>
                <a:sym typeface="Arial"/>
              </a:rPr>
              <a:t>Time taken:</a:t>
            </a:r>
            <a:r>
              <a:rPr lang="en-US" sz="1400">
                <a:latin typeface="Arial"/>
                <a:ea typeface="Arial"/>
                <a:cs typeface="Arial"/>
                <a:sym typeface="Arial"/>
              </a:rPr>
              <a:t> 14.91 seconds</a:t>
            </a:r>
            <a:endParaRPr sz="1400">
              <a:latin typeface="Arial"/>
              <a:ea typeface="Arial"/>
              <a:cs typeface="Arial"/>
              <a:sym typeface="Arial"/>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a:p>
            <a:pPr marL="0" lvl="0" indent="0" algn="l" rtl="0">
              <a:spcBef>
                <a:spcPts val="280"/>
              </a:spcBef>
              <a:spcAft>
                <a:spcPts val="0"/>
              </a:spcAft>
              <a:buClr>
                <a:schemeClr val="dk1"/>
              </a:buClr>
              <a:buSzPct val="100000"/>
              <a:buNone/>
            </a:pPr>
            <a:endParaRPr sz="1400">
              <a:latin typeface="Arial"/>
              <a:ea typeface="Arial"/>
              <a:cs typeface="Arial"/>
              <a:sym typeface="Arial"/>
            </a:endParaRPr>
          </a:p>
        </p:txBody>
      </p:sp>
      <p:cxnSp>
        <p:nvCxnSpPr>
          <p:cNvPr id="450" name="Google Shape;450;p9"/>
          <p:cNvCxnSpPr/>
          <p:nvPr/>
        </p:nvCxnSpPr>
        <p:spPr>
          <a:xfrm>
            <a:off x="209861" y="206908"/>
            <a:ext cx="0" cy="419724"/>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47"/>
              </a:srgbClr>
            </a:outerShdw>
          </a:effectLst>
        </p:spPr>
      </p:cxnSp>
      <p:graphicFrame>
        <p:nvGraphicFramePr>
          <p:cNvPr id="451" name="Google Shape;451;p9"/>
          <p:cNvGraphicFramePr/>
          <p:nvPr/>
        </p:nvGraphicFramePr>
        <p:xfrm>
          <a:off x="2843892" y="2765937"/>
          <a:ext cx="3168200" cy="1034025"/>
        </p:xfrm>
        <a:graphic>
          <a:graphicData uri="http://schemas.openxmlformats.org/drawingml/2006/table">
            <a:tbl>
              <a:tblPr>
                <a:noFill/>
                <a:tableStyleId>{160F62C5-645F-4ED4-B09B-F17F5CFFEC94}</a:tableStyleId>
              </a:tblPr>
              <a:tblGrid>
                <a:gridCol w="792050">
                  <a:extLst>
                    <a:ext uri="{9D8B030D-6E8A-4147-A177-3AD203B41FA5}">
                      <a16:colId xmlns:a16="http://schemas.microsoft.com/office/drawing/2014/main" val="20000"/>
                    </a:ext>
                  </a:extLst>
                </a:gridCol>
                <a:gridCol w="792050">
                  <a:extLst>
                    <a:ext uri="{9D8B030D-6E8A-4147-A177-3AD203B41FA5}">
                      <a16:colId xmlns:a16="http://schemas.microsoft.com/office/drawing/2014/main" val="20001"/>
                    </a:ext>
                  </a:extLst>
                </a:gridCol>
                <a:gridCol w="792050">
                  <a:extLst>
                    <a:ext uri="{9D8B030D-6E8A-4147-A177-3AD203B41FA5}">
                      <a16:colId xmlns:a16="http://schemas.microsoft.com/office/drawing/2014/main" val="20002"/>
                    </a:ext>
                  </a:extLst>
                </a:gridCol>
                <a:gridCol w="792050">
                  <a:extLst>
                    <a:ext uri="{9D8B030D-6E8A-4147-A177-3AD203B41FA5}">
                      <a16:colId xmlns:a16="http://schemas.microsoft.com/office/drawing/2014/main" val="20003"/>
                    </a:ext>
                  </a:extLst>
                </a:gridCol>
              </a:tblGrid>
              <a:tr h="141750">
                <a:tc gridSpan="4">
                  <a:txBody>
                    <a:bodyPr/>
                    <a:lstStyle/>
                    <a:p>
                      <a:pPr marL="0" marR="0" lvl="0" indent="0" algn="ctr" rtl="0">
                        <a:lnSpc>
                          <a:spcPct val="100000"/>
                        </a:lnSpc>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Classification Report pre-tuning</a:t>
                      </a:r>
                      <a:endParaRPr sz="1200" b="1" u="none" strike="noStrike" cap="none">
                        <a:solidFill>
                          <a:schemeClr val="lt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1750">
                <a:tc>
                  <a:txBody>
                    <a:bodyPr/>
                    <a:lstStyle/>
                    <a:p>
                      <a:pPr marL="0" marR="0" lvl="0" indent="0" algn="l"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Precision</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Recall</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F1-Score</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a:t>
                      </a:r>
                      <a:r>
                        <a:rPr lang="en-US" sz="1200">
                          <a:solidFill>
                            <a:schemeClr val="dk1"/>
                          </a:solidFill>
                        </a:rPr>
                        <a:t>95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0.72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0.82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2000">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41750">
                <a:tc>
                  <a:txBody>
                    <a:bodyPr/>
                    <a:lstStyle/>
                    <a:p>
                      <a:pPr marL="0" marR="0" lvl="0" indent="0" algn="ctr" rtl="0">
                        <a:spcBef>
                          <a:spcPts val="0"/>
                        </a:spcBef>
                        <a:spcAft>
                          <a:spcPts val="0"/>
                        </a:spcAft>
                        <a:buClr>
                          <a:schemeClr val="dk1"/>
                        </a:buClr>
                        <a:buSzPts val="1200"/>
                        <a:buFont typeface="Arial"/>
                        <a:buNone/>
                      </a:pPr>
                      <a:r>
                        <a:rPr lang="en-US" sz="1200" b="1" u="none" strike="noStrike" cap="none">
                          <a:solidFill>
                            <a:schemeClr val="dk1"/>
                          </a:solidFill>
                          <a:latin typeface="Arial"/>
                          <a:ea typeface="Arial"/>
                          <a:cs typeface="Arial"/>
                          <a:sym typeface="Arial"/>
                        </a:rPr>
                        <a:t>Accuracy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a:t>
                      </a:r>
                      <a:r>
                        <a:rPr lang="en-US" sz="1200">
                          <a:solidFill>
                            <a:schemeClr val="dk1"/>
                          </a:solidFill>
                        </a:rPr>
                        <a:t>93</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452" name="Google Shape;452;p9"/>
          <p:cNvGraphicFramePr/>
          <p:nvPr/>
        </p:nvGraphicFramePr>
        <p:xfrm>
          <a:off x="2841592" y="3908937"/>
          <a:ext cx="3168200" cy="1034025"/>
        </p:xfrm>
        <a:graphic>
          <a:graphicData uri="http://schemas.openxmlformats.org/drawingml/2006/table">
            <a:tbl>
              <a:tblPr>
                <a:noFill/>
                <a:tableStyleId>{160F62C5-645F-4ED4-B09B-F17F5CFFEC94}</a:tableStyleId>
              </a:tblPr>
              <a:tblGrid>
                <a:gridCol w="792050">
                  <a:extLst>
                    <a:ext uri="{9D8B030D-6E8A-4147-A177-3AD203B41FA5}">
                      <a16:colId xmlns:a16="http://schemas.microsoft.com/office/drawing/2014/main" val="20000"/>
                    </a:ext>
                  </a:extLst>
                </a:gridCol>
                <a:gridCol w="792050">
                  <a:extLst>
                    <a:ext uri="{9D8B030D-6E8A-4147-A177-3AD203B41FA5}">
                      <a16:colId xmlns:a16="http://schemas.microsoft.com/office/drawing/2014/main" val="20001"/>
                    </a:ext>
                  </a:extLst>
                </a:gridCol>
                <a:gridCol w="792050">
                  <a:extLst>
                    <a:ext uri="{9D8B030D-6E8A-4147-A177-3AD203B41FA5}">
                      <a16:colId xmlns:a16="http://schemas.microsoft.com/office/drawing/2014/main" val="20002"/>
                    </a:ext>
                  </a:extLst>
                </a:gridCol>
                <a:gridCol w="792050">
                  <a:extLst>
                    <a:ext uri="{9D8B030D-6E8A-4147-A177-3AD203B41FA5}">
                      <a16:colId xmlns:a16="http://schemas.microsoft.com/office/drawing/2014/main" val="20003"/>
                    </a:ext>
                  </a:extLst>
                </a:gridCol>
              </a:tblGrid>
              <a:tr h="141750">
                <a:tc gridSpan="4">
                  <a:txBody>
                    <a:bodyPr/>
                    <a:lstStyle/>
                    <a:p>
                      <a:pPr marL="0" marR="0" lvl="0" indent="0" algn="ctr" rtl="0">
                        <a:lnSpc>
                          <a:spcPct val="100000"/>
                        </a:lnSpc>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Classification Report post-tuning</a:t>
                      </a:r>
                      <a:endParaRPr sz="1200" b="1" u="none" strike="noStrike" cap="none">
                        <a:solidFill>
                          <a:schemeClr val="lt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1750">
                <a:tc>
                  <a:txBody>
                    <a:bodyPr/>
                    <a:lstStyle/>
                    <a:p>
                      <a:pPr marL="0" marR="0" lvl="0" indent="0" algn="l"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Precision</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Recall</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F1-Score</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a:t>
                      </a:r>
                      <a:r>
                        <a:rPr lang="en-US" sz="1200">
                          <a:solidFill>
                            <a:schemeClr val="dk1"/>
                          </a:solidFill>
                        </a:rPr>
                        <a:t>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0.72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0.82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2000">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41750">
                <a:tc>
                  <a:txBody>
                    <a:bodyPr/>
                    <a:lstStyle/>
                    <a:p>
                      <a:pPr marL="0" marR="0" lvl="0" indent="0" algn="ctr" rtl="0">
                        <a:spcBef>
                          <a:spcPts val="0"/>
                        </a:spcBef>
                        <a:spcAft>
                          <a:spcPts val="0"/>
                        </a:spcAft>
                        <a:buClr>
                          <a:schemeClr val="dk1"/>
                        </a:buClr>
                        <a:buSzPts val="1200"/>
                        <a:buFont typeface="Arial"/>
                        <a:buNone/>
                      </a:pPr>
                      <a:r>
                        <a:rPr lang="en-US" sz="1200" b="1" u="none" strike="noStrike" cap="none">
                          <a:solidFill>
                            <a:schemeClr val="dk1"/>
                          </a:solidFill>
                          <a:latin typeface="Arial"/>
                          <a:ea typeface="Arial"/>
                          <a:cs typeface="Arial"/>
                          <a:sym typeface="Arial"/>
                        </a:rPr>
                        <a:t>Accuracy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0.9429</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g376e77c1851_1_60"/>
          <p:cNvSpPr txBox="1">
            <a:spLocks noGrp="1"/>
          </p:cNvSpPr>
          <p:nvPr>
            <p:ph type="title"/>
          </p:nvPr>
        </p:nvSpPr>
        <p:spPr>
          <a:xfrm>
            <a:off x="310896" y="206908"/>
            <a:ext cx="8229600" cy="419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sz="2800">
                <a:latin typeface="Arial"/>
                <a:ea typeface="Arial"/>
                <a:cs typeface="Arial"/>
                <a:sym typeface="Arial"/>
              </a:rPr>
              <a:t>Model 6.5: Stacking Ensemble (LightGBM &amp; XGBoost)</a:t>
            </a:r>
            <a:endParaRPr sz="2800">
              <a:latin typeface="Arial"/>
              <a:ea typeface="Arial"/>
              <a:cs typeface="Arial"/>
              <a:sym typeface="Arial"/>
            </a:endParaRPr>
          </a:p>
        </p:txBody>
      </p:sp>
      <p:cxnSp>
        <p:nvCxnSpPr>
          <p:cNvPr id="458" name="Google Shape;458;g376e77c1851_1_60"/>
          <p:cNvCxnSpPr/>
          <p:nvPr/>
        </p:nvCxnSpPr>
        <p:spPr>
          <a:xfrm>
            <a:off x="209861" y="206908"/>
            <a:ext cx="0" cy="419700"/>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50"/>
              </a:srgbClr>
            </a:outerShdw>
          </a:effectLst>
        </p:spPr>
      </p:cxnSp>
      <p:graphicFrame>
        <p:nvGraphicFramePr>
          <p:cNvPr id="459" name="Google Shape;459;g376e77c1851_1_60"/>
          <p:cNvGraphicFramePr/>
          <p:nvPr/>
        </p:nvGraphicFramePr>
        <p:xfrm>
          <a:off x="4711892" y="3754675"/>
          <a:ext cx="3600000" cy="1064505"/>
        </p:xfrm>
        <a:graphic>
          <a:graphicData uri="http://schemas.openxmlformats.org/drawingml/2006/table">
            <a:tbl>
              <a:tblPr>
                <a:noFill/>
                <a:tableStyleId>{160F62C5-645F-4ED4-B09B-F17F5CFFEC94}</a:tableStyleId>
              </a:tblPr>
              <a:tblGrid>
                <a:gridCol w="90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tblGrid>
              <a:tr h="141750">
                <a:tc gridSpan="4">
                  <a:txBody>
                    <a:bodyPr/>
                    <a:lstStyle/>
                    <a:p>
                      <a:pPr marL="0" marR="0" lvl="0" indent="0" algn="ctr" rtl="0">
                        <a:lnSpc>
                          <a:spcPct val="100000"/>
                        </a:lnSpc>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Classification Report</a:t>
                      </a:r>
                      <a:endParaRPr sz="1200" b="1" u="none" strike="noStrike" cap="none">
                        <a:solidFill>
                          <a:schemeClr val="lt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1750">
                <a:tc>
                  <a:txBody>
                    <a:bodyPr/>
                    <a:lstStyle/>
                    <a:p>
                      <a:pPr marL="0" marR="0" lvl="0" indent="0" algn="l"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Precision</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Recall</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F1-Score</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41750">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a:t>0.94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0.7</a:t>
                      </a:r>
                      <a:r>
                        <a:rPr lang="en-US" sz="1200">
                          <a:solidFill>
                            <a:schemeClr val="dk1"/>
                          </a:solidFill>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0.8</a:t>
                      </a:r>
                      <a:r>
                        <a:rPr lang="en-US" sz="1200">
                          <a:solidFill>
                            <a:schemeClr val="dk1"/>
                          </a:solidFill>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2000">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
                        <a:buFont typeface="Calibri"/>
                        <a:buNone/>
                      </a:pPr>
                      <a:endParaRPr sz="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41750">
                <a:tc>
                  <a:txBody>
                    <a:bodyPr/>
                    <a:lstStyle/>
                    <a:p>
                      <a:pPr marL="0" marR="0" lvl="0" indent="0" algn="ctr" rtl="0">
                        <a:spcBef>
                          <a:spcPts val="0"/>
                        </a:spcBef>
                        <a:spcAft>
                          <a:spcPts val="0"/>
                        </a:spcAft>
                        <a:buClr>
                          <a:schemeClr val="dk1"/>
                        </a:buClr>
                        <a:buSzPts val="1200"/>
                        <a:buFont typeface="Arial"/>
                        <a:buNone/>
                      </a:pPr>
                      <a:r>
                        <a:rPr lang="en-US" sz="1200" b="1" u="none" strike="noStrike" cap="none">
                          <a:solidFill>
                            <a:schemeClr val="dk1"/>
                          </a:solidFill>
                          <a:latin typeface="Arial"/>
                          <a:ea typeface="Arial"/>
                          <a:cs typeface="Arial"/>
                          <a:sym typeface="Arial"/>
                        </a:rPr>
                        <a:t>Accuracy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Clr>
                          <a:schemeClr val="dk1"/>
                        </a:buClr>
                        <a:buSzPts val="1200"/>
                        <a:buFont typeface="Arial"/>
                        <a:buNone/>
                      </a:pPr>
                      <a:r>
                        <a:rPr lang="en-US" sz="1200" b="0" u="none" strike="noStrike" cap="none">
                          <a:solidFill>
                            <a:schemeClr val="dk1"/>
                          </a:solidFill>
                          <a:latin typeface="Arial"/>
                          <a:ea typeface="Arial"/>
                          <a:cs typeface="Arial"/>
                          <a:sym typeface="Arial"/>
                        </a:rPr>
                        <a:t>0.9</a:t>
                      </a:r>
                      <a:r>
                        <a:rPr lang="en-US" sz="1200">
                          <a:solidFill>
                            <a:schemeClr val="dk1"/>
                          </a:solidFill>
                        </a:rPr>
                        <a:t>3</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Calibri"/>
                        <a:buNone/>
                      </a:pPr>
                      <a:endParaRPr sz="1200" b="1" u="none" strike="noStrike" cap="none">
                        <a:solidFill>
                          <a:schemeClr val="dk1"/>
                        </a:solidFill>
                        <a:latin typeface="Arial"/>
                        <a:ea typeface="Arial"/>
                        <a:cs typeface="Arial"/>
                        <a:sym typeface="Arial"/>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460" name="Google Shape;460;g376e77c1851_1_60"/>
          <p:cNvSpPr txBox="1"/>
          <p:nvPr/>
        </p:nvSpPr>
        <p:spPr>
          <a:xfrm>
            <a:off x="666500" y="3835400"/>
            <a:ext cx="3000000" cy="903000"/>
          </a:xfrm>
          <a:prstGeom prst="rect">
            <a:avLst/>
          </a:prstGeom>
          <a:noFill/>
          <a:ln>
            <a:noFill/>
          </a:ln>
        </p:spPr>
        <p:txBody>
          <a:bodyPr spcFirstLastPara="1" wrap="square" lIns="91425" tIns="91425" rIns="91425" bIns="91425" anchor="t" anchorCtr="0">
            <a:spAutoFit/>
          </a:bodyPr>
          <a:lstStyle/>
          <a:p>
            <a:pPr marL="0" lvl="0" indent="0" algn="l" rtl="0">
              <a:spcBef>
                <a:spcPts val="280"/>
              </a:spcBef>
              <a:spcAft>
                <a:spcPts val="0"/>
              </a:spcAft>
              <a:buNone/>
            </a:pPr>
            <a:r>
              <a:rPr lang="en-US" b="1">
                <a:solidFill>
                  <a:schemeClr val="dk1"/>
                </a:solidFill>
              </a:rPr>
              <a:t>ROC – AUC Score: </a:t>
            </a:r>
            <a:r>
              <a:rPr lang="en-US">
                <a:solidFill>
                  <a:schemeClr val="dk1"/>
                </a:solidFill>
              </a:rPr>
              <a:t>0.9451</a:t>
            </a:r>
            <a:endParaRPr>
              <a:solidFill>
                <a:schemeClr val="dk1"/>
              </a:solidFill>
            </a:endParaRPr>
          </a:p>
          <a:p>
            <a:pPr marL="0" lvl="0" indent="0" algn="l" rtl="0">
              <a:spcBef>
                <a:spcPts val="280"/>
              </a:spcBef>
              <a:spcAft>
                <a:spcPts val="0"/>
              </a:spcAft>
              <a:buNone/>
            </a:pPr>
            <a:endParaRPr>
              <a:solidFill>
                <a:schemeClr val="dk1"/>
              </a:solidFill>
            </a:endParaRPr>
          </a:p>
          <a:p>
            <a:pPr marL="0" lvl="0" indent="0" algn="l" rtl="0">
              <a:spcBef>
                <a:spcPts val="280"/>
              </a:spcBef>
              <a:spcAft>
                <a:spcPts val="0"/>
              </a:spcAft>
              <a:buNone/>
            </a:pPr>
            <a:r>
              <a:rPr lang="en-US" b="1">
                <a:solidFill>
                  <a:schemeClr val="dk1"/>
                </a:solidFill>
              </a:rPr>
              <a:t>Time taken:</a:t>
            </a:r>
            <a:r>
              <a:rPr lang="en-US">
                <a:solidFill>
                  <a:schemeClr val="dk1"/>
                </a:solidFill>
              </a:rPr>
              <a:t> 4.75 seconds</a:t>
            </a:r>
            <a:endParaRPr/>
          </a:p>
        </p:txBody>
      </p:sp>
      <p:sp>
        <p:nvSpPr>
          <p:cNvPr id="461" name="Google Shape;461;g376e77c1851_1_60"/>
          <p:cNvSpPr txBox="1"/>
          <p:nvPr/>
        </p:nvSpPr>
        <p:spPr>
          <a:xfrm>
            <a:off x="310900" y="812800"/>
            <a:ext cx="8109300" cy="8619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Clr>
                <a:schemeClr val="dk1"/>
              </a:buClr>
              <a:buSzPts val="1100"/>
              <a:buChar char="●"/>
            </a:pPr>
            <a:r>
              <a:rPr lang="en-US" sz="1100">
                <a:solidFill>
                  <a:schemeClr val="dk1"/>
                </a:solidFill>
              </a:rPr>
              <a:t>A stacking ensemble combines the predictions of multiple base models.</a:t>
            </a:r>
            <a:endParaRPr sz="1100">
              <a:solidFill>
                <a:schemeClr val="dk1"/>
              </a:solidFill>
            </a:endParaRPr>
          </a:p>
          <a:p>
            <a:pPr marL="457200" lvl="0" indent="-298450" algn="l" rtl="0">
              <a:spcBef>
                <a:spcPts val="0"/>
              </a:spcBef>
              <a:spcAft>
                <a:spcPts val="0"/>
              </a:spcAft>
              <a:buClr>
                <a:schemeClr val="dk1"/>
              </a:buClr>
              <a:buSzPts val="1100"/>
              <a:buChar char="●"/>
            </a:pPr>
            <a:r>
              <a:rPr lang="en-US" sz="1100">
                <a:solidFill>
                  <a:schemeClr val="dk1"/>
                </a:solidFill>
              </a:rPr>
              <a:t>We used </a:t>
            </a:r>
            <a:r>
              <a:rPr lang="en-US" sz="1100" b="1">
                <a:solidFill>
                  <a:schemeClr val="dk1"/>
                </a:solidFill>
              </a:rPr>
              <a:t>XGBoost</a:t>
            </a:r>
            <a:r>
              <a:rPr lang="en-US" sz="1100">
                <a:solidFill>
                  <a:schemeClr val="dk1"/>
                </a:solidFill>
              </a:rPr>
              <a:t> and </a:t>
            </a:r>
            <a:r>
              <a:rPr lang="en-US" sz="1100" b="1">
                <a:solidFill>
                  <a:schemeClr val="dk1"/>
                </a:solidFill>
              </a:rPr>
              <a:t>LightGBM</a:t>
            </a:r>
            <a:r>
              <a:rPr lang="en-US" sz="1100">
                <a:solidFill>
                  <a:schemeClr val="dk1"/>
                </a:solidFill>
              </a:rPr>
              <a:t> as our base models.</a:t>
            </a:r>
            <a:endParaRPr sz="1100">
              <a:solidFill>
                <a:schemeClr val="dk1"/>
              </a:solidFill>
            </a:endParaRPr>
          </a:p>
          <a:p>
            <a:pPr marL="457200" lvl="0" indent="-298450" algn="l" rtl="0">
              <a:spcBef>
                <a:spcPts val="0"/>
              </a:spcBef>
              <a:spcAft>
                <a:spcPts val="0"/>
              </a:spcAft>
              <a:buClr>
                <a:schemeClr val="dk1"/>
              </a:buClr>
              <a:buSzPts val="1100"/>
              <a:buChar char="●"/>
            </a:pPr>
            <a:r>
              <a:rPr lang="en-US" sz="1100">
                <a:solidFill>
                  <a:schemeClr val="dk1"/>
                </a:solidFill>
              </a:rPr>
              <a:t>The predictions from these two models are then used as input for a meta-model, which makes the final prediction. In this case, we used a simple Logistic Regression model as the meta-model.</a:t>
            </a:r>
            <a:endParaRPr sz="1100">
              <a:solidFill>
                <a:schemeClr val="dk1"/>
              </a:solidFill>
            </a:endParaRPr>
          </a:p>
        </p:txBody>
      </p:sp>
      <p:sp>
        <p:nvSpPr>
          <p:cNvPr id="462" name="Google Shape;462;g376e77c1851_1_60"/>
          <p:cNvSpPr txBox="1"/>
          <p:nvPr/>
        </p:nvSpPr>
        <p:spPr>
          <a:xfrm>
            <a:off x="401500" y="1860900"/>
            <a:ext cx="7315200" cy="1516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Clr>
                <a:schemeClr val="dk1"/>
              </a:buClr>
              <a:buSzPts val="1100"/>
              <a:buFont typeface="Arial"/>
              <a:buNone/>
            </a:pPr>
            <a:r>
              <a:rPr lang="en-US" sz="1300" b="1">
                <a:solidFill>
                  <a:schemeClr val="dk1"/>
                </a:solidFill>
              </a:rPr>
              <a:t>Key Advantages:</a:t>
            </a:r>
            <a:endParaRPr sz="13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sz="1100" b="1">
                <a:solidFill>
                  <a:schemeClr val="dk1"/>
                </a:solidFill>
              </a:rPr>
              <a:t>Faster Inference Time:</a:t>
            </a:r>
            <a:r>
              <a:rPr lang="en-US" sz="1100">
                <a:solidFill>
                  <a:schemeClr val="dk1"/>
                </a:solidFill>
              </a:rPr>
              <a:t> While the ensemble did not provide a significant increase in accuracy over the best single model, its lightweight meta-model allows for very fast, real-time predictions, which is a critical feature for our web application.</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US" sz="1100" b="1">
                <a:solidFill>
                  <a:schemeClr val="dk1"/>
                </a:solidFill>
              </a:rPr>
              <a:t>Robustness:</a:t>
            </a:r>
            <a:r>
              <a:rPr lang="en-US" sz="1100">
                <a:solidFill>
                  <a:schemeClr val="dk1"/>
                </a:solidFill>
              </a:rPr>
              <a:t> This method leads to a more robust model that generalizes well to unseen data by combining the strengths of diverse models.</a:t>
            </a:r>
            <a:endParaRPr sz="3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
          <p:cNvSpPr/>
          <p:nvPr/>
        </p:nvSpPr>
        <p:spPr>
          <a:xfrm>
            <a:off x="200525" y="822150"/>
            <a:ext cx="8682900" cy="5535300"/>
          </a:xfrm>
          <a:prstGeom prst="rect">
            <a:avLst/>
          </a:prstGeom>
          <a:solidFill>
            <a:srgbClr val="F2F2F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7" name="Google Shape;187;p2"/>
          <p:cNvSpPr txBox="1">
            <a:spLocks noGrp="1"/>
          </p:cNvSpPr>
          <p:nvPr>
            <p:ph type="title"/>
          </p:nvPr>
        </p:nvSpPr>
        <p:spPr>
          <a:xfrm>
            <a:off x="283013" y="89395"/>
            <a:ext cx="8229600" cy="65475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800"/>
              <a:buFont typeface="Arial"/>
              <a:buNone/>
            </a:pPr>
            <a:r>
              <a:rPr lang="en-US" sz="2800">
                <a:latin typeface="Arial"/>
                <a:ea typeface="Arial"/>
                <a:cs typeface="Arial"/>
                <a:sym typeface="Arial"/>
              </a:rPr>
              <a:t>Problem Statement</a:t>
            </a:r>
            <a:endParaRPr/>
          </a:p>
        </p:txBody>
      </p:sp>
      <p:sp>
        <p:nvSpPr>
          <p:cNvPr id="188" name="Google Shape;188;p2"/>
          <p:cNvSpPr txBox="1">
            <a:spLocks noGrp="1"/>
          </p:cNvSpPr>
          <p:nvPr>
            <p:ph type="body" idx="1"/>
          </p:nvPr>
        </p:nvSpPr>
        <p:spPr>
          <a:xfrm>
            <a:off x="862275" y="861650"/>
            <a:ext cx="8021100" cy="5535300"/>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1200"/>
              </a:spcBef>
              <a:spcAft>
                <a:spcPts val="0"/>
              </a:spcAft>
              <a:buClr>
                <a:schemeClr val="dk1"/>
              </a:buClr>
              <a:buSzPts val="935"/>
              <a:buFont typeface="Arial"/>
              <a:buNone/>
            </a:pPr>
            <a:r>
              <a:rPr lang="en-US" sz="1579" b="1">
                <a:latin typeface="Arial"/>
                <a:ea typeface="Arial"/>
                <a:cs typeface="Arial"/>
                <a:sym typeface="Arial"/>
              </a:rPr>
              <a:t>The Problem:</a:t>
            </a:r>
            <a:endParaRPr sz="1579" b="1">
              <a:latin typeface="Arial"/>
              <a:ea typeface="Arial"/>
              <a:cs typeface="Arial"/>
              <a:sym typeface="Arial"/>
            </a:endParaRPr>
          </a:p>
          <a:p>
            <a:pPr marL="457200" lvl="0" indent="-328888" algn="l" rtl="0">
              <a:lnSpc>
                <a:spcPct val="95000"/>
              </a:lnSpc>
              <a:spcBef>
                <a:spcPts val="1200"/>
              </a:spcBef>
              <a:spcAft>
                <a:spcPts val="0"/>
              </a:spcAft>
              <a:buSzPts val="1579"/>
              <a:buChar char="●"/>
            </a:pPr>
            <a:r>
              <a:rPr lang="en-US" sz="1579">
                <a:latin typeface="Arial"/>
                <a:ea typeface="Arial"/>
                <a:cs typeface="Arial"/>
                <a:sym typeface="Arial"/>
              </a:rPr>
              <a:t>Traditional credit scoring is slow and outdated (rely on fixed rules)</a:t>
            </a:r>
            <a:endParaRPr sz="1579">
              <a:latin typeface="Arial"/>
              <a:ea typeface="Arial"/>
              <a:cs typeface="Arial"/>
              <a:sym typeface="Arial"/>
            </a:endParaRPr>
          </a:p>
          <a:p>
            <a:pPr marL="457200" lvl="0" indent="-328888" algn="l" rtl="0">
              <a:lnSpc>
                <a:spcPct val="95000"/>
              </a:lnSpc>
              <a:spcBef>
                <a:spcPts val="0"/>
              </a:spcBef>
              <a:spcAft>
                <a:spcPts val="0"/>
              </a:spcAft>
              <a:buSzPts val="1579"/>
              <a:buChar char="●"/>
            </a:pPr>
            <a:r>
              <a:rPr lang="en-US" sz="1579">
                <a:latin typeface="Arial"/>
                <a:ea typeface="Arial"/>
                <a:cs typeface="Arial"/>
                <a:sym typeface="Arial"/>
              </a:rPr>
              <a:t>Fails to capture the dynamic nature of credit behavior.</a:t>
            </a:r>
            <a:endParaRPr sz="1579">
              <a:latin typeface="Arial"/>
              <a:ea typeface="Arial"/>
              <a:cs typeface="Arial"/>
              <a:sym typeface="Arial"/>
            </a:endParaRPr>
          </a:p>
          <a:p>
            <a:pPr marL="457200" lvl="0" indent="-328888" algn="l" rtl="0">
              <a:lnSpc>
                <a:spcPct val="95000"/>
              </a:lnSpc>
              <a:spcBef>
                <a:spcPts val="0"/>
              </a:spcBef>
              <a:spcAft>
                <a:spcPts val="0"/>
              </a:spcAft>
              <a:buSzPts val="1579"/>
              <a:buChar char="●"/>
            </a:pPr>
            <a:r>
              <a:rPr lang="en-US" sz="1579">
                <a:latin typeface="Arial"/>
                <a:ea typeface="Arial"/>
                <a:cs typeface="Arial"/>
                <a:sym typeface="Arial"/>
              </a:rPr>
              <a:t>Leads to missed lending opportunities and increased default risks.</a:t>
            </a:r>
            <a:endParaRPr sz="1579">
              <a:latin typeface="Arial"/>
              <a:ea typeface="Arial"/>
              <a:cs typeface="Arial"/>
              <a:sym typeface="Arial"/>
            </a:endParaRPr>
          </a:p>
          <a:p>
            <a:pPr marL="457200" lvl="0" indent="-328888" algn="l" rtl="0">
              <a:lnSpc>
                <a:spcPct val="95000"/>
              </a:lnSpc>
              <a:spcBef>
                <a:spcPts val="0"/>
              </a:spcBef>
              <a:spcAft>
                <a:spcPts val="0"/>
              </a:spcAft>
              <a:buSzPts val="1579"/>
              <a:buChar char="●"/>
            </a:pPr>
            <a:r>
              <a:rPr lang="en-US" sz="1579">
                <a:latin typeface="Arial"/>
                <a:ea typeface="Arial"/>
                <a:cs typeface="Arial"/>
                <a:sym typeface="Arial"/>
              </a:rPr>
              <a:t>A need for fast, reliable, and explainable real-time decisions.</a:t>
            </a:r>
            <a:endParaRPr sz="1579">
              <a:latin typeface="Arial"/>
              <a:ea typeface="Arial"/>
              <a:cs typeface="Arial"/>
              <a:sym typeface="Arial"/>
            </a:endParaRPr>
          </a:p>
          <a:p>
            <a:pPr marL="457200" lvl="0" indent="-328888" algn="l" rtl="0">
              <a:lnSpc>
                <a:spcPct val="95000"/>
              </a:lnSpc>
              <a:spcBef>
                <a:spcPts val="0"/>
              </a:spcBef>
              <a:spcAft>
                <a:spcPts val="0"/>
              </a:spcAft>
              <a:buSzPts val="1579"/>
              <a:buChar char="●"/>
            </a:pPr>
            <a:r>
              <a:rPr lang="en-US" sz="1579">
                <a:latin typeface="Arial"/>
                <a:ea typeface="Arial"/>
                <a:cs typeface="Arial"/>
                <a:sym typeface="Arial"/>
              </a:rPr>
              <a:t>The solution must enhance user experience and ensure regulatory compliance</a:t>
            </a:r>
            <a:endParaRPr sz="1579">
              <a:latin typeface="Arial"/>
              <a:ea typeface="Arial"/>
              <a:cs typeface="Arial"/>
              <a:sym typeface="Arial"/>
            </a:endParaRPr>
          </a:p>
          <a:p>
            <a:pPr marL="0" lvl="0" indent="0" algn="l" rtl="0">
              <a:lnSpc>
                <a:spcPct val="95000"/>
              </a:lnSpc>
              <a:spcBef>
                <a:spcPts val="1200"/>
              </a:spcBef>
              <a:spcAft>
                <a:spcPts val="0"/>
              </a:spcAft>
              <a:buSzPts val="935"/>
              <a:buNone/>
            </a:pPr>
            <a:endParaRPr sz="1579">
              <a:latin typeface="Arial"/>
              <a:ea typeface="Arial"/>
              <a:cs typeface="Arial"/>
              <a:sym typeface="Arial"/>
            </a:endParaRPr>
          </a:p>
          <a:p>
            <a:pPr marL="0" lvl="0" indent="0" algn="l" rtl="0">
              <a:lnSpc>
                <a:spcPct val="95000"/>
              </a:lnSpc>
              <a:spcBef>
                <a:spcPts val="1200"/>
              </a:spcBef>
              <a:spcAft>
                <a:spcPts val="0"/>
              </a:spcAft>
              <a:buSzPts val="935"/>
              <a:buNone/>
            </a:pPr>
            <a:r>
              <a:rPr lang="en-US" sz="1579" b="1">
                <a:latin typeface="Arial"/>
                <a:ea typeface="Arial"/>
                <a:cs typeface="Arial"/>
                <a:sym typeface="Arial"/>
              </a:rPr>
              <a:t>Our Solution: </a:t>
            </a:r>
            <a:endParaRPr sz="1579" b="1">
              <a:latin typeface="Arial"/>
              <a:ea typeface="Arial"/>
              <a:cs typeface="Arial"/>
              <a:sym typeface="Arial"/>
            </a:endParaRPr>
          </a:p>
          <a:p>
            <a:pPr marL="0" lvl="0" indent="0" algn="l" rtl="0">
              <a:lnSpc>
                <a:spcPct val="95000"/>
              </a:lnSpc>
              <a:spcBef>
                <a:spcPts val="1200"/>
              </a:spcBef>
              <a:spcAft>
                <a:spcPts val="0"/>
              </a:spcAft>
              <a:buSzPts val="935"/>
              <a:buNone/>
            </a:pPr>
            <a:r>
              <a:rPr lang="en-US" sz="1579">
                <a:latin typeface="Arial"/>
                <a:ea typeface="Arial"/>
                <a:cs typeface="Arial"/>
                <a:sym typeface="Arial"/>
              </a:rPr>
              <a:t>Develop a machine-learning powered, real time credit risk scoring system</a:t>
            </a:r>
            <a:endParaRPr sz="1579">
              <a:latin typeface="Arial"/>
              <a:ea typeface="Arial"/>
              <a:cs typeface="Arial"/>
              <a:sym typeface="Arial"/>
            </a:endParaRPr>
          </a:p>
          <a:p>
            <a:pPr marL="0" lvl="0" indent="0" algn="l" rtl="0">
              <a:lnSpc>
                <a:spcPct val="95000"/>
              </a:lnSpc>
              <a:spcBef>
                <a:spcPts val="1200"/>
              </a:spcBef>
              <a:spcAft>
                <a:spcPts val="0"/>
              </a:spcAft>
              <a:buSzPts val="935"/>
              <a:buNone/>
            </a:pPr>
            <a:endParaRPr sz="1579">
              <a:latin typeface="Arial"/>
              <a:ea typeface="Arial"/>
              <a:cs typeface="Arial"/>
              <a:sym typeface="Arial"/>
            </a:endParaRPr>
          </a:p>
          <a:p>
            <a:pPr marL="0" lvl="0" indent="0" algn="l" rtl="0">
              <a:lnSpc>
                <a:spcPct val="95000"/>
              </a:lnSpc>
              <a:spcBef>
                <a:spcPts val="1200"/>
              </a:spcBef>
              <a:spcAft>
                <a:spcPts val="0"/>
              </a:spcAft>
              <a:buSzPts val="935"/>
              <a:buNone/>
            </a:pPr>
            <a:r>
              <a:rPr lang="en-US" sz="1579" b="1">
                <a:latin typeface="Arial"/>
                <a:ea typeface="Arial"/>
                <a:cs typeface="Arial"/>
                <a:sym typeface="Arial"/>
              </a:rPr>
              <a:t>Key Features: </a:t>
            </a:r>
            <a:endParaRPr sz="1579" b="1">
              <a:latin typeface="Arial"/>
              <a:ea typeface="Arial"/>
              <a:cs typeface="Arial"/>
              <a:sym typeface="Arial"/>
            </a:endParaRPr>
          </a:p>
          <a:p>
            <a:pPr marL="457200" lvl="0" indent="-328888" algn="l" rtl="0">
              <a:lnSpc>
                <a:spcPct val="95000"/>
              </a:lnSpc>
              <a:spcBef>
                <a:spcPts val="1200"/>
              </a:spcBef>
              <a:spcAft>
                <a:spcPts val="0"/>
              </a:spcAft>
              <a:buSzPts val="1579"/>
              <a:buFont typeface="Arial"/>
              <a:buAutoNum type="arabicPeriod"/>
            </a:pPr>
            <a:r>
              <a:rPr lang="en-US" sz="1579">
                <a:latin typeface="Arial"/>
                <a:ea typeface="Arial"/>
                <a:cs typeface="Arial"/>
                <a:sym typeface="Arial"/>
              </a:rPr>
              <a:t>Instant predictions</a:t>
            </a:r>
            <a:endParaRPr sz="1579">
              <a:latin typeface="Arial"/>
              <a:ea typeface="Arial"/>
              <a:cs typeface="Arial"/>
              <a:sym typeface="Arial"/>
            </a:endParaRPr>
          </a:p>
          <a:p>
            <a:pPr marL="457200" lvl="0" indent="-328888" algn="l" rtl="0">
              <a:lnSpc>
                <a:spcPct val="95000"/>
              </a:lnSpc>
              <a:spcBef>
                <a:spcPts val="0"/>
              </a:spcBef>
              <a:spcAft>
                <a:spcPts val="0"/>
              </a:spcAft>
              <a:buSzPts val="1579"/>
              <a:buFont typeface="Arial"/>
              <a:buAutoNum type="arabicPeriod"/>
            </a:pPr>
            <a:r>
              <a:rPr lang="en-US" sz="1579">
                <a:latin typeface="Arial"/>
                <a:ea typeface="Arial"/>
                <a:cs typeface="Arial"/>
                <a:sym typeface="Arial"/>
              </a:rPr>
              <a:t>Interactive, user-friendly web interface using Streamlit.</a:t>
            </a:r>
            <a:endParaRPr sz="1579">
              <a:latin typeface="Arial"/>
              <a:ea typeface="Arial"/>
              <a:cs typeface="Arial"/>
              <a:sym typeface="Arial"/>
            </a:endParaRPr>
          </a:p>
          <a:p>
            <a:pPr marL="457200" lvl="0" indent="-328888" algn="l" rtl="0">
              <a:lnSpc>
                <a:spcPct val="95000"/>
              </a:lnSpc>
              <a:spcBef>
                <a:spcPts val="0"/>
              </a:spcBef>
              <a:spcAft>
                <a:spcPts val="0"/>
              </a:spcAft>
              <a:buSzPts val="1579"/>
              <a:buFont typeface="Arial"/>
              <a:buAutoNum type="arabicPeriod"/>
            </a:pPr>
            <a:r>
              <a:rPr lang="en-US" sz="1579">
                <a:latin typeface="Arial"/>
                <a:ea typeface="Arial"/>
                <a:cs typeface="Arial"/>
                <a:sym typeface="Arial"/>
              </a:rPr>
              <a:t>Interpretable explanations for each decision to build trust and ensure accountability.</a:t>
            </a:r>
            <a:endParaRPr sz="1579">
              <a:latin typeface="Arial"/>
              <a:ea typeface="Arial"/>
              <a:cs typeface="Arial"/>
              <a:sym typeface="Arial"/>
            </a:endParaRPr>
          </a:p>
        </p:txBody>
      </p:sp>
      <p:cxnSp>
        <p:nvCxnSpPr>
          <p:cNvPr id="189" name="Google Shape;189;p2"/>
          <p:cNvCxnSpPr/>
          <p:nvPr/>
        </p:nvCxnSpPr>
        <p:spPr>
          <a:xfrm>
            <a:off x="209861" y="206908"/>
            <a:ext cx="0" cy="419724"/>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47"/>
              </a:srgbClr>
            </a:outerShdw>
          </a:effectLst>
        </p:spPr>
      </p:cxnSp>
      <p:pic>
        <p:nvPicPr>
          <p:cNvPr id="190" name="Google Shape;190;p2"/>
          <p:cNvPicPr preferRelativeResize="0"/>
          <p:nvPr/>
        </p:nvPicPr>
        <p:blipFill>
          <a:blip r:embed="rId3">
            <a:alphaModFix/>
          </a:blip>
          <a:stretch>
            <a:fillRect/>
          </a:stretch>
        </p:blipFill>
        <p:spPr>
          <a:xfrm>
            <a:off x="283025" y="861647"/>
            <a:ext cx="601575" cy="528800"/>
          </a:xfrm>
          <a:prstGeom prst="rect">
            <a:avLst/>
          </a:prstGeom>
          <a:noFill/>
          <a:ln>
            <a:noFill/>
          </a:ln>
        </p:spPr>
      </p:pic>
      <p:pic>
        <p:nvPicPr>
          <p:cNvPr id="191" name="Google Shape;191;p2"/>
          <p:cNvPicPr preferRelativeResize="0"/>
          <p:nvPr/>
        </p:nvPicPr>
        <p:blipFill>
          <a:blip r:embed="rId4">
            <a:alphaModFix/>
          </a:blip>
          <a:stretch>
            <a:fillRect/>
          </a:stretch>
        </p:blipFill>
        <p:spPr>
          <a:xfrm>
            <a:off x="282050" y="3086313"/>
            <a:ext cx="603504" cy="530352"/>
          </a:xfrm>
          <a:prstGeom prst="rect">
            <a:avLst/>
          </a:prstGeom>
          <a:noFill/>
          <a:ln>
            <a:noFill/>
          </a:ln>
        </p:spPr>
      </p:pic>
      <p:pic>
        <p:nvPicPr>
          <p:cNvPr id="192" name="Google Shape;192;p2"/>
          <p:cNvPicPr preferRelativeResize="0"/>
          <p:nvPr/>
        </p:nvPicPr>
        <p:blipFill>
          <a:blip r:embed="rId5">
            <a:alphaModFix/>
          </a:blip>
          <a:stretch>
            <a:fillRect/>
          </a:stretch>
        </p:blipFill>
        <p:spPr>
          <a:xfrm>
            <a:off x="282063" y="4230325"/>
            <a:ext cx="603504" cy="5303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6"/>
        <p:cNvGrpSpPr/>
        <p:nvPr/>
      </p:nvGrpSpPr>
      <p:grpSpPr>
        <a:xfrm>
          <a:off x="0" y="0"/>
          <a:ext cx="0" cy="0"/>
          <a:chOff x="0" y="0"/>
          <a:chExt cx="0" cy="0"/>
        </a:xfrm>
      </p:grpSpPr>
      <p:sp>
        <p:nvSpPr>
          <p:cNvPr id="467" name="Google Shape;467;p13"/>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8" name="Google Shape;468;p13"/>
          <p:cNvSpPr txBox="1">
            <a:spLocks noGrp="1"/>
          </p:cNvSpPr>
          <p:nvPr>
            <p:ph type="title"/>
          </p:nvPr>
        </p:nvSpPr>
        <p:spPr>
          <a:xfrm>
            <a:off x="317754" y="193545"/>
            <a:ext cx="7886700" cy="5078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Model Comparison &amp; Summary</a:t>
            </a:r>
            <a:endParaRPr/>
          </a:p>
        </p:txBody>
      </p:sp>
      <p:graphicFrame>
        <p:nvGraphicFramePr>
          <p:cNvPr id="469" name="Google Shape;469;p13"/>
          <p:cNvGraphicFramePr/>
          <p:nvPr/>
        </p:nvGraphicFramePr>
        <p:xfrm>
          <a:off x="473202" y="958966"/>
          <a:ext cx="8337275" cy="3606675"/>
        </p:xfrm>
        <a:graphic>
          <a:graphicData uri="http://schemas.openxmlformats.org/drawingml/2006/table">
            <a:tbl>
              <a:tblPr>
                <a:noFill/>
                <a:tableStyleId>{160F62C5-645F-4ED4-B09B-F17F5CFFEC94}</a:tableStyleId>
              </a:tblPr>
              <a:tblGrid>
                <a:gridCol w="910250">
                  <a:extLst>
                    <a:ext uri="{9D8B030D-6E8A-4147-A177-3AD203B41FA5}">
                      <a16:colId xmlns:a16="http://schemas.microsoft.com/office/drawing/2014/main" val="20000"/>
                    </a:ext>
                  </a:extLst>
                </a:gridCol>
                <a:gridCol w="1543750">
                  <a:extLst>
                    <a:ext uri="{9D8B030D-6E8A-4147-A177-3AD203B41FA5}">
                      <a16:colId xmlns:a16="http://schemas.microsoft.com/office/drawing/2014/main" val="20001"/>
                    </a:ext>
                  </a:extLst>
                </a:gridCol>
                <a:gridCol w="981400">
                  <a:extLst>
                    <a:ext uri="{9D8B030D-6E8A-4147-A177-3AD203B41FA5}">
                      <a16:colId xmlns:a16="http://schemas.microsoft.com/office/drawing/2014/main" val="20002"/>
                    </a:ext>
                  </a:extLst>
                </a:gridCol>
                <a:gridCol w="1092050">
                  <a:extLst>
                    <a:ext uri="{9D8B030D-6E8A-4147-A177-3AD203B41FA5}">
                      <a16:colId xmlns:a16="http://schemas.microsoft.com/office/drawing/2014/main" val="20003"/>
                    </a:ext>
                  </a:extLst>
                </a:gridCol>
                <a:gridCol w="1092050">
                  <a:extLst>
                    <a:ext uri="{9D8B030D-6E8A-4147-A177-3AD203B41FA5}">
                      <a16:colId xmlns:a16="http://schemas.microsoft.com/office/drawing/2014/main" val="20004"/>
                    </a:ext>
                  </a:extLst>
                </a:gridCol>
                <a:gridCol w="1092050">
                  <a:extLst>
                    <a:ext uri="{9D8B030D-6E8A-4147-A177-3AD203B41FA5}">
                      <a16:colId xmlns:a16="http://schemas.microsoft.com/office/drawing/2014/main" val="20005"/>
                    </a:ext>
                  </a:extLst>
                </a:gridCol>
                <a:gridCol w="1625725">
                  <a:extLst>
                    <a:ext uri="{9D8B030D-6E8A-4147-A177-3AD203B41FA5}">
                      <a16:colId xmlns:a16="http://schemas.microsoft.com/office/drawing/2014/main" val="20006"/>
                    </a:ext>
                  </a:extLst>
                </a:gridCol>
              </a:tblGrid>
              <a:tr h="227575">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Model</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B050"/>
                      </a:solidFill>
                      <a:prstDash val="solid"/>
                      <a:round/>
                      <a:headEnd type="none" w="sm" len="sm"/>
                      <a:tailEnd type="none" w="sm" len="sm"/>
                    </a:lnB>
                    <a:solidFill>
                      <a:srgbClr val="C00000"/>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Type</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B050"/>
                      </a:solidFill>
                      <a:prstDash val="solid"/>
                      <a:round/>
                      <a:headEnd type="none" w="sm" len="sm"/>
                      <a:tailEnd type="none" w="sm" len="sm"/>
                    </a:lnB>
                    <a:solidFill>
                      <a:srgbClr val="C00000"/>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ROC–AUC</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B050"/>
                      </a:solidFill>
                      <a:prstDash val="solid"/>
                      <a:round/>
                      <a:headEnd type="none" w="sm" len="sm"/>
                      <a:tailEnd type="none" w="sm" len="sm"/>
                    </a:lnB>
                    <a:solidFill>
                      <a:srgbClr val="C00000"/>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Precision (1)</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B050"/>
                      </a:solidFill>
                      <a:prstDash val="solid"/>
                      <a:round/>
                      <a:headEnd type="none" w="sm" len="sm"/>
                      <a:tailEnd type="none" w="sm" len="sm"/>
                    </a:lnB>
                    <a:solidFill>
                      <a:srgbClr val="C00000"/>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Recall (1)</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B050"/>
                      </a:solidFill>
                      <a:prstDash val="solid"/>
                      <a:round/>
                      <a:headEnd type="none" w="sm" len="sm"/>
                      <a:tailEnd type="none" w="sm" len="sm"/>
                    </a:lnB>
                    <a:solidFill>
                      <a:srgbClr val="C00000"/>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F1-Score (1)</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B050"/>
                      </a:solidFill>
                      <a:prstDash val="solid"/>
                      <a:round/>
                      <a:headEnd type="none" w="sm" len="sm"/>
                      <a:tailEnd type="none" w="sm" len="sm"/>
                    </a:lnB>
                    <a:solidFill>
                      <a:srgbClr val="C00000"/>
                    </a:solidFill>
                  </a:tcPr>
                </a:tc>
                <a:tc>
                  <a:txBody>
                    <a:bodyPr/>
                    <a:lstStyle/>
                    <a:p>
                      <a:pPr marL="0" marR="0" lvl="0" indent="0" algn="ctr" rtl="0">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Notes</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B050"/>
                      </a:solidFill>
                      <a:prstDash val="solid"/>
                      <a:round/>
                      <a:headEnd type="none" w="sm" len="sm"/>
                      <a:tailEnd type="none" w="sm" len="sm"/>
                    </a:lnB>
                    <a:solidFill>
                      <a:srgbClr val="C00000"/>
                    </a:solidFill>
                  </a:tcPr>
                </a:tc>
                <a:extLst>
                  <a:ext uri="{0D108BD9-81ED-4DB2-BD59-A6C34878D82A}">
                    <a16:rowId xmlns:a16="http://schemas.microsoft.com/office/drawing/2014/main" val="10000"/>
                  </a:ext>
                </a:extLst>
              </a:tr>
              <a:tr h="588775">
                <a:tc>
                  <a:txBody>
                    <a:bodyPr/>
                    <a:lstStyle/>
                    <a:p>
                      <a:pPr marL="0" marR="0" lvl="0" indent="0" algn="l" rtl="0">
                        <a:spcBef>
                          <a:spcPts val="0"/>
                        </a:spcBef>
                        <a:spcAft>
                          <a:spcPts val="0"/>
                        </a:spcAft>
                        <a:buClr>
                          <a:schemeClr val="dk1"/>
                        </a:buClr>
                        <a:buSzPts val="1200"/>
                        <a:buFont typeface="Arial"/>
                        <a:buNone/>
                      </a:pPr>
                      <a:r>
                        <a:rPr lang="en-US" sz="1200" b="1" u="none" strike="noStrike" cap="none">
                          <a:latin typeface="Arial"/>
                          <a:ea typeface="Arial"/>
                          <a:cs typeface="Arial"/>
                          <a:sym typeface="Arial"/>
                        </a:rPr>
                        <a:t>XGBoost</a:t>
                      </a:r>
                      <a:endParaRPr sz="1200" u="none" strike="noStrike" cap="none">
                        <a:latin typeface="Arial"/>
                        <a:ea typeface="Arial"/>
                        <a:cs typeface="Arial"/>
                        <a:sym typeface="Arial"/>
                      </a:endParaRPr>
                    </a:p>
                  </a:txBody>
                  <a:tcPr marL="27100" marR="27100" marT="13550" marB="13550" anchor="ctr">
                    <a:lnL w="12700" cap="flat" cmpd="sng">
                      <a:solidFill>
                        <a:srgbClr val="00B05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B050"/>
                      </a:solidFill>
                      <a:prstDash val="solid"/>
                      <a:round/>
                      <a:headEnd type="none" w="sm" len="sm"/>
                      <a:tailEnd type="none" w="sm" len="sm"/>
                    </a:lnT>
                    <a:lnB w="12700" cap="flat" cmpd="sng">
                      <a:solidFill>
                        <a:srgbClr val="00B050"/>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Gradient Boosting</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B050"/>
                      </a:solidFill>
                      <a:prstDash val="solid"/>
                      <a:round/>
                      <a:headEnd type="none" w="sm" len="sm"/>
                      <a:tailEnd type="none" w="sm" len="sm"/>
                    </a:lnT>
                    <a:lnB w="12700" cap="flat" cmpd="sng">
                      <a:solidFill>
                        <a:srgbClr val="00B05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0.9429</a:t>
                      </a:r>
                      <a:endParaRPr sz="1200" u="none" strike="noStrike" cap="none">
                        <a:latin typeface="Arial"/>
                        <a:ea typeface="Arial"/>
                        <a:cs typeface="Arial"/>
                        <a:sym typeface="Arial"/>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B050"/>
                      </a:solidFill>
                      <a:prstDash val="solid"/>
                      <a:round/>
                      <a:headEnd type="none" w="sm" len="sm"/>
                      <a:tailEnd type="none" w="sm" len="sm"/>
                    </a:lnT>
                    <a:lnB w="12700" cap="flat" cmpd="sng">
                      <a:solidFill>
                        <a:srgbClr val="00B05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0.97</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B050"/>
                      </a:solidFill>
                      <a:prstDash val="solid"/>
                      <a:round/>
                      <a:headEnd type="none" w="sm" len="sm"/>
                      <a:tailEnd type="none" w="sm" len="sm"/>
                    </a:lnT>
                    <a:lnB w="12700" cap="flat" cmpd="sng">
                      <a:solidFill>
                        <a:srgbClr val="00B05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0.72</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B050"/>
                      </a:solidFill>
                      <a:prstDash val="solid"/>
                      <a:round/>
                      <a:headEnd type="none" w="sm" len="sm"/>
                      <a:tailEnd type="none" w="sm" len="sm"/>
                    </a:lnT>
                    <a:lnB w="12700" cap="flat" cmpd="sng">
                      <a:solidFill>
                        <a:srgbClr val="00B05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0.82</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B050"/>
                      </a:solidFill>
                      <a:prstDash val="solid"/>
                      <a:round/>
                      <a:headEnd type="none" w="sm" len="sm"/>
                      <a:tailEnd type="none" w="sm" len="sm"/>
                    </a:lnT>
                    <a:lnB w="12700" cap="flat" cmpd="sng">
                      <a:solidFill>
                        <a:srgbClr val="00B050"/>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GridSearch tuned; strong benchmark</a:t>
                      </a:r>
                      <a:endParaRPr/>
                    </a:p>
                  </a:txBody>
                  <a:tcPr marL="27100" marR="27100" marT="13550" marB="13550" anchor="ctr">
                    <a:lnL w="9525" cap="flat" cmpd="sng">
                      <a:solidFill>
                        <a:srgbClr val="000000">
                          <a:alpha val="0"/>
                        </a:srgbClr>
                      </a:solidFill>
                      <a:prstDash val="solid"/>
                      <a:round/>
                      <a:headEnd type="none" w="sm" len="sm"/>
                      <a:tailEnd type="none" w="sm" len="sm"/>
                    </a:lnL>
                    <a:lnR w="12700" cap="flat" cmpd="sng">
                      <a:solidFill>
                        <a:srgbClr val="00B050"/>
                      </a:solidFill>
                      <a:prstDash val="solid"/>
                      <a:round/>
                      <a:headEnd type="none" w="sm" len="sm"/>
                      <a:tailEnd type="none" w="sm" len="sm"/>
                    </a:lnR>
                    <a:lnT w="12700" cap="flat" cmpd="sng">
                      <a:solidFill>
                        <a:srgbClr val="00B050"/>
                      </a:solidFill>
                      <a:prstDash val="solid"/>
                      <a:round/>
                      <a:headEnd type="none" w="sm" len="sm"/>
                      <a:tailEnd type="none" w="sm" len="sm"/>
                    </a:lnT>
                    <a:lnB w="12700" cap="flat" cmpd="sng">
                      <a:solidFill>
                        <a:srgbClr val="00B050"/>
                      </a:solidFill>
                      <a:prstDash val="solid"/>
                      <a:round/>
                      <a:headEnd type="none" w="sm" len="sm"/>
                      <a:tailEnd type="none" w="sm" len="sm"/>
                    </a:lnB>
                  </a:tcPr>
                </a:tc>
                <a:extLst>
                  <a:ext uri="{0D108BD9-81ED-4DB2-BD59-A6C34878D82A}">
                    <a16:rowId xmlns:a16="http://schemas.microsoft.com/office/drawing/2014/main" val="10001"/>
                  </a:ext>
                </a:extLst>
              </a:tr>
              <a:tr h="588775">
                <a:tc>
                  <a:txBody>
                    <a:bodyPr/>
                    <a:lstStyle/>
                    <a:p>
                      <a:pPr marL="0" marR="0" lvl="0" indent="0" algn="l" rtl="0">
                        <a:spcBef>
                          <a:spcPts val="0"/>
                        </a:spcBef>
                        <a:spcAft>
                          <a:spcPts val="0"/>
                        </a:spcAft>
                        <a:buClr>
                          <a:schemeClr val="dk1"/>
                        </a:buClr>
                        <a:buSzPts val="1200"/>
                        <a:buFont typeface="Arial"/>
                        <a:buNone/>
                      </a:pPr>
                      <a:r>
                        <a:rPr lang="en-US" sz="1200" b="1" u="none" strike="noStrike" cap="none">
                          <a:latin typeface="Arial"/>
                          <a:ea typeface="Arial"/>
                          <a:cs typeface="Arial"/>
                          <a:sym typeface="Arial"/>
                        </a:rPr>
                        <a:t>LightGBM</a:t>
                      </a:r>
                      <a:endParaRPr sz="1200" u="none" strike="noStrike" cap="none">
                        <a:latin typeface="Arial"/>
                        <a:ea typeface="Arial"/>
                        <a:cs typeface="Arial"/>
                        <a:sym typeface="Arial"/>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Gradient Boosting</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0.9434</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0.95</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0.72</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0.82</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Tuned with GridSearch; scalable</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588775">
                <a:tc>
                  <a:txBody>
                    <a:bodyPr/>
                    <a:lstStyle/>
                    <a:p>
                      <a:pPr marL="0" marR="0" lvl="0" indent="0" algn="l" rtl="0">
                        <a:spcBef>
                          <a:spcPts val="0"/>
                        </a:spcBef>
                        <a:spcAft>
                          <a:spcPts val="0"/>
                        </a:spcAft>
                        <a:buClr>
                          <a:schemeClr val="dk1"/>
                        </a:buClr>
                        <a:buSzPts val="1200"/>
                        <a:buFont typeface="Arial"/>
                        <a:buNone/>
                      </a:pPr>
                      <a:r>
                        <a:rPr lang="en-US" sz="1200" b="1" u="none" strike="noStrike" cap="none">
                          <a:latin typeface="Arial"/>
                          <a:ea typeface="Arial"/>
                          <a:cs typeface="Arial"/>
                          <a:sym typeface="Arial"/>
                        </a:rPr>
                        <a:t>ANN</a:t>
                      </a:r>
                      <a:endParaRPr sz="1200" u="none" strike="noStrike" cap="none">
                        <a:latin typeface="Arial"/>
                        <a:ea typeface="Arial"/>
                        <a:cs typeface="Arial"/>
                        <a:sym typeface="Arial"/>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Deep NN (3 hidden layers: 256–128–64)</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0.8952</a:t>
                      </a:r>
                      <a:endParaRPr sz="1200" u="none" strike="noStrike" cap="none">
                        <a:latin typeface="Arial"/>
                        <a:ea typeface="Arial"/>
                        <a:cs typeface="Arial"/>
                        <a:sym typeface="Arial"/>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0.77</a:t>
                      </a:r>
                      <a:endParaRPr sz="1200" u="none" strike="noStrike" cap="none">
                        <a:latin typeface="Arial"/>
                        <a:ea typeface="Arial"/>
                        <a:cs typeface="Arial"/>
                        <a:sym typeface="Arial"/>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0.75</a:t>
                      </a:r>
                      <a:endParaRPr sz="1200" u="none" strike="noStrike" cap="none">
                        <a:latin typeface="Arial"/>
                        <a:ea typeface="Arial"/>
                        <a:cs typeface="Arial"/>
                        <a:sym typeface="Arial"/>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0.76</a:t>
                      </a:r>
                      <a:endParaRPr sz="1200" u="none" strike="noStrike" cap="none">
                        <a:latin typeface="Arial"/>
                        <a:ea typeface="Arial"/>
                        <a:cs typeface="Arial"/>
                        <a:sym typeface="Arial"/>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Threshold tuned to 0.40 → better recall</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588775">
                <a:tc>
                  <a:txBody>
                    <a:bodyPr/>
                    <a:lstStyle/>
                    <a:p>
                      <a:pPr marL="0" marR="0" lvl="0" indent="0" algn="l" rtl="0">
                        <a:spcBef>
                          <a:spcPts val="0"/>
                        </a:spcBef>
                        <a:spcAft>
                          <a:spcPts val="0"/>
                        </a:spcAft>
                        <a:buClr>
                          <a:schemeClr val="dk1"/>
                        </a:buClr>
                        <a:buSzPts val="1200"/>
                        <a:buFont typeface="Arial"/>
                        <a:buNone/>
                      </a:pPr>
                      <a:r>
                        <a:rPr lang="en-US" sz="1200" b="1" u="none" strike="noStrike" cap="none">
                          <a:latin typeface="Arial"/>
                          <a:ea typeface="Arial"/>
                          <a:cs typeface="Arial"/>
                          <a:sym typeface="Arial"/>
                        </a:rPr>
                        <a:t>1D CNN</a:t>
                      </a:r>
                      <a:endParaRPr sz="1200" u="none" strike="noStrike" cap="none">
                        <a:latin typeface="Arial"/>
                        <a:ea typeface="Arial"/>
                        <a:cs typeface="Arial"/>
                        <a:sym typeface="Arial"/>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Deep Learning (Conv1D)</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0.9113</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0.94</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0.62</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0.74</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Early exploration, not fully tuned</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588775">
                <a:tc>
                  <a:txBody>
                    <a:bodyPr/>
                    <a:lstStyle/>
                    <a:p>
                      <a:pPr marL="0" marR="0" lvl="0" indent="0" algn="l" rtl="0">
                        <a:spcBef>
                          <a:spcPts val="0"/>
                        </a:spcBef>
                        <a:spcAft>
                          <a:spcPts val="0"/>
                        </a:spcAft>
                        <a:buClr>
                          <a:schemeClr val="dk1"/>
                        </a:buClr>
                        <a:buSzPts val="1200"/>
                        <a:buFont typeface="Arial"/>
                        <a:buNone/>
                      </a:pPr>
                      <a:r>
                        <a:rPr lang="en-US" sz="1200" b="1" u="none" strike="noStrike" cap="none">
                          <a:latin typeface="Arial"/>
                          <a:ea typeface="Arial"/>
                          <a:cs typeface="Arial"/>
                          <a:sym typeface="Arial"/>
                        </a:rPr>
                        <a:t>SVM</a:t>
                      </a:r>
                      <a:endParaRPr sz="1200" u="none" strike="noStrike" cap="none">
                        <a:latin typeface="Arial"/>
                        <a:ea typeface="Arial"/>
                        <a:cs typeface="Arial"/>
                        <a:sym typeface="Arial"/>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Kernel-based</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0.8893</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0.93</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0.62</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0.74</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Best with RBF kernel; optimized C, gamma</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435225">
                <a:tc>
                  <a:txBody>
                    <a:bodyPr/>
                    <a:lstStyle/>
                    <a:p>
                      <a:pPr marL="0" marR="0" lvl="0" indent="0" algn="l" rtl="0">
                        <a:spcBef>
                          <a:spcPts val="0"/>
                        </a:spcBef>
                        <a:spcAft>
                          <a:spcPts val="0"/>
                        </a:spcAft>
                        <a:buClr>
                          <a:schemeClr val="dk1"/>
                        </a:buClr>
                        <a:buSzPts val="1200"/>
                        <a:buFont typeface="Arial"/>
                        <a:buNone/>
                      </a:pPr>
                      <a:r>
                        <a:rPr lang="en-US" sz="1200" b="1" u="none" strike="noStrike" cap="none">
                          <a:latin typeface="Arial"/>
                          <a:ea typeface="Arial"/>
                          <a:cs typeface="Arial"/>
                          <a:sym typeface="Arial"/>
                        </a:rPr>
                        <a:t>Logistic Regression</a:t>
                      </a:r>
                      <a:endParaRPr sz="1200" u="none" strike="noStrike" cap="none">
                        <a:latin typeface="Arial"/>
                        <a:ea typeface="Arial"/>
                        <a:cs typeface="Arial"/>
                        <a:sym typeface="Arial"/>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Linear, interpretable</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0.8617</a:t>
                      </a:r>
                      <a:endParaRPr sz="1200" u="none" strike="noStrike" cap="none">
                        <a:latin typeface="Arial"/>
                        <a:ea typeface="Arial"/>
                        <a:cs typeface="Arial"/>
                        <a:sym typeface="Arial"/>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0.75</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0.53</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0.62</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GridSearch → C=0.1, Penalty=L1</a:t>
                      </a:r>
                      <a:endParaRPr/>
                    </a:p>
                  </a:txBody>
                  <a:tcPr marL="27100" marR="27100" marT="13550" marB="13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cxnSp>
        <p:nvCxnSpPr>
          <p:cNvPr id="470" name="Google Shape;470;p13"/>
          <p:cNvCxnSpPr/>
          <p:nvPr/>
        </p:nvCxnSpPr>
        <p:spPr>
          <a:xfrm>
            <a:off x="209861" y="206908"/>
            <a:ext cx="0" cy="419724"/>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47"/>
              </a:srgbClr>
            </a:outerShdw>
          </a:effectLst>
        </p:spPr>
      </p:cxnSp>
      <p:sp>
        <p:nvSpPr>
          <p:cNvPr id="471" name="Google Shape;471;p13"/>
          <p:cNvSpPr/>
          <p:nvPr/>
        </p:nvSpPr>
        <p:spPr>
          <a:xfrm>
            <a:off x="494931" y="4824115"/>
            <a:ext cx="1581600" cy="263400"/>
          </a:xfrm>
          <a:prstGeom prst="rect">
            <a:avLst/>
          </a:prstGeom>
          <a:noFill/>
          <a:ln>
            <a:noFill/>
          </a:ln>
        </p:spPr>
        <p:txBody>
          <a:bodyPr spcFirstLastPara="1" wrap="square" lIns="0" tIns="0" rIns="0" bIns="0" anchor="t" anchorCtr="0">
            <a:noAutofit/>
          </a:bodyPr>
          <a:lstStyle/>
          <a:p>
            <a:pPr marL="0" marR="0" lvl="0" indent="0" algn="l" rtl="0">
              <a:lnSpc>
                <a:spcPct val="125641"/>
              </a:lnSpc>
              <a:spcBef>
                <a:spcPts val="0"/>
              </a:spcBef>
              <a:spcAft>
                <a:spcPts val="0"/>
              </a:spcAft>
              <a:buClr>
                <a:srgbClr val="152D47"/>
              </a:buClr>
              <a:buSzPts val="1400"/>
              <a:buFont typeface="Crimson Pro"/>
              <a:buNone/>
            </a:pPr>
            <a:r>
              <a:rPr lang="en-US" sz="1400" b="1" i="0" u="none" strike="noStrike" cap="none">
                <a:solidFill>
                  <a:srgbClr val="152D47"/>
                </a:solidFill>
              </a:rPr>
              <a:t>Key Findings</a:t>
            </a:r>
            <a:endParaRPr sz="1400" b="1" i="0" u="none" strike="noStrike" cap="none"/>
          </a:p>
        </p:txBody>
      </p:sp>
      <p:sp>
        <p:nvSpPr>
          <p:cNvPr id="472" name="Google Shape;472;p13"/>
          <p:cNvSpPr/>
          <p:nvPr/>
        </p:nvSpPr>
        <p:spPr>
          <a:xfrm>
            <a:off x="837523" y="5119604"/>
            <a:ext cx="1748400" cy="185400"/>
          </a:xfrm>
          <a:prstGeom prst="rect">
            <a:avLst/>
          </a:prstGeom>
          <a:noFill/>
          <a:ln>
            <a:noFill/>
          </a:ln>
        </p:spPr>
        <p:txBody>
          <a:bodyPr spcFirstLastPara="1" wrap="square" lIns="0" tIns="0" rIns="0" bIns="0" anchor="t" anchorCtr="0">
            <a:noAutofit/>
          </a:bodyPr>
          <a:lstStyle/>
          <a:p>
            <a:pPr marL="0" marR="0" lvl="0" indent="0" algn="l" rtl="0">
              <a:lnSpc>
                <a:spcPct val="124242"/>
              </a:lnSpc>
              <a:spcBef>
                <a:spcPts val="0"/>
              </a:spcBef>
              <a:spcAft>
                <a:spcPts val="0"/>
              </a:spcAft>
              <a:buClr>
                <a:srgbClr val="4C4C4D"/>
              </a:buClr>
              <a:buSzPts val="1100"/>
              <a:buFont typeface="Crimson Pro"/>
              <a:buNone/>
            </a:pPr>
            <a:r>
              <a:rPr lang="en-US" sz="1100" i="0" u="none" strike="noStrike" cap="none">
                <a:solidFill>
                  <a:srgbClr val="4C4C4D"/>
                </a:solidFill>
              </a:rPr>
              <a:t>Tree-based models excel</a:t>
            </a:r>
            <a:endParaRPr sz="1100" i="0" u="none" strike="noStrike" cap="none"/>
          </a:p>
        </p:txBody>
      </p:sp>
      <p:sp>
        <p:nvSpPr>
          <p:cNvPr id="473" name="Google Shape;473;p13"/>
          <p:cNvSpPr/>
          <p:nvPr/>
        </p:nvSpPr>
        <p:spPr>
          <a:xfrm>
            <a:off x="837533" y="5371307"/>
            <a:ext cx="2286900" cy="899700"/>
          </a:xfrm>
          <a:prstGeom prst="rect">
            <a:avLst/>
          </a:prstGeom>
          <a:noFill/>
          <a:ln>
            <a:noFill/>
          </a:ln>
        </p:spPr>
        <p:txBody>
          <a:bodyPr spcFirstLastPara="1" wrap="square" lIns="0" tIns="0" rIns="0" bIns="0" anchor="t" anchorCtr="0">
            <a:noAutofit/>
          </a:bodyPr>
          <a:lstStyle/>
          <a:p>
            <a:pPr marL="0" marR="0" lvl="0" indent="0" algn="l" rtl="0">
              <a:lnSpc>
                <a:spcPct val="161538"/>
              </a:lnSpc>
              <a:spcBef>
                <a:spcPts val="0"/>
              </a:spcBef>
              <a:spcAft>
                <a:spcPts val="0"/>
              </a:spcAft>
              <a:buClr>
                <a:srgbClr val="4C4C4D"/>
              </a:buClr>
              <a:buSzPts val="900"/>
              <a:buFont typeface="Heebo"/>
              <a:buNone/>
            </a:pPr>
            <a:r>
              <a:rPr lang="en-US" sz="900" i="0" u="none" strike="noStrike" cap="none">
                <a:solidFill>
                  <a:srgbClr val="4C4C4D"/>
                </a:solidFill>
              </a:rPr>
              <a:t>XGBoost and LightGBM demonstrated superior performance across all metrics, making them ideal for financial applications requiring high precision and good overall performance.</a:t>
            </a:r>
            <a:endParaRPr sz="900" i="0" u="none" strike="noStrike" cap="none"/>
          </a:p>
        </p:txBody>
      </p:sp>
      <p:sp>
        <p:nvSpPr>
          <p:cNvPr id="474" name="Google Shape;474;p13"/>
          <p:cNvSpPr/>
          <p:nvPr/>
        </p:nvSpPr>
        <p:spPr>
          <a:xfrm>
            <a:off x="3598677" y="5119600"/>
            <a:ext cx="2027400" cy="219600"/>
          </a:xfrm>
          <a:prstGeom prst="rect">
            <a:avLst/>
          </a:prstGeom>
          <a:noFill/>
          <a:ln>
            <a:noFill/>
          </a:ln>
        </p:spPr>
        <p:txBody>
          <a:bodyPr spcFirstLastPara="1" wrap="square" lIns="0" tIns="0" rIns="0" bIns="0" anchor="t" anchorCtr="0">
            <a:noAutofit/>
          </a:bodyPr>
          <a:lstStyle/>
          <a:p>
            <a:pPr marL="0" marR="0" lvl="0" indent="0" algn="l" rtl="0">
              <a:lnSpc>
                <a:spcPct val="124242"/>
              </a:lnSpc>
              <a:spcBef>
                <a:spcPts val="0"/>
              </a:spcBef>
              <a:spcAft>
                <a:spcPts val="0"/>
              </a:spcAft>
              <a:buClr>
                <a:srgbClr val="4C4C4D"/>
              </a:buClr>
              <a:buSzPts val="1100"/>
              <a:buFont typeface="Crimson Pro"/>
              <a:buNone/>
            </a:pPr>
            <a:r>
              <a:rPr lang="en-US" sz="1100" i="0" u="none" strike="noStrike" cap="none">
                <a:solidFill>
                  <a:srgbClr val="4C4C4D"/>
                </a:solidFill>
              </a:rPr>
              <a:t>ANN shows promise for recall</a:t>
            </a:r>
            <a:endParaRPr sz="1100" i="0" u="none" strike="noStrike" cap="none"/>
          </a:p>
        </p:txBody>
      </p:sp>
      <p:sp>
        <p:nvSpPr>
          <p:cNvPr id="475" name="Google Shape;475;p13"/>
          <p:cNvSpPr/>
          <p:nvPr/>
        </p:nvSpPr>
        <p:spPr>
          <a:xfrm>
            <a:off x="3598668" y="5345907"/>
            <a:ext cx="2286900" cy="899700"/>
          </a:xfrm>
          <a:prstGeom prst="rect">
            <a:avLst/>
          </a:prstGeom>
          <a:noFill/>
          <a:ln>
            <a:noFill/>
          </a:ln>
        </p:spPr>
        <p:txBody>
          <a:bodyPr spcFirstLastPara="1" wrap="square" lIns="0" tIns="0" rIns="0" bIns="0" anchor="t" anchorCtr="0">
            <a:noAutofit/>
          </a:bodyPr>
          <a:lstStyle/>
          <a:p>
            <a:pPr marL="0" marR="0" lvl="0" indent="0" algn="l" rtl="0">
              <a:lnSpc>
                <a:spcPct val="161538"/>
              </a:lnSpc>
              <a:spcBef>
                <a:spcPts val="0"/>
              </a:spcBef>
              <a:spcAft>
                <a:spcPts val="0"/>
              </a:spcAft>
              <a:buClr>
                <a:srgbClr val="4C4C4D"/>
              </a:buClr>
              <a:buSzPts val="900"/>
              <a:buFont typeface="Heebo"/>
              <a:buNone/>
            </a:pPr>
            <a:r>
              <a:rPr lang="en-US" sz="900" i="0" u="none" strike="noStrike" cap="none">
                <a:solidFill>
                  <a:srgbClr val="4C4C4D"/>
                </a:solidFill>
              </a:rPr>
              <a:t>The neural network achieved the best recall for class 1, suggesting its value when false negatives are particularly costly (e.g., fraud detection).</a:t>
            </a:r>
            <a:endParaRPr sz="900" i="0" u="none" strike="noStrike" cap="none"/>
          </a:p>
        </p:txBody>
      </p:sp>
      <p:sp>
        <p:nvSpPr>
          <p:cNvPr id="476" name="Google Shape;476;p13"/>
          <p:cNvSpPr/>
          <p:nvPr/>
        </p:nvSpPr>
        <p:spPr>
          <a:xfrm>
            <a:off x="6359875" y="5119600"/>
            <a:ext cx="2286900" cy="219600"/>
          </a:xfrm>
          <a:prstGeom prst="rect">
            <a:avLst/>
          </a:prstGeom>
          <a:noFill/>
          <a:ln>
            <a:noFill/>
          </a:ln>
        </p:spPr>
        <p:txBody>
          <a:bodyPr spcFirstLastPara="1" wrap="square" lIns="0" tIns="0" rIns="0" bIns="0" anchor="t" anchorCtr="0">
            <a:noAutofit/>
          </a:bodyPr>
          <a:lstStyle/>
          <a:p>
            <a:pPr marL="0" marR="0" lvl="0" indent="0" algn="l" rtl="0">
              <a:lnSpc>
                <a:spcPct val="124242"/>
              </a:lnSpc>
              <a:spcBef>
                <a:spcPts val="0"/>
              </a:spcBef>
              <a:spcAft>
                <a:spcPts val="0"/>
              </a:spcAft>
              <a:buClr>
                <a:srgbClr val="4C4C4D"/>
              </a:buClr>
              <a:buSzPts val="1100"/>
              <a:buFont typeface="Crimson Pro"/>
              <a:buNone/>
            </a:pPr>
            <a:r>
              <a:rPr lang="en-US" sz="1100" i="0" u="none" strike="noStrike" cap="none">
                <a:solidFill>
                  <a:srgbClr val="4C4C4D"/>
                </a:solidFill>
              </a:rPr>
              <a:t>Interpretability vs. performance</a:t>
            </a:r>
            <a:endParaRPr sz="1100" i="0" u="none" strike="noStrike" cap="none"/>
          </a:p>
        </p:txBody>
      </p:sp>
      <p:sp>
        <p:nvSpPr>
          <p:cNvPr id="477" name="Google Shape;477;p13"/>
          <p:cNvSpPr/>
          <p:nvPr/>
        </p:nvSpPr>
        <p:spPr>
          <a:xfrm>
            <a:off x="6359876" y="5333207"/>
            <a:ext cx="2286900" cy="1124700"/>
          </a:xfrm>
          <a:prstGeom prst="rect">
            <a:avLst/>
          </a:prstGeom>
          <a:noFill/>
          <a:ln>
            <a:noFill/>
          </a:ln>
        </p:spPr>
        <p:txBody>
          <a:bodyPr spcFirstLastPara="1" wrap="square" lIns="0" tIns="0" rIns="0" bIns="0" anchor="t" anchorCtr="0">
            <a:noAutofit/>
          </a:bodyPr>
          <a:lstStyle/>
          <a:p>
            <a:pPr marL="0" marR="0" lvl="0" indent="0" algn="l" rtl="0">
              <a:lnSpc>
                <a:spcPct val="161538"/>
              </a:lnSpc>
              <a:spcBef>
                <a:spcPts val="0"/>
              </a:spcBef>
              <a:spcAft>
                <a:spcPts val="0"/>
              </a:spcAft>
              <a:buClr>
                <a:srgbClr val="4C4C4D"/>
              </a:buClr>
              <a:buSzPts val="900"/>
              <a:buFont typeface="Heebo"/>
              <a:buNone/>
            </a:pPr>
            <a:r>
              <a:rPr lang="en-US" sz="900" i="0" u="none" strike="noStrike" cap="none">
                <a:solidFill>
                  <a:srgbClr val="4C4C4D"/>
                </a:solidFill>
              </a:rPr>
              <a:t>Logistic Regression offers full interpretability but with ~8% lower accuracy than the top performers. This tradeoff should be evaluated based on regulatory and explanation requirements.</a:t>
            </a:r>
            <a:endParaRPr sz="900" i="0" u="none" strike="noStrike" cap="none"/>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g37714a79bb0_0_0"/>
          <p:cNvSpPr/>
          <p:nvPr/>
        </p:nvSpPr>
        <p:spPr>
          <a:xfrm>
            <a:off x="4681463" y="1573907"/>
            <a:ext cx="3976800" cy="890100"/>
          </a:xfrm>
          <a:prstGeom prst="roundRect">
            <a:avLst>
              <a:gd name="adj" fmla="val 6849"/>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484" name="Google Shape;484;g37714a79bb0_0_0"/>
          <p:cNvSpPr/>
          <p:nvPr/>
        </p:nvSpPr>
        <p:spPr>
          <a:xfrm>
            <a:off x="4681463" y="3926383"/>
            <a:ext cx="3976800" cy="890100"/>
          </a:xfrm>
          <a:prstGeom prst="roundRect">
            <a:avLst>
              <a:gd name="adj" fmla="val 6849"/>
            </a:avLst>
          </a:prstGeom>
          <a:solidFill>
            <a:srgbClr val="FFFFFF"/>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485" name="Google Shape;485;g37714a79bb0_0_0"/>
          <p:cNvSpPr txBox="1">
            <a:spLocks noGrp="1"/>
          </p:cNvSpPr>
          <p:nvPr>
            <p:ph type="title"/>
          </p:nvPr>
        </p:nvSpPr>
        <p:spPr>
          <a:xfrm>
            <a:off x="268113" y="102120"/>
            <a:ext cx="8229600" cy="654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800"/>
              <a:buFont typeface="Arial"/>
              <a:buNone/>
            </a:pPr>
            <a:r>
              <a:rPr lang="en-US" sz="2800"/>
              <a:t>Q&amp;A</a:t>
            </a:r>
            <a:endParaRPr/>
          </a:p>
        </p:txBody>
      </p:sp>
      <p:cxnSp>
        <p:nvCxnSpPr>
          <p:cNvPr id="486" name="Google Shape;486;g37714a79bb0_0_0"/>
          <p:cNvCxnSpPr/>
          <p:nvPr/>
        </p:nvCxnSpPr>
        <p:spPr>
          <a:xfrm>
            <a:off x="209861" y="206908"/>
            <a:ext cx="0" cy="419700"/>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5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37655a9a87c_0_16"/>
          <p:cNvSpPr/>
          <p:nvPr/>
        </p:nvSpPr>
        <p:spPr>
          <a:xfrm>
            <a:off x="200525" y="822150"/>
            <a:ext cx="8682900" cy="5535300"/>
          </a:xfrm>
          <a:prstGeom prst="rect">
            <a:avLst/>
          </a:prstGeom>
          <a:solidFill>
            <a:srgbClr val="F2F2F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solidFill>
                  <a:schemeClr val="dk1"/>
                </a:solidFill>
              </a:rPr>
              <a:t>The project is grounded in established research in 3 main areas: </a:t>
            </a:r>
            <a:endParaRPr sz="1600" b="1">
              <a:solidFill>
                <a:schemeClr val="dk1"/>
              </a:solidFill>
            </a:endParaRPr>
          </a:p>
          <a:p>
            <a:pPr marL="0" lvl="0" indent="0" algn="l" rtl="0">
              <a:spcBef>
                <a:spcPts val="0"/>
              </a:spcBef>
              <a:spcAft>
                <a:spcPts val="0"/>
              </a:spcAft>
              <a:buNone/>
            </a:pPr>
            <a:endParaRPr sz="1600" b="1">
              <a:solidFill>
                <a:schemeClr val="dk1"/>
              </a:solidFill>
            </a:endParaRPr>
          </a:p>
          <a:p>
            <a:pPr marL="457200" lvl="0" indent="-330200" algn="l" rtl="0">
              <a:spcBef>
                <a:spcPts val="0"/>
              </a:spcBef>
              <a:spcAft>
                <a:spcPts val="0"/>
              </a:spcAft>
              <a:buClr>
                <a:schemeClr val="dk1"/>
              </a:buClr>
              <a:buSzPts val="1600"/>
              <a:buAutoNum type="arabicPeriod"/>
            </a:pPr>
            <a:r>
              <a:rPr lang="en-US" sz="1600" b="1">
                <a:solidFill>
                  <a:schemeClr val="dk1"/>
                </a:solidFill>
              </a:rPr>
              <a:t>Credit Scoring:</a:t>
            </a:r>
            <a:r>
              <a:rPr lang="en-US" sz="1600">
                <a:solidFill>
                  <a:schemeClr val="dk1"/>
                </a:solidFill>
              </a:rPr>
              <a:t> statistical classification methods for consumer credit scoring, highlighting the challenges of traditional approaches in a digital age. (Hand and Henley 1997; Lessmann et al. 2015)</a:t>
            </a:r>
            <a:endParaRPr sz="1600">
              <a:solidFill>
                <a:schemeClr val="dk1"/>
              </a:solidFill>
            </a:endParaRPr>
          </a:p>
          <a:p>
            <a:pPr marL="457200" lvl="0" indent="0" algn="l" rtl="0">
              <a:spcBef>
                <a:spcPts val="0"/>
              </a:spcBef>
              <a:spcAft>
                <a:spcPts val="0"/>
              </a:spcAft>
              <a:buNone/>
            </a:pPr>
            <a:endParaRPr sz="1600">
              <a:solidFill>
                <a:schemeClr val="dk1"/>
              </a:solidFill>
            </a:endParaRPr>
          </a:p>
          <a:p>
            <a:pPr marL="914400" lvl="1" indent="-330200" algn="l" rtl="0">
              <a:spcBef>
                <a:spcPts val="0"/>
              </a:spcBef>
              <a:spcAft>
                <a:spcPts val="0"/>
              </a:spcAft>
              <a:buClr>
                <a:schemeClr val="dk1"/>
              </a:buClr>
              <a:buSzPts val="1600"/>
              <a:buAutoNum type="alphaLcPeriod"/>
            </a:pPr>
            <a:r>
              <a:rPr lang="en-US" sz="1600">
                <a:solidFill>
                  <a:schemeClr val="dk1"/>
                </a:solidFill>
              </a:rPr>
              <a:t>Earlier models such as Logistic Regression provided clear probabilistic output that was easy to interpret but struggled with complexity</a:t>
            </a:r>
            <a:endParaRPr sz="1600">
              <a:solidFill>
                <a:schemeClr val="dk1"/>
              </a:solidFill>
            </a:endParaRPr>
          </a:p>
          <a:p>
            <a:pPr marL="914400" lvl="1" indent="-330200" algn="l" rtl="0">
              <a:spcBef>
                <a:spcPts val="0"/>
              </a:spcBef>
              <a:spcAft>
                <a:spcPts val="0"/>
              </a:spcAft>
              <a:buClr>
                <a:schemeClr val="dk1"/>
              </a:buClr>
              <a:buSzPts val="1600"/>
              <a:buAutoNum type="alphaLcPeriod"/>
            </a:pPr>
            <a:r>
              <a:rPr lang="en-US" sz="1600">
                <a:solidFill>
                  <a:schemeClr val="dk1"/>
                </a:solidFill>
              </a:rPr>
              <a:t>Later research introduced more powerful but less interpretable models like Random Forest and Gradient Boosting - higher accuracy </a:t>
            </a:r>
            <a:endParaRPr sz="1600">
              <a:solidFill>
                <a:schemeClr val="dk1"/>
              </a:solidFill>
            </a:endParaRPr>
          </a:p>
          <a:p>
            <a:pPr marL="9144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AutoNum type="arabicPeriod"/>
            </a:pPr>
            <a:r>
              <a:rPr lang="en-US" sz="1600" b="1">
                <a:solidFill>
                  <a:schemeClr val="dk1"/>
                </a:solidFill>
              </a:rPr>
              <a:t>Model Interpretability: </a:t>
            </a:r>
            <a:r>
              <a:rPr lang="en-US" sz="1600">
                <a:solidFill>
                  <a:schemeClr val="dk1"/>
                </a:solidFill>
              </a:rPr>
              <a:t>A growing demand for transparent AI. The importance of understanding model predictions has led to the development of techniques that move beyond "black box" models which is crucial for helping stakeholders understand the rationale behind each decision, thereby improving trust, user adoption and ensures accountability. (Lundberg and Lee 2017)</a:t>
            </a:r>
            <a:endParaRPr sz="1600">
              <a:solidFill>
                <a:schemeClr val="dk1"/>
              </a:solidFill>
            </a:endParaRPr>
          </a:p>
          <a:p>
            <a:pPr marL="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AutoNum type="arabicPeriod"/>
            </a:pPr>
            <a:r>
              <a:rPr lang="en-US" sz="1600" b="1">
                <a:solidFill>
                  <a:schemeClr val="dk1"/>
                </a:solidFill>
              </a:rPr>
              <a:t>Real time deployment: </a:t>
            </a:r>
            <a:r>
              <a:rPr lang="en-US" sz="1600">
                <a:solidFill>
                  <a:schemeClr val="dk1"/>
                </a:solidFill>
              </a:rPr>
              <a:t>Today’s digital economy needs instant decisions. Streamlit used as a proxy - a lightweight and efficient framework</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sz="1600">
              <a:solidFill>
                <a:schemeClr val="dk1"/>
              </a:solidFill>
            </a:endParaRPr>
          </a:p>
        </p:txBody>
      </p:sp>
      <p:sp>
        <p:nvSpPr>
          <p:cNvPr id="198" name="Google Shape;198;g37655a9a87c_0_16"/>
          <p:cNvSpPr txBox="1">
            <a:spLocks noGrp="1"/>
          </p:cNvSpPr>
          <p:nvPr>
            <p:ph type="title"/>
          </p:nvPr>
        </p:nvSpPr>
        <p:spPr>
          <a:xfrm>
            <a:off x="304288" y="89295"/>
            <a:ext cx="8229600" cy="654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800"/>
              <a:buFont typeface="Arial"/>
              <a:buNone/>
            </a:pPr>
            <a:r>
              <a:rPr lang="en-US" sz="2800">
                <a:latin typeface="Arial"/>
                <a:ea typeface="Arial"/>
                <a:cs typeface="Arial"/>
                <a:sym typeface="Arial"/>
              </a:rPr>
              <a:t>Literature Survey</a:t>
            </a:r>
            <a:endParaRPr/>
          </a:p>
        </p:txBody>
      </p:sp>
      <p:cxnSp>
        <p:nvCxnSpPr>
          <p:cNvPr id="199" name="Google Shape;199;g37655a9a87c_0_16"/>
          <p:cNvCxnSpPr/>
          <p:nvPr/>
        </p:nvCxnSpPr>
        <p:spPr>
          <a:xfrm>
            <a:off x="209861" y="206908"/>
            <a:ext cx="0" cy="419700"/>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5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
          <p:cNvSpPr/>
          <p:nvPr/>
        </p:nvSpPr>
        <p:spPr>
          <a:xfrm>
            <a:off x="276875" y="894525"/>
            <a:ext cx="8540700" cy="5388300"/>
          </a:xfrm>
          <a:prstGeom prst="rect">
            <a:avLst/>
          </a:prstGeom>
          <a:solidFill>
            <a:srgbClr val="EFEFEF"/>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p3"/>
          <p:cNvSpPr txBox="1">
            <a:spLocks noGrp="1"/>
          </p:cNvSpPr>
          <p:nvPr>
            <p:ph type="body" idx="1"/>
          </p:nvPr>
        </p:nvSpPr>
        <p:spPr>
          <a:xfrm>
            <a:off x="457200" y="1015575"/>
            <a:ext cx="8686800" cy="452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None/>
            </a:pPr>
            <a:r>
              <a:rPr lang="en-US" sz="1600" b="1">
                <a:latin typeface="Arial"/>
                <a:ea typeface="Arial"/>
                <a:cs typeface="Arial"/>
                <a:sym typeface="Arial"/>
              </a:rPr>
              <a:t>Dataset</a:t>
            </a:r>
            <a:r>
              <a:rPr lang="en-US" sz="1600">
                <a:latin typeface="Arial"/>
                <a:ea typeface="Arial"/>
                <a:cs typeface="Arial"/>
                <a:sym typeface="Arial"/>
              </a:rPr>
              <a:t>: Credit Risk Dataset (~32.5K records) </a:t>
            </a:r>
            <a:endParaRPr sz="1600">
              <a:latin typeface="Arial"/>
              <a:ea typeface="Arial"/>
              <a:cs typeface="Arial"/>
              <a:sym typeface="Arial"/>
            </a:endParaRPr>
          </a:p>
          <a:p>
            <a:pPr marL="0" lvl="0" indent="0" algn="l" rtl="0">
              <a:spcBef>
                <a:spcPts val="0"/>
              </a:spcBef>
              <a:spcAft>
                <a:spcPts val="0"/>
              </a:spcAft>
              <a:buClr>
                <a:schemeClr val="dk1"/>
              </a:buClr>
              <a:buSzPts val="2000"/>
              <a:buNone/>
            </a:pPr>
            <a:endParaRPr sz="1600">
              <a:latin typeface="Arial"/>
              <a:ea typeface="Arial"/>
              <a:cs typeface="Arial"/>
              <a:sym typeface="Arial"/>
            </a:endParaRPr>
          </a:p>
          <a:p>
            <a:pPr marL="0" lvl="0" indent="0" algn="l" rtl="0">
              <a:spcBef>
                <a:spcPts val="0"/>
              </a:spcBef>
              <a:spcAft>
                <a:spcPts val="0"/>
              </a:spcAft>
              <a:buClr>
                <a:schemeClr val="dk1"/>
              </a:buClr>
              <a:buSzPts val="2000"/>
              <a:buNone/>
            </a:pPr>
            <a:r>
              <a:rPr lang="en-US" sz="1600" b="1">
                <a:latin typeface="Arial"/>
                <a:ea typeface="Arial"/>
                <a:cs typeface="Arial"/>
                <a:sym typeface="Arial"/>
              </a:rPr>
              <a:t>Source</a:t>
            </a:r>
            <a:r>
              <a:rPr lang="en-US" sz="1600">
                <a:latin typeface="Arial"/>
                <a:ea typeface="Arial"/>
                <a:cs typeface="Arial"/>
                <a:sym typeface="Arial"/>
              </a:rPr>
              <a:t>: Kaggle </a:t>
            </a:r>
            <a:r>
              <a:rPr lang="en-US" sz="1200" i="1">
                <a:solidFill>
                  <a:srgbClr val="666666"/>
                </a:solidFill>
                <a:latin typeface="Arial"/>
                <a:ea typeface="Arial"/>
                <a:cs typeface="Arial"/>
                <a:sym typeface="Arial"/>
              </a:rPr>
              <a:t>https://www.kaggle.com/datasets/laotse/credit-risk-dataset?resource=download</a:t>
            </a:r>
            <a:r>
              <a:rPr lang="en-US" sz="1600" i="1">
                <a:solidFill>
                  <a:srgbClr val="666666"/>
                </a:solidFill>
                <a:latin typeface="Arial"/>
                <a:ea typeface="Arial"/>
                <a:cs typeface="Arial"/>
                <a:sym typeface="Arial"/>
              </a:rPr>
              <a:t> </a:t>
            </a:r>
            <a:endParaRPr sz="1600" i="1">
              <a:solidFill>
                <a:srgbClr val="666666"/>
              </a:solidFill>
              <a:latin typeface="Arial"/>
              <a:ea typeface="Arial"/>
              <a:cs typeface="Arial"/>
              <a:sym typeface="Arial"/>
            </a:endParaRPr>
          </a:p>
          <a:p>
            <a:pPr marL="0" lvl="0" indent="0" algn="l" rtl="0">
              <a:spcBef>
                <a:spcPts val="640"/>
              </a:spcBef>
              <a:spcAft>
                <a:spcPts val="0"/>
              </a:spcAft>
              <a:buClr>
                <a:schemeClr val="dk1"/>
              </a:buClr>
              <a:buSzPts val="3200"/>
              <a:buNone/>
            </a:pPr>
            <a:endParaRPr sz="1600">
              <a:latin typeface="Arial"/>
              <a:ea typeface="Arial"/>
              <a:cs typeface="Arial"/>
              <a:sym typeface="Arial"/>
            </a:endParaRPr>
          </a:p>
          <a:p>
            <a:pPr marL="0" lvl="0" indent="0" algn="l" rtl="0">
              <a:spcBef>
                <a:spcPts val="400"/>
              </a:spcBef>
              <a:spcAft>
                <a:spcPts val="0"/>
              </a:spcAft>
              <a:buClr>
                <a:schemeClr val="dk1"/>
              </a:buClr>
              <a:buSzPts val="2000"/>
              <a:buNone/>
            </a:pPr>
            <a:r>
              <a:rPr lang="en-US" sz="1600" b="1">
                <a:latin typeface="Arial"/>
                <a:ea typeface="Arial"/>
                <a:cs typeface="Arial"/>
                <a:sym typeface="Arial"/>
              </a:rPr>
              <a:t>Features (12 features): </a:t>
            </a:r>
            <a:endParaRPr sz="1600" b="1">
              <a:latin typeface="Arial"/>
              <a:ea typeface="Arial"/>
              <a:cs typeface="Arial"/>
              <a:sym typeface="Arial"/>
            </a:endParaRPr>
          </a:p>
          <a:p>
            <a:pPr marL="457200" lvl="0" indent="-431800" algn="l" rtl="0">
              <a:spcBef>
                <a:spcPts val="400"/>
              </a:spcBef>
              <a:spcAft>
                <a:spcPts val="0"/>
              </a:spcAft>
              <a:buClr>
                <a:schemeClr val="dk1"/>
              </a:buClr>
              <a:buSzPts val="1600"/>
              <a:buAutoNum type="arabicPeriod"/>
            </a:pPr>
            <a:r>
              <a:rPr lang="en-US" sz="1600">
                <a:latin typeface="Arial"/>
                <a:ea typeface="Arial"/>
                <a:cs typeface="Arial"/>
                <a:sym typeface="Arial"/>
              </a:rPr>
              <a:t>Demographics such as age &amp; home ownership status</a:t>
            </a:r>
            <a:endParaRPr sz="1600">
              <a:latin typeface="Arial"/>
              <a:ea typeface="Arial"/>
              <a:cs typeface="Arial"/>
              <a:sym typeface="Arial"/>
            </a:endParaRPr>
          </a:p>
          <a:p>
            <a:pPr marL="457200" lvl="0" indent="-431800" algn="l" rtl="0">
              <a:spcBef>
                <a:spcPts val="400"/>
              </a:spcBef>
              <a:spcAft>
                <a:spcPts val="0"/>
              </a:spcAft>
              <a:buClr>
                <a:schemeClr val="dk1"/>
              </a:buClr>
              <a:buSzPts val="1600"/>
              <a:buAutoNum type="arabicPeriod"/>
            </a:pPr>
            <a:r>
              <a:rPr lang="en-US" sz="1600">
                <a:latin typeface="Arial"/>
                <a:ea typeface="Arial"/>
                <a:cs typeface="Arial"/>
                <a:sym typeface="Arial"/>
              </a:rPr>
              <a:t>Borrower Income</a:t>
            </a:r>
            <a:endParaRPr sz="1600">
              <a:latin typeface="Arial"/>
              <a:ea typeface="Arial"/>
              <a:cs typeface="Arial"/>
              <a:sym typeface="Arial"/>
            </a:endParaRPr>
          </a:p>
          <a:p>
            <a:pPr marL="457200" lvl="0" indent="-431800" algn="l" rtl="0">
              <a:spcBef>
                <a:spcPts val="400"/>
              </a:spcBef>
              <a:spcAft>
                <a:spcPts val="0"/>
              </a:spcAft>
              <a:buClr>
                <a:schemeClr val="dk1"/>
              </a:buClr>
              <a:buSzPts val="1600"/>
              <a:buAutoNum type="arabicPeriod"/>
            </a:pPr>
            <a:r>
              <a:rPr lang="en-US" sz="1600">
                <a:latin typeface="Arial"/>
                <a:ea typeface="Arial"/>
                <a:cs typeface="Arial"/>
                <a:sym typeface="Arial"/>
              </a:rPr>
              <a:t>Loan attributes - (debt to income ratio, interest rate, loan amount)</a:t>
            </a:r>
            <a:endParaRPr sz="1600">
              <a:latin typeface="Arial"/>
              <a:ea typeface="Arial"/>
              <a:cs typeface="Arial"/>
              <a:sym typeface="Arial"/>
            </a:endParaRPr>
          </a:p>
          <a:p>
            <a:pPr marL="457200" lvl="0" indent="-431800" algn="l" rtl="0">
              <a:spcBef>
                <a:spcPts val="400"/>
              </a:spcBef>
              <a:spcAft>
                <a:spcPts val="0"/>
              </a:spcAft>
              <a:buClr>
                <a:schemeClr val="dk1"/>
              </a:buClr>
              <a:buSzPts val="1600"/>
              <a:buAutoNum type="arabicPeriod"/>
            </a:pPr>
            <a:r>
              <a:rPr lang="en-US" sz="1600">
                <a:latin typeface="Arial"/>
                <a:ea typeface="Arial"/>
                <a:cs typeface="Arial"/>
                <a:sym typeface="Arial"/>
              </a:rPr>
              <a:t>Credit default history &amp; length</a:t>
            </a:r>
            <a:endParaRPr sz="1600">
              <a:latin typeface="Arial"/>
              <a:ea typeface="Arial"/>
              <a:cs typeface="Arial"/>
              <a:sym typeface="Arial"/>
            </a:endParaRPr>
          </a:p>
          <a:p>
            <a:pPr marL="457200" lvl="0" indent="-431800" algn="l" rtl="0">
              <a:spcBef>
                <a:spcPts val="400"/>
              </a:spcBef>
              <a:spcAft>
                <a:spcPts val="0"/>
              </a:spcAft>
              <a:buSzPts val="1600"/>
              <a:buFont typeface="Arial"/>
              <a:buAutoNum type="arabicPeriod"/>
            </a:pPr>
            <a:r>
              <a:rPr lang="en-US" sz="1600">
                <a:latin typeface="Arial"/>
                <a:ea typeface="Arial"/>
                <a:cs typeface="Arial"/>
                <a:sym typeface="Arial"/>
              </a:rPr>
              <a:t>Employment status</a:t>
            </a:r>
            <a:endParaRPr sz="1600">
              <a:latin typeface="Arial"/>
              <a:ea typeface="Arial"/>
              <a:cs typeface="Arial"/>
              <a:sym typeface="Arial"/>
            </a:endParaRPr>
          </a:p>
          <a:p>
            <a:pPr marL="457200" lvl="0" indent="-431800" algn="l" rtl="0">
              <a:spcBef>
                <a:spcPts val="400"/>
              </a:spcBef>
              <a:spcAft>
                <a:spcPts val="0"/>
              </a:spcAft>
              <a:buSzPts val="1600"/>
              <a:buFont typeface="Arial"/>
              <a:buAutoNum type="arabicPeriod"/>
            </a:pPr>
            <a:r>
              <a:rPr lang="en-US" sz="1600">
                <a:latin typeface="Arial"/>
                <a:ea typeface="Arial"/>
                <a:cs typeface="Arial"/>
                <a:sym typeface="Arial"/>
              </a:rPr>
              <a:t>Borrowing purpose</a:t>
            </a:r>
            <a:endParaRPr sz="1600">
              <a:latin typeface="Arial"/>
              <a:ea typeface="Arial"/>
              <a:cs typeface="Arial"/>
              <a:sym typeface="Arial"/>
            </a:endParaRPr>
          </a:p>
          <a:p>
            <a:pPr marL="342900" lvl="0" indent="-139700" algn="l" rtl="0">
              <a:spcBef>
                <a:spcPts val="640"/>
              </a:spcBef>
              <a:spcAft>
                <a:spcPts val="0"/>
              </a:spcAft>
              <a:buClr>
                <a:schemeClr val="dk1"/>
              </a:buClr>
              <a:buSzPts val="3200"/>
              <a:buNone/>
            </a:pPr>
            <a:endParaRPr sz="1600">
              <a:latin typeface="Arial"/>
              <a:ea typeface="Arial"/>
              <a:cs typeface="Arial"/>
              <a:sym typeface="Arial"/>
            </a:endParaRPr>
          </a:p>
          <a:p>
            <a:pPr marL="0" lvl="0" indent="0" algn="l" rtl="0">
              <a:spcBef>
                <a:spcPts val="400"/>
              </a:spcBef>
              <a:spcAft>
                <a:spcPts val="0"/>
              </a:spcAft>
              <a:buClr>
                <a:srgbClr val="0070C0"/>
              </a:buClr>
              <a:buSzPts val="2000"/>
              <a:buNone/>
            </a:pPr>
            <a:r>
              <a:rPr lang="en-US" sz="1600" i="1">
                <a:solidFill>
                  <a:srgbClr val="0070C0"/>
                </a:solidFill>
                <a:latin typeface="Arial"/>
                <a:ea typeface="Arial"/>
                <a:cs typeface="Arial"/>
                <a:sym typeface="Arial"/>
              </a:rPr>
              <a:t>Target Variable: loan_status, a binary classification (0 = non-default, 1 = default) </a:t>
            </a:r>
            <a:endParaRPr sz="1600"/>
          </a:p>
        </p:txBody>
      </p:sp>
      <p:sp>
        <p:nvSpPr>
          <p:cNvPr id="206" name="Google Shape;206;p3"/>
          <p:cNvSpPr txBox="1">
            <a:spLocks noGrp="1"/>
          </p:cNvSpPr>
          <p:nvPr>
            <p:ph type="title"/>
          </p:nvPr>
        </p:nvSpPr>
        <p:spPr>
          <a:xfrm>
            <a:off x="209861" y="89395"/>
            <a:ext cx="8229600" cy="65475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Arial"/>
              <a:buNone/>
            </a:pPr>
            <a:r>
              <a:rPr lang="en-US" sz="3200">
                <a:latin typeface="Arial"/>
                <a:ea typeface="Arial"/>
                <a:cs typeface="Arial"/>
                <a:sym typeface="Arial"/>
              </a:rPr>
              <a:t>Data - The foundation </a:t>
            </a:r>
            <a:endParaRPr/>
          </a:p>
        </p:txBody>
      </p:sp>
      <p:cxnSp>
        <p:nvCxnSpPr>
          <p:cNvPr id="207" name="Google Shape;207;p3"/>
          <p:cNvCxnSpPr/>
          <p:nvPr/>
        </p:nvCxnSpPr>
        <p:spPr>
          <a:xfrm>
            <a:off x="209861" y="206908"/>
            <a:ext cx="0" cy="419724"/>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37559443208_0_12"/>
          <p:cNvSpPr/>
          <p:nvPr/>
        </p:nvSpPr>
        <p:spPr>
          <a:xfrm>
            <a:off x="496069" y="1103011"/>
            <a:ext cx="2622900" cy="2496900"/>
          </a:xfrm>
          <a:prstGeom prst="roundRect">
            <a:avLst>
              <a:gd name="adj" fmla="val 1135"/>
            </a:avLst>
          </a:prstGeom>
          <a:solidFill>
            <a:srgbClr val="D9D9D9"/>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sz="1200"/>
          </a:p>
        </p:txBody>
      </p:sp>
      <p:sp>
        <p:nvSpPr>
          <p:cNvPr id="214" name="Google Shape;214;g37559443208_0_12"/>
          <p:cNvSpPr/>
          <p:nvPr/>
        </p:nvSpPr>
        <p:spPr>
          <a:xfrm>
            <a:off x="637824" y="1292025"/>
            <a:ext cx="2339400" cy="2952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1500"/>
              <a:buFont typeface="Crimson Pro"/>
              <a:buNone/>
            </a:pPr>
            <a:r>
              <a:rPr lang="en-US" sz="1500" b="1" i="0" u="none" strike="noStrike" cap="none">
                <a:solidFill>
                  <a:srgbClr val="4C4C4D"/>
                </a:solidFill>
              </a:rPr>
              <a:t>Borrower Information -</a:t>
            </a:r>
            <a:r>
              <a:rPr lang="en-US" sz="1200" b="1" i="0" u="none" strike="noStrike" cap="none">
                <a:solidFill>
                  <a:srgbClr val="4C4C4D"/>
                </a:solidFill>
              </a:rPr>
              <a:t> the applicant</a:t>
            </a:r>
            <a:endParaRPr sz="1200" b="1" i="0" u="none" strike="noStrike" cap="none"/>
          </a:p>
        </p:txBody>
      </p:sp>
      <p:sp>
        <p:nvSpPr>
          <p:cNvPr id="215" name="Google Shape;215;g37559443208_0_12"/>
          <p:cNvSpPr/>
          <p:nvPr/>
        </p:nvSpPr>
        <p:spPr>
          <a:xfrm>
            <a:off x="637828" y="1913764"/>
            <a:ext cx="2339400" cy="302400"/>
          </a:xfrm>
          <a:prstGeom prst="rect">
            <a:avLst/>
          </a:prstGeom>
          <a:noFill/>
          <a:ln>
            <a:noFill/>
          </a:ln>
        </p:spPr>
        <p:txBody>
          <a:bodyPr spcFirstLastPara="1" wrap="square" lIns="0" tIns="0" rIns="0" bIns="0" anchor="t" anchorCtr="0">
            <a:noAutofit/>
          </a:bodyPr>
          <a:lstStyle/>
          <a:p>
            <a:pPr marL="241300" marR="0" lvl="0" indent="-241300" algn="l" rtl="0">
              <a:lnSpc>
                <a:spcPct val="162857"/>
              </a:lnSpc>
              <a:spcBef>
                <a:spcPts val="0"/>
              </a:spcBef>
              <a:spcAft>
                <a:spcPts val="0"/>
              </a:spcAft>
              <a:buClr>
                <a:srgbClr val="4C4C4D"/>
              </a:buClr>
              <a:buSzPts val="1200"/>
              <a:buChar char="•"/>
            </a:pPr>
            <a:r>
              <a:rPr lang="en-US" sz="1200" i="0" u="none" strike="noStrike" cap="none">
                <a:solidFill>
                  <a:srgbClr val="4C4C4D"/>
                </a:solidFill>
              </a:rPr>
              <a:t>Age (20-144 years)</a:t>
            </a:r>
            <a:endParaRPr sz="1200" i="0" u="none" strike="noStrike" cap="none"/>
          </a:p>
        </p:txBody>
      </p:sp>
      <p:sp>
        <p:nvSpPr>
          <p:cNvPr id="216" name="Google Shape;216;g37559443208_0_12"/>
          <p:cNvSpPr/>
          <p:nvPr/>
        </p:nvSpPr>
        <p:spPr>
          <a:xfrm>
            <a:off x="637828" y="2282263"/>
            <a:ext cx="2339400" cy="302400"/>
          </a:xfrm>
          <a:prstGeom prst="rect">
            <a:avLst/>
          </a:prstGeom>
          <a:noFill/>
          <a:ln>
            <a:noFill/>
          </a:ln>
        </p:spPr>
        <p:txBody>
          <a:bodyPr spcFirstLastPara="1" wrap="square" lIns="0" tIns="0" rIns="0" bIns="0" anchor="t" anchorCtr="0">
            <a:noAutofit/>
          </a:bodyPr>
          <a:lstStyle/>
          <a:p>
            <a:pPr marL="241300" marR="0" lvl="0" indent="-241300" algn="l" rtl="0">
              <a:lnSpc>
                <a:spcPct val="162857"/>
              </a:lnSpc>
              <a:spcBef>
                <a:spcPts val="0"/>
              </a:spcBef>
              <a:spcAft>
                <a:spcPts val="0"/>
              </a:spcAft>
              <a:buClr>
                <a:srgbClr val="4C4C4D"/>
              </a:buClr>
              <a:buSzPts val="1200"/>
              <a:buChar char="•"/>
            </a:pPr>
            <a:r>
              <a:rPr lang="en-US" sz="1200" i="0" u="none" strike="noStrike" cap="none">
                <a:solidFill>
                  <a:srgbClr val="4C4C4D"/>
                </a:solidFill>
              </a:rPr>
              <a:t>Income ($4K-$6M)</a:t>
            </a:r>
            <a:endParaRPr sz="1200" i="0" u="none" strike="noStrike" cap="none"/>
          </a:p>
        </p:txBody>
      </p:sp>
      <p:sp>
        <p:nvSpPr>
          <p:cNvPr id="217" name="Google Shape;217;g37559443208_0_12"/>
          <p:cNvSpPr/>
          <p:nvPr/>
        </p:nvSpPr>
        <p:spPr>
          <a:xfrm>
            <a:off x="637828" y="2650761"/>
            <a:ext cx="2339400" cy="302400"/>
          </a:xfrm>
          <a:prstGeom prst="rect">
            <a:avLst/>
          </a:prstGeom>
          <a:noFill/>
          <a:ln>
            <a:noFill/>
          </a:ln>
        </p:spPr>
        <p:txBody>
          <a:bodyPr spcFirstLastPara="1" wrap="square" lIns="0" tIns="0" rIns="0" bIns="0" anchor="t" anchorCtr="0">
            <a:noAutofit/>
          </a:bodyPr>
          <a:lstStyle/>
          <a:p>
            <a:pPr marL="241300" marR="0" lvl="0" indent="-241300" algn="l" rtl="0">
              <a:lnSpc>
                <a:spcPct val="162857"/>
              </a:lnSpc>
              <a:spcBef>
                <a:spcPts val="0"/>
              </a:spcBef>
              <a:spcAft>
                <a:spcPts val="0"/>
              </a:spcAft>
              <a:buClr>
                <a:srgbClr val="4C4C4D"/>
              </a:buClr>
              <a:buSzPts val="1200"/>
              <a:buChar char="•"/>
            </a:pPr>
            <a:r>
              <a:rPr lang="en-US" sz="1200" i="0" u="none" strike="noStrike" cap="none">
                <a:solidFill>
                  <a:srgbClr val="4C4C4D"/>
                </a:solidFill>
              </a:rPr>
              <a:t>Home ownership status</a:t>
            </a:r>
            <a:endParaRPr sz="1200" i="0" u="none" strike="noStrike" cap="none"/>
          </a:p>
        </p:txBody>
      </p:sp>
      <p:sp>
        <p:nvSpPr>
          <p:cNvPr id="218" name="Google Shape;218;g37559443208_0_12"/>
          <p:cNvSpPr/>
          <p:nvPr/>
        </p:nvSpPr>
        <p:spPr>
          <a:xfrm>
            <a:off x="637828" y="3019259"/>
            <a:ext cx="2339400" cy="604800"/>
          </a:xfrm>
          <a:prstGeom prst="rect">
            <a:avLst/>
          </a:prstGeom>
          <a:noFill/>
          <a:ln>
            <a:noFill/>
          </a:ln>
        </p:spPr>
        <p:txBody>
          <a:bodyPr spcFirstLastPara="1" wrap="square" lIns="0" tIns="0" rIns="0" bIns="0" anchor="t" anchorCtr="0">
            <a:noAutofit/>
          </a:bodyPr>
          <a:lstStyle/>
          <a:p>
            <a:pPr marL="241300" marR="0" lvl="0" indent="-241300" algn="l" rtl="0">
              <a:lnSpc>
                <a:spcPct val="162857"/>
              </a:lnSpc>
              <a:spcBef>
                <a:spcPts val="0"/>
              </a:spcBef>
              <a:spcAft>
                <a:spcPts val="0"/>
              </a:spcAft>
              <a:buClr>
                <a:srgbClr val="4C4C4D"/>
              </a:buClr>
              <a:buSzPts val="1200"/>
              <a:buChar char="•"/>
            </a:pPr>
            <a:r>
              <a:rPr lang="en-US" sz="1200" i="0" u="none" strike="noStrike" cap="none">
                <a:solidFill>
                  <a:srgbClr val="4C4C4D"/>
                </a:solidFill>
              </a:rPr>
              <a:t>Employment length (0-123 months)</a:t>
            </a:r>
            <a:endParaRPr sz="1200" i="0" u="none" strike="noStrike" cap="none"/>
          </a:p>
        </p:txBody>
      </p:sp>
      <p:sp>
        <p:nvSpPr>
          <p:cNvPr id="219" name="Google Shape;219;g37559443208_0_12"/>
          <p:cNvSpPr/>
          <p:nvPr/>
        </p:nvSpPr>
        <p:spPr>
          <a:xfrm>
            <a:off x="3260551" y="1103011"/>
            <a:ext cx="2622900" cy="2496900"/>
          </a:xfrm>
          <a:prstGeom prst="roundRect">
            <a:avLst>
              <a:gd name="adj" fmla="val 1135"/>
            </a:avLst>
          </a:prstGeom>
          <a:solidFill>
            <a:srgbClr val="D9D9D9"/>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220" name="Google Shape;220;g37559443208_0_12"/>
          <p:cNvSpPr/>
          <p:nvPr/>
        </p:nvSpPr>
        <p:spPr>
          <a:xfrm>
            <a:off x="3402297" y="1292025"/>
            <a:ext cx="2339400" cy="3024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1500"/>
              <a:buFont typeface="Crimson Pro"/>
              <a:buNone/>
            </a:pPr>
            <a:r>
              <a:rPr lang="en-US" sz="1500" b="1" i="0" u="none" strike="noStrike" cap="none">
                <a:solidFill>
                  <a:srgbClr val="4C4C4D"/>
                </a:solidFill>
              </a:rPr>
              <a:t>Loan Characteristics - </a:t>
            </a:r>
            <a:r>
              <a:rPr lang="en-US" sz="1200" b="1" i="0" u="none" strike="noStrike" cap="none">
                <a:solidFill>
                  <a:srgbClr val="4C4C4D"/>
                </a:solidFill>
              </a:rPr>
              <a:t>the loan itself</a:t>
            </a:r>
            <a:endParaRPr sz="1200" b="1" i="0" u="none" strike="noStrike" cap="none"/>
          </a:p>
        </p:txBody>
      </p:sp>
      <p:sp>
        <p:nvSpPr>
          <p:cNvPr id="221" name="Google Shape;221;g37559443208_0_12"/>
          <p:cNvSpPr/>
          <p:nvPr/>
        </p:nvSpPr>
        <p:spPr>
          <a:xfrm>
            <a:off x="3402310" y="1888698"/>
            <a:ext cx="2339400" cy="604800"/>
          </a:xfrm>
          <a:prstGeom prst="rect">
            <a:avLst/>
          </a:prstGeom>
          <a:noFill/>
          <a:ln>
            <a:noFill/>
          </a:ln>
        </p:spPr>
        <p:txBody>
          <a:bodyPr spcFirstLastPara="1" wrap="square" lIns="0" tIns="0" rIns="0" bIns="0" anchor="t" anchorCtr="0">
            <a:noAutofit/>
          </a:bodyPr>
          <a:lstStyle/>
          <a:p>
            <a:pPr marL="241300" marR="0" lvl="0" indent="-241300" algn="l" rtl="0">
              <a:lnSpc>
                <a:spcPct val="162857"/>
              </a:lnSpc>
              <a:spcBef>
                <a:spcPts val="0"/>
              </a:spcBef>
              <a:spcAft>
                <a:spcPts val="0"/>
              </a:spcAft>
              <a:buClr>
                <a:srgbClr val="4C4C4D"/>
              </a:buClr>
              <a:buSzPts val="1200"/>
              <a:buChar char="•"/>
            </a:pPr>
            <a:r>
              <a:rPr lang="en-US" sz="1200" i="0" u="none" strike="noStrike" cap="none">
                <a:solidFill>
                  <a:srgbClr val="4C4C4D"/>
                </a:solidFill>
              </a:rPr>
              <a:t>Loan intent (medical, education, etc.)</a:t>
            </a:r>
            <a:endParaRPr sz="1200" i="0" u="none" strike="noStrike" cap="none"/>
          </a:p>
        </p:txBody>
      </p:sp>
      <p:sp>
        <p:nvSpPr>
          <p:cNvPr id="222" name="Google Shape;222;g37559443208_0_12"/>
          <p:cNvSpPr/>
          <p:nvPr/>
        </p:nvSpPr>
        <p:spPr>
          <a:xfrm>
            <a:off x="3402310" y="2559615"/>
            <a:ext cx="2339400" cy="302400"/>
          </a:xfrm>
          <a:prstGeom prst="rect">
            <a:avLst/>
          </a:prstGeom>
          <a:noFill/>
          <a:ln>
            <a:noFill/>
          </a:ln>
        </p:spPr>
        <p:txBody>
          <a:bodyPr spcFirstLastPara="1" wrap="square" lIns="0" tIns="0" rIns="0" bIns="0" anchor="t" anchorCtr="0">
            <a:noAutofit/>
          </a:bodyPr>
          <a:lstStyle/>
          <a:p>
            <a:pPr marL="241300" marR="0" lvl="0" indent="-241300" algn="l" rtl="0">
              <a:lnSpc>
                <a:spcPct val="162857"/>
              </a:lnSpc>
              <a:spcBef>
                <a:spcPts val="0"/>
              </a:spcBef>
              <a:spcAft>
                <a:spcPts val="0"/>
              </a:spcAft>
              <a:buClr>
                <a:srgbClr val="4C4C4D"/>
              </a:buClr>
              <a:buSzPts val="1200"/>
              <a:buChar char="•"/>
            </a:pPr>
            <a:r>
              <a:rPr lang="en-US" sz="1200" i="0" u="none" strike="noStrike" cap="none">
                <a:solidFill>
                  <a:srgbClr val="4C4C4D"/>
                </a:solidFill>
              </a:rPr>
              <a:t>Loan grade (A through G)</a:t>
            </a:r>
            <a:endParaRPr sz="1200" i="0" u="none" strike="noStrike" cap="none"/>
          </a:p>
        </p:txBody>
      </p:sp>
      <p:sp>
        <p:nvSpPr>
          <p:cNvPr id="223" name="Google Shape;223;g37559443208_0_12"/>
          <p:cNvSpPr/>
          <p:nvPr/>
        </p:nvSpPr>
        <p:spPr>
          <a:xfrm>
            <a:off x="3402310" y="2928113"/>
            <a:ext cx="2339400" cy="302400"/>
          </a:xfrm>
          <a:prstGeom prst="rect">
            <a:avLst/>
          </a:prstGeom>
          <a:noFill/>
          <a:ln>
            <a:noFill/>
          </a:ln>
        </p:spPr>
        <p:txBody>
          <a:bodyPr spcFirstLastPara="1" wrap="square" lIns="0" tIns="0" rIns="0" bIns="0" anchor="t" anchorCtr="0">
            <a:noAutofit/>
          </a:bodyPr>
          <a:lstStyle/>
          <a:p>
            <a:pPr marL="241300" marR="0" lvl="0" indent="-241300" algn="l" rtl="0">
              <a:lnSpc>
                <a:spcPct val="162857"/>
              </a:lnSpc>
              <a:spcBef>
                <a:spcPts val="0"/>
              </a:spcBef>
              <a:spcAft>
                <a:spcPts val="0"/>
              </a:spcAft>
              <a:buClr>
                <a:srgbClr val="4C4C4D"/>
              </a:buClr>
              <a:buSzPts val="1200"/>
              <a:buChar char="•"/>
            </a:pPr>
            <a:r>
              <a:rPr lang="en-US" sz="1200" i="0" u="none" strike="noStrike" cap="none">
                <a:solidFill>
                  <a:srgbClr val="4C4C4D"/>
                </a:solidFill>
              </a:rPr>
              <a:t>Loan amount ($500-$35,000)</a:t>
            </a:r>
            <a:endParaRPr sz="1200" i="0" u="none" strike="noStrike" cap="none"/>
          </a:p>
        </p:txBody>
      </p:sp>
      <p:sp>
        <p:nvSpPr>
          <p:cNvPr id="224" name="Google Shape;224;g37559443208_0_12"/>
          <p:cNvSpPr/>
          <p:nvPr/>
        </p:nvSpPr>
        <p:spPr>
          <a:xfrm>
            <a:off x="3402310" y="3296613"/>
            <a:ext cx="2339400" cy="302400"/>
          </a:xfrm>
          <a:prstGeom prst="rect">
            <a:avLst/>
          </a:prstGeom>
          <a:noFill/>
          <a:ln>
            <a:noFill/>
          </a:ln>
        </p:spPr>
        <p:txBody>
          <a:bodyPr spcFirstLastPara="1" wrap="square" lIns="0" tIns="0" rIns="0" bIns="0" anchor="t" anchorCtr="0">
            <a:noAutofit/>
          </a:bodyPr>
          <a:lstStyle/>
          <a:p>
            <a:pPr marL="241300" marR="0" lvl="0" indent="-241300" algn="l" rtl="0">
              <a:lnSpc>
                <a:spcPct val="162857"/>
              </a:lnSpc>
              <a:spcBef>
                <a:spcPts val="0"/>
              </a:spcBef>
              <a:spcAft>
                <a:spcPts val="0"/>
              </a:spcAft>
              <a:buClr>
                <a:srgbClr val="4C4C4D"/>
              </a:buClr>
              <a:buSzPts val="1200"/>
              <a:buChar char="•"/>
            </a:pPr>
            <a:r>
              <a:rPr lang="en-US" sz="1200" i="0" u="none" strike="noStrike" cap="none">
                <a:solidFill>
                  <a:srgbClr val="4C4C4D"/>
                </a:solidFill>
              </a:rPr>
              <a:t>Interest rate (5.42%-23.22%)</a:t>
            </a:r>
            <a:endParaRPr sz="1200" i="0" u="none" strike="noStrike" cap="none"/>
          </a:p>
        </p:txBody>
      </p:sp>
      <p:sp>
        <p:nvSpPr>
          <p:cNvPr id="225" name="Google Shape;225;g37559443208_0_12"/>
          <p:cNvSpPr/>
          <p:nvPr/>
        </p:nvSpPr>
        <p:spPr>
          <a:xfrm>
            <a:off x="6025025" y="1103000"/>
            <a:ext cx="2764800" cy="2496900"/>
          </a:xfrm>
          <a:prstGeom prst="roundRect">
            <a:avLst>
              <a:gd name="adj" fmla="val 1135"/>
            </a:avLst>
          </a:prstGeom>
          <a:solidFill>
            <a:srgbClr val="D9D9D9"/>
          </a:solidFill>
          <a:ln>
            <a:noFill/>
          </a:ln>
        </p:spPr>
        <p:txBody>
          <a:bodyPr spcFirstLastPara="1" wrap="square" lIns="63500" tIns="63500" rIns="63500" bIns="63500" anchor="ctr" anchorCtr="0">
            <a:noAutofit/>
          </a:bodyPr>
          <a:lstStyle/>
          <a:p>
            <a:pPr marL="0" lvl="0" indent="0" algn="l" rtl="0">
              <a:spcBef>
                <a:spcPts val="0"/>
              </a:spcBef>
              <a:spcAft>
                <a:spcPts val="0"/>
              </a:spcAft>
              <a:buNone/>
            </a:pPr>
            <a:endParaRPr/>
          </a:p>
        </p:txBody>
      </p:sp>
      <p:sp>
        <p:nvSpPr>
          <p:cNvPr id="226" name="Google Shape;226;g37559443208_0_12"/>
          <p:cNvSpPr/>
          <p:nvPr/>
        </p:nvSpPr>
        <p:spPr>
          <a:xfrm>
            <a:off x="6166803" y="1292025"/>
            <a:ext cx="2543400" cy="2952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1500"/>
              <a:buFont typeface="Crimson Pro"/>
              <a:buNone/>
            </a:pPr>
            <a:r>
              <a:rPr lang="en-US" sz="1500" b="1" i="0" u="none" strike="noStrike" cap="none">
                <a:solidFill>
                  <a:srgbClr val="4C4C4D"/>
                </a:solidFill>
              </a:rPr>
              <a:t>Credit History </a:t>
            </a:r>
            <a:r>
              <a:rPr lang="en-US" sz="1200" b="1" i="0" u="none" strike="noStrike" cap="none">
                <a:solidFill>
                  <a:srgbClr val="4C4C4D"/>
                </a:solidFill>
              </a:rPr>
              <a:t>- past beha</a:t>
            </a:r>
            <a:r>
              <a:rPr lang="en-US" sz="1200" b="1">
                <a:solidFill>
                  <a:srgbClr val="4C4C4D"/>
                </a:solidFill>
              </a:rPr>
              <a:t>vior</a:t>
            </a:r>
            <a:endParaRPr sz="1200" b="1" i="0" u="none" strike="noStrike" cap="none"/>
          </a:p>
        </p:txBody>
      </p:sp>
      <p:sp>
        <p:nvSpPr>
          <p:cNvPr id="227" name="Google Shape;227;g37559443208_0_12"/>
          <p:cNvSpPr/>
          <p:nvPr/>
        </p:nvSpPr>
        <p:spPr>
          <a:xfrm>
            <a:off x="6166800" y="1700700"/>
            <a:ext cx="2622900" cy="295200"/>
          </a:xfrm>
          <a:prstGeom prst="rect">
            <a:avLst/>
          </a:prstGeom>
          <a:noFill/>
          <a:ln>
            <a:noFill/>
          </a:ln>
        </p:spPr>
        <p:txBody>
          <a:bodyPr spcFirstLastPara="1" wrap="square" lIns="0" tIns="0" rIns="0" bIns="0" anchor="t" anchorCtr="0">
            <a:noAutofit/>
          </a:bodyPr>
          <a:lstStyle/>
          <a:p>
            <a:pPr marL="241300" marR="0" lvl="0" indent="-241300" algn="l" rtl="0">
              <a:lnSpc>
                <a:spcPct val="162857"/>
              </a:lnSpc>
              <a:spcBef>
                <a:spcPts val="0"/>
              </a:spcBef>
              <a:spcAft>
                <a:spcPts val="0"/>
              </a:spcAft>
              <a:buClr>
                <a:srgbClr val="4C4C4D"/>
              </a:buClr>
              <a:buSzPts val="1200"/>
              <a:buChar char="•"/>
            </a:pPr>
            <a:r>
              <a:rPr lang="en-US" sz="1200" i="0" u="none" strike="noStrike" cap="none">
                <a:solidFill>
                  <a:srgbClr val="4C4C4D"/>
                </a:solidFill>
              </a:rPr>
              <a:t>Loan percent of income (0%-83%)</a:t>
            </a:r>
            <a:endParaRPr sz="1200" i="0" u="none" strike="noStrike" cap="none"/>
          </a:p>
        </p:txBody>
      </p:sp>
      <p:sp>
        <p:nvSpPr>
          <p:cNvPr id="228" name="Google Shape;228;g37559443208_0_12"/>
          <p:cNvSpPr/>
          <p:nvPr/>
        </p:nvSpPr>
        <p:spPr>
          <a:xfrm>
            <a:off x="6166793" y="2069203"/>
            <a:ext cx="2339400" cy="302400"/>
          </a:xfrm>
          <a:prstGeom prst="rect">
            <a:avLst/>
          </a:prstGeom>
          <a:noFill/>
          <a:ln>
            <a:noFill/>
          </a:ln>
        </p:spPr>
        <p:txBody>
          <a:bodyPr spcFirstLastPara="1" wrap="square" lIns="0" tIns="0" rIns="0" bIns="0" anchor="t" anchorCtr="0">
            <a:noAutofit/>
          </a:bodyPr>
          <a:lstStyle/>
          <a:p>
            <a:pPr marL="241300" marR="0" lvl="0" indent="-241300" algn="l" rtl="0">
              <a:lnSpc>
                <a:spcPct val="162857"/>
              </a:lnSpc>
              <a:spcBef>
                <a:spcPts val="0"/>
              </a:spcBef>
              <a:spcAft>
                <a:spcPts val="0"/>
              </a:spcAft>
              <a:buClr>
                <a:srgbClr val="4C4C4D"/>
              </a:buClr>
              <a:buSzPts val="1200"/>
              <a:buChar char="•"/>
            </a:pPr>
            <a:r>
              <a:rPr lang="en-US" sz="1200" i="0" u="none" strike="noStrike" cap="none">
                <a:solidFill>
                  <a:srgbClr val="4C4C4D"/>
                </a:solidFill>
              </a:rPr>
              <a:t>Previous defaults (Y/N)</a:t>
            </a:r>
            <a:endParaRPr sz="1200" i="0" u="none" strike="noStrike" cap="none"/>
          </a:p>
        </p:txBody>
      </p:sp>
      <p:sp>
        <p:nvSpPr>
          <p:cNvPr id="229" name="Google Shape;229;g37559443208_0_12"/>
          <p:cNvSpPr/>
          <p:nvPr/>
        </p:nvSpPr>
        <p:spPr>
          <a:xfrm>
            <a:off x="6166801" y="2437700"/>
            <a:ext cx="2622900" cy="302400"/>
          </a:xfrm>
          <a:prstGeom prst="rect">
            <a:avLst/>
          </a:prstGeom>
          <a:noFill/>
          <a:ln>
            <a:noFill/>
          </a:ln>
        </p:spPr>
        <p:txBody>
          <a:bodyPr spcFirstLastPara="1" wrap="square" lIns="0" tIns="0" rIns="0" bIns="0" anchor="t" anchorCtr="0">
            <a:noAutofit/>
          </a:bodyPr>
          <a:lstStyle/>
          <a:p>
            <a:pPr marL="241300" marR="0" lvl="0" indent="-241300" algn="l" rtl="0">
              <a:lnSpc>
                <a:spcPct val="162857"/>
              </a:lnSpc>
              <a:spcBef>
                <a:spcPts val="0"/>
              </a:spcBef>
              <a:spcAft>
                <a:spcPts val="0"/>
              </a:spcAft>
              <a:buClr>
                <a:srgbClr val="4C4C4D"/>
              </a:buClr>
              <a:buSzPts val="1200"/>
              <a:buChar char="•"/>
            </a:pPr>
            <a:r>
              <a:rPr lang="en-US" sz="1200" i="0" u="none" strike="noStrike" cap="none">
                <a:solidFill>
                  <a:srgbClr val="4C4C4D"/>
                </a:solidFill>
              </a:rPr>
              <a:t>Credit history length (2-30 years)</a:t>
            </a:r>
            <a:endParaRPr sz="1200" i="0" u="none" strike="noStrike" cap="none"/>
          </a:p>
        </p:txBody>
      </p:sp>
      <p:sp>
        <p:nvSpPr>
          <p:cNvPr id="230" name="Google Shape;230;g37559443208_0_12"/>
          <p:cNvSpPr/>
          <p:nvPr/>
        </p:nvSpPr>
        <p:spPr>
          <a:xfrm>
            <a:off x="6166793" y="2806200"/>
            <a:ext cx="2339400" cy="604800"/>
          </a:xfrm>
          <a:prstGeom prst="rect">
            <a:avLst/>
          </a:prstGeom>
          <a:noFill/>
          <a:ln>
            <a:noFill/>
          </a:ln>
        </p:spPr>
        <p:txBody>
          <a:bodyPr spcFirstLastPara="1" wrap="square" lIns="0" tIns="0" rIns="0" bIns="0" anchor="t" anchorCtr="0">
            <a:noAutofit/>
          </a:bodyPr>
          <a:lstStyle/>
          <a:p>
            <a:pPr marL="241300" marR="0" lvl="0" indent="-241300" algn="l" rtl="0">
              <a:lnSpc>
                <a:spcPct val="162857"/>
              </a:lnSpc>
              <a:spcBef>
                <a:spcPts val="0"/>
              </a:spcBef>
              <a:spcAft>
                <a:spcPts val="0"/>
              </a:spcAft>
              <a:buClr>
                <a:srgbClr val="4C4C4D"/>
              </a:buClr>
              <a:buSzPts val="1200"/>
              <a:buChar char="•"/>
            </a:pPr>
            <a:r>
              <a:rPr lang="en-US" sz="1200" i="0" u="none" strike="noStrike" cap="none">
                <a:solidFill>
                  <a:srgbClr val="4C4C4D"/>
                </a:solidFill>
              </a:rPr>
              <a:t>Loan status (target: default or not)</a:t>
            </a:r>
            <a:endParaRPr sz="1200" i="0" u="none" strike="noStrike" cap="none"/>
          </a:p>
        </p:txBody>
      </p:sp>
      <p:sp>
        <p:nvSpPr>
          <p:cNvPr id="231" name="Google Shape;231;g37559443208_0_12"/>
          <p:cNvSpPr txBox="1">
            <a:spLocks noGrp="1"/>
          </p:cNvSpPr>
          <p:nvPr>
            <p:ph type="title" idx="4294967295"/>
          </p:nvPr>
        </p:nvSpPr>
        <p:spPr>
          <a:xfrm>
            <a:off x="304288" y="89295"/>
            <a:ext cx="8229600" cy="654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800"/>
              <a:buFont typeface="Arial"/>
              <a:buNone/>
            </a:pPr>
            <a:r>
              <a:rPr lang="en-US" sz="2800">
                <a:latin typeface="Arial"/>
                <a:ea typeface="Arial"/>
                <a:cs typeface="Arial"/>
                <a:sym typeface="Arial"/>
              </a:rPr>
              <a:t>Understanding the Dataset Structure</a:t>
            </a:r>
            <a:endParaRPr/>
          </a:p>
        </p:txBody>
      </p:sp>
      <p:cxnSp>
        <p:nvCxnSpPr>
          <p:cNvPr id="232" name="Google Shape;232;g37559443208_0_12"/>
          <p:cNvCxnSpPr/>
          <p:nvPr/>
        </p:nvCxnSpPr>
        <p:spPr>
          <a:xfrm>
            <a:off x="209861" y="206908"/>
            <a:ext cx="0" cy="419700"/>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50"/>
              </a:srgbClr>
            </a:outerShdw>
          </a:effectLst>
        </p:spPr>
      </p:cxnSp>
      <p:sp>
        <p:nvSpPr>
          <p:cNvPr id="233" name="Google Shape;233;g37559443208_0_12"/>
          <p:cNvSpPr txBox="1"/>
          <p:nvPr/>
        </p:nvSpPr>
        <p:spPr>
          <a:xfrm>
            <a:off x="496075" y="3665125"/>
            <a:ext cx="2622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a:solidFill>
                  <a:schemeClr val="dk1"/>
                </a:solidFill>
              </a:rPr>
              <a:t>crucial for understanding their financial profile    </a:t>
            </a:r>
            <a:endParaRPr sz="1200" i="1">
              <a:solidFill>
                <a:schemeClr val="dk1"/>
              </a:solidFill>
            </a:endParaRPr>
          </a:p>
        </p:txBody>
      </p:sp>
      <p:sp>
        <p:nvSpPr>
          <p:cNvPr id="234" name="Google Shape;234;g37559443208_0_12"/>
          <p:cNvSpPr txBox="1"/>
          <p:nvPr/>
        </p:nvSpPr>
        <p:spPr>
          <a:xfrm>
            <a:off x="3260550" y="3665125"/>
            <a:ext cx="2622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a:solidFill>
                  <a:schemeClr val="dk1"/>
                </a:solidFill>
              </a:rPr>
              <a:t>helps us understand the specifics of the lending request</a:t>
            </a:r>
            <a:endParaRPr sz="1200" i="1">
              <a:solidFill>
                <a:schemeClr val="dk1"/>
              </a:solidFill>
            </a:endParaRPr>
          </a:p>
        </p:txBody>
      </p:sp>
      <p:sp>
        <p:nvSpPr>
          <p:cNvPr id="235" name="Google Shape;235;g37559443208_0_12"/>
          <p:cNvSpPr txBox="1"/>
          <p:nvPr/>
        </p:nvSpPr>
        <p:spPr>
          <a:xfrm>
            <a:off x="6166800" y="3904425"/>
            <a:ext cx="2622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endParaRPr>
          </a:p>
        </p:txBody>
      </p:sp>
      <p:sp>
        <p:nvSpPr>
          <p:cNvPr id="236" name="Google Shape;236;g37559443208_0_12"/>
          <p:cNvSpPr txBox="1"/>
          <p:nvPr/>
        </p:nvSpPr>
        <p:spPr>
          <a:xfrm>
            <a:off x="6127050" y="3665125"/>
            <a:ext cx="2622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a:solidFill>
                  <a:schemeClr val="dk1"/>
                </a:solidFill>
              </a:rPr>
              <a:t>vital for assessing past behavior</a:t>
            </a:r>
            <a:endParaRPr sz="1200" i="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g376f4f8ffd8_0_31"/>
          <p:cNvPicPr preferRelativeResize="0"/>
          <p:nvPr/>
        </p:nvPicPr>
        <p:blipFill>
          <a:blip r:embed="rId3">
            <a:alphaModFix/>
          </a:blip>
          <a:stretch>
            <a:fillRect/>
          </a:stretch>
        </p:blipFill>
        <p:spPr>
          <a:xfrm>
            <a:off x="152400" y="152400"/>
            <a:ext cx="8839200" cy="6358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376e77c1851_0_4"/>
          <p:cNvSpPr txBox="1"/>
          <p:nvPr/>
        </p:nvSpPr>
        <p:spPr>
          <a:xfrm>
            <a:off x="1018950" y="2907637"/>
            <a:ext cx="7106100" cy="677100"/>
          </a:xfrm>
          <a:prstGeom prst="rect">
            <a:avLst/>
          </a:prstGeom>
          <a:solidFill>
            <a:srgbClr val="D9D9D9"/>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rgbClr val="666666"/>
                </a:solidFill>
              </a:rPr>
              <a:t>Exploratory Data Analysis (EDA)</a:t>
            </a:r>
            <a:endParaRPr sz="3200">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376e77c1851_1_5"/>
          <p:cNvSpPr/>
          <p:nvPr/>
        </p:nvSpPr>
        <p:spPr>
          <a:xfrm>
            <a:off x="496127" y="1136090"/>
            <a:ext cx="1553700" cy="211800"/>
          </a:xfrm>
          <a:prstGeom prst="rect">
            <a:avLst/>
          </a:prstGeom>
          <a:noFill/>
          <a:ln>
            <a:noFill/>
          </a:ln>
        </p:spPr>
        <p:txBody>
          <a:bodyPr spcFirstLastPara="1" wrap="square" lIns="0" tIns="0" rIns="0" bIns="0" anchor="t" anchorCtr="0">
            <a:noAutofit/>
          </a:bodyPr>
          <a:lstStyle/>
          <a:p>
            <a:pPr marL="0" marR="0" lvl="0" indent="0" algn="l" rtl="0">
              <a:lnSpc>
                <a:spcPct val="125806"/>
              </a:lnSpc>
              <a:spcBef>
                <a:spcPts val="0"/>
              </a:spcBef>
              <a:spcAft>
                <a:spcPts val="0"/>
              </a:spcAft>
              <a:buClr>
                <a:srgbClr val="152D47"/>
              </a:buClr>
              <a:buSzPts val="1100"/>
              <a:buFont typeface="Crimson Pro"/>
              <a:buNone/>
            </a:pPr>
            <a:r>
              <a:rPr lang="en-US" sz="1100" i="0" u="none" strike="noStrike" cap="none">
                <a:solidFill>
                  <a:srgbClr val="152D47"/>
                </a:solidFill>
              </a:rPr>
              <a:t>Dataset Characteristics</a:t>
            </a:r>
            <a:endParaRPr sz="1100" i="0" u="none" strike="noStrike" cap="none"/>
          </a:p>
        </p:txBody>
      </p:sp>
      <p:sp>
        <p:nvSpPr>
          <p:cNvPr id="253" name="Google Shape;253;g376e77c1851_1_5"/>
          <p:cNvSpPr/>
          <p:nvPr/>
        </p:nvSpPr>
        <p:spPr>
          <a:xfrm>
            <a:off x="496119" y="1475014"/>
            <a:ext cx="3535200" cy="211800"/>
          </a:xfrm>
          <a:prstGeom prst="rect">
            <a:avLst/>
          </a:prstGeom>
          <a:noFill/>
          <a:ln>
            <a:noFill/>
          </a:ln>
        </p:spPr>
        <p:txBody>
          <a:bodyPr spcFirstLastPara="1" wrap="square" lIns="0" tIns="0" rIns="0" bIns="0" anchor="t" anchorCtr="0">
            <a:noAutofit/>
          </a:bodyPr>
          <a:lstStyle/>
          <a:p>
            <a:pPr marL="241300" marR="0" lvl="0" indent="-247650" algn="l" rtl="0">
              <a:lnSpc>
                <a:spcPct val="160000"/>
              </a:lnSpc>
              <a:spcBef>
                <a:spcPts val="0"/>
              </a:spcBef>
              <a:spcAft>
                <a:spcPts val="0"/>
              </a:spcAft>
              <a:buClr>
                <a:srgbClr val="4C4C4D"/>
              </a:buClr>
              <a:buSzPts val="900"/>
              <a:buChar char="•"/>
            </a:pPr>
            <a:r>
              <a:rPr lang="en-US" sz="900" i="0" u="none" strike="noStrike" cap="none">
                <a:solidFill>
                  <a:srgbClr val="4C4C4D"/>
                </a:solidFill>
              </a:rPr>
              <a:t>32,581 total loan applications</a:t>
            </a:r>
            <a:endParaRPr sz="900" i="0" u="none" strike="noStrike" cap="none"/>
          </a:p>
        </p:txBody>
      </p:sp>
      <p:sp>
        <p:nvSpPr>
          <p:cNvPr id="254" name="Google Shape;254;g376e77c1851_1_5"/>
          <p:cNvSpPr/>
          <p:nvPr/>
        </p:nvSpPr>
        <p:spPr>
          <a:xfrm>
            <a:off x="496119" y="1732984"/>
            <a:ext cx="3535200" cy="211800"/>
          </a:xfrm>
          <a:prstGeom prst="rect">
            <a:avLst/>
          </a:prstGeom>
          <a:noFill/>
          <a:ln>
            <a:noFill/>
          </a:ln>
        </p:spPr>
        <p:txBody>
          <a:bodyPr spcFirstLastPara="1" wrap="square" lIns="0" tIns="0" rIns="0" bIns="0" anchor="t" anchorCtr="0">
            <a:noAutofit/>
          </a:bodyPr>
          <a:lstStyle/>
          <a:p>
            <a:pPr marL="241300" marR="0" lvl="0" indent="-247650" algn="l" rtl="0">
              <a:lnSpc>
                <a:spcPct val="160000"/>
              </a:lnSpc>
              <a:spcBef>
                <a:spcPts val="0"/>
              </a:spcBef>
              <a:spcAft>
                <a:spcPts val="0"/>
              </a:spcAft>
              <a:buClr>
                <a:srgbClr val="4C4C4D"/>
              </a:buClr>
              <a:buSzPts val="900"/>
              <a:buChar char="•"/>
            </a:pPr>
            <a:r>
              <a:rPr lang="en-US" sz="900" i="0" u="none" strike="noStrike" cap="none">
                <a:solidFill>
                  <a:srgbClr val="4C4C4D"/>
                </a:solidFill>
              </a:rPr>
              <a:t>12 features (mix of numeric and categorical)</a:t>
            </a:r>
            <a:endParaRPr sz="900" i="0" u="none" strike="noStrike" cap="none"/>
          </a:p>
        </p:txBody>
      </p:sp>
      <p:sp>
        <p:nvSpPr>
          <p:cNvPr id="255" name="Google Shape;255;g376e77c1851_1_5"/>
          <p:cNvSpPr/>
          <p:nvPr/>
        </p:nvSpPr>
        <p:spPr>
          <a:xfrm>
            <a:off x="496119" y="1990952"/>
            <a:ext cx="3535200" cy="211800"/>
          </a:xfrm>
          <a:prstGeom prst="rect">
            <a:avLst/>
          </a:prstGeom>
          <a:noFill/>
          <a:ln>
            <a:noFill/>
          </a:ln>
        </p:spPr>
        <p:txBody>
          <a:bodyPr spcFirstLastPara="1" wrap="square" lIns="0" tIns="0" rIns="0" bIns="0" anchor="t" anchorCtr="0">
            <a:noAutofit/>
          </a:bodyPr>
          <a:lstStyle/>
          <a:p>
            <a:pPr marL="241300" marR="0" lvl="0" indent="-247650" algn="l" rtl="0">
              <a:lnSpc>
                <a:spcPct val="160000"/>
              </a:lnSpc>
              <a:spcBef>
                <a:spcPts val="0"/>
              </a:spcBef>
              <a:spcAft>
                <a:spcPts val="0"/>
              </a:spcAft>
              <a:buClr>
                <a:srgbClr val="2150FE"/>
              </a:buClr>
              <a:buSzPts val="900"/>
              <a:buChar char="•"/>
            </a:pPr>
            <a:r>
              <a:rPr lang="en-US" sz="900" i="0" u="none" strike="noStrike" cap="none">
                <a:solidFill>
                  <a:srgbClr val="2150FE"/>
                </a:solidFill>
              </a:rPr>
              <a:t>Class Imbalance: 21.8% default vs. 78.2% repaid</a:t>
            </a:r>
            <a:endParaRPr sz="900" i="0" u="none" strike="noStrike" cap="none"/>
          </a:p>
        </p:txBody>
      </p:sp>
      <p:sp>
        <p:nvSpPr>
          <p:cNvPr id="256" name="Google Shape;256;g376e77c1851_1_5"/>
          <p:cNvSpPr/>
          <p:nvPr/>
        </p:nvSpPr>
        <p:spPr>
          <a:xfrm>
            <a:off x="496119" y="2334944"/>
            <a:ext cx="1240500" cy="206700"/>
          </a:xfrm>
          <a:prstGeom prst="rect">
            <a:avLst/>
          </a:prstGeom>
          <a:noFill/>
          <a:ln>
            <a:noFill/>
          </a:ln>
        </p:spPr>
        <p:txBody>
          <a:bodyPr spcFirstLastPara="1" wrap="square" lIns="0" tIns="0" rIns="0" bIns="0" anchor="t" anchorCtr="0">
            <a:noAutofit/>
          </a:bodyPr>
          <a:lstStyle/>
          <a:p>
            <a:pPr marL="0" marR="0" lvl="0" indent="0" algn="l" rtl="0">
              <a:lnSpc>
                <a:spcPct val="125806"/>
              </a:lnSpc>
              <a:spcBef>
                <a:spcPts val="0"/>
              </a:spcBef>
              <a:spcAft>
                <a:spcPts val="0"/>
              </a:spcAft>
              <a:buClr>
                <a:srgbClr val="152D47"/>
              </a:buClr>
              <a:buSzPts val="1100"/>
              <a:buFont typeface="Crimson Pro"/>
              <a:buNone/>
            </a:pPr>
            <a:r>
              <a:rPr lang="en-US" sz="1100" i="0" u="none" strike="noStrike" cap="none">
                <a:solidFill>
                  <a:srgbClr val="152D47"/>
                </a:solidFill>
              </a:rPr>
              <a:t>Handling Imbalance</a:t>
            </a:r>
            <a:endParaRPr sz="1100" i="0" u="none" strike="noStrike" cap="none"/>
          </a:p>
        </p:txBody>
      </p:sp>
      <p:sp>
        <p:nvSpPr>
          <p:cNvPr id="257" name="Google Shape;257;g376e77c1851_1_5"/>
          <p:cNvSpPr/>
          <p:nvPr/>
        </p:nvSpPr>
        <p:spPr>
          <a:xfrm>
            <a:off x="496119" y="2673862"/>
            <a:ext cx="3535200" cy="211800"/>
          </a:xfrm>
          <a:prstGeom prst="rect">
            <a:avLst/>
          </a:prstGeom>
          <a:noFill/>
          <a:ln>
            <a:noFill/>
          </a:ln>
        </p:spPr>
        <p:txBody>
          <a:bodyPr spcFirstLastPara="1" wrap="square" lIns="0" tIns="0" rIns="0" bIns="0" anchor="t" anchorCtr="0">
            <a:noAutofit/>
          </a:bodyPr>
          <a:lstStyle/>
          <a:p>
            <a:pPr marL="241300" marR="0" lvl="0" indent="-247650" algn="l" rtl="0">
              <a:lnSpc>
                <a:spcPct val="160000"/>
              </a:lnSpc>
              <a:spcBef>
                <a:spcPts val="0"/>
              </a:spcBef>
              <a:spcAft>
                <a:spcPts val="0"/>
              </a:spcAft>
              <a:buClr>
                <a:srgbClr val="4C4C4D"/>
              </a:buClr>
              <a:buSzPts val="900"/>
              <a:buChar char="•"/>
            </a:pPr>
            <a:r>
              <a:rPr lang="en-US" sz="900" i="0" u="none" strike="noStrike" cap="none">
                <a:solidFill>
                  <a:srgbClr val="4C4C4D"/>
                </a:solidFill>
              </a:rPr>
              <a:t>Focus on F1-score and ROC-AUC metrics</a:t>
            </a:r>
            <a:endParaRPr sz="900" i="0" u="none" strike="noStrike" cap="none"/>
          </a:p>
        </p:txBody>
      </p:sp>
      <p:sp>
        <p:nvSpPr>
          <p:cNvPr id="258" name="Google Shape;258;g376e77c1851_1_5"/>
          <p:cNvSpPr/>
          <p:nvPr/>
        </p:nvSpPr>
        <p:spPr>
          <a:xfrm>
            <a:off x="4278064" y="1136084"/>
            <a:ext cx="1240500" cy="206700"/>
          </a:xfrm>
          <a:prstGeom prst="rect">
            <a:avLst/>
          </a:prstGeom>
          <a:noFill/>
          <a:ln>
            <a:noFill/>
          </a:ln>
        </p:spPr>
        <p:txBody>
          <a:bodyPr spcFirstLastPara="1" wrap="square" lIns="0" tIns="0" rIns="0" bIns="0" anchor="t" anchorCtr="0">
            <a:noAutofit/>
          </a:bodyPr>
          <a:lstStyle/>
          <a:p>
            <a:pPr marL="0" marR="0" lvl="0" indent="0" algn="l" rtl="0">
              <a:lnSpc>
                <a:spcPct val="125806"/>
              </a:lnSpc>
              <a:spcBef>
                <a:spcPts val="0"/>
              </a:spcBef>
              <a:spcAft>
                <a:spcPts val="0"/>
              </a:spcAft>
              <a:buClr>
                <a:srgbClr val="152D47"/>
              </a:buClr>
              <a:buSzPts val="1100"/>
              <a:buFont typeface="Crimson Pro"/>
              <a:buNone/>
            </a:pPr>
            <a:r>
              <a:rPr lang="en-US" sz="1100" i="0" u="none" strike="noStrike" cap="none">
                <a:solidFill>
                  <a:srgbClr val="152D47"/>
                </a:solidFill>
              </a:rPr>
              <a:t>EDA Framework</a:t>
            </a:r>
            <a:endParaRPr sz="1100" i="0" u="none" strike="noStrike" cap="none"/>
          </a:p>
        </p:txBody>
      </p:sp>
      <p:sp>
        <p:nvSpPr>
          <p:cNvPr id="259" name="Google Shape;259;g376e77c1851_1_5"/>
          <p:cNvSpPr/>
          <p:nvPr/>
        </p:nvSpPr>
        <p:spPr>
          <a:xfrm>
            <a:off x="4873375" y="1623852"/>
            <a:ext cx="3034200" cy="206700"/>
          </a:xfrm>
          <a:prstGeom prst="rect">
            <a:avLst/>
          </a:prstGeom>
          <a:noFill/>
          <a:ln>
            <a:noFill/>
          </a:ln>
        </p:spPr>
        <p:txBody>
          <a:bodyPr spcFirstLastPara="1" wrap="square" lIns="0" tIns="0" rIns="0" bIns="0" anchor="t" anchorCtr="0">
            <a:noAutofit/>
          </a:bodyPr>
          <a:lstStyle/>
          <a:p>
            <a:pPr marL="0" marR="0" lvl="0" indent="0" algn="l" rtl="0">
              <a:lnSpc>
                <a:spcPct val="125806"/>
              </a:lnSpc>
              <a:spcBef>
                <a:spcPts val="0"/>
              </a:spcBef>
              <a:spcAft>
                <a:spcPts val="0"/>
              </a:spcAft>
              <a:buClr>
                <a:srgbClr val="4C4C4D"/>
              </a:buClr>
              <a:buSzPts val="1100"/>
              <a:buFont typeface="Crimson Pro"/>
              <a:buNone/>
            </a:pPr>
            <a:r>
              <a:rPr lang="en-US" sz="1100">
                <a:solidFill>
                  <a:srgbClr val="4C4C4D"/>
                </a:solidFill>
              </a:rPr>
              <a:t>Handling Outliers and </a:t>
            </a:r>
            <a:r>
              <a:rPr lang="en-US" sz="1100" i="0" u="none" strike="noStrike" cap="none">
                <a:solidFill>
                  <a:srgbClr val="4C4C4D"/>
                </a:solidFill>
              </a:rPr>
              <a:t>Missing Values</a:t>
            </a:r>
            <a:endParaRPr sz="1100" i="0" u="none" strike="noStrike" cap="none"/>
          </a:p>
        </p:txBody>
      </p:sp>
      <p:sp>
        <p:nvSpPr>
          <p:cNvPr id="260" name="Google Shape;260;g376e77c1851_1_5"/>
          <p:cNvSpPr/>
          <p:nvPr/>
        </p:nvSpPr>
        <p:spPr>
          <a:xfrm>
            <a:off x="4873377" y="1962774"/>
            <a:ext cx="3779400" cy="211800"/>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4C4C4D"/>
              </a:buClr>
              <a:buSzPts val="900"/>
              <a:buFont typeface="Heebo"/>
              <a:buNone/>
            </a:pPr>
            <a:r>
              <a:rPr lang="en-US" sz="1000" i="0" u="none" strike="noStrike" cap="none">
                <a:solidFill>
                  <a:srgbClr val="4C4C4D"/>
                </a:solidFill>
              </a:rPr>
              <a:t>Identify and handle missing data points</a:t>
            </a:r>
            <a:endParaRPr sz="1000" i="0" u="none" strike="noStrike" cap="none"/>
          </a:p>
        </p:txBody>
      </p:sp>
      <p:sp>
        <p:nvSpPr>
          <p:cNvPr id="261" name="Google Shape;261;g376e77c1851_1_5"/>
          <p:cNvSpPr/>
          <p:nvPr/>
        </p:nvSpPr>
        <p:spPr>
          <a:xfrm>
            <a:off x="4873399" y="2934400"/>
            <a:ext cx="1850700" cy="206700"/>
          </a:xfrm>
          <a:prstGeom prst="rect">
            <a:avLst/>
          </a:prstGeom>
          <a:noFill/>
          <a:ln>
            <a:noFill/>
          </a:ln>
        </p:spPr>
        <p:txBody>
          <a:bodyPr spcFirstLastPara="1" wrap="square" lIns="0" tIns="0" rIns="0" bIns="0" anchor="t" anchorCtr="0">
            <a:noAutofit/>
          </a:bodyPr>
          <a:lstStyle/>
          <a:p>
            <a:pPr marL="0" marR="0" lvl="0" indent="0" algn="l" rtl="0">
              <a:lnSpc>
                <a:spcPct val="125806"/>
              </a:lnSpc>
              <a:spcBef>
                <a:spcPts val="0"/>
              </a:spcBef>
              <a:spcAft>
                <a:spcPts val="0"/>
              </a:spcAft>
              <a:buClr>
                <a:srgbClr val="4C4C4D"/>
              </a:buClr>
              <a:buSzPts val="1100"/>
              <a:buFont typeface="Crimson Pro"/>
              <a:buNone/>
            </a:pPr>
            <a:r>
              <a:rPr lang="en-US" sz="1100" i="0" u="none" strike="noStrike" cap="none">
                <a:solidFill>
                  <a:srgbClr val="4C4C4D"/>
                </a:solidFill>
              </a:rPr>
              <a:t>Feature Engineering</a:t>
            </a:r>
            <a:endParaRPr sz="1100" i="0" u="none" strike="noStrike" cap="none"/>
          </a:p>
        </p:txBody>
      </p:sp>
      <p:sp>
        <p:nvSpPr>
          <p:cNvPr id="262" name="Google Shape;262;g376e77c1851_1_5"/>
          <p:cNvSpPr/>
          <p:nvPr/>
        </p:nvSpPr>
        <p:spPr>
          <a:xfrm>
            <a:off x="4873402" y="3189793"/>
            <a:ext cx="3779400" cy="211800"/>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4C4C4D"/>
              </a:buClr>
              <a:buSzPts val="900"/>
              <a:buFont typeface="Heebo"/>
              <a:buNone/>
            </a:pPr>
            <a:r>
              <a:rPr lang="en-US" sz="1000" i="0" u="none" strike="noStrike" cap="none">
                <a:solidFill>
                  <a:srgbClr val="4C4C4D"/>
                </a:solidFill>
              </a:rPr>
              <a:t>Create new predictive variables</a:t>
            </a:r>
            <a:endParaRPr sz="1000" i="0" u="none" strike="noStrike" cap="none"/>
          </a:p>
        </p:txBody>
      </p:sp>
      <p:sp>
        <p:nvSpPr>
          <p:cNvPr id="263" name="Google Shape;263;g376e77c1851_1_5"/>
          <p:cNvSpPr txBox="1">
            <a:spLocks noGrp="1"/>
          </p:cNvSpPr>
          <p:nvPr>
            <p:ph type="title"/>
          </p:nvPr>
        </p:nvSpPr>
        <p:spPr>
          <a:xfrm>
            <a:off x="304288" y="89295"/>
            <a:ext cx="8229600" cy="654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800"/>
              <a:buFont typeface="Arial"/>
              <a:buNone/>
            </a:pPr>
            <a:r>
              <a:rPr lang="en-US" sz="2800"/>
              <a:t>EDA Framework &amp; Class Imbalance</a:t>
            </a:r>
            <a:endParaRPr/>
          </a:p>
        </p:txBody>
      </p:sp>
      <p:cxnSp>
        <p:nvCxnSpPr>
          <p:cNvPr id="264" name="Google Shape;264;g376e77c1851_1_5"/>
          <p:cNvCxnSpPr/>
          <p:nvPr/>
        </p:nvCxnSpPr>
        <p:spPr>
          <a:xfrm>
            <a:off x="209861" y="206908"/>
            <a:ext cx="0" cy="419700"/>
          </a:xfrm>
          <a:prstGeom prst="straightConnector1">
            <a:avLst/>
          </a:prstGeom>
          <a:noFill/>
          <a:ln w="25400" cap="flat" cmpd="sng">
            <a:solidFill>
              <a:srgbClr val="C00000"/>
            </a:solidFill>
            <a:prstDash val="solid"/>
            <a:round/>
            <a:headEnd type="none" w="sm" len="sm"/>
            <a:tailEnd type="none" w="sm" len="sm"/>
          </a:ln>
          <a:effectLst>
            <a:outerShdw blurRad="40000" dist="20000" dir="5400000" rotWithShape="0">
              <a:srgbClr val="000000">
                <a:alpha val="37650"/>
              </a:srgbClr>
            </a:outerShdw>
          </a:effectLst>
        </p:spPr>
      </p:cxnSp>
      <p:pic>
        <p:nvPicPr>
          <p:cNvPr id="265" name="Google Shape;265;g376e77c1851_1_5"/>
          <p:cNvPicPr preferRelativeResize="0"/>
          <p:nvPr/>
        </p:nvPicPr>
        <p:blipFill>
          <a:blip r:embed="rId3">
            <a:alphaModFix/>
          </a:blip>
          <a:stretch>
            <a:fillRect/>
          </a:stretch>
        </p:blipFill>
        <p:spPr>
          <a:xfrm>
            <a:off x="4244057" y="1590135"/>
            <a:ext cx="496100" cy="469284"/>
          </a:xfrm>
          <a:prstGeom prst="rect">
            <a:avLst/>
          </a:prstGeom>
          <a:noFill/>
          <a:ln>
            <a:noFill/>
          </a:ln>
        </p:spPr>
      </p:pic>
      <p:pic>
        <p:nvPicPr>
          <p:cNvPr id="266" name="Google Shape;266;g376e77c1851_1_5"/>
          <p:cNvPicPr preferRelativeResize="0"/>
          <p:nvPr/>
        </p:nvPicPr>
        <p:blipFill>
          <a:blip r:embed="rId4">
            <a:alphaModFix/>
          </a:blip>
          <a:stretch>
            <a:fillRect/>
          </a:stretch>
        </p:blipFill>
        <p:spPr>
          <a:xfrm>
            <a:off x="4205463" y="2905343"/>
            <a:ext cx="493776" cy="466344"/>
          </a:xfrm>
          <a:prstGeom prst="rect">
            <a:avLst/>
          </a:prstGeom>
          <a:noFill/>
          <a:ln>
            <a:noFill/>
          </a:ln>
        </p:spPr>
      </p:pic>
      <p:pic>
        <p:nvPicPr>
          <p:cNvPr id="267" name="Google Shape;267;g376e77c1851_1_5" descr="Hand-drawn infographic set featuring charts and graphs. Sketch-style diagrams illustrating business and financial data, progress analytics, and cartoon-style visual reports. Vector EPS10 (Provided by Getty Images)"/>
          <p:cNvPicPr preferRelativeResize="0"/>
          <p:nvPr/>
        </p:nvPicPr>
        <p:blipFill rotWithShape="1">
          <a:blip r:embed="rId5">
            <a:alphaModFix/>
          </a:blip>
          <a:srcRect l="22131" r="22136"/>
          <a:stretch/>
        </p:blipFill>
        <p:spPr>
          <a:xfrm>
            <a:off x="4245200" y="2249223"/>
            <a:ext cx="444406" cy="419700"/>
          </a:xfrm>
          <a:prstGeom prst="rect">
            <a:avLst/>
          </a:prstGeom>
          <a:noFill/>
          <a:ln>
            <a:noFill/>
          </a:ln>
        </p:spPr>
      </p:pic>
      <p:sp>
        <p:nvSpPr>
          <p:cNvPr id="268" name="Google Shape;268;g376e77c1851_1_5"/>
          <p:cNvSpPr/>
          <p:nvPr/>
        </p:nvSpPr>
        <p:spPr>
          <a:xfrm>
            <a:off x="4873399" y="2279125"/>
            <a:ext cx="1850700" cy="206700"/>
          </a:xfrm>
          <a:prstGeom prst="rect">
            <a:avLst/>
          </a:prstGeom>
          <a:noFill/>
          <a:ln>
            <a:noFill/>
          </a:ln>
        </p:spPr>
        <p:txBody>
          <a:bodyPr spcFirstLastPara="1" wrap="square" lIns="0" tIns="0" rIns="0" bIns="0" anchor="t" anchorCtr="0">
            <a:noAutofit/>
          </a:bodyPr>
          <a:lstStyle/>
          <a:p>
            <a:pPr marL="0" marR="0" lvl="0" indent="0" algn="l" rtl="0">
              <a:lnSpc>
                <a:spcPct val="125806"/>
              </a:lnSpc>
              <a:spcBef>
                <a:spcPts val="0"/>
              </a:spcBef>
              <a:spcAft>
                <a:spcPts val="0"/>
              </a:spcAft>
              <a:buClr>
                <a:srgbClr val="4C4C4D"/>
              </a:buClr>
              <a:buSzPts val="1100"/>
              <a:buFont typeface="Crimson Pro"/>
              <a:buNone/>
            </a:pPr>
            <a:r>
              <a:rPr lang="en-US" sz="1100">
                <a:solidFill>
                  <a:srgbClr val="4C4C4D"/>
                </a:solidFill>
              </a:rPr>
              <a:t>Exploratory Analysis</a:t>
            </a:r>
            <a:endParaRPr sz="1100" i="0" u="none" strike="noStrike" cap="none"/>
          </a:p>
        </p:txBody>
      </p:sp>
      <p:sp>
        <p:nvSpPr>
          <p:cNvPr id="269" name="Google Shape;269;g376e77c1851_1_5"/>
          <p:cNvSpPr/>
          <p:nvPr/>
        </p:nvSpPr>
        <p:spPr>
          <a:xfrm>
            <a:off x="4873377" y="2604218"/>
            <a:ext cx="3779400" cy="211800"/>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4C4C4D"/>
              </a:buClr>
              <a:buSzPts val="900"/>
              <a:buFont typeface="Heebo"/>
              <a:buNone/>
            </a:pPr>
            <a:r>
              <a:rPr lang="en-US" sz="1000">
                <a:solidFill>
                  <a:srgbClr val="4C4C4D"/>
                </a:solidFill>
              </a:rPr>
              <a:t>Analysis and Insights</a:t>
            </a:r>
            <a:endParaRPr sz="1000" i="0" u="none" strike="noStrike" cap="none"/>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3862</Words>
  <Application>Microsoft Office PowerPoint</Application>
  <PresentationFormat>On-screen Show (4:3)</PresentationFormat>
  <Paragraphs>620</Paragraphs>
  <Slides>31</Slides>
  <Notes>31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Crimson Pro</vt:lpstr>
      <vt:lpstr>Heebo</vt:lpstr>
      <vt:lpstr>Calibri</vt:lpstr>
      <vt:lpstr>Roboto Mono</vt:lpstr>
      <vt:lpstr>Arial</vt:lpstr>
      <vt:lpstr>Times New Roman</vt:lpstr>
      <vt:lpstr>Office Theme</vt:lpstr>
      <vt:lpstr>Office Theme</vt:lpstr>
      <vt:lpstr>PulseCheck Instant, Explainable Credit Risk Scoring</vt:lpstr>
      <vt:lpstr>Agenda</vt:lpstr>
      <vt:lpstr>Problem Statement</vt:lpstr>
      <vt:lpstr>Literature Survey</vt:lpstr>
      <vt:lpstr>Data - The foundation </vt:lpstr>
      <vt:lpstr>Understanding the Dataset Structure</vt:lpstr>
      <vt:lpstr>PowerPoint Presentation</vt:lpstr>
      <vt:lpstr>PowerPoint Presentation</vt:lpstr>
      <vt:lpstr>EDA Framework &amp; Class Imbalance</vt:lpstr>
      <vt:lpstr>Outliers</vt:lpstr>
      <vt:lpstr>Correlation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Takeaways &amp; Next Steps</vt:lpstr>
      <vt:lpstr>PowerPoint Presentation</vt:lpstr>
      <vt:lpstr>Real-World Application &amp; Model Selection</vt:lpstr>
      <vt:lpstr>Model 1: Logistic Regression &amp; Results</vt:lpstr>
      <vt:lpstr>Model 2: Support Vector Machine (SVM)</vt:lpstr>
      <vt:lpstr>Model 3: 1D CNN  &amp; Results</vt:lpstr>
      <vt:lpstr>Model 4: Artificial Neural Networks &amp; Results</vt:lpstr>
      <vt:lpstr>Model 5: LightGBM &amp; Results</vt:lpstr>
      <vt:lpstr>Model 6: XGBoost &amp; Results</vt:lpstr>
      <vt:lpstr>Model 6.5: Stacking Ensemble (LightGBM &amp; XGBoost)</vt:lpstr>
      <vt:lpstr>Model Comparison &amp; Summary</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Lina El Husseini</dc:creator>
  <cp:lastModifiedBy>Pravin Kumar</cp:lastModifiedBy>
  <cp:revision>1</cp:revision>
  <dcterms:created xsi:type="dcterms:W3CDTF">2013-01-27T09:14:16Z</dcterms:created>
  <dcterms:modified xsi:type="dcterms:W3CDTF">2025-08-31T14:08:11Z</dcterms:modified>
</cp:coreProperties>
</file>