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E8AB1-7538-4B79-877A-139CCC216809}" type="datetimeFigureOut">
              <a:rPr lang="en-IN" smtClean="0"/>
              <a:t>20-05-2022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844FC-7885-4FDD-9DDE-D5148E27BAC2}" type="slidenum">
              <a:rPr lang="en-IN" smtClean="0"/>
              <a:t>‹#›</a:t>
            </a:fld>
            <a:endParaRPr lang="en-IN"/>
          </a:p>
        </p:txBody>
      </p:sp>
    </p:spTree>
    <p:extLst>
      <p:ext uri="{BB962C8B-B14F-4D97-AF65-F5344CB8AC3E}">
        <p14:creationId xmlns:p14="http://schemas.microsoft.com/office/powerpoint/2010/main" val="108633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3844FC-7885-4FDD-9DDE-D5148E27BAC2}" type="slidenum">
              <a:rPr lang="en-IN" smtClean="0"/>
              <a:t>1</a:t>
            </a:fld>
            <a:endParaRPr lang="en-IN"/>
          </a:p>
        </p:txBody>
      </p:sp>
    </p:spTree>
    <p:extLst>
      <p:ext uri="{BB962C8B-B14F-4D97-AF65-F5344CB8AC3E}">
        <p14:creationId xmlns:p14="http://schemas.microsoft.com/office/powerpoint/2010/main" val="297952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4354B92-8304-4B22-9061-4556CF5D4CB9}" type="datetime1">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27695209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13156-DB53-4C66-9252-01C3B11B8951}" type="datetime1">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83747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B4A8E-7F20-4DE8-B87B-B332C1C23DC3}" type="datetime1">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239260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16464-4517-4C56-B09E-90A5A95A2BFF}" type="datetime1">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40100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22D46B8-F267-40D9-BF46-564F8540C946}" type="datetime1">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992570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0D98FD-23E1-41EE-AF1B-42E5756A9E44}" type="datetime1">
              <a:rPr lang="en-IN" smtClean="0"/>
              <a:t>20-05-2022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73801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F76A701-B777-407F-AC8E-09A9B3DBDA47}" type="datetime1">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1759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F1B82-2CEC-4713-B3A7-526B78AA1457}" type="datetime1">
              <a:rPr lang="en-IN" smtClean="0"/>
              <a:t>20-05-2022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52332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F10D4-BE45-4650-A305-429238FE5E5D}" type="datetime1">
              <a:rPr lang="en-IN" smtClean="0"/>
              <a:t>20-05-2022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41264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2FB11D8-CAD4-4FEB-9530-083508E177B8}" type="datetime1">
              <a:rPr lang="en-IN" smtClean="0"/>
              <a:t>20-05-2022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78809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6BB75FF-955C-4241-9887-224F7460871B}" type="datetime1">
              <a:rPr lang="en-IN" smtClean="0"/>
              <a:t>20-05-2022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64872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3E6F4C-5277-4460-BD20-17804B88A6CF}" type="datetime1">
              <a:rPr lang="en-IN" smtClean="0"/>
              <a:t>20-05-2022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89C2E9D-1E70-452B-8228-F2D7F4867990}" type="slidenum">
              <a:rPr lang="en-IN" smtClean="0"/>
              <a:t>‹#›</a:t>
            </a:fld>
            <a:endParaRPr lang="en-IN"/>
          </a:p>
        </p:txBody>
      </p:sp>
    </p:spTree>
    <p:extLst>
      <p:ext uri="{BB962C8B-B14F-4D97-AF65-F5344CB8AC3E}">
        <p14:creationId xmlns:p14="http://schemas.microsoft.com/office/powerpoint/2010/main" val="3113066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Deep_learning" TargetMode="External"/><Relationship Id="rId2" Type="http://schemas.openxmlformats.org/officeDocument/2006/relationships/hyperlink" Target="https://www.ijrte.org/wp-content/uploads/papers/v7i4s/E1917017519.pdf" TargetMode="External"/><Relationship Id="rId1" Type="http://schemas.openxmlformats.org/officeDocument/2006/relationships/slideLayout" Target="../slideLayouts/slideLayout2.xml"/><Relationship Id="rId5" Type="http://schemas.openxmlformats.org/officeDocument/2006/relationships/hyperlink" Target="https://smartlaboratory.org/ravdess/" TargetMode="External"/><Relationship Id="rId4" Type="http://schemas.openxmlformats.org/officeDocument/2006/relationships/hyperlink" Target="https://ieeexplore.ieee.org/abstract/document/880518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3151DB-E4FC-4CCE-B592-964976DA8512}"/>
              </a:ext>
            </a:extLst>
          </p:cNvPr>
          <p:cNvSpPr>
            <a:spLocks noGrp="1"/>
          </p:cNvSpPr>
          <p:nvPr>
            <p:ph type="subTitle" idx="1"/>
          </p:nvPr>
        </p:nvSpPr>
        <p:spPr>
          <a:xfrm>
            <a:off x="0" y="5410640"/>
            <a:ext cx="6801612" cy="1239894"/>
          </a:xfrm>
        </p:spPr>
        <p:txBody>
          <a:bodyPr/>
          <a:lstStyle/>
          <a:p>
            <a:pPr algn="l"/>
            <a:r>
              <a:rPr lang="en-IN" dirty="0">
                <a:solidFill>
                  <a:srgbClr val="002060"/>
                </a:solidFill>
                <a:latin typeface="Times New Roman" panose="02020603050405020304" pitchFamily="18" charset="0"/>
                <a:cs typeface="Times New Roman" panose="02020603050405020304" pitchFamily="18" charset="0"/>
              </a:rPr>
              <a:t>Under the guidance of </a:t>
            </a:r>
          </a:p>
          <a:p>
            <a:pPr algn="l"/>
            <a:r>
              <a:rPr lang="en-IN" dirty="0">
                <a:solidFill>
                  <a:srgbClr val="002060"/>
                </a:solidFill>
                <a:latin typeface="Times New Roman" panose="02020603050405020304" pitchFamily="18" charset="0"/>
                <a:cs typeface="Times New Roman" panose="02020603050405020304" pitchFamily="18" charset="0"/>
              </a:rPr>
              <a:t>                                  Miss. P. D. </a:t>
            </a:r>
            <a:r>
              <a:rPr lang="en-IN" dirty="0" err="1">
                <a:solidFill>
                  <a:srgbClr val="002060"/>
                </a:solidFill>
                <a:latin typeface="Times New Roman" panose="02020603050405020304" pitchFamily="18" charset="0"/>
                <a:cs typeface="Times New Roman" panose="02020603050405020304" pitchFamily="18" charset="0"/>
              </a:rPr>
              <a:t>Lanjewar</a:t>
            </a:r>
            <a:endParaRPr lang="en-IN" dirty="0">
              <a:solidFill>
                <a:srgbClr val="002060"/>
              </a:solidFill>
            </a:endParaRPr>
          </a:p>
        </p:txBody>
      </p:sp>
      <p:sp>
        <p:nvSpPr>
          <p:cNvPr id="5" name="TextBox 4">
            <a:extLst>
              <a:ext uri="{FF2B5EF4-FFF2-40B4-BE49-F238E27FC236}">
                <a16:creationId xmlns:a16="http://schemas.microsoft.com/office/drawing/2014/main" id="{EE6C8159-A13B-47E8-957A-8A206E7E88BF}"/>
              </a:ext>
            </a:extLst>
          </p:cNvPr>
          <p:cNvSpPr txBox="1"/>
          <p:nvPr/>
        </p:nvSpPr>
        <p:spPr>
          <a:xfrm>
            <a:off x="2030975" y="232213"/>
            <a:ext cx="8130049" cy="2477088"/>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Walchand College of Engineering </a:t>
            </a:r>
          </a:p>
          <a:p>
            <a:pPr algn="ctr"/>
            <a:r>
              <a:rPr lang="en-US" sz="2000" b="1" i="1" dirty="0">
                <a:solidFill>
                  <a:srgbClr val="FF0000"/>
                </a:solidFill>
                <a:latin typeface="Times New Roman" panose="02020603050405020304" pitchFamily="18" charset="0"/>
                <a:cs typeface="Times New Roman" panose="02020603050405020304" pitchFamily="18" charset="0"/>
              </a:rPr>
              <a:t>(Government Aided Autonomous Institution)</a:t>
            </a:r>
          </a:p>
          <a:p>
            <a:pPr algn="ctr"/>
            <a:r>
              <a:rPr lang="en-US" sz="2800" b="1" dirty="0">
                <a:solidFill>
                  <a:srgbClr val="FF0000"/>
                </a:solidFill>
                <a:latin typeface="Times New Roman" panose="02020603050405020304" pitchFamily="18" charset="0"/>
                <a:cs typeface="Times New Roman" panose="02020603050405020304" pitchFamily="18" charset="0"/>
              </a:rPr>
              <a:t>Vishrambag, Sangli, 416415</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Department of Computer Science &amp; Engineering</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Presentation on </a:t>
            </a:r>
            <a:endParaRPr lang="en-IN" sz="2800" dirty="0">
              <a:solidFill>
                <a:srgbClr val="00206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57FF791-7319-4D9E-AA5B-58F40314CDE4}"/>
              </a:ext>
            </a:extLst>
          </p:cNvPr>
          <p:cNvGrpSpPr/>
          <p:nvPr/>
        </p:nvGrpSpPr>
        <p:grpSpPr>
          <a:xfrm>
            <a:off x="324465" y="232213"/>
            <a:ext cx="1706510" cy="1581838"/>
            <a:chOff x="3674960" y="2718211"/>
            <a:chExt cx="1582726" cy="1647334"/>
          </a:xfrm>
        </p:grpSpPr>
        <p:pic>
          <p:nvPicPr>
            <p:cNvPr id="7" name="Picture 2" descr="Z:\Downloads\WCE Logo All Red.png">
              <a:extLst>
                <a:ext uri="{FF2B5EF4-FFF2-40B4-BE49-F238E27FC236}">
                  <a16:creationId xmlns:a16="http://schemas.microsoft.com/office/drawing/2014/main" id="{39FD1657-2378-457C-A721-82C2C53E6A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4960" y="2718211"/>
              <a:ext cx="1582726" cy="13588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0E38F9-1B2B-4830-A79E-30AC428BC9B4}"/>
                </a:ext>
              </a:extLst>
            </p:cNvPr>
            <p:cNvSpPr txBox="1"/>
            <p:nvPr/>
          </p:nvSpPr>
          <p:spPr>
            <a:xfrm>
              <a:off x="4139953" y="3923764"/>
              <a:ext cx="715625" cy="441781"/>
            </a:xfrm>
            <a:prstGeom prst="rect">
              <a:avLst/>
            </a:prstGeom>
            <a:noFill/>
          </p:spPr>
          <p:txBody>
            <a:bodyPr wrap="none" rtlCol="0">
              <a:spAutoFit/>
            </a:bodyPr>
            <a:lstStyle/>
            <a:p>
              <a:r>
                <a:rPr lang="en-US" sz="1934">
                  <a:solidFill>
                    <a:srgbClr val="FF0000"/>
                  </a:solidFill>
                </a:rPr>
                <a:t>1947</a:t>
              </a:r>
            </a:p>
          </p:txBody>
        </p:sp>
      </p:grpSp>
      <p:sp>
        <p:nvSpPr>
          <p:cNvPr id="9" name="Subtitle 2">
            <a:extLst>
              <a:ext uri="{FF2B5EF4-FFF2-40B4-BE49-F238E27FC236}">
                <a16:creationId xmlns:a16="http://schemas.microsoft.com/office/drawing/2014/main" id="{C22776B3-8F2E-4489-9C62-29E6DE717D86}"/>
              </a:ext>
            </a:extLst>
          </p:cNvPr>
          <p:cNvSpPr txBox="1">
            <a:spLocks/>
          </p:cNvSpPr>
          <p:nvPr/>
        </p:nvSpPr>
        <p:spPr>
          <a:xfrm>
            <a:off x="6095997" y="4978487"/>
            <a:ext cx="6801612" cy="1715864"/>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dirty="0">
                <a:solidFill>
                  <a:srgbClr val="002060"/>
                </a:solidFill>
                <a:latin typeface="Times New Roman" panose="02020603050405020304" pitchFamily="18" charset="0"/>
                <a:cs typeface="Times New Roman" panose="02020603050405020304" pitchFamily="18" charset="0"/>
              </a:rPr>
              <a:t>Team Members:</a:t>
            </a:r>
          </a:p>
          <a:p>
            <a:pPr algn="just"/>
            <a:r>
              <a:rPr lang="en-IN" dirty="0">
                <a:solidFill>
                  <a:srgbClr val="002060"/>
                </a:solidFill>
                <a:latin typeface="Times New Roman" panose="02020603050405020304" pitchFamily="18" charset="0"/>
                <a:cs typeface="Times New Roman" panose="02020603050405020304" pitchFamily="18" charset="0"/>
              </a:rPr>
              <a:t>	2019BTECS00084 : </a:t>
            </a:r>
            <a:r>
              <a:rPr lang="en-US" dirty="0">
                <a:solidFill>
                  <a:srgbClr val="002060"/>
                </a:solidFill>
                <a:latin typeface="Times New Roman" panose="02020603050405020304" pitchFamily="18" charset="0"/>
                <a:cs typeface="Times New Roman" panose="02020603050405020304" pitchFamily="18" charset="0"/>
              </a:rPr>
              <a:t>Pravin Santosh Lokhande</a:t>
            </a:r>
            <a:endParaRPr lang="en-US" dirty="0">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	2019BTECS00103 : Pratik Babaso Chougule</a:t>
            </a:r>
            <a:endParaRPr lang="en-IN" dirty="0">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	2019BTECS00104 : Omkar Sharad Patil</a:t>
            </a:r>
          </a:p>
          <a:p>
            <a:pPr algn="l"/>
            <a:endParaRPr lang="en-IN" dirty="0">
              <a:solidFill>
                <a:srgbClr val="002060"/>
              </a:solidFill>
              <a:latin typeface="Times New Roman" panose="02020603050405020304" pitchFamily="18" charset="0"/>
              <a:cs typeface="Times New Roman" panose="02020603050405020304" pitchFamily="18" charset="0"/>
            </a:endParaRPr>
          </a:p>
          <a:p>
            <a:pPr marL="457200" indent="-457200">
              <a:buAutoNum type="arabicPeriod"/>
            </a:pP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
        <p:nvSpPr>
          <p:cNvPr id="11" name="TextBox 10">
            <a:extLst>
              <a:ext uri="{FF2B5EF4-FFF2-40B4-BE49-F238E27FC236}">
                <a16:creationId xmlns:a16="http://schemas.microsoft.com/office/drawing/2014/main" id="{F1580E3A-3477-4E76-9B86-685AD2455D8D}"/>
              </a:ext>
            </a:extLst>
          </p:cNvPr>
          <p:cNvSpPr txBox="1"/>
          <p:nvPr/>
        </p:nvSpPr>
        <p:spPr>
          <a:xfrm>
            <a:off x="2410546" y="2902541"/>
            <a:ext cx="7370905" cy="707886"/>
          </a:xfrm>
          <a:prstGeom prst="rect">
            <a:avLst/>
          </a:prstGeom>
          <a:noFill/>
        </p:spPr>
        <p:txBody>
          <a:bodyPr wrap="square">
            <a:spAutoFit/>
          </a:bodyPr>
          <a:lstStyle/>
          <a:p>
            <a:pPr algn="ctr"/>
            <a:r>
              <a:rPr lang="en-IN" sz="4000" i="1" dirty="0">
                <a:solidFill>
                  <a:srgbClr val="002060"/>
                </a:solidFill>
                <a:latin typeface="Times New Roman" panose="02020603050405020304" pitchFamily="18" charset="0"/>
                <a:cs typeface="Times New Roman" panose="02020603050405020304" pitchFamily="18" charset="0"/>
              </a:rPr>
              <a:t>“Speech Emotion Recognition”</a:t>
            </a:r>
            <a:endParaRPr lang="en-IN" sz="4000" i="1" dirty="0">
              <a:solidFill>
                <a:srgbClr val="002060"/>
              </a:solidFill>
            </a:endParaRPr>
          </a:p>
        </p:txBody>
      </p:sp>
      <p:sp>
        <p:nvSpPr>
          <p:cNvPr id="12" name="TextBox 11">
            <a:extLst>
              <a:ext uri="{FF2B5EF4-FFF2-40B4-BE49-F238E27FC236}">
                <a16:creationId xmlns:a16="http://schemas.microsoft.com/office/drawing/2014/main" id="{A1D4FF45-61AD-40C3-9BEC-5E535A7B2BB3}"/>
              </a:ext>
            </a:extLst>
          </p:cNvPr>
          <p:cNvSpPr txBox="1"/>
          <p:nvPr/>
        </p:nvSpPr>
        <p:spPr>
          <a:xfrm>
            <a:off x="2410545" y="4169425"/>
            <a:ext cx="7370905" cy="400110"/>
          </a:xfrm>
          <a:prstGeom prst="rect">
            <a:avLst/>
          </a:prstGeom>
          <a:noFill/>
        </p:spPr>
        <p:txBody>
          <a:bodyPr wrap="square">
            <a:spAutoFit/>
          </a:bodyPr>
          <a:lstStyle/>
          <a:p>
            <a:pPr algn="ctr"/>
            <a:r>
              <a:rPr lang="en-IN" sz="2000" i="1" dirty="0">
                <a:solidFill>
                  <a:srgbClr val="002060"/>
                </a:solidFill>
                <a:latin typeface="Times New Roman" panose="02020603050405020304" pitchFamily="18" charset="0"/>
                <a:cs typeface="Times New Roman" panose="02020603050405020304" pitchFamily="18" charset="0"/>
              </a:rPr>
              <a:t>AY:2021-22</a:t>
            </a:r>
            <a:endParaRPr lang="en-IN" sz="2000" i="1" dirty="0">
              <a:solidFill>
                <a:srgbClr val="002060"/>
              </a:solidFill>
            </a:endParaRPr>
          </a:p>
        </p:txBody>
      </p:sp>
      <p:sp>
        <p:nvSpPr>
          <p:cNvPr id="13" name="TextBox 12">
            <a:extLst>
              <a:ext uri="{FF2B5EF4-FFF2-40B4-BE49-F238E27FC236}">
                <a16:creationId xmlns:a16="http://schemas.microsoft.com/office/drawing/2014/main" id="{7420F225-250C-477F-B902-6D77F0858113}"/>
              </a:ext>
            </a:extLst>
          </p:cNvPr>
          <p:cNvSpPr txBox="1"/>
          <p:nvPr/>
        </p:nvSpPr>
        <p:spPr>
          <a:xfrm>
            <a:off x="0" y="6382839"/>
            <a:ext cx="7370905" cy="400110"/>
          </a:xfrm>
          <a:prstGeom prst="rect">
            <a:avLst/>
          </a:prstGeom>
          <a:noFill/>
        </p:spPr>
        <p:txBody>
          <a:bodyPr wrap="square">
            <a:spAutoFit/>
          </a:bodyPr>
          <a:lstStyle/>
          <a:p>
            <a:r>
              <a:rPr lang="en-IN" sz="2000" i="1" dirty="0">
                <a:solidFill>
                  <a:srgbClr val="002060"/>
                </a:solidFill>
                <a:latin typeface="Times New Roman" panose="02020603050405020304" pitchFamily="18" charset="0"/>
                <a:cs typeface="Times New Roman" panose="02020603050405020304" pitchFamily="18" charset="0"/>
              </a:rPr>
              <a:t>Date: 25/02/22</a:t>
            </a:r>
            <a:endParaRPr lang="en-IN" sz="2000" i="1" dirty="0">
              <a:solidFill>
                <a:srgbClr val="002060"/>
              </a:solidFill>
            </a:endParaRPr>
          </a:p>
        </p:txBody>
      </p:sp>
    </p:spTree>
    <p:extLst>
      <p:ext uri="{BB962C8B-B14F-4D97-AF65-F5344CB8AC3E}">
        <p14:creationId xmlns:p14="http://schemas.microsoft.com/office/powerpoint/2010/main" val="95032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fontScale="90000"/>
          </a:bodyPr>
          <a:lstStyle/>
          <a:p>
            <a:pPr algn="l"/>
            <a:r>
              <a:rPr lang="en" sz="3100" dirty="0">
                <a:solidFill>
                  <a:srgbClr val="002060"/>
                </a:solidFill>
                <a:latin typeface="Times New Roman" panose="02020603050405020304" pitchFamily="18" charset="0"/>
                <a:cs typeface="Times New Roman" panose="02020603050405020304" pitchFamily="18" charset="0"/>
              </a:rPr>
              <a:t>Conclusion </a:t>
            </a:r>
            <a:br>
              <a:rPr lang="en" sz="3200" dirty="0">
                <a:solidFill>
                  <a:srgbClr val="002060"/>
                </a:solidFill>
                <a:latin typeface="+mn-lt"/>
              </a:rPr>
            </a:br>
            <a:r>
              <a:rPr lang="en" sz="3200" dirty="0">
                <a:solidFill>
                  <a:srgbClr val="002060"/>
                </a:solidFill>
                <a:latin typeface="+mn-lt"/>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Deep learning can be used effectively to predict the emotions of the users.</a:t>
            </a:r>
          </a:p>
          <a:p>
            <a:pPr algn="just">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This model will be beneficiary in certain sectors and will be user-friendly.</a:t>
            </a:r>
          </a:p>
          <a:p>
            <a:pPr algn="just">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Using the proposed model, we can classify number of emotions.</a:t>
            </a:r>
          </a:p>
          <a:p>
            <a:pPr algn="just">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It’s efficiency can be increased by using more precise DNN architecture.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10</a:t>
            </a:fld>
            <a:endParaRPr lang="en-IN"/>
          </a:p>
        </p:txBody>
      </p:sp>
    </p:spTree>
    <p:extLst>
      <p:ext uri="{BB962C8B-B14F-4D97-AF65-F5344CB8AC3E}">
        <p14:creationId xmlns:p14="http://schemas.microsoft.com/office/powerpoint/2010/main" val="390772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fontScale="90000"/>
          </a:bodyPr>
          <a:lstStyle/>
          <a:p>
            <a:pPr algn="l"/>
            <a:r>
              <a:rPr lang="en" sz="3100" dirty="0">
                <a:solidFill>
                  <a:srgbClr val="002060"/>
                </a:solidFill>
                <a:latin typeface="Times New Roman" panose="02020603050405020304" pitchFamily="18" charset="0"/>
                <a:cs typeface="Times New Roman" panose="02020603050405020304" pitchFamily="18" charset="0"/>
              </a:rPr>
              <a:t>references </a:t>
            </a:r>
            <a:br>
              <a:rPr lang="en" sz="3200" dirty="0">
                <a:solidFill>
                  <a:srgbClr val="002060"/>
                </a:solidFill>
                <a:latin typeface="+mn-lt"/>
              </a:rPr>
            </a:br>
            <a:r>
              <a:rPr lang="en" sz="3200" dirty="0">
                <a:solidFill>
                  <a:srgbClr val="002060"/>
                </a:solidFill>
                <a:latin typeface="+mn-lt"/>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ea typeface="+mn-lt"/>
                <a:cs typeface="Times New Roman" panose="02020603050405020304" pitchFamily="18" charset="0"/>
                <a:hlinkClick r:id="rId2"/>
              </a:rPr>
              <a:t>https://www.ijrte.org/wp-content/uploads/papers/v7i4s/E1917017519.pdf</a:t>
            </a:r>
            <a:endParaRPr lang="en-IN"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ea typeface="+mn-lt"/>
                <a:cs typeface="Times New Roman" panose="02020603050405020304" pitchFamily="18" charset="0"/>
                <a:hlinkClick r:id="rId3"/>
              </a:rPr>
              <a:t>https://en.wikipedia.org/wiki/Deep_learning</a:t>
            </a:r>
            <a:endParaRPr lang="en-IN"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ea typeface="+mn-lt"/>
                <a:cs typeface="Times New Roman" panose="02020603050405020304" pitchFamily="18" charset="0"/>
                <a:hlinkClick r:id="rId4"/>
              </a:rPr>
              <a:t>https://ieeexplore.ieee.org/abstract/document/8805181</a:t>
            </a:r>
            <a:endParaRPr lang="en-IN"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ea typeface="+mn-lt"/>
                <a:cs typeface="Times New Roman" panose="02020603050405020304" pitchFamily="18" charset="0"/>
                <a:hlinkClick r:id="rId5"/>
              </a:rPr>
              <a:t>https://smartlaboratory.org/ravdess/</a:t>
            </a:r>
            <a:endParaRPr lang="en-IN"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11</a:t>
            </a:fld>
            <a:endParaRPr lang="en-IN"/>
          </a:p>
        </p:txBody>
      </p:sp>
    </p:spTree>
    <p:extLst>
      <p:ext uri="{BB962C8B-B14F-4D97-AF65-F5344CB8AC3E}">
        <p14:creationId xmlns:p14="http://schemas.microsoft.com/office/powerpoint/2010/main" val="193273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C088ED-8681-4D15-B50D-AB7C6238D1F2}"/>
              </a:ext>
            </a:extLst>
          </p:cNvPr>
          <p:cNvSpPr>
            <a:spLocks noGrp="1"/>
          </p:cNvSpPr>
          <p:nvPr>
            <p:ph type="sldNum" sz="quarter" idx="12"/>
          </p:nvPr>
        </p:nvSpPr>
        <p:spPr/>
        <p:txBody>
          <a:bodyPr/>
          <a:lstStyle/>
          <a:p>
            <a:fld id="{589C2E9D-1E70-452B-8228-F2D7F4867990}" type="slidenum">
              <a:rPr lang="en-IN" smtClean="0"/>
              <a:t>12</a:t>
            </a:fld>
            <a:endParaRPr lang="en-IN"/>
          </a:p>
        </p:txBody>
      </p:sp>
      <p:sp>
        <p:nvSpPr>
          <p:cNvPr id="5" name="Rectangle 4">
            <a:extLst>
              <a:ext uri="{FF2B5EF4-FFF2-40B4-BE49-F238E27FC236}">
                <a16:creationId xmlns:a16="http://schemas.microsoft.com/office/drawing/2014/main" id="{DA6AF056-007A-47F6-BBA1-B6568AA3A420}"/>
              </a:ext>
            </a:extLst>
          </p:cNvPr>
          <p:cNvSpPr/>
          <p:nvPr/>
        </p:nvSpPr>
        <p:spPr>
          <a:xfrm>
            <a:off x="4335775" y="2967335"/>
            <a:ext cx="3520451" cy="923330"/>
          </a:xfrm>
          <a:prstGeom prst="rect">
            <a:avLst/>
          </a:prstGeom>
          <a:noFill/>
          <a:effectLst>
            <a:glow rad="228600">
              <a:schemeClr val="accent3">
                <a:satMod val="175000"/>
                <a:alpha val="40000"/>
              </a:schemeClr>
            </a:glow>
          </a:effectLst>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104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C4EC-2A8F-4CCC-BF27-71F2B0F6AA48}"/>
              </a:ext>
            </a:extLst>
          </p:cNvPr>
          <p:cNvSpPr>
            <a:spLocks noGrp="1"/>
          </p:cNvSpPr>
          <p:nvPr>
            <p:ph type="title"/>
          </p:nvPr>
        </p:nvSpPr>
        <p:spPr/>
        <p:txBody>
          <a:bodyPr>
            <a:normAutofit/>
          </a:bodyPr>
          <a:lstStyle/>
          <a:p>
            <a:r>
              <a:rPr lang="en" dirty="0">
                <a:solidFill>
                  <a:srgbClr val="002060"/>
                </a:solidFill>
                <a:latin typeface="+mn-lt"/>
              </a:rPr>
              <a:t>Agenda</a:t>
            </a:r>
            <a:endParaRPr lang="en-IN" dirty="0"/>
          </a:p>
        </p:txBody>
      </p:sp>
      <p:sp>
        <p:nvSpPr>
          <p:cNvPr id="3" name="Content Placeholder 2">
            <a:extLst>
              <a:ext uri="{FF2B5EF4-FFF2-40B4-BE49-F238E27FC236}">
                <a16:creationId xmlns:a16="http://schemas.microsoft.com/office/drawing/2014/main" id="{044BA989-E61C-4D85-8CAF-EB253F491512}"/>
              </a:ext>
            </a:extLst>
          </p:cNvPr>
          <p:cNvSpPr>
            <a:spLocks noGrp="1"/>
          </p:cNvSpPr>
          <p:nvPr>
            <p:ph idx="1"/>
          </p:nvPr>
        </p:nvSpPr>
        <p:spPr/>
        <p:txBody>
          <a:bodyPr>
            <a:normAutofit/>
          </a:bodyPr>
          <a:lstStyle/>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Abstract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Problem statement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Objectives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Methodology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Flow chart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Outcomes/Applications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Technology stack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Conclusion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References</a:t>
            </a:r>
          </a:p>
          <a:p>
            <a:endParaRPr lang="en-IN" dirty="0"/>
          </a:p>
        </p:txBody>
      </p:sp>
      <p:sp>
        <p:nvSpPr>
          <p:cNvPr id="4" name="Slide Number Placeholder 3">
            <a:extLst>
              <a:ext uri="{FF2B5EF4-FFF2-40B4-BE49-F238E27FC236}">
                <a16:creationId xmlns:a16="http://schemas.microsoft.com/office/drawing/2014/main" id="{64F43ADA-E2A4-4727-9FAD-490C6BAC02BC}"/>
              </a:ext>
            </a:extLst>
          </p:cNvPr>
          <p:cNvSpPr>
            <a:spLocks noGrp="1"/>
          </p:cNvSpPr>
          <p:nvPr>
            <p:ph type="sldNum" sz="quarter" idx="12"/>
          </p:nvPr>
        </p:nvSpPr>
        <p:spPr/>
        <p:txBody>
          <a:bodyPr/>
          <a:lstStyle/>
          <a:p>
            <a:fld id="{589C2E9D-1E70-452B-8228-F2D7F4867990}" type="slidenum">
              <a:rPr lang="en-IN" smtClean="0"/>
              <a:t>2</a:t>
            </a:fld>
            <a:endParaRPr lang="en-IN"/>
          </a:p>
        </p:txBody>
      </p:sp>
    </p:spTree>
    <p:extLst>
      <p:ext uri="{BB962C8B-B14F-4D97-AF65-F5344CB8AC3E}">
        <p14:creationId xmlns:p14="http://schemas.microsoft.com/office/powerpoint/2010/main" val="81347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6E3C-0D50-4BD2-B3ED-27AE98BFF6AF}"/>
              </a:ext>
            </a:extLst>
          </p:cNvPr>
          <p:cNvSpPr>
            <a:spLocks noGrp="1"/>
          </p:cNvSpPr>
          <p:nvPr>
            <p:ph type="title"/>
          </p:nvPr>
        </p:nvSpPr>
        <p:spPr/>
        <p:txBody>
          <a:bodyPr>
            <a:normAutofit fontScale="90000"/>
          </a:bodyPr>
          <a:lstStyle/>
          <a:p>
            <a:pPr algn="l"/>
            <a:r>
              <a:rPr lang="en" sz="3100" dirty="0">
                <a:solidFill>
                  <a:srgbClr val="002060"/>
                </a:solidFill>
                <a:latin typeface="Times New Roman" panose="02020603050405020304" pitchFamily="18" charset="0"/>
                <a:cs typeface="Times New Roman" panose="02020603050405020304" pitchFamily="18" charset="0"/>
              </a:rPr>
              <a:t>Abstract</a:t>
            </a:r>
            <a:br>
              <a:rPr lang="en" sz="1100" dirty="0">
                <a:solidFill>
                  <a:srgbClr val="002060"/>
                </a:solidFill>
                <a:latin typeface="Times New Roman" panose="02020603050405020304" pitchFamily="18" charset="0"/>
                <a:cs typeface="Times New Roman" panose="02020603050405020304" pitchFamily="18" charset="0"/>
              </a:rPr>
            </a:br>
            <a:r>
              <a:rPr lang="en" sz="1100" dirty="0">
                <a:solidFill>
                  <a:srgbClr val="002060"/>
                </a:solidFill>
                <a:latin typeface="Times New Roman" panose="02020603050405020304" pitchFamily="18" charset="0"/>
                <a:cs typeface="Times New Roman" panose="02020603050405020304" pitchFamily="18" charset="0"/>
              </a:rPr>
              <a:t>			</a:t>
            </a:r>
            <a:br>
              <a:rPr lang="en" sz="1100" dirty="0">
                <a:solidFill>
                  <a:srgbClr val="002060"/>
                </a:solidFill>
                <a:latin typeface="Times New Roman" panose="02020603050405020304" pitchFamily="18" charset="0"/>
                <a:cs typeface="Times New Roman" panose="02020603050405020304" pitchFamily="18" charset="0"/>
              </a:rPr>
            </a:br>
            <a:r>
              <a:rPr lang="en" sz="1100" dirty="0">
                <a:solidFill>
                  <a:srgbClr val="002060"/>
                </a:solidFill>
                <a:latin typeface="Times New Roman" panose="02020603050405020304" pitchFamily="18" charset="0"/>
                <a:cs typeface="Times New Roman" panose="02020603050405020304" pitchFamily="18" charset="0"/>
              </a:rPr>
              <a:t>			</a:t>
            </a:r>
            <a:br>
              <a:rPr lang="en" sz="1100" dirty="0">
                <a:solidFill>
                  <a:srgbClr val="002060"/>
                </a:solidFill>
                <a:latin typeface="Times New Roman" panose="02020603050405020304" pitchFamily="18" charset="0"/>
                <a:cs typeface="Times New Roman" panose="02020603050405020304" pitchFamily="18" charset="0"/>
              </a:rPr>
            </a:br>
            <a:r>
              <a:rPr lang="en" sz="1100" dirty="0">
                <a:solidFill>
                  <a:srgbClr val="002060"/>
                </a:solidFill>
                <a:latin typeface="Times New Roman" panose="02020603050405020304" pitchFamily="18" charset="0"/>
                <a:cs typeface="Times New Roman" panose="02020603050405020304" pitchFamily="18" charset="0"/>
              </a:rPr>
              <a:t>			</a:t>
            </a:r>
            <a:br>
              <a:rPr lang="en" dirty="0">
                <a:solidFill>
                  <a:srgbClr val="002060"/>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9A6AEE-FDD4-4D07-B1F7-AD564EB65A7F}"/>
              </a:ext>
            </a:extLst>
          </p:cNvPr>
          <p:cNvSpPr>
            <a:spLocks noGrp="1"/>
          </p:cNvSpPr>
          <p:nvPr>
            <p:ph idx="1"/>
          </p:nvPr>
        </p:nvSpPr>
        <p:spPr/>
        <p:txBody>
          <a:bodyPr/>
          <a:lstStyle/>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Emotion recognition from speech signals is an important but challenging component of Human-Computer Interaction (HCI). In the literature of speech emotion recognition (SER), many techniques have been utilized to extract emotions from signals, including many well-established speech analysis and classification techniques. The goal of the human interface is to recognize the user’s emotional state precisely. In the speech emotion recognition study, the most important issue is the effective parallel use of the extraction of proper speech features and an appropriate classification engine.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6E02BE-1217-48EC-ADF7-9075413B5FC2}"/>
              </a:ext>
            </a:extLst>
          </p:cNvPr>
          <p:cNvSpPr>
            <a:spLocks noGrp="1"/>
          </p:cNvSpPr>
          <p:nvPr>
            <p:ph type="sldNum" sz="quarter" idx="12"/>
          </p:nvPr>
        </p:nvSpPr>
        <p:spPr/>
        <p:txBody>
          <a:bodyPr/>
          <a:lstStyle/>
          <a:p>
            <a:fld id="{589C2E9D-1E70-452B-8228-F2D7F4867990}" type="slidenum">
              <a:rPr lang="en-IN" smtClean="0"/>
              <a:t>3</a:t>
            </a:fld>
            <a:endParaRPr lang="en-IN"/>
          </a:p>
        </p:txBody>
      </p:sp>
    </p:spTree>
    <p:extLst>
      <p:ext uri="{BB962C8B-B14F-4D97-AF65-F5344CB8AC3E}">
        <p14:creationId xmlns:p14="http://schemas.microsoft.com/office/powerpoint/2010/main" val="208886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9B6F-2AE6-4CB0-8B4B-8A3D6941281B}"/>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Problem statement</a:t>
            </a:r>
            <a:br>
              <a:rPr lang="en" dirty="0">
                <a:solidFill>
                  <a:srgbClr val="002060"/>
                </a:solidFill>
                <a:latin typeface="+mn-lt"/>
              </a:rPr>
            </a:br>
            <a:r>
              <a:rPr lang="en" dirty="0">
                <a:solidFill>
                  <a:srgbClr val="002060"/>
                </a:solidFill>
                <a:latin typeface="+mn-lt"/>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66B3C2-C8E4-4072-9D8C-96C15F753978}"/>
              </a:ext>
            </a:extLst>
          </p:cNvPr>
          <p:cNvSpPr>
            <a:spLocks noGrp="1"/>
          </p:cNvSpPr>
          <p:nvPr>
            <p:ph idx="1"/>
          </p:nvPr>
        </p:nvSpPr>
        <p:spPr/>
        <p:txBody>
          <a:bodyPr/>
          <a:lstStyle/>
          <a:p>
            <a:pPr marL="0" indent="0" algn="just">
              <a:buNone/>
            </a:pPr>
            <a:r>
              <a:rPr lang="en-US" sz="1800" dirty="0">
                <a:solidFill>
                  <a:srgbClr val="002060"/>
                </a:solidFill>
                <a:latin typeface="Times New Roman" panose="02020603050405020304" pitchFamily="18" charset="0"/>
                <a:cs typeface="Times New Roman" panose="02020603050405020304" pitchFamily="18" charset="0"/>
              </a:rPr>
              <a:t>To create a platform which helps to predict the emotion of the users from their speech.</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077EA06-7BF8-4887-AFE9-46602F403710}"/>
              </a:ext>
            </a:extLst>
          </p:cNvPr>
          <p:cNvSpPr>
            <a:spLocks noGrp="1"/>
          </p:cNvSpPr>
          <p:nvPr>
            <p:ph type="sldNum" sz="quarter" idx="12"/>
          </p:nvPr>
        </p:nvSpPr>
        <p:spPr/>
        <p:txBody>
          <a:bodyPr/>
          <a:lstStyle/>
          <a:p>
            <a:fld id="{589C2E9D-1E70-452B-8228-F2D7F4867990}" type="slidenum">
              <a:rPr lang="en-IN" smtClean="0"/>
              <a:t>4</a:t>
            </a:fld>
            <a:endParaRPr lang="en-IN"/>
          </a:p>
        </p:txBody>
      </p:sp>
    </p:spTree>
    <p:extLst>
      <p:ext uri="{BB962C8B-B14F-4D97-AF65-F5344CB8AC3E}">
        <p14:creationId xmlns:p14="http://schemas.microsoft.com/office/powerpoint/2010/main" val="6693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6C34-D4B8-409E-AC9A-25306E428EB2}"/>
              </a:ext>
            </a:extLst>
          </p:cNvPr>
          <p:cNvSpPr>
            <a:spLocks noGrp="1"/>
          </p:cNvSpPr>
          <p:nvPr>
            <p:ph type="title"/>
          </p:nvPr>
        </p:nvSpPr>
        <p:spPr/>
        <p:txBody>
          <a:bodyPr>
            <a:normAutofit fontScale="90000"/>
          </a:bodyPr>
          <a:lstStyle/>
          <a:p>
            <a:pPr algn="l"/>
            <a:r>
              <a:rPr lang="en" sz="3100" dirty="0">
                <a:solidFill>
                  <a:srgbClr val="002060"/>
                </a:solidFill>
                <a:latin typeface="Times New Roman" panose="02020603050405020304" pitchFamily="18" charset="0"/>
                <a:cs typeface="Times New Roman" panose="02020603050405020304" pitchFamily="18" charset="0"/>
              </a:rPr>
              <a:t>Objectives</a:t>
            </a:r>
            <a:r>
              <a:rPr lang="en" dirty="0">
                <a:solidFill>
                  <a:srgbClr val="002060"/>
                </a:solidFill>
                <a:latin typeface="Times New Roman" panose="02020603050405020304" pitchFamily="18" charset="0"/>
                <a:cs typeface="Times New Roman" panose="02020603050405020304" pitchFamily="18" charset="0"/>
              </a:rPr>
              <a:t> </a:t>
            </a:r>
            <a:br>
              <a:rPr lang="en" dirty="0">
                <a:solidFill>
                  <a:srgbClr val="002060"/>
                </a:solidFill>
                <a:latin typeface="Times New Roman" panose="02020603050405020304" pitchFamily="18" charset="0"/>
                <a:cs typeface="Times New Roman" panose="02020603050405020304" pitchFamily="18" charset="0"/>
              </a:rPr>
            </a:br>
            <a:r>
              <a:rPr lang="en" dirty="0">
                <a:solidFill>
                  <a:srgbClr val="002060"/>
                </a:solidFill>
                <a:latin typeface="Times New Roman" panose="02020603050405020304" pitchFamily="18" charset="0"/>
                <a:cs typeface="Times New Roman" panose="02020603050405020304" pitchFamily="18" charset="0"/>
              </a:rPr>
              <a:t>				</a:t>
            </a:r>
            <a:br>
              <a:rPr lang="en" sz="1000" dirty="0">
                <a:solidFill>
                  <a:srgbClr val="002060"/>
                </a:solidFill>
                <a:latin typeface="Times New Roman" panose="02020603050405020304" pitchFamily="18" charset="0"/>
                <a:cs typeface="Times New Roman" panose="02020603050405020304" pitchFamily="18" charset="0"/>
              </a:rPr>
            </a:br>
            <a:r>
              <a:rPr lang="en" sz="1000" dirty="0">
                <a:solidFill>
                  <a:srgbClr val="002060"/>
                </a:solidFill>
                <a:latin typeface="Times New Roman" panose="02020603050405020304" pitchFamily="18" charset="0"/>
                <a:cs typeface="Times New Roman" panose="02020603050405020304" pitchFamily="18" charset="0"/>
              </a:rPr>
              <a:t>				</a:t>
            </a:r>
            <a:br>
              <a:rPr lang="en" sz="1000" dirty="0">
                <a:solidFill>
                  <a:srgbClr val="002060"/>
                </a:solidFill>
                <a:latin typeface="Times New Roman" panose="02020603050405020304" pitchFamily="18" charset="0"/>
                <a:cs typeface="Times New Roman" panose="02020603050405020304" pitchFamily="18" charset="0"/>
              </a:rPr>
            </a:br>
            <a:r>
              <a:rPr lang="en" sz="1000" dirty="0">
                <a:solidFill>
                  <a:srgbClr val="002060"/>
                </a:solidFill>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1B7312-7EB3-4E5C-BB0C-7C976E784E30}"/>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study the concepts of Deep Learning, Librosa and Python.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collect the Dataset from RAVDESS Dataset.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train and test the model using the dataset.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check and maintain the accuracy of the model.</a:t>
            </a:r>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736EE3F7-5851-4D6B-AE4D-C36E92E270DB}"/>
              </a:ext>
            </a:extLst>
          </p:cNvPr>
          <p:cNvSpPr>
            <a:spLocks noGrp="1"/>
          </p:cNvSpPr>
          <p:nvPr>
            <p:ph type="sldNum" sz="quarter" idx="12"/>
          </p:nvPr>
        </p:nvSpPr>
        <p:spPr/>
        <p:txBody>
          <a:bodyPr/>
          <a:lstStyle/>
          <a:p>
            <a:fld id="{589C2E9D-1E70-452B-8228-F2D7F4867990}" type="slidenum">
              <a:rPr lang="en-IN" smtClean="0"/>
              <a:t>5</a:t>
            </a:fld>
            <a:endParaRPr lang="en-IN"/>
          </a:p>
        </p:txBody>
      </p:sp>
    </p:spTree>
    <p:extLst>
      <p:ext uri="{BB962C8B-B14F-4D97-AF65-F5344CB8AC3E}">
        <p14:creationId xmlns:p14="http://schemas.microsoft.com/office/powerpoint/2010/main" val="77846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C2EA-FC55-43A8-8985-B4E557037ECE}"/>
              </a:ext>
            </a:extLst>
          </p:cNvPr>
          <p:cNvSpPr>
            <a:spLocks noGrp="1"/>
          </p:cNvSpPr>
          <p:nvPr>
            <p:ph type="title"/>
          </p:nvPr>
        </p:nvSpPr>
        <p:spPr/>
        <p:txBody>
          <a:bodyPr>
            <a:normAutofit fontScale="90000"/>
          </a:bodyPr>
          <a:lstStyle/>
          <a:p>
            <a:pPr algn="l"/>
            <a:r>
              <a:rPr lang="en" sz="3100" dirty="0">
                <a:solidFill>
                  <a:srgbClr val="002060"/>
                </a:solidFill>
                <a:latin typeface="Times New Roman" panose="02020603050405020304" pitchFamily="18" charset="0"/>
                <a:cs typeface="Times New Roman" panose="02020603050405020304" pitchFamily="18" charset="0"/>
              </a:rPr>
              <a:t>Methodolgy</a:t>
            </a:r>
            <a:br>
              <a:rPr lang="en" sz="2500" dirty="0">
                <a:solidFill>
                  <a:srgbClr val="002060"/>
                </a:solidFill>
                <a:latin typeface="Times New Roman" panose="02020603050405020304" pitchFamily="18" charset="0"/>
                <a:cs typeface="Times New Roman" panose="02020603050405020304" pitchFamily="18" charset="0"/>
              </a:rPr>
            </a:br>
            <a:r>
              <a:rPr lang="en" sz="2500" dirty="0">
                <a:solidFill>
                  <a:srgbClr val="002060"/>
                </a:solidFill>
                <a:latin typeface="Times New Roman" panose="02020603050405020304" pitchFamily="18" charset="0"/>
                <a:cs typeface="Times New Roman" panose="02020603050405020304" pitchFamily="18" charset="0"/>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endParaRPr lang="en-IN" sz="25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63152-5440-409C-B235-0BFB5974B06F}"/>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Collect the audio files from the dataset.</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Implement the program for the model.</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 of audio files from the RAVDESS Dataset for the data processing and prediction.</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Training the model to maintain the accuracy.</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Testing the trained model.</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Prediction of  the emotion from the speech of the user.</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8A7BD2-D409-4D63-A155-D2C8B3FB2F76}"/>
              </a:ext>
            </a:extLst>
          </p:cNvPr>
          <p:cNvSpPr>
            <a:spLocks noGrp="1"/>
          </p:cNvSpPr>
          <p:nvPr>
            <p:ph type="sldNum" sz="quarter" idx="12"/>
          </p:nvPr>
        </p:nvSpPr>
        <p:spPr/>
        <p:txBody>
          <a:bodyPr/>
          <a:lstStyle/>
          <a:p>
            <a:fld id="{589C2E9D-1E70-452B-8228-F2D7F4867990}" type="slidenum">
              <a:rPr lang="en-IN" smtClean="0"/>
              <a:t>6</a:t>
            </a:fld>
            <a:endParaRPr lang="en-IN"/>
          </a:p>
        </p:txBody>
      </p:sp>
    </p:spTree>
    <p:extLst>
      <p:ext uri="{BB962C8B-B14F-4D97-AF65-F5344CB8AC3E}">
        <p14:creationId xmlns:p14="http://schemas.microsoft.com/office/powerpoint/2010/main" val="18937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3EC8-9B6E-42BF-A907-8A541CE697E4}"/>
              </a:ext>
            </a:extLst>
          </p:cNvPr>
          <p:cNvSpPr>
            <a:spLocks noGrp="1"/>
          </p:cNvSpPr>
          <p:nvPr>
            <p:ph type="title"/>
          </p:nvPr>
        </p:nvSpPr>
        <p:spPr>
          <a:xfrm>
            <a:off x="2231136" y="256099"/>
            <a:ext cx="7729728" cy="457708"/>
          </a:xfrm>
        </p:spPr>
        <p:txBody>
          <a:bodyPr>
            <a:normAutofit fontScale="90000"/>
          </a:bodyPr>
          <a:lstStyle/>
          <a:p>
            <a:pPr algn="l"/>
            <a:br>
              <a:rPr lang="en" dirty="0">
                <a:solidFill>
                  <a:srgbClr val="002060"/>
                </a:solidFill>
                <a:latin typeface="Times New Roman" panose="02020603050405020304" pitchFamily="18" charset="0"/>
                <a:cs typeface="Times New Roman" panose="02020603050405020304" pitchFamily="18" charset="0"/>
              </a:rPr>
            </a:br>
            <a:r>
              <a:rPr lang="en" dirty="0">
                <a:solidFill>
                  <a:srgbClr val="002060"/>
                </a:solidFill>
                <a:latin typeface="Times New Roman" panose="02020603050405020304" pitchFamily="18" charset="0"/>
                <a:cs typeface="Times New Roman" panose="02020603050405020304" pitchFamily="18" charset="0"/>
              </a:rPr>
              <a:t>Flow chart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1F8ADB-180A-42A9-B46D-C5455881D9C4}"/>
              </a:ext>
            </a:extLst>
          </p:cNvPr>
          <p:cNvSpPr>
            <a:spLocks noGrp="1"/>
          </p:cNvSpPr>
          <p:nvPr>
            <p:ph type="sldNum" sz="quarter" idx="12"/>
          </p:nvPr>
        </p:nvSpPr>
        <p:spPr/>
        <p:txBody>
          <a:bodyPr/>
          <a:lstStyle/>
          <a:p>
            <a:fld id="{589C2E9D-1E70-452B-8228-F2D7F4867990}" type="slidenum">
              <a:rPr lang="en-IN" smtClean="0">
                <a:latin typeface="Times New Roman" panose="02020603050405020304" pitchFamily="18" charset="0"/>
                <a:cs typeface="Times New Roman" panose="02020603050405020304" pitchFamily="18" charset="0"/>
              </a:rPr>
              <a:t>7</a:t>
            </a:fld>
            <a:endParaRPr lang="en-IN">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7814551-D17A-4352-A70C-9F40D2709282}"/>
              </a:ext>
            </a:extLst>
          </p:cNvPr>
          <p:cNvSpPr/>
          <p:nvPr/>
        </p:nvSpPr>
        <p:spPr>
          <a:xfrm>
            <a:off x="3215640" y="1709488"/>
            <a:ext cx="5760720" cy="4577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Augmentation</a:t>
            </a:r>
          </a:p>
        </p:txBody>
      </p:sp>
      <p:grpSp>
        <p:nvGrpSpPr>
          <p:cNvPr id="11" name="Group 10">
            <a:extLst>
              <a:ext uri="{FF2B5EF4-FFF2-40B4-BE49-F238E27FC236}">
                <a16:creationId xmlns:a16="http://schemas.microsoft.com/office/drawing/2014/main" id="{838379AB-6810-46BE-B1B5-70D682ADFD3A}"/>
              </a:ext>
            </a:extLst>
          </p:cNvPr>
          <p:cNvGrpSpPr/>
          <p:nvPr/>
        </p:nvGrpSpPr>
        <p:grpSpPr>
          <a:xfrm>
            <a:off x="4372607" y="833840"/>
            <a:ext cx="3500121" cy="587494"/>
            <a:chOff x="4287520" y="2734826"/>
            <a:chExt cx="3500121" cy="792480"/>
          </a:xfrm>
        </p:grpSpPr>
        <p:sp>
          <p:nvSpPr>
            <p:cNvPr id="7" name="Oval 6">
              <a:extLst>
                <a:ext uri="{FF2B5EF4-FFF2-40B4-BE49-F238E27FC236}">
                  <a16:creationId xmlns:a16="http://schemas.microsoft.com/office/drawing/2014/main" id="{118F0401-A4E4-45F1-8192-CB89530E7BB2}"/>
                </a:ext>
              </a:extLst>
            </p:cNvPr>
            <p:cNvSpPr/>
            <p:nvPr/>
          </p:nvSpPr>
          <p:spPr>
            <a:xfrm>
              <a:off x="4287520" y="2734826"/>
              <a:ext cx="3017520" cy="7924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9FE663-D220-45D0-BAEF-75C24617FFCB}"/>
                </a:ext>
              </a:extLst>
            </p:cNvPr>
            <p:cNvSpPr txBox="1"/>
            <p:nvPr/>
          </p:nvSpPr>
          <p:spPr>
            <a:xfrm>
              <a:off x="4886960" y="2762939"/>
              <a:ext cx="2900681" cy="498198"/>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grpSp>
      <p:cxnSp>
        <p:nvCxnSpPr>
          <p:cNvPr id="15" name="Straight Arrow Connector 14">
            <a:extLst>
              <a:ext uri="{FF2B5EF4-FFF2-40B4-BE49-F238E27FC236}">
                <a16:creationId xmlns:a16="http://schemas.microsoft.com/office/drawing/2014/main" id="{310B0536-3E21-4530-ABED-5BE6EEBF08C2}"/>
              </a:ext>
            </a:extLst>
          </p:cNvPr>
          <p:cNvCxnSpPr>
            <a:stCxn id="7" idx="4"/>
          </p:cNvCxnSpPr>
          <p:nvPr/>
        </p:nvCxnSpPr>
        <p:spPr>
          <a:xfrm>
            <a:off x="5881367" y="1421334"/>
            <a:ext cx="0" cy="287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BE25CCA9-0043-410A-B124-AB68884C553F}"/>
              </a:ext>
            </a:extLst>
          </p:cNvPr>
          <p:cNvSpPr/>
          <p:nvPr/>
        </p:nvSpPr>
        <p:spPr>
          <a:xfrm>
            <a:off x="3215640" y="2454284"/>
            <a:ext cx="5760720" cy="4577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a:t>
            </a:r>
            <a:r>
              <a:rPr lang="en-IN" dirty="0">
                <a:latin typeface="Times New Roman" panose="02020603050405020304" pitchFamily="18" charset="0"/>
                <a:cs typeface="Times New Roman" panose="02020603050405020304" pitchFamily="18" charset="0"/>
              </a:rPr>
              <a:t>eature Extraction</a:t>
            </a:r>
          </a:p>
        </p:txBody>
      </p:sp>
      <p:cxnSp>
        <p:nvCxnSpPr>
          <p:cNvPr id="17" name="Straight Arrow Connector 16">
            <a:extLst>
              <a:ext uri="{FF2B5EF4-FFF2-40B4-BE49-F238E27FC236}">
                <a16:creationId xmlns:a16="http://schemas.microsoft.com/office/drawing/2014/main" id="{7D79AE55-AABB-42A5-97A0-A6BB0475EB5A}"/>
              </a:ext>
            </a:extLst>
          </p:cNvPr>
          <p:cNvCxnSpPr/>
          <p:nvPr/>
        </p:nvCxnSpPr>
        <p:spPr>
          <a:xfrm>
            <a:off x="5920739" y="2167196"/>
            <a:ext cx="0" cy="287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68F1E1-E55E-45C6-91E9-C3C6E84DFCB3}"/>
              </a:ext>
            </a:extLst>
          </p:cNvPr>
          <p:cNvCxnSpPr/>
          <p:nvPr/>
        </p:nvCxnSpPr>
        <p:spPr>
          <a:xfrm>
            <a:off x="5920739" y="2913058"/>
            <a:ext cx="0" cy="287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57906C2F-F401-44F9-8CB7-0D990A9E8C9A}"/>
              </a:ext>
            </a:extLst>
          </p:cNvPr>
          <p:cNvSpPr/>
          <p:nvPr/>
        </p:nvSpPr>
        <p:spPr>
          <a:xfrm>
            <a:off x="3163567" y="3200147"/>
            <a:ext cx="5760720" cy="4577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Training and Testing</a:t>
            </a:r>
          </a:p>
        </p:txBody>
      </p:sp>
      <p:sp>
        <p:nvSpPr>
          <p:cNvPr id="22" name="Rectangle 21">
            <a:extLst>
              <a:ext uri="{FF2B5EF4-FFF2-40B4-BE49-F238E27FC236}">
                <a16:creationId xmlns:a16="http://schemas.microsoft.com/office/drawing/2014/main" id="{3EC839CF-1955-4FA3-BE78-C2E35406A33D}"/>
              </a:ext>
            </a:extLst>
          </p:cNvPr>
          <p:cNvSpPr/>
          <p:nvPr/>
        </p:nvSpPr>
        <p:spPr>
          <a:xfrm>
            <a:off x="3163567" y="3957153"/>
            <a:ext cx="5760720" cy="4577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Emotion Recognition</a:t>
            </a:r>
          </a:p>
        </p:txBody>
      </p:sp>
      <p:cxnSp>
        <p:nvCxnSpPr>
          <p:cNvPr id="23" name="Straight Arrow Connector 22">
            <a:extLst>
              <a:ext uri="{FF2B5EF4-FFF2-40B4-BE49-F238E27FC236}">
                <a16:creationId xmlns:a16="http://schemas.microsoft.com/office/drawing/2014/main" id="{1BF13B9F-C57A-4B58-866C-A774D8B68EE0}"/>
              </a:ext>
            </a:extLst>
          </p:cNvPr>
          <p:cNvCxnSpPr/>
          <p:nvPr/>
        </p:nvCxnSpPr>
        <p:spPr>
          <a:xfrm>
            <a:off x="5868666" y="3670065"/>
            <a:ext cx="0" cy="287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19DB106-E789-4614-908D-06FDB68F9C52}"/>
              </a:ext>
            </a:extLst>
          </p:cNvPr>
          <p:cNvCxnSpPr/>
          <p:nvPr/>
        </p:nvCxnSpPr>
        <p:spPr>
          <a:xfrm>
            <a:off x="5868666" y="4392573"/>
            <a:ext cx="0" cy="287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412D872E-87C3-4937-8AAE-A7F511CEE59C}"/>
              </a:ext>
            </a:extLst>
          </p:cNvPr>
          <p:cNvSpPr/>
          <p:nvPr/>
        </p:nvSpPr>
        <p:spPr>
          <a:xfrm>
            <a:off x="4241793" y="4679661"/>
            <a:ext cx="3096261" cy="5874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Finish</a:t>
            </a:r>
          </a:p>
        </p:txBody>
      </p:sp>
      <p:sp>
        <p:nvSpPr>
          <p:cNvPr id="32" name="TextBox 31">
            <a:extLst>
              <a:ext uri="{FF2B5EF4-FFF2-40B4-BE49-F238E27FC236}">
                <a16:creationId xmlns:a16="http://schemas.microsoft.com/office/drawing/2014/main" id="{D60334FD-A9A2-4CD7-A64C-220717ACB92B}"/>
              </a:ext>
            </a:extLst>
          </p:cNvPr>
          <p:cNvSpPr txBox="1"/>
          <p:nvPr/>
        </p:nvSpPr>
        <p:spPr>
          <a:xfrm>
            <a:off x="4972047" y="913122"/>
            <a:ext cx="214376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Load the Dataset</a:t>
            </a:r>
          </a:p>
        </p:txBody>
      </p:sp>
    </p:spTree>
    <p:extLst>
      <p:ext uri="{BB962C8B-B14F-4D97-AF65-F5344CB8AC3E}">
        <p14:creationId xmlns:p14="http://schemas.microsoft.com/office/powerpoint/2010/main" val="265868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D17A-8E5C-4C33-835B-08F7AB703010}"/>
              </a:ext>
            </a:extLst>
          </p:cNvPr>
          <p:cNvSpPr>
            <a:spLocks noGrp="1"/>
          </p:cNvSpPr>
          <p:nvPr>
            <p:ph type="title"/>
          </p:nvPr>
        </p:nvSpPr>
        <p:spPr/>
        <p:txBody>
          <a:bodyPr>
            <a:normAutofit fontScale="90000"/>
          </a:bodyPr>
          <a:lstStyle/>
          <a:p>
            <a:pPr algn="l"/>
            <a:r>
              <a:rPr lang="en" sz="3100" dirty="0">
                <a:solidFill>
                  <a:srgbClr val="002060"/>
                </a:solidFill>
                <a:latin typeface="Times New Roman" panose="02020603050405020304" pitchFamily="18" charset="0"/>
                <a:cs typeface="Times New Roman" panose="02020603050405020304" pitchFamily="18" charset="0"/>
              </a:rPr>
              <a:t>Outcomes/Applications </a:t>
            </a:r>
            <a:br>
              <a:rPr lang="en" dirty="0">
                <a:solidFill>
                  <a:srgbClr val="002060"/>
                </a:solidFill>
                <a:latin typeface="+mn-lt"/>
              </a:rPr>
            </a:br>
            <a:r>
              <a:rPr lang="en" dirty="0">
                <a:solidFill>
                  <a:srgbClr val="002060"/>
                </a:solidFill>
                <a:latin typeface="+mn-lt"/>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endParaRPr lang="en-IN" sz="1200" dirty="0"/>
          </a:p>
        </p:txBody>
      </p:sp>
      <p:sp>
        <p:nvSpPr>
          <p:cNvPr id="3" name="Content Placeholder 2">
            <a:extLst>
              <a:ext uri="{FF2B5EF4-FFF2-40B4-BE49-F238E27FC236}">
                <a16:creationId xmlns:a16="http://schemas.microsoft.com/office/drawing/2014/main" id="{D0A3CD7E-72C9-4AD0-B8DC-E611DD72E35A}"/>
              </a:ext>
            </a:extLst>
          </p:cNvPr>
          <p:cNvSpPr>
            <a:spLocks noGrp="1"/>
          </p:cNvSpPr>
          <p:nvPr>
            <p:ph idx="1"/>
          </p:nvPr>
        </p:nvSpPr>
        <p:spPr/>
        <p:txBody>
          <a:bodyPr>
            <a:normAutofit/>
          </a:bodyPr>
          <a:lstStyle/>
          <a:p>
            <a:pPr algn="just">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The medical field: In the world of telemedicine where patients are evaluated over mobile platforms, the ability for a medical professional to discern what the patient is actually feeling can be useful in the healing process.</a:t>
            </a:r>
          </a:p>
          <a:p>
            <a:pPr algn="just">
              <a:buFont typeface="Wingdings" panose="05000000000000000000" pitchFamily="2" charset="2"/>
              <a:buChar char="Ø"/>
            </a:pPr>
            <a:r>
              <a:rPr kumimoji="0" 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Customer service: In call center conversation may be used to analyze the behavioral study of call attendants with the customers which helps to improve the quality of service.</a:t>
            </a:r>
          </a:p>
          <a:p>
            <a:pPr algn="just">
              <a:buFont typeface="Wingdings" panose="05000000000000000000" pitchFamily="2" charset="2"/>
              <a:buChar char="Ø"/>
            </a:pPr>
            <a:r>
              <a:rPr kumimoji="0" 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Emotion Recognition serves as the performance parameter for conversational analysis, thus identifying the unsatisfied customer, customer satisfaction so on</a:t>
            </a:r>
          </a:p>
          <a:p>
            <a:pPr algn="just">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It will help in improving Human-Computer Interaction.</a:t>
            </a:r>
          </a:p>
          <a:p>
            <a:pPr algn="just"/>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pPr algn="just"/>
            <a:endParaRPr lang="en-IN" dirty="0"/>
          </a:p>
        </p:txBody>
      </p:sp>
      <p:sp>
        <p:nvSpPr>
          <p:cNvPr id="4" name="Slide Number Placeholder 3">
            <a:extLst>
              <a:ext uri="{FF2B5EF4-FFF2-40B4-BE49-F238E27FC236}">
                <a16:creationId xmlns:a16="http://schemas.microsoft.com/office/drawing/2014/main" id="{4ABD8611-3B57-431C-AA2E-8758DDC37FA7}"/>
              </a:ext>
            </a:extLst>
          </p:cNvPr>
          <p:cNvSpPr>
            <a:spLocks noGrp="1"/>
          </p:cNvSpPr>
          <p:nvPr>
            <p:ph type="sldNum" sz="quarter" idx="12"/>
          </p:nvPr>
        </p:nvSpPr>
        <p:spPr/>
        <p:txBody>
          <a:bodyPr/>
          <a:lstStyle/>
          <a:p>
            <a:fld id="{589C2E9D-1E70-452B-8228-F2D7F4867990}" type="slidenum">
              <a:rPr lang="en-IN" smtClean="0"/>
              <a:t>8</a:t>
            </a:fld>
            <a:endParaRPr lang="en-IN"/>
          </a:p>
        </p:txBody>
      </p:sp>
    </p:spTree>
    <p:extLst>
      <p:ext uri="{BB962C8B-B14F-4D97-AF65-F5344CB8AC3E}">
        <p14:creationId xmlns:p14="http://schemas.microsoft.com/office/powerpoint/2010/main" val="308506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612-44B2-4D4F-AB21-1D4C896FD448}"/>
              </a:ext>
            </a:extLst>
          </p:cNvPr>
          <p:cNvSpPr>
            <a:spLocks noGrp="1"/>
          </p:cNvSpPr>
          <p:nvPr>
            <p:ph type="title"/>
          </p:nvPr>
        </p:nvSpPr>
        <p:spPr/>
        <p:txBody>
          <a:bodyPr>
            <a:normAutofit fontScale="90000"/>
          </a:bodyPr>
          <a:lstStyle/>
          <a:p>
            <a:pPr algn="l"/>
            <a:r>
              <a:rPr lang="en" sz="3100" dirty="0">
                <a:solidFill>
                  <a:srgbClr val="002060"/>
                </a:solidFill>
                <a:latin typeface="Times New Roman" panose="02020603050405020304" pitchFamily="18" charset="0"/>
                <a:cs typeface="Times New Roman" panose="02020603050405020304" pitchFamily="18" charset="0"/>
              </a:rPr>
              <a:t>Technology Stack </a:t>
            </a:r>
            <a:br>
              <a:rPr lang="en" dirty="0">
                <a:solidFill>
                  <a:srgbClr val="002060"/>
                </a:solidFill>
                <a:latin typeface="+mn-lt"/>
              </a:rPr>
            </a:br>
            <a:r>
              <a:rPr lang="en" dirty="0">
                <a:solidFill>
                  <a:srgbClr val="002060"/>
                </a:solidFill>
                <a:latin typeface="+mn-lt"/>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endParaRPr lang="en-IN" sz="1200" dirty="0"/>
          </a:p>
        </p:txBody>
      </p:sp>
      <p:graphicFrame>
        <p:nvGraphicFramePr>
          <p:cNvPr id="4" name="Table 4">
            <a:extLst>
              <a:ext uri="{FF2B5EF4-FFF2-40B4-BE49-F238E27FC236}">
                <a16:creationId xmlns:a16="http://schemas.microsoft.com/office/drawing/2014/main" id="{8121B152-624A-4424-BB03-DFBA1998758B}"/>
              </a:ext>
            </a:extLst>
          </p:cNvPr>
          <p:cNvGraphicFramePr>
            <a:graphicFrameLocks noGrp="1"/>
          </p:cNvGraphicFramePr>
          <p:nvPr>
            <p:ph idx="1"/>
            <p:extLst>
              <p:ext uri="{D42A27DB-BD31-4B8C-83A1-F6EECF244321}">
                <p14:modId xmlns:p14="http://schemas.microsoft.com/office/powerpoint/2010/main" val="4193210938"/>
              </p:ext>
            </p:extLst>
          </p:nvPr>
        </p:nvGraphicFramePr>
        <p:xfrm>
          <a:off x="2230438" y="2638424"/>
          <a:ext cx="7729728" cy="2789556"/>
        </p:xfrm>
        <a:graphic>
          <a:graphicData uri="http://schemas.openxmlformats.org/drawingml/2006/table">
            <a:tbl>
              <a:tblPr firstRow="1" bandRow="1">
                <a:tableStyleId>{21E4AEA4-8DFA-4A89-87EB-49C32662AFE0}</a:tableStyleId>
              </a:tblPr>
              <a:tblGrid>
                <a:gridCol w="7729728">
                  <a:extLst>
                    <a:ext uri="{9D8B030D-6E8A-4147-A177-3AD203B41FA5}">
                      <a16:colId xmlns:a16="http://schemas.microsoft.com/office/drawing/2014/main" val="2133069478"/>
                    </a:ext>
                  </a:extLst>
                </a:gridCol>
              </a:tblGrid>
              <a:tr h="777876">
                <a:tc>
                  <a:txBody>
                    <a:bodyPr/>
                    <a:lstStyle/>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6190688"/>
                  </a:ext>
                </a:extLst>
              </a:tr>
              <a:tr h="1182688">
                <a:tc>
                  <a:txBody>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Python</a:t>
                      </a:r>
                    </a:p>
                    <a:p>
                      <a:pPr marL="285750"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Librosa</a:t>
                      </a:r>
                      <a:endParaRPr lang="en-IN"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Lab</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latin typeface="Times New Roman" panose="02020603050405020304" pitchFamily="18" charset="0"/>
                          <a:cs typeface="Times New Roman" panose="02020603050405020304" pitchFamily="18" charset="0"/>
                        </a:rPr>
                        <a:t>CNN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latin typeface="Times New Roman" panose="02020603050405020304" pitchFamily="18" charset="0"/>
                          <a:cs typeface="Times New Roman" panose="02020603050405020304" pitchFamily="18" charset="0"/>
                        </a:rPr>
                        <a:t>Flask Framework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302603"/>
                  </a:ext>
                </a:extLst>
              </a:tr>
            </a:tbl>
          </a:graphicData>
        </a:graphic>
      </p:graphicFrame>
      <p:sp>
        <p:nvSpPr>
          <p:cNvPr id="3" name="Slide Number Placeholder 2">
            <a:extLst>
              <a:ext uri="{FF2B5EF4-FFF2-40B4-BE49-F238E27FC236}">
                <a16:creationId xmlns:a16="http://schemas.microsoft.com/office/drawing/2014/main" id="{93FA00DB-580B-4F11-867D-D4718C73E01B}"/>
              </a:ext>
            </a:extLst>
          </p:cNvPr>
          <p:cNvSpPr>
            <a:spLocks noGrp="1"/>
          </p:cNvSpPr>
          <p:nvPr>
            <p:ph type="sldNum" sz="quarter" idx="12"/>
          </p:nvPr>
        </p:nvSpPr>
        <p:spPr/>
        <p:txBody>
          <a:bodyPr/>
          <a:lstStyle/>
          <a:p>
            <a:fld id="{589C2E9D-1E70-452B-8228-F2D7F4867990}" type="slidenum">
              <a:rPr lang="en-IN" smtClean="0"/>
              <a:t>9</a:t>
            </a:fld>
            <a:endParaRPr lang="en-IN"/>
          </a:p>
        </p:txBody>
      </p:sp>
    </p:spTree>
    <p:extLst>
      <p:ext uri="{BB962C8B-B14F-4D97-AF65-F5344CB8AC3E}">
        <p14:creationId xmlns:p14="http://schemas.microsoft.com/office/powerpoint/2010/main" val="13266516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2104</TotalTime>
  <Words>675</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Times New Roman</vt:lpstr>
      <vt:lpstr>Wingdings</vt:lpstr>
      <vt:lpstr>Parcel</vt:lpstr>
      <vt:lpstr>PowerPoint Presentation</vt:lpstr>
      <vt:lpstr>Agenda</vt:lpstr>
      <vt:lpstr>Abstract             </vt:lpstr>
      <vt:lpstr> Problem statement                </vt:lpstr>
      <vt:lpstr>Objectives                </vt:lpstr>
      <vt:lpstr>Methodolgy                    </vt:lpstr>
      <vt:lpstr> Flow chart            </vt:lpstr>
      <vt:lpstr>Outcomes/Applications                </vt:lpstr>
      <vt:lpstr>Technology Stack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Rokade</dc:creator>
  <cp:lastModifiedBy>itzok2401@gmail.com</cp:lastModifiedBy>
  <cp:revision>67</cp:revision>
  <dcterms:created xsi:type="dcterms:W3CDTF">2021-09-03T08:51:27Z</dcterms:created>
  <dcterms:modified xsi:type="dcterms:W3CDTF">2022-05-20T10:38:27Z</dcterms:modified>
</cp:coreProperties>
</file>