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5655" y="11430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1838325" y="190976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1094760" y="26375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p:nvPr/>
        </p:nvSpPr>
        <p:spPr>
          <a:xfrm>
            <a:off x="4245077" y="2476500"/>
            <a:ext cx="6191249" cy="2478884"/>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a:cs typeface="Trebuchet MS"/>
              </a:rPr>
              <a:t>NAME: PRAVIN R F</a:t>
            </a:r>
            <a:br>
              <a:rPr lang="en-US" sz="2000" dirty="0">
                <a:latin typeface="Trebuchet MS"/>
                <a:cs typeface="Trebuchet MS"/>
              </a:rPr>
            </a:br>
            <a:r>
              <a:rPr lang="en-US" sz="2000" dirty="0">
                <a:latin typeface="Trebuchet MS"/>
                <a:cs typeface="Trebuchet MS"/>
              </a:rPr>
              <a:t>COLLEGE NAME: SARANATHAN COLLEGE OF ENGINEERING</a:t>
            </a:r>
            <a:br>
              <a:rPr lang="en-US" sz="2000" dirty="0">
                <a:latin typeface="Trebuchet MS"/>
                <a:cs typeface="Trebuchet MS"/>
              </a:rPr>
            </a:br>
            <a:r>
              <a:rPr lang="en-US" sz="2000" dirty="0">
                <a:latin typeface="Trebuchet MS"/>
                <a:cs typeface="Trebuchet MS"/>
              </a:rPr>
              <a:t>BRANCH:ARTIFICIAL INTELLIGENCE AND DATA SCIENCE</a:t>
            </a:r>
            <a:br>
              <a:rPr lang="en-US" sz="2000" dirty="0">
                <a:latin typeface="Trebuchet MS"/>
                <a:cs typeface="Trebuchet MS"/>
              </a:rPr>
            </a:br>
            <a:r>
              <a:rPr lang="en-US" sz="2000" dirty="0">
                <a:latin typeface="Trebuchet MS"/>
                <a:cs typeface="Trebuchet MS"/>
              </a:rPr>
              <a:t>YEAR: THIRD YEAR</a:t>
            </a:r>
            <a:br>
              <a:rPr lang="en-US" sz="2000" dirty="0">
                <a:latin typeface="Trebuchet MS"/>
                <a:cs typeface="Trebuchet MS"/>
              </a:rPr>
            </a:br>
            <a:r>
              <a:rPr lang="en-US" sz="2000" dirty="0">
                <a:latin typeface="Trebuchet MS"/>
                <a:cs typeface="Trebuchet MS"/>
              </a:rPr>
              <a:t>NM ID:   au813821243039</a:t>
            </a:r>
            <a:br>
              <a:rPr lang="en-US" sz="2000" dirty="0">
                <a:latin typeface="Trebuchet MS"/>
                <a:cs typeface="Trebuchet MS"/>
              </a:rPr>
            </a:br>
            <a:r>
              <a:rPr lang="en-US" sz="2000" dirty="0">
                <a:latin typeface="Trebuchet MS"/>
                <a:cs typeface="Trebuchet MS"/>
              </a:rPr>
              <a:t>REGISTER NUMBER:   813821243039</a:t>
            </a:r>
            <a:br>
              <a:rPr lang="en-US" sz="2000" dirty="0">
                <a:latin typeface="Trebuchet MS"/>
                <a:cs typeface="Trebuchet MS"/>
              </a:rPr>
            </a:br>
            <a:r>
              <a:rPr lang="en-US" sz="2000" dirty="0">
                <a:latin typeface="Trebuchet MS"/>
                <a:cs typeface="Trebuchet MS"/>
              </a:rPr>
              <a:t>EMAIL ID:   rfpravin@gmail.com</a:t>
            </a:r>
            <a:endParaRPr sz="2000" dirty="0">
              <a:latin typeface="Trebuchet MS"/>
              <a:cs typeface="Trebuchet MS"/>
            </a:endParaRPr>
          </a:p>
        </p:txBody>
      </p:sp>
      <p:sp>
        <p:nvSpPr>
          <p:cNvPr id="8" name="object 8"/>
          <p:cNvSpPr txBox="1"/>
          <p:nvPr/>
        </p:nvSpPr>
        <p:spPr>
          <a:xfrm>
            <a:off x="4267200" y="750575"/>
            <a:ext cx="5334000" cy="751488"/>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a:t>
            </a:r>
            <a:r>
              <a:rPr lang="en-US" sz="2400" b="1" spc="-40" dirty="0">
                <a:solidFill>
                  <a:srgbClr val="2D936B"/>
                </a:solidFill>
                <a:latin typeface="Trebuchet MS"/>
                <a:cs typeface="Trebuchet MS"/>
              </a:rPr>
              <a:t> </a:t>
            </a:r>
            <a:r>
              <a:rPr lang="en-US" sz="2400" b="1" spc="-10" dirty="0">
                <a:solidFill>
                  <a:srgbClr val="2D936B"/>
                </a:solidFill>
                <a:latin typeface="Trebuchet MS"/>
                <a:cs typeface="Trebuchet MS"/>
              </a:rPr>
              <a:t>project : Vehicle Maintenance Prediction using LSTM   </a:t>
            </a:r>
            <a:endParaRPr lang="en-US"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558165" y="5528420"/>
            <a:ext cx="7214235" cy="570669"/>
          </a:xfrm>
          <a:prstGeom prst="rect">
            <a:avLst/>
          </a:prstGeom>
        </p:spPr>
        <p:txBody>
          <a:bodyPr vert="horz" wrap="square" lIns="0" tIns="16510" rIns="0" bIns="0" rtlCol="0">
            <a:spAutoFit/>
          </a:bodyPr>
          <a:lstStyle/>
          <a:p>
            <a:pPr marL="12700">
              <a:lnSpc>
                <a:spcPct val="100000"/>
              </a:lnSpc>
              <a:spcBef>
                <a:spcPts val="130"/>
              </a:spcBef>
            </a:pPr>
            <a:r>
              <a:rPr lang="en-IN" u="sng" dirty="0">
                <a:solidFill>
                  <a:srgbClr val="006FC0"/>
                </a:solidFill>
                <a:uFill>
                  <a:solidFill>
                    <a:srgbClr val="006FC0"/>
                  </a:solidFill>
                </a:uFill>
                <a:latin typeface="Trebuchet MS"/>
                <a:cs typeface="Trebuchet MS"/>
              </a:rPr>
              <a:t>https://github.com/PravinRF7/TNSDC_GEN_AI/blob/main/TNSDC_GEN_AI_predictive_maintanence.ipynb.ipynb</a:t>
            </a:r>
            <a:endParaRPr lang="en-IN" dirty="0">
              <a:latin typeface="Trebuchet MS"/>
              <a:cs typeface="Trebuchet MS"/>
            </a:endParaRPr>
          </a:p>
        </p:txBody>
      </p:sp>
      <p:sp>
        <p:nvSpPr>
          <p:cNvPr id="10" name="TextBox 9">
            <a:extLst>
              <a:ext uri="{FF2B5EF4-FFF2-40B4-BE49-F238E27FC236}">
                <a16:creationId xmlns:a16="http://schemas.microsoft.com/office/drawing/2014/main" id="{ADB671DF-66D5-A76D-0322-E6BA5ADE01BB}"/>
              </a:ext>
            </a:extLst>
          </p:cNvPr>
          <p:cNvSpPr txBox="1"/>
          <p:nvPr/>
        </p:nvSpPr>
        <p:spPr>
          <a:xfrm>
            <a:off x="1143000" y="2133600"/>
            <a:ext cx="782955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Bahnschrift Condensed" panose="020B0502040204020203" pitchFamily="34" charset="0"/>
              </a:rPr>
              <a:t>In conclusion, our project revolutionizes transportation maintenance by proactively addressing issues before they disrupt operations. </a:t>
            </a:r>
          </a:p>
          <a:p>
            <a:pPr marL="342900" indent="-342900">
              <a:buFont typeface="Arial" panose="020B0604020202020204" pitchFamily="34" charset="0"/>
              <a:buChar char="•"/>
            </a:pPr>
            <a:r>
              <a:rPr lang="en-US" sz="2400" dirty="0">
                <a:latin typeface="Bahnschrift Condensed" panose="020B0502040204020203" pitchFamily="34" charset="0"/>
              </a:rPr>
              <a:t>By leveraging AI, we minimize downtime, cut costs, and boost vehicle reliability. </a:t>
            </a:r>
          </a:p>
          <a:p>
            <a:pPr marL="342900" indent="-342900">
              <a:buFont typeface="Arial" panose="020B0604020202020204" pitchFamily="34" charset="0"/>
              <a:buChar char="•"/>
            </a:pPr>
            <a:r>
              <a:rPr lang="en-US" sz="2400" dirty="0">
                <a:latin typeface="Bahnschrift Condensed" panose="020B0502040204020203" pitchFamily="34" charset="0"/>
              </a:rPr>
              <a:t>This ensures a seamless flow of produce, enhancing efficiency and safety for all stakeholders.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84028" y="1101752"/>
            <a:ext cx="9768874" cy="3804567"/>
          </a:xfrm>
          <a:prstGeom prst="rect">
            <a:avLst/>
          </a:prstGeom>
        </p:spPr>
        <p:txBody>
          <a:bodyPr vert="horz" wrap="square" lIns="0" tIns="460692" rIns="0" bIns="0" rtlCol="0">
            <a:spAutoFit/>
          </a:bodyPr>
          <a:lstStyle/>
          <a:p>
            <a:pPr marL="193675">
              <a:lnSpc>
                <a:spcPct val="100000"/>
              </a:lnSpc>
              <a:spcBef>
                <a:spcPts val="130"/>
              </a:spcBef>
            </a:pPr>
            <a:r>
              <a:rPr sz="4250" u="sng" dirty="0"/>
              <a:t>PROJECT</a:t>
            </a:r>
            <a:r>
              <a:rPr sz="4250" u="sng" spc="-90" dirty="0"/>
              <a:t> </a:t>
            </a:r>
            <a:r>
              <a:rPr sz="4250" u="sng" spc="-10" dirty="0"/>
              <a:t>TITLE</a:t>
            </a:r>
            <a:r>
              <a:rPr lang="en-US" sz="4250" u="sng" spc="-10" dirty="0"/>
              <a:t>:</a:t>
            </a:r>
            <a:br>
              <a:rPr lang="en-US" sz="4250" u="sng" spc="-10" dirty="0"/>
            </a:br>
            <a:br>
              <a:rPr lang="en-US" sz="4250" spc="-10" dirty="0"/>
            </a:br>
            <a:r>
              <a:rPr lang="en-US" sz="4400" dirty="0"/>
              <a:t>Predictive maintenance: Deep Learning-based soft-sensors in transportation operation.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5DE0763F-8ECA-9F36-0010-C4F9A9266B38}"/>
              </a:ext>
            </a:extLst>
          </p:cNvPr>
          <p:cNvSpPr txBox="1"/>
          <p:nvPr/>
        </p:nvSpPr>
        <p:spPr>
          <a:xfrm>
            <a:off x="2819400" y="1752600"/>
            <a:ext cx="6178274"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hnschrift Condensed" panose="020B0502040204020203" pitchFamily="34" charset="0"/>
              </a:rPr>
              <a:t>P</a:t>
            </a:r>
            <a:r>
              <a:rPr lang="en-IN" sz="2800" dirty="0" err="1">
                <a:latin typeface="Bahnschrift Condensed" panose="020B0502040204020203" pitchFamily="34" charset="0"/>
              </a:rPr>
              <a:t>roblem</a:t>
            </a:r>
            <a:r>
              <a:rPr lang="en-IN" sz="2800" dirty="0">
                <a:latin typeface="Bahnschrift Condensed" panose="020B0502040204020203" pitchFamily="34" charset="0"/>
              </a:rPr>
              <a:t> statement</a:t>
            </a:r>
          </a:p>
          <a:p>
            <a:pPr marL="285750" indent="-285750">
              <a:buFont typeface="Arial" panose="020B0604020202020204" pitchFamily="34" charset="0"/>
              <a:buChar char="•"/>
            </a:pPr>
            <a:r>
              <a:rPr lang="en-IN" sz="2800" dirty="0">
                <a:latin typeface="Bahnschrift Condensed" panose="020B0502040204020203" pitchFamily="34" charset="0"/>
              </a:rPr>
              <a:t>Project overview</a:t>
            </a:r>
          </a:p>
          <a:p>
            <a:pPr marL="285750" indent="-285750">
              <a:buFont typeface="Arial" panose="020B0604020202020204" pitchFamily="34" charset="0"/>
              <a:buChar char="•"/>
            </a:pPr>
            <a:r>
              <a:rPr lang="en-IN" sz="2800" dirty="0">
                <a:latin typeface="Bahnschrift Condensed" panose="020B0502040204020203" pitchFamily="34" charset="0"/>
              </a:rPr>
              <a:t>Who are the end users</a:t>
            </a:r>
          </a:p>
          <a:p>
            <a:pPr marL="285750" indent="-285750">
              <a:buFont typeface="Arial" panose="020B0604020202020204" pitchFamily="34" charset="0"/>
              <a:buChar char="•"/>
            </a:pPr>
            <a:r>
              <a:rPr lang="en-IN" sz="2800" dirty="0">
                <a:latin typeface="Bahnschrift Condensed" panose="020B0502040204020203" pitchFamily="34" charset="0"/>
              </a:rPr>
              <a:t>Your solution and its value proposition</a:t>
            </a:r>
          </a:p>
          <a:p>
            <a:pPr marL="285750" indent="-285750">
              <a:buFont typeface="Arial" panose="020B0604020202020204" pitchFamily="34" charset="0"/>
              <a:buChar char="•"/>
            </a:pPr>
            <a:r>
              <a:rPr lang="en-IN" sz="2800" dirty="0">
                <a:latin typeface="Bahnschrift Condensed" panose="020B0502040204020203" pitchFamily="34" charset="0"/>
              </a:rPr>
              <a:t>The wow in your solution</a:t>
            </a:r>
          </a:p>
          <a:p>
            <a:pPr marL="285750" indent="-285750">
              <a:buFont typeface="Arial" panose="020B0604020202020204" pitchFamily="34" charset="0"/>
              <a:buChar char="•"/>
            </a:pPr>
            <a:r>
              <a:rPr lang="en-IN" sz="2800" dirty="0">
                <a:latin typeface="Bahnschrift Condensed" panose="020B0502040204020203" pitchFamily="34" charset="0"/>
              </a:rPr>
              <a:t>Modelling</a:t>
            </a:r>
          </a:p>
          <a:p>
            <a:pPr marL="285750" indent="-285750">
              <a:buFont typeface="Arial" panose="020B0604020202020204" pitchFamily="34" charset="0"/>
              <a:buChar char="•"/>
            </a:pPr>
            <a:r>
              <a:rPr lang="en-IN" sz="2800" dirty="0">
                <a:latin typeface="Bahnschrift Condensed" panose="020B0502040204020203" pitchFamily="34" charset="0"/>
              </a:rPr>
              <a:t>Results</a:t>
            </a:r>
            <a:endParaRPr lang="en-US" sz="2800" dirty="0">
              <a:latin typeface="Bahnschrift Condensed"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1029560"/>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D7363C39-5E36-16D0-10A6-8BEA4D56ADF0}"/>
              </a:ext>
            </a:extLst>
          </p:cNvPr>
          <p:cNvSpPr txBox="1"/>
          <p:nvPr/>
        </p:nvSpPr>
        <p:spPr>
          <a:xfrm>
            <a:off x="1143000" y="1857375"/>
            <a:ext cx="6657975" cy="3046988"/>
          </a:xfrm>
          <a:prstGeom prst="rect">
            <a:avLst/>
          </a:prstGeom>
          <a:noFill/>
        </p:spPr>
        <p:txBody>
          <a:bodyPr wrap="square" rtlCol="0">
            <a:spAutoFit/>
          </a:bodyPr>
          <a:lstStyle/>
          <a:p>
            <a:pPr algn="l"/>
            <a:endParaRPr lang="en-IN" sz="2400" b="0" i="0" u="none" strike="noStrike" baseline="0" dirty="0">
              <a:solidFill>
                <a:srgbClr val="000000"/>
              </a:solidFill>
              <a:latin typeface="Bahnschrift Condensed" panose="020B0502040204020203" pitchFamily="34" charset="0"/>
            </a:endParaRPr>
          </a:p>
          <a:p>
            <a:r>
              <a:rPr lang="en-US" sz="2400" b="0" i="0" u="none" strike="noStrike" baseline="0" dirty="0">
                <a:solidFill>
                  <a:srgbClr val="000000"/>
                </a:solidFill>
                <a:latin typeface="Bahnschrift Condensed" panose="020B0502040204020203" pitchFamily="34" charset="0"/>
              </a:rPr>
              <a:t> Transportation vehicles are critical assets in supply chains, yet unexpected breakdowns and maintenance issues can disrupt operations and incur significant costs. Traditional reactive maintenance approaches are inefficient and costly. To address this, proactive predictive maintenance solutions leveraging AI algorithms and real-time data are essential for anticipating and mitigating potential issues. </a:t>
            </a:r>
            <a:endParaRPr lang="en-IN" sz="2400" dirty="0">
              <a:latin typeface="Bahnschrift Condense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2F002257-0A93-AA72-4D1D-8965F140AFF9}"/>
              </a:ext>
            </a:extLst>
          </p:cNvPr>
          <p:cNvSpPr txBox="1"/>
          <p:nvPr/>
        </p:nvSpPr>
        <p:spPr>
          <a:xfrm>
            <a:off x="739775" y="2209800"/>
            <a:ext cx="7413625" cy="2677656"/>
          </a:xfrm>
          <a:prstGeom prst="rect">
            <a:avLst/>
          </a:prstGeom>
          <a:noFill/>
        </p:spPr>
        <p:txBody>
          <a:bodyPr wrap="square" rtlCol="0">
            <a:spAutoFit/>
          </a:bodyPr>
          <a:lstStyle/>
          <a:p>
            <a:pPr algn="just"/>
            <a:r>
              <a:rPr lang="en-US" sz="2400" dirty="0">
                <a:latin typeface="Bahnschrift SemiBold" panose="020B0502040204020203" pitchFamily="34" charset="0"/>
              </a:rPr>
              <a:t>An AI-driven predictive maintenance system for vehicles collects real-time sensor data, preprocesses it, and utilizes LSTM neural networks to forecast maintenance needs. It integrates a web application for real-time data and predictions, enabling proactive fleet management, cost reduction, and efficient transportation operations.</a:t>
            </a:r>
            <a:endParaRPr lang="en-IN" sz="2400" dirty="0">
              <a:latin typeface="Bahnschrift SemiBold"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845F1F19-4EC3-01E5-CD35-EE01A7BD516C}"/>
              </a:ext>
            </a:extLst>
          </p:cNvPr>
          <p:cNvSpPr txBox="1"/>
          <p:nvPr/>
        </p:nvSpPr>
        <p:spPr>
          <a:xfrm>
            <a:off x="2408289" y="1532387"/>
            <a:ext cx="4724707" cy="4401205"/>
          </a:xfrm>
          <a:prstGeom prst="rect">
            <a:avLst/>
          </a:prstGeom>
          <a:noFill/>
        </p:spPr>
        <p:txBody>
          <a:bodyPr wrap="square" rtlCol="0">
            <a:spAutoFit/>
          </a:bodyPr>
          <a:lstStyle/>
          <a:p>
            <a:pPr marL="457200" indent="-457200" algn="l">
              <a:buFont typeface="Arial" panose="020B0604020202020204" pitchFamily="34" charset="0"/>
              <a:buChar char="•"/>
            </a:pPr>
            <a:endParaRPr lang="en-US" sz="2800" dirty="0">
              <a:latin typeface="Bahnschrift Condensed" panose="020B0502040204020203" pitchFamily="34" charset="0"/>
            </a:endParaRPr>
          </a:p>
          <a:p>
            <a:pPr marL="457200" indent="-457200" algn="l">
              <a:buFont typeface="Arial" panose="020B0604020202020204" pitchFamily="34" charset="0"/>
              <a:buChar char="•"/>
            </a:pPr>
            <a:r>
              <a:rPr lang="en-US" sz="2800" dirty="0">
                <a:latin typeface="Bahnschrift Condensed" panose="020B0502040204020203" pitchFamily="34" charset="0"/>
              </a:rPr>
              <a:t>Logistics Managers</a:t>
            </a:r>
          </a:p>
          <a:p>
            <a:pPr marL="457200" indent="-457200" algn="l">
              <a:buFont typeface="Arial" panose="020B0604020202020204" pitchFamily="34" charset="0"/>
              <a:buChar char="•"/>
            </a:pPr>
            <a:r>
              <a:rPr lang="en-US" sz="2800" dirty="0">
                <a:latin typeface="Bahnschrift Condensed" panose="020B0502040204020203" pitchFamily="34" charset="0"/>
              </a:rPr>
              <a:t>Operations Managers</a:t>
            </a:r>
          </a:p>
          <a:p>
            <a:pPr marL="457200" indent="-457200" algn="l">
              <a:buFont typeface="Arial" panose="020B0604020202020204" pitchFamily="34" charset="0"/>
              <a:buChar char="•"/>
            </a:pPr>
            <a:r>
              <a:rPr lang="en-US" sz="2800" dirty="0">
                <a:latin typeface="Bahnschrift Condensed" panose="020B0502040204020203" pitchFamily="34" charset="0"/>
              </a:rPr>
              <a:t>Distribution Managers</a:t>
            </a:r>
          </a:p>
          <a:p>
            <a:pPr marL="457200" indent="-457200" algn="l">
              <a:buFont typeface="Arial" panose="020B0604020202020204" pitchFamily="34" charset="0"/>
              <a:buChar char="•"/>
            </a:pPr>
            <a:r>
              <a:rPr lang="en-US" sz="2800" dirty="0">
                <a:latin typeface="Bahnschrift Condensed" panose="020B0502040204020203" pitchFamily="34" charset="0"/>
              </a:rPr>
              <a:t>Procurement Managers</a:t>
            </a:r>
          </a:p>
          <a:p>
            <a:pPr marL="457200" indent="-457200" algn="l">
              <a:buFont typeface="Arial" panose="020B0604020202020204" pitchFamily="34" charset="0"/>
              <a:buChar char="•"/>
            </a:pPr>
            <a:r>
              <a:rPr lang="en-US" sz="2800" dirty="0">
                <a:latin typeface="Bahnschrift Condensed" panose="020B0502040204020203" pitchFamily="34" charset="0"/>
              </a:rPr>
              <a:t>Inventory Managers</a:t>
            </a:r>
          </a:p>
          <a:p>
            <a:pPr marL="457200" indent="-457200" algn="l">
              <a:buFont typeface="Arial" panose="020B0604020202020204" pitchFamily="34" charset="0"/>
              <a:buChar char="•"/>
            </a:pPr>
            <a:r>
              <a:rPr lang="en-US" sz="2800" dirty="0">
                <a:latin typeface="Bahnschrift Condensed" panose="020B0502040204020203" pitchFamily="34" charset="0"/>
              </a:rPr>
              <a:t>Transportation Managers</a:t>
            </a:r>
          </a:p>
          <a:p>
            <a:pPr marL="457200" indent="-457200" algn="l">
              <a:buFont typeface="Arial" panose="020B0604020202020204" pitchFamily="34" charset="0"/>
              <a:buChar char="•"/>
            </a:pPr>
            <a:r>
              <a:rPr lang="en-US" sz="2800" dirty="0">
                <a:latin typeface="Bahnschrift Condensed" panose="020B0502040204020203" pitchFamily="34" charset="0"/>
              </a:rPr>
              <a:t>Supply Chain Coordinators</a:t>
            </a:r>
          </a:p>
          <a:p>
            <a:pPr marL="457200" indent="-457200" algn="l">
              <a:buFont typeface="Arial" panose="020B0604020202020204" pitchFamily="34" charset="0"/>
              <a:buChar char="•"/>
            </a:pPr>
            <a:r>
              <a:rPr lang="en-US" sz="2800" dirty="0">
                <a:latin typeface="Bahnschrift Condensed" panose="020B0502040204020203" pitchFamily="34" charset="0"/>
              </a:rPr>
              <a:t>Supply Chain Managers</a:t>
            </a:r>
          </a:p>
          <a:p>
            <a:pPr marL="457200" indent="-457200" algn="l">
              <a:buFont typeface="Arial" panose="020B0604020202020204" pitchFamily="34" charset="0"/>
              <a:buChar char="•"/>
            </a:pPr>
            <a:endParaRPr lang="en-IN" sz="2800" dirty="0">
              <a:latin typeface="Bahnschrift Condensed"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88141"/>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2" name="TextBox 11">
            <a:extLst>
              <a:ext uri="{FF2B5EF4-FFF2-40B4-BE49-F238E27FC236}">
                <a16:creationId xmlns:a16="http://schemas.microsoft.com/office/drawing/2014/main" id="{C5F122C9-91AB-DF15-A059-4947E79B9261}"/>
              </a:ext>
            </a:extLst>
          </p:cNvPr>
          <p:cNvSpPr txBox="1"/>
          <p:nvPr/>
        </p:nvSpPr>
        <p:spPr>
          <a:xfrm>
            <a:off x="3124199" y="2209800"/>
            <a:ext cx="6410325" cy="3170099"/>
          </a:xfrm>
          <a:prstGeom prst="rect">
            <a:avLst/>
          </a:prstGeom>
          <a:noFill/>
        </p:spPr>
        <p:txBody>
          <a:bodyPr wrap="square" rtlCol="0">
            <a:spAutoFit/>
          </a:bodyPr>
          <a:lstStyle/>
          <a:p>
            <a:pPr algn="just"/>
            <a:r>
              <a:rPr lang="en-US" sz="2000" dirty="0">
                <a:latin typeface="Bahnschrift Condensed" panose="020B0502040204020203" pitchFamily="34" charset="0"/>
              </a:rPr>
              <a:t>Data collection involves gathering input parameters via physical sensors such as engine RPM, lubricant oil pressure, fuel pressure, coolant pressure, and temperature readings. Preprocessing entails addressing missing and </a:t>
            </a:r>
            <a:r>
              <a:rPr lang="en-US" sz="2000" dirty="0" err="1">
                <a:latin typeface="Bahnschrift Condensed" panose="020B0502040204020203" pitchFamily="34" charset="0"/>
              </a:rPr>
              <a:t>NaN</a:t>
            </a:r>
            <a:r>
              <a:rPr lang="en-US" sz="2000" dirty="0">
                <a:latin typeface="Bahnschrift Condensed" panose="020B0502040204020203" pitchFamily="34" charset="0"/>
              </a:rPr>
              <a:t> values by replacing them with mean values, applying Z-score to remove outliers, and deriving new features like temperature difference. The LSTM model excels in capturing complex feature-target relationships, enabling accurate predictive maintenance estimation. Post-processing involves utilizing probability-based methods for refining maintenance estimates.</a:t>
            </a:r>
            <a:endParaRPr lang="en-IN" sz="2000" dirty="0">
              <a:latin typeface="Bahnschrift Condensed" panose="020B0502040204020203" pitchFamily="34" charset="0"/>
            </a:endParaRPr>
          </a:p>
          <a:p>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9AFD5C47-9224-C5F5-A0C7-4C6E82DDF3FB}"/>
              </a:ext>
            </a:extLst>
          </p:cNvPr>
          <p:cNvSpPr txBox="1"/>
          <p:nvPr/>
        </p:nvSpPr>
        <p:spPr>
          <a:xfrm>
            <a:off x="2526030" y="2819400"/>
            <a:ext cx="6313170" cy="2895600"/>
          </a:xfrm>
          <a:prstGeom prst="rect">
            <a:avLst/>
          </a:prstGeom>
          <a:noFill/>
        </p:spPr>
        <p:txBody>
          <a:bodyPr wrap="square" rtlCol="0">
            <a:spAutoFit/>
          </a:bodyPr>
          <a:lstStyle/>
          <a:p>
            <a:endParaRPr lang="en-IN" dirty="0"/>
          </a:p>
        </p:txBody>
      </p:sp>
      <p:sp>
        <p:nvSpPr>
          <p:cNvPr id="14" name="Rectangle 4">
            <a:extLst>
              <a:ext uri="{FF2B5EF4-FFF2-40B4-BE49-F238E27FC236}">
                <a16:creationId xmlns:a16="http://schemas.microsoft.com/office/drawing/2014/main" id="{B9A7F021-AA35-8AC7-4941-A5AEAA129F8C}"/>
              </a:ext>
            </a:extLst>
          </p:cNvPr>
          <p:cNvSpPr>
            <a:spLocks noChangeArrowheads="1"/>
          </p:cNvSpPr>
          <p:nvPr/>
        </p:nvSpPr>
        <p:spPr bwMode="auto">
          <a:xfrm>
            <a:off x="0" y="0"/>
            <a:ext cx="3130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442D335-C08B-0318-3526-79BA3D7CA954}"/>
              </a:ext>
            </a:extLst>
          </p:cNvPr>
          <p:cNvSpPr txBox="1"/>
          <p:nvPr/>
        </p:nvSpPr>
        <p:spPr>
          <a:xfrm>
            <a:off x="4800600" y="6503416"/>
            <a:ext cx="7467600" cy="369332"/>
          </a:xfrm>
          <a:prstGeom prst="rect">
            <a:avLst/>
          </a:prstGeom>
          <a:noFill/>
        </p:spPr>
        <p:txBody>
          <a:bodyPr wrap="square" rtlCol="0">
            <a:spAutoFit/>
          </a:bodyPr>
          <a:lstStyle/>
          <a:p>
            <a:r>
              <a:rPr lang="en-US" dirty="0" err="1"/>
              <a:t>jjj</a:t>
            </a:r>
            <a:endParaRPr lang="en-IN" dirty="0"/>
          </a:p>
        </p:txBody>
      </p:sp>
      <p:sp>
        <p:nvSpPr>
          <p:cNvPr id="16" name="Rectangle 5">
            <a:extLst>
              <a:ext uri="{FF2B5EF4-FFF2-40B4-BE49-F238E27FC236}">
                <a16:creationId xmlns:a16="http://schemas.microsoft.com/office/drawing/2014/main" id="{3FC5BE1D-D795-9E31-A410-1C63624B93B3}"/>
              </a:ext>
            </a:extLst>
          </p:cNvPr>
          <p:cNvSpPr>
            <a:spLocks noChangeArrowheads="1"/>
          </p:cNvSpPr>
          <p:nvPr/>
        </p:nvSpPr>
        <p:spPr bwMode="auto">
          <a:xfrm>
            <a:off x="1697939" y="1696767"/>
            <a:ext cx="836408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Bahnschrift Condensed" panose="020B0502040204020203" pitchFamily="34" charset="0"/>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Condensed" panose="020B0502040204020203" pitchFamily="34" charset="0"/>
              </a:rPr>
              <a:t>Uniquely incorporates probability-based methods in post-processing.</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Condensed" panose="020B0502040204020203" pitchFamily="34" charset="0"/>
              </a:rPr>
              <a:t>Enhances prediction accuracy by considering uncertainty </a:t>
            </a:r>
            <a:r>
              <a:rPr lang="en-US" altLang="en-US" sz="2400" dirty="0">
                <a:solidFill>
                  <a:schemeClr val="tx1"/>
                </a:solidFill>
                <a:latin typeface="Bahnschrift Condensed" panose="020B0502040204020203" pitchFamily="34" charset="0"/>
              </a:rPr>
              <a:t> </a:t>
            </a:r>
            <a:r>
              <a:rPr kumimoji="0" lang="en-US" altLang="en-US" sz="2400" b="0" i="0" u="none" strike="noStrike" cap="none" normalizeH="0" baseline="0" dirty="0">
                <a:ln>
                  <a:noFill/>
                </a:ln>
                <a:solidFill>
                  <a:schemeClr val="tx1"/>
                </a:solidFill>
                <a:effectLst/>
                <a:latin typeface="Bahnschrift Condensed" panose="020B0502040204020203" pitchFamily="34" charset="0"/>
              </a:rPr>
              <a:t>in maintenance needs.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Condensed" panose="020B0502040204020203" pitchFamily="34" charset="0"/>
              </a:rPr>
              <a:t>Provides nuanced insights into the likelihood of maintenance requirements.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Condensed" panose="020B0502040204020203" pitchFamily="34" charset="0"/>
              </a:rPr>
              <a:t>Adds sophistication to the predictive maintenance framework, improving decision-making.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Bahnschrift Condensed" panose="020B0502040204020203" pitchFamily="34" charset="0"/>
            </a:endParaRPr>
          </a:p>
        </p:txBody>
      </p:sp>
      <p:sp>
        <p:nvSpPr>
          <p:cNvPr id="17" name="Rectangle 6">
            <a:extLst>
              <a:ext uri="{FF2B5EF4-FFF2-40B4-BE49-F238E27FC236}">
                <a16:creationId xmlns:a16="http://schemas.microsoft.com/office/drawing/2014/main" id="{06B661BB-7B57-510B-11B1-911E6AC7EF06}"/>
              </a:ext>
            </a:extLst>
          </p:cNvPr>
          <p:cNvSpPr>
            <a:spLocks noChangeArrowheads="1"/>
          </p:cNvSpPr>
          <p:nvPr/>
        </p:nvSpPr>
        <p:spPr bwMode="auto">
          <a:xfrm>
            <a:off x="2209800" y="4293616"/>
            <a:ext cx="3130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067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a:extLst>
              <a:ext uri="{FF2B5EF4-FFF2-40B4-BE49-F238E27FC236}">
                <a16:creationId xmlns:a16="http://schemas.microsoft.com/office/drawing/2014/main" id="{1A1673E8-F8E2-E529-8838-6C53AE152E7D}"/>
              </a:ext>
            </a:extLst>
          </p:cNvPr>
          <p:cNvPicPr>
            <a:picLocks noChangeAspect="1"/>
          </p:cNvPicPr>
          <p:nvPr/>
        </p:nvPicPr>
        <p:blipFill>
          <a:blip r:embed="rId3"/>
          <a:stretch>
            <a:fillRect/>
          </a:stretch>
        </p:blipFill>
        <p:spPr>
          <a:xfrm>
            <a:off x="1218420" y="1445536"/>
            <a:ext cx="8144962" cy="414563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TotalTime>
  <Words>483</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Condensed</vt:lpstr>
      <vt:lpstr>Bahnschrift SemiBold</vt:lpstr>
      <vt:lpstr>Calibri</vt:lpstr>
      <vt:lpstr>Söhne</vt:lpstr>
      <vt:lpstr>Trebuchet MS</vt:lpstr>
      <vt:lpstr>Office Theme</vt:lpstr>
      <vt:lpstr>PowerPoint Presentation</vt:lpstr>
      <vt:lpstr>PROJECT TITLE:  Predictive maintenance: Deep Learning-based soft-sensors in transportation operation.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Rishikaandh</dc:creator>
  <cp:lastModifiedBy>RISHIKAANDH DEVADOSS</cp:lastModifiedBy>
  <cp:revision>5</cp:revision>
  <dcterms:created xsi:type="dcterms:W3CDTF">2024-04-05T04:26:33Z</dcterms:created>
  <dcterms:modified xsi:type="dcterms:W3CDTF">2024-04-05T06:59:25Z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