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033" autoAdjust="0"/>
  </p:normalViewPr>
  <p:slideViewPr>
    <p:cSldViewPr snapToGrid="0">
      <p:cViewPr varScale="1">
        <p:scale>
          <a:sx n="78" d="100"/>
          <a:sy n="78"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75D0C-48EB-4C14-AF5E-3DF5FEFD8515}" type="doc">
      <dgm:prSet loTypeId="urn:microsoft.com/office/officeart/2005/8/layout/process1" loCatId="process" qsTypeId="urn:microsoft.com/office/officeart/2005/8/quickstyle/simple1" qsCatId="simple" csTypeId="urn:microsoft.com/office/officeart/2005/8/colors/accent1_2" csCatId="accent1" phldr="1"/>
      <dgm:spPr/>
    </dgm:pt>
    <dgm:pt modelId="{9C63873D-54CE-4E0C-A4BE-BD246966291A}">
      <dgm:prSet phldrT="[Text]"/>
      <dgm:spPr/>
      <dgm:t>
        <a:bodyPr/>
        <a:lstStyle/>
        <a:p>
          <a:r>
            <a:rPr lang="en-US" b="1" dirty="0">
              <a:solidFill>
                <a:schemeClr val="accent5">
                  <a:lumMod val="75000"/>
                </a:schemeClr>
              </a:solidFill>
            </a:rPr>
            <a:t>EDA &amp; Data Visualization</a:t>
          </a:r>
          <a:endParaRPr lang="en-IN" b="1" dirty="0">
            <a:solidFill>
              <a:schemeClr val="accent5">
                <a:lumMod val="75000"/>
              </a:schemeClr>
            </a:solidFill>
          </a:endParaRPr>
        </a:p>
      </dgm:t>
    </dgm:pt>
    <dgm:pt modelId="{AA2EE937-5B86-4B9D-9045-C2CF8A781C93}" type="parTrans" cxnId="{6C3345AC-07AE-46B8-A088-3A7F8CE4BA8E}">
      <dgm:prSet/>
      <dgm:spPr/>
      <dgm:t>
        <a:bodyPr/>
        <a:lstStyle/>
        <a:p>
          <a:endParaRPr lang="en-IN"/>
        </a:p>
      </dgm:t>
    </dgm:pt>
    <dgm:pt modelId="{88A10D23-F588-4959-8888-3C03021B60E5}" type="sibTrans" cxnId="{6C3345AC-07AE-46B8-A088-3A7F8CE4BA8E}">
      <dgm:prSet/>
      <dgm:spPr/>
      <dgm:t>
        <a:bodyPr/>
        <a:lstStyle/>
        <a:p>
          <a:endParaRPr lang="en-IN">
            <a:solidFill>
              <a:schemeClr val="accent5">
                <a:lumMod val="75000"/>
              </a:schemeClr>
            </a:solidFill>
          </a:endParaRPr>
        </a:p>
      </dgm:t>
    </dgm:pt>
    <dgm:pt modelId="{3E88A6CD-69A1-4E57-9593-E65B843899B4}">
      <dgm:prSet phldrT="[Text]" custT="1"/>
      <dgm:spPr/>
      <dgm:t>
        <a:bodyPr/>
        <a:lstStyle/>
        <a:p>
          <a:r>
            <a:rPr lang="en-US" sz="2200" b="1" kern="1200" dirty="0">
              <a:solidFill>
                <a:schemeClr val="accent5">
                  <a:lumMod val="75000"/>
                </a:schemeClr>
              </a:solidFill>
              <a:latin typeface="Rockwell" panose="02060603020205020403"/>
              <a:ea typeface="+mn-ea"/>
              <a:cs typeface="+mn-cs"/>
            </a:rPr>
            <a:t>Model</a:t>
          </a:r>
          <a:r>
            <a:rPr lang="en-US" sz="2200" b="1" kern="1200" dirty="0">
              <a:solidFill>
                <a:schemeClr val="accent5">
                  <a:lumMod val="75000"/>
                </a:schemeClr>
              </a:solidFill>
            </a:rPr>
            <a:t> Building</a:t>
          </a:r>
          <a:endParaRPr lang="en-IN" sz="2200" b="1" kern="1200" dirty="0">
            <a:solidFill>
              <a:schemeClr val="accent5">
                <a:lumMod val="75000"/>
              </a:schemeClr>
            </a:solidFill>
          </a:endParaRPr>
        </a:p>
      </dgm:t>
    </dgm:pt>
    <dgm:pt modelId="{0379B87B-D9C8-4796-AE78-01AF8A89AD27}" type="parTrans" cxnId="{B6DBD3B4-21B7-48C1-914E-AD7AE13CC652}">
      <dgm:prSet/>
      <dgm:spPr/>
      <dgm:t>
        <a:bodyPr/>
        <a:lstStyle/>
        <a:p>
          <a:endParaRPr lang="en-IN"/>
        </a:p>
      </dgm:t>
    </dgm:pt>
    <dgm:pt modelId="{05BD5DF4-10FA-4BC7-9A43-0B11E10F8187}" type="sibTrans" cxnId="{B6DBD3B4-21B7-48C1-914E-AD7AE13CC652}">
      <dgm:prSet/>
      <dgm:spPr/>
      <dgm:t>
        <a:bodyPr/>
        <a:lstStyle/>
        <a:p>
          <a:endParaRPr lang="en-IN">
            <a:solidFill>
              <a:schemeClr val="accent5">
                <a:lumMod val="75000"/>
              </a:schemeClr>
            </a:solidFill>
          </a:endParaRPr>
        </a:p>
      </dgm:t>
    </dgm:pt>
    <dgm:pt modelId="{344F0501-CFC3-4FB5-8DF8-3C1FB8A178C0}">
      <dgm:prSet phldrT="[Text]"/>
      <dgm:spPr/>
      <dgm:t>
        <a:bodyPr/>
        <a:lstStyle/>
        <a:p>
          <a:r>
            <a:rPr lang="en-US" b="1" dirty="0">
              <a:solidFill>
                <a:schemeClr val="accent5">
                  <a:lumMod val="75000"/>
                </a:schemeClr>
              </a:solidFill>
            </a:rPr>
            <a:t>Model Evaluation</a:t>
          </a:r>
          <a:endParaRPr lang="en-IN" b="1" dirty="0">
            <a:solidFill>
              <a:schemeClr val="accent5">
                <a:lumMod val="75000"/>
              </a:schemeClr>
            </a:solidFill>
          </a:endParaRPr>
        </a:p>
      </dgm:t>
    </dgm:pt>
    <dgm:pt modelId="{14C04520-E633-4430-8D65-A927C01A9BF7}" type="parTrans" cxnId="{BCC616D2-4F40-458F-8EED-349500468E81}">
      <dgm:prSet/>
      <dgm:spPr/>
      <dgm:t>
        <a:bodyPr/>
        <a:lstStyle/>
        <a:p>
          <a:endParaRPr lang="en-IN"/>
        </a:p>
      </dgm:t>
    </dgm:pt>
    <dgm:pt modelId="{367588D4-A03D-4A02-91D6-D4A22B277821}" type="sibTrans" cxnId="{BCC616D2-4F40-458F-8EED-349500468E81}">
      <dgm:prSet/>
      <dgm:spPr/>
      <dgm:t>
        <a:bodyPr/>
        <a:lstStyle/>
        <a:p>
          <a:endParaRPr lang="en-IN"/>
        </a:p>
      </dgm:t>
    </dgm:pt>
    <dgm:pt modelId="{2D098472-C364-4DAD-97DD-90F120F27FC1}">
      <dgm:prSet/>
      <dgm:spPr/>
      <dgm:t>
        <a:bodyPr/>
        <a:lstStyle/>
        <a:p>
          <a:r>
            <a:rPr lang="en-US" b="1" dirty="0">
              <a:solidFill>
                <a:schemeClr val="accent5">
                  <a:lumMod val="75000"/>
                </a:schemeClr>
              </a:solidFill>
            </a:rPr>
            <a:t>Model Deployment</a:t>
          </a:r>
          <a:endParaRPr lang="en-IN" b="1" dirty="0">
            <a:solidFill>
              <a:schemeClr val="accent5">
                <a:lumMod val="75000"/>
              </a:schemeClr>
            </a:solidFill>
          </a:endParaRPr>
        </a:p>
      </dgm:t>
    </dgm:pt>
    <dgm:pt modelId="{285B61F1-1296-469D-90A7-B6907F373EC2}" type="parTrans" cxnId="{EFDCA3DF-A21A-40F3-8DF2-6D252CDE7BA0}">
      <dgm:prSet/>
      <dgm:spPr/>
      <dgm:t>
        <a:bodyPr/>
        <a:lstStyle/>
        <a:p>
          <a:endParaRPr lang="en-IN"/>
        </a:p>
      </dgm:t>
    </dgm:pt>
    <dgm:pt modelId="{DAC625DD-831E-4FAA-8DF0-2DB6B5B46FC2}" type="sibTrans" cxnId="{EFDCA3DF-A21A-40F3-8DF2-6D252CDE7BA0}">
      <dgm:prSet/>
      <dgm:spPr/>
      <dgm:t>
        <a:bodyPr/>
        <a:lstStyle/>
        <a:p>
          <a:endParaRPr lang="en-IN"/>
        </a:p>
      </dgm:t>
    </dgm:pt>
    <dgm:pt modelId="{50DD9F40-DF84-4DA0-8F84-BA263E0A04CD}" type="pres">
      <dgm:prSet presAssocID="{A8675D0C-48EB-4C14-AF5E-3DF5FEFD8515}" presName="Name0" presStyleCnt="0">
        <dgm:presLayoutVars>
          <dgm:dir/>
          <dgm:resizeHandles val="exact"/>
        </dgm:presLayoutVars>
      </dgm:prSet>
      <dgm:spPr/>
    </dgm:pt>
    <dgm:pt modelId="{59D1F549-AB00-4B53-9DF1-58FB6BF264B2}" type="pres">
      <dgm:prSet presAssocID="{9C63873D-54CE-4E0C-A4BE-BD246966291A}" presName="node" presStyleLbl="node1" presStyleIdx="0" presStyleCnt="4">
        <dgm:presLayoutVars>
          <dgm:bulletEnabled val="1"/>
        </dgm:presLayoutVars>
      </dgm:prSet>
      <dgm:spPr/>
    </dgm:pt>
    <dgm:pt modelId="{EE852BF3-FF12-4A6F-86ED-27FCC6276CBA}" type="pres">
      <dgm:prSet presAssocID="{88A10D23-F588-4959-8888-3C03021B60E5}" presName="sibTrans" presStyleLbl="sibTrans2D1" presStyleIdx="0" presStyleCnt="3"/>
      <dgm:spPr/>
    </dgm:pt>
    <dgm:pt modelId="{C06A5285-0D24-49A6-AEB2-6EB2B675F788}" type="pres">
      <dgm:prSet presAssocID="{88A10D23-F588-4959-8888-3C03021B60E5}" presName="connectorText" presStyleLbl="sibTrans2D1" presStyleIdx="0" presStyleCnt="3"/>
      <dgm:spPr/>
    </dgm:pt>
    <dgm:pt modelId="{79C19975-6AC6-4618-B913-E9B6F88A550B}" type="pres">
      <dgm:prSet presAssocID="{3E88A6CD-69A1-4E57-9593-E65B843899B4}" presName="node" presStyleLbl="node1" presStyleIdx="1" presStyleCnt="4" custLinFactNeighborY="508">
        <dgm:presLayoutVars>
          <dgm:bulletEnabled val="1"/>
        </dgm:presLayoutVars>
      </dgm:prSet>
      <dgm:spPr/>
    </dgm:pt>
    <dgm:pt modelId="{68707CAF-964A-4872-8E02-A4686F8B36AC}" type="pres">
      <dgm:prSet presAssocID="{05BD5DF4-10FA-4BC7-9A43-0B11E10F8187}" presName="sibTrans" presStyleLbl="sibTrans2D1" presStyleIdx="1" presStyleCnt="3"/>
      <dgm:spPr/>
    </dgm:pt>
    <dgm:pt modelId="{038B7A56-130A-4B9C-9E60-00BFD5A65AEE}" type="pres">
      <dgm:prSet presAssocID="{05BD5DF4-10FA-4BC7-9A43-0B11E10F8187}" presName="connectorText" presStyleLbl="sibTrans2D1" presStyleIdx="1" presStyleCnt="3"/>
      <dgm:spPr/>
    </dgm:pt>
    <dgm:pt modelId="{8EEC7093-8093-4495-A650-49E4A75D828B}" type="pres">
      <dgm:prSet presAssocID="{344F0501-CFC3-4FB5-8DF8-3C1FB8A178C0}" presName="node" presStyleLbl="node1" presStyleIdx="2" presStyleCnt="4">
        <dgm:presLayoutVars>
          <dgm:bulletEnabled val="1"/>
        </dgm:presLayoutVars>
      </dgm:prSet>
      <dgm:spPr/>
    </dgm:pt>
    <dgm:pt modelId="{0F581602-5D46-4540-A912-02868BCDFD63}" type="pres">
      <dgm:prSet presAssocID="{367588D4-A03D-4A02-91D6-D4A22B277821}" presName="sibTrans" presStyleLbl="sibTrans2D1" presStyleIdx="2" presStyleCnt="3"/>
      <dgm:spPr/>
    </dgm:pt>
    <dgm:pt modelId="{5F479745-5FDC-4450-BECA-4BB88CAA9398}" type="pres">
      <dgm:prSet presAssocID="{367588D4-A03D-4A02-91D6-D4A22B277821}" presName="connectorText" presStyleLbl="sibTrans2D1" presStyleIdx="2" presStyleCnt="3"/>
      <dgm:spPr/>
    </dgm:pt>
    <dgm:pt modelId="{3DB21163-4A6C-4BB2-BE41-363D73EC0E4E}" type="pres">
      <dgm:prSet presAssocID="{2D098472-C364-4DAD-97DD-90F120F27FC1}" presName="node" presStyleLbl="node1" presStyleIdx="3" presStyleCnt="4">
        <dgm:presLayoutVars>
          <dgm:bulletEnabled val="1"/>
        </dgm:presLayoutVars>
      </dgm:prSet>
      <dgm:spPr/>
    </dgm:pt>
  </dgm:ptLst>
  <dgm:cxnLst>
    <dgm:cxn modelId="{37C41C35-5F9D-49CF-9D65-FA2B805B3723}" type="presOf" srcId="{88A10D23-F588-4959-8888-3C03021B60E5}" destId="{EE852BF3-FF12-4A6F-86ED-27FCC6276CBA}" srcOrd="0" destOrd="0" presId="urn:microsoft.com/office/officeart/2005/8/layout/process1"/>
    <dgm:cxn modelId="{B9CAB042-56F2-4B79-9DFA-8FEFA4F8BAEE}" type="presOf" srcId="{9C63873D-54CE-4E0C-A4BE-BD246966291A}" destId="{59D1F549-AB00-4B53-9DF1-58FB6BF264B2}" srcOrd="0" destOrd="0" presId="urn:microsoft.com/office/officeart/2005/8/layout/process1"/>
    <dgm:cxn modelId="{3B441766-2A05-40DC-878A-BB820D00A3FD}" type="presOf" srcId="{344F0501-CFC3-4FB5-8DF8-3C1FB8A178C0}" destId="{8EEC7093-8093-4495-A650-49E4A75D828B}" srcOrd="0" destOrd="0" presId="urn:microsoft.com/office/officeart/2005/8/layout/process1"/>
    <dgm:cxn modelId="{E92D7C54-2FBA-4CBA-A84C-21BEC95DAC38}" type="presOf" srcId="{05BD5DF4-10FA-4BC7-9A43-0B11E10F8187}" destId="{038B7A56-130A-4B9C-9E60-00BFD5A65AEE}" srcOrd="1" destOrd="0" presId="urn:microsoft.com/office/officeart/2005/8/layout/process1"/>
    <dgm:cxn modelId="{9CE47955-6BF2-4C5E-8E89-854D603660E5}" type="presOf" srcId="{367588D4-A03D-4A02-91D6-D4A22B277821}" destId="{5F479745-5FDC-4450-BECA-4BB88CAA9398}" srcOrd="1" destOrd="0" presId="urn:microsoft.com/office/officeart/2005/8/layout/process1"/>
    <dgm:cxn modelId="{5871E181-DA68-4D63-B2DE-7CF7F77F8EA4}" type="presOf" srcId="{2D098472-C364-4DAD-97DD-90F120F27FC1}" destId="{3DB21163-4A6C-4BB2-BE41-363D73EC0E4E}" srcOrd="0" destOrd="0" presId="urn:microsoft.com/office/officeart/2005/8/layout/process1"/>
    <dgm:cxn modelId="{1C451594-FCA8-4825-B336-F1F13E38755E}" type="presOf" srcId="{A8675D0C-48EB-4C14-AF5E-3DF5FEFD8515}" destId="{50DD9F40-DF84-4DA0-8F84-BA263E0A04CD}" srcOrd="0" destOrd="0" presId="urn:microsoft.com/office/officeart/2005/8/layout/process1"/>
    <dgm:cxn modelId="{CBB311A7-5EDA-4774-BADB-F0A916CFC23B}" type="presOf" srcId="{3E88A6CD-69A1-4E57-9593-E65B843899B4}" destId="{79C19975-6AC6-4618-B913-E9B6F88A550B}" srcOrd="0" destOrd="0" presId="urn:microsoft.com/office/officeart/2005/8/layout/process1"/>
    <dgm:cxn modelId="{6C3345AC-07AE-46B8-A088-3A7F8CE4BA8E}" srcId="{A8675D0C-48EB-4C14-AF5E-3DF5FEFD8515}" destId="{9C63873D-54CE-4E0C-A4BE-BD246966291A}" srcOrd="0" destOrd="0" parTransId="{AA2EE937-5B86-4B9D-9045-C2CF8A781C93}" sibTransId="{88A10D23-F588-4959-8888-3C03021B60E5}"/>
    <dgm:cxn modelId="{B6DBD3B4-21B7-48C1-914E-AD7AE13CC652}" srcId="{A8675D0C-48EB-4C14-AF5E-3DF5FEFD8515}" destId="{3E88A6CD-69A1-4E57-9593-E65B843899B4}" srcOrd="1" destOrd="0" parTransId="{0379B87B-D9C8-4796-AE78-01AF8A89AD27}" sibTransId="{05BD5DF4-10FA-4BC7-9A43-0B11E10F8187}"/>
    <dgm:cxn modelId="{F6B0BAC0-A1AE-4954-AB5E-92B28F50ADBE}" type="presOf" srcId="{88A10D23-F588-4959-8888-3C03021B60E5}" destId="{C06A5285-0D24-49A6-AEB2-6EB2B675F788}" srcOrd="1" destOrd="0" presId="urn:microsoft.com/office/officeart/2005/8/layout/process1"/>
    <dgm:cxn modelId="{BCC616D2-4F40-458F-8EED-349500468E81}" srcId="{A8675D0C-48EB-4C14-AF5E-3DF5FEFD8515}" destId="{344F0501-CFC3-4FB5-8DF8-3C1FB8A178C0}" srcOrd="2" destOrd="0" parTransId="{14C04520-E633-4430-8D65-A927C01A9BF7}" sibTransId="{367588D4-A03D-4A02-91D6-D4A22B277821}"/>
    <dgm:cxn modelId="{EFDCA3DF-A21A-40F3-8DF2-6D252CDE7BA0}" srcId="{A8675D0C-48EB-4C14-AF5E-3DF5FEFD8515}" destId="{2D098472-C364-4DAD-97DD-90F120F27FC1}" srcOrd="3" destOrd="0" parTransId="{285B61F1-1296-469D-90A7-B6907F373EC2}" sibTransId="{DAC625DD-831E-4FAA-8DF0-2DB6B5B46FC2}"/>
    <dgm:cxn modelId="{B2FDCFE5-EA2B-4695-85FA-89CC80B35E9F}" type="presOf" srcId="{05BD5DF4-10FA-4BC7-9A43-0B11E10F8187}" destId="{68707CAF-964A-4872-8E02-A4686F8B36AC}" srcOrd="0" destOrd="0" presId="urn:microsoft.com/office/officeart/2005/8/layout/process1"/>
    <dgm:cxn modelId="{5FE6E0FD-427F-437B-83C8-F97FFA4253F8}" type="presOf" srcId="{367588D4-A03D-4A02-91D6-D4A22B277821}" destId="{0F581602-5D46-4540-A912-02868BCDFD63}" srcOrd="0" destOrd="0" presId="urn:microsoft.com/office/officeart/2005/8/layout/process1"/>
    <dgm:cxn modelId="{E8DDA6A2-E255-4640-97CA-1FA1459A44F6}" type="presParOf" srcId="{50DD9F40-DF84-4DA0-8F84-BA263E0A04CD}" destId="{59D1F549-AB00-4B53-9DF1-58FB6BF264B2}" srcOrd="0" destOrd="0" presId="urn:microsoft.com/office/officeart/2005/8/layout/process1"/>
    <dgm:cxn modelId="{C0C73B52-2D55-46C6-9E2C-43CC709540BF}" type="presParOf" srcId="{50DD9F40-DF84-4DA0-8F84-BA263E0A04CD}" destId="{EE852BF3-FF12-4A6F-86ED-27FCC6276CBA}" srcOrd="1" destOrd="0" presId="urn:microsoft.com/office/officeart/2005/8/layout/process1"/>
    <dgm:cxn modelId="{DAAF36D4-B47D-410A-9EF1-8C36E0CFBFF7}" type="presParOf" srcId="{EE852BF3-FF12-4A6F-86ED-27FCC6276CBA}" destId="{C06A5285-0D24-49A6-AEB2-6EB2B675F788}" srcOrd="0" destOrd="0" presId="urn:microsoft.com/office/officeart/2005/8/layout/process1"/>
    <dgm:cxn modelId="{E348FD4B-E98A-4E5C-80D3-518635A24D4C}" type="presParOf" srcId="{50DD9F40-DF84-4DA0-8F84-BA263E0A04CD}" destId="{79C19975-6AC6-4618-B913-E9B6F88A550B}" srcOrd="2" destOrd="0" presId="urn:microsoft.com/office/officeart/2005/8/layout/process1"/>
    <dgm:cxn modelId="{C6590407-093C-48E7-9D98-B4E9C6470C72}" type="presParOf" srcId="{50DD9F40-DF84-4DA0-8F84-BA263E0A04CD}" destId="{68707CAF-964A-4872-8E02-A4686F8B36AC}" srcOrd="3" destOrd="0" presId="urn:microsoft.com/office/officeart/2005/8/layout/process1"/>
    <dgm:cxn modelId="{211BED40-4195-4174-BF8E-A6E25E4621EC}" type="presParOf" srcId="{68707CAF-964A-4872-8E02-A4686F8B36AC}" destId="{038B7A56-130A-4B9C-9E60-00BFD5A65AEE}" srcOrd="0" destOrd="0" presId="urn:microsoft.com/office/officeart/2005/8/layout/process1"/>
    <dgm:cxn modelId="{68838FF6-E3C1-42DA-89B6-2144229BE7A8}" type="presParOf" srcId="{50DD9F40-DF84-4DA0-8F84-BA263E0A04CD}" destId="{8EEC7093-8093-4495-A650-49E4A75D828B}" srcOrd="4" destOrd="0" presId="urn:microsoft.com/office/officeart/2005/8/layout/process1"/>
    <dgm:cxn modelId="{350D4AB7-E64A-4DE2-BBBB-F61397979323}" type="presParOf" srcId="{50DD9F40-DF84-4DA0-8F84-BA263E0A04CD}" destId="{0F581602-5D46-4540-A912-02868BCDFD63}" srcOrd="5" destOrd="0" presId="urn:microsoft.com/office/officeart/2005/8/layout/process1"/>
    <dgm:cxn modelId="{46565137-1C4B-4ED8-9D84-030F1179B077}" type="presParOf" srcId="{0F581602-5D46-4540-A912-02868BCDFD63}" destId="{5F479745-5FDC-4450-BECA-4BB88CAA9398}" srcOrd="0" destOrd="0" presId="urn:microsoft.com/office/officeart/2005/8/layout/process1"/>
    <dgm:cxn modelId="{9901E361-147C-4A8B-8E8B-5B3FB6407B87}" type="presParOf" srcId="{50DD9F40-DF84-4DA0-8F84-BA263E0A04CD}" destId="{3DB21163-4A6C-4BB2-BE41-363D73EC0E4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1F549-AB00-4B53-9DF1-58FB6BF264B2}">
      <dsp:nvSpPr>
        <dsp:cNvPr id="0" name=""/>
        <dsp:cNvSpPr/>
      </dsp:nvSpPr>
      <dsp:spPr>
        <a:xfrm>
          <a:off x="4616" y="375499"/>
          <a:ext cx="2018277" cy="121096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5">
                  <a:lumMod val="75000"/>
                </a:schemeClr>
              </a:solidFill>
            </a:rPr>
            <a:t>EDA &amp; Data Visualization</a:t>
          </a:r>
          <a:endParaRPr lang="en-IN" sz="2100" b="1" kern="1200" dirty="0">
            <a:solidFill>
              <a:schemeClr val="accent5">
                <a:lumMod val="75000"/>
              </a:schemeClr>
            </a:solidFill>
          </a:endParaRPr>
        </a:p>
      </dsp:txBody>
      <dsp:txXfrm>
        <a:off x="40084" y="410967"/>
        <a:ext cx="1947341" cy="1140030"/>
      </dsp:txXfrm>
    </dsp:sp>
    <dsp:sp modelId="{EE852BF3-FF12-4A6F-86ED-27FCC6276CBA}">
      <dsp:nvSpPr>
        <dsp:cNvPr id="0" name=""/>
        <dsp:cNvSpPr/>
      </dsp:nvSpPr>
      <dsp:spPr>
        <a:xfrm rot="7484">
          <a:off x="2224721" y="733818"/>
          <a:ext cx="427875" cy="50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solidFill>
              <a:schemeClr val="accent5">
                <a:lumMod val="75000"/>
              </a:schemeClr>
            </a:solidFill>
          </a:endParaRPr>
        </a:p>
      </dsp:txBody>
      <dsp:txXfrm>
        <a:off x="2224721" y="833784"/>
        <a:ext cx="299513" cy="300320"/>
      </dsp:txXfrm>
    </dsp:sp>
    <dsp:sp modelId="{79C19975-6AC6-4618-B913-E9B6F88A550B}">
      <dsp:nvSpPr>
        <dsp:cNvPr id="0" name=""/>
        <dsp:cNvSpPr/>
      </dsp:nvSpPr>
      <dsp:spPr>
        <a:xfrm>
          <a:off x="2830205" y="381650"/>
          <a:ext cx="2018277" cy="121096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accent5">
                  <a:lumMod val="75000"/>
                </a:schemeClr>
              </a:solidFill>
              <a:latin typeface="Rockwell" panose="02060603020205020403"/>
              <a:ea typeface="+mn-ea"/>
              <a:cs typeface="+mn-cs"/>
            </a:rPr>
            <a:t>Model</a:t>
          </a:r>
          <a:r>
            <a:rPr lang="en-US" sz="2200" b="1" kern="1200" dirty="0">
              <a:solidFill>
                <a:schemeClr val="accent5">
                  <a:lumMod val="75000"/>
                </a:schemeClr>
              </a:solidFill>
            </a:rPr>
            <a:t> Building</a:t>
          </a:r>
          <a:endParaRPr lang="en-IN" sz="2200" b="1" kern="1200" dirty="0">
            <a:solidFill>
              <a:schemeClr val="accent5">
                <a:lumMod val="75000"/>
              </a:schemeClr>
            </a:solidFill>
          </a:endParaRPr>
        </a:p>
      </dsp:txBody>
      <dsp:txXfrm>
        <a:off x="2865673" y="417118"/>
        <a:ext cx="1947341" cy="1140030"/>
      </dsp:txXfrm>
    </dsp:sp>
    <dsp:sp modelId="{68707CAF-964A-4872-8E02-A4686F8B36AC}">
      <dsp:nvSpPr>
        <dsp:cNvPr id="0" name=""/>
        <dsp:cNvSpPr/>
      </dsp:nvSpPr>
      <dsp:spPr>
        <a:xfrm rot="21592516">
          <a:off x="5050310" y="733765"/>
          <a:ext cx="427875" cy="50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solidFill>
              <a:schemeClr val="accent5">
                <a:lumMod val="75000"/>
              </a:schemeClr>
            </a:solidFill>
          </a:endParaRPr>
        </a:p>
      </dsp:txBody>
      <dsp:txXfrm>
        <a:off x="5050310" y="834011"/>
        <a:ext cx="299513" cy="300320"/>
      </dsp:txXfrm>
    </dsp:sp>
    <dsp:sp modelId="{8EEC7093-8093-4495-A650-49E4A75D828B}">
      <dsp:nvSpPr>
        <dsp:cNvPr id="0" name=""/>
        <dsp:cNvSpPr/>
      </dsp:nvSpPr>
      <dsp:spPr>
        <a:xfrm>
          <a:off x="5655794" y="375499"/>
          <a:ext cx="2018277" cy="121096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5">
                  <a:lumMod val="75000"/>
                </a:schemeClr>
              </a:solidFill>
            </a:rPr>
            <a:t>Model Evaluation</a:t>
          </a:r>
          <a:endParaRPr lang="en-IN" sz="2100" b="1" kern="1200" dirty="0">
            <a:solidFill>
              <a:schemeClr val="accent5">
                <a:lumMod val="75000"/>
              </a:schemeClr>
            </a:solidFill>
          </a:endParaRPr>
        </a:p>
      </dsp:txBody>
      <dsp:txXfrm>
        <a:off x="5691262" y="410967"/>
        <a:ext cx="1947341" cy="1140030"/>
      </dsp:txXfrm>
    </dsp:sp>
    <dsp:sp modelId="{0F581602-5D46-4540-A912-02868BCDFD63}">
      <dsp:nvSpPr>
        <dsp:cNvPr id="0" name=""/>
        <dsp:cNvSpPr/>
      </dsp:nvSpPr>
      <dsp:spPr>
        <a:xfrm>
          <a:off x="7875899" y="730716"/>
          <a:ext cx="427874" cy="50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7875899" y="830822"/>
        <a:ext cx="299512" cy="300320"/>
      </dsp:txXfrm>
    </dsp:sp>
    <dsp:sp modelId="{3DB21163-4A6C-4BB2-BE41-363D73EC0E4E}">
      <dsp:nvSpPr>
        <dsp:cNvPr id="0" name=""/>
        <dsp:cNvSpPr/>
      </dsp:nvSpPr>
      <dsp:spPr>
        <a:xfrm>
          <a:off x="8481383" y="375499"/>
          <a:ext cx="2018277" cy="121096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5">
                  <a:lumMod val="75000"/>
                </a:schemeClr>
              </a:solidFill>
            </a:rPr>
            <a:t>Model Deployment</a:t>
          </a:r>
          <a:endParaRPr lang="en-IN" sz="2100" b="1" kern="1200" dirty="0">
            <a:solidFill>
              <a:schemeClr val="accent5">
                <a:lumMod val="75000"/>
              </a:schemeClr>
            </a:solidFill>
          </a:endParaRPr>
        </a:p>
      </dsp:txBody>
      <dsp:txXfrm>
        <a:off x="8516851" y="410967"/>
        <a:ext cx="1947341" cy="11400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59C84E-D1D5-4F32-A229-7030720D3165}"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105047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30077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428700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467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1428725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59C84E-D1D5-4F32-A229-7030720D3165}"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793901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59C84E-D1D5-4F32-A229-7030720D3165}"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1129591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9C84E-D1D5-4F32-A229-7030720D3165}"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3315227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9C84E-D1D5-4F32-A229-7030720D3165}"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92557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9C84E-D1D5-4F32-A229-7030720D3165}"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401792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59C84E-D1D5-4F32-A229-7030720D3165}"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102796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92073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59C84E-D1D5-4F32-A229-7030720D3165}"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8242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59C84E-D1D5-4F32-A229-7030720D3165}"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307663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9C84E-D1D5-4F32-A229-7030720D3165}"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366306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241975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9C84E-D1D5-4F32-A229-7030720D3165}"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A097C-EB30-494B-99C3-C739F7224FDE}" type="slidenum">
              <a:rPr lang="en-IN" smtClean="0"/>
              <a:t>‹#›</a:t>
            </a:fld>
            <a:endParaRPr lang="en-IN"/>
          </a:p>
        </p:txBody>
      </p:sp>
    </p:spTree>
    <p:extLst>
      <p:ext uri="{BB962C8B-B14F-4D97-AF65-F5344CB8AC3E}">
        <p14:creationId xmlns:p14="http://schemas.microsoft.com/office/powerpoint/2010/main" val="244314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4000">
              <a:schemeClr val="accent1">
                <a:lumMod val="45000"/>
                <a:lumOff val="55000"/>
              </a:schemeClr>
            </a:gs>
            <a:gs pos="83000">
              <a:schemeClr val="accent1">
                <a:lumMod val="45000"/>
                <a:lumOff val="55000"/>
              </a:schemeClr>
            </a:gs>
            <a:gs pos="100000">
              <a:schemeClr val="accent1">
                <a:lumMod val="56000"/>
                <a:lumOff val="44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59C84E-D1D5-4F32-A229-7030720D3165}" type="datetimeFigureOut">
              <a:rPr lang="en-IN" smtClean="0"/>
              <a:t>13-12-2022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79A097C-EB30-494B-99C3-C739F7224FDE}" type="slidenum">
              <a:rPr lang="en-IN" smtClean="0"/>
              <a:t>‹#›</a:t>
            </a:fld>
            <a:endParaRPr lang="en-IN"/>
          </a:p>
        </p:txBody>
      </p:sp>
    </p:spTree>
    <p:extLst>
      <p:ext uri="{BB962C8B-B14F-4D97-AF65-F5344CB8AC3E}">
        <p14:creationId xmlns:p14="http://schemas.microsoft.com/office/powerpoint/2010/main" val="150278467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localhost:8888/notebooks/Final%20Book%20Recommender%20System%20File.ipynb#5.-Average-Weighted-Ratings"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llaborative_filtering" TargetMode="External"/><Relationship Id="rId2" Type="http://schemas.openxmlformats.org/officeDocument/2006/relationships/hyperlink" Target="https://en.wikipedia.org/wiki/Information_filtering_syst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FE47-3120-5876-C367-F806B511E48C}"/>
              </a:ext>
            </a:extLst>
          </p:cNvPr>
          <p:cNvSpPr>
            <a:spLocks noGrp="1"/>
          </p:cNvSpPr>
          <p:nvPr>
            <p:ph type="ctrTitle"/>
          </p:nvPr>
        </p:nvSpPr>
        <p:spPr>
          <a:xfrm>
            <a:off x="1595269" y="292963"/>
            <a:ext cx="9001462" cy="1535837"/>
          </a:xfrm>
        </p:spPr>
        <p:txBody>
          <a:bodyPr>
            <a:normAutofit/>
          </a:bodyPr>
          <a:lstStyle/>
          <a:p>
            <a:r>
              <a:rPr lang="en-US" sz="3600" b="1" dirty="0">
                <a:solidFill>
                  <a:srgbClr val="7030A0"/>
                </a:solidFill>
              </a:rPr>
              <a:t>Books Recommendation System Project</a:t>
            </a:r>
            <a:endParaRPr lang="en-IN" sz="3600" b="1" dirty="0">
              <a:solidFill>
                <a:srgbClr val="7030A0"/>
              </a:solidFill>
            </a:endParaRPr>
          </a:p>
        </p:txBody>
      </p:sp>
      <p:sp>
        <p:nvSpPr>
          <p:cNvPr id="3" name="Subtitle 2">
            <a:extLst>
              <a:ext uri="{FF2B5EF4-FFF2-40B4-BE49-F238E27FC236}">
                <a16:creationId xmlns:a16="http://schemas.microsoft.com/office/drawing/2014/main" id="{676FE770-80E3-BA1B-B8FA-711785C0DB66}"/>
              </a:ext>
            </a:extLst>
          </p:cNvPr>
          <p:cNvSpPr>
            <a:spLocks noGrp="1"/>
          </p:cNvSpPr>
          <p:nvPr>
            <p:ph type="subTitle" idx="1"/>
          </p:nvPr>
        </p:nvSpPr>
        <p:spPr>
          <a:xfrm>
            <a:off x="1595269" y="2050742"/>
            <a:ext cx="9001462" cy="4216893"/>
          </a:xfrm>
        </p:spPr>
        <p:txBody>
          <a:bodyPr>
            <a:normAutofit fontScale="70000" lnSpcReduction="20000"/>
          </a:bodyPr>
          <a:lstStyle/>
          <a:p>
            <a:pPr algn="l"/>
            <a:r>
              <a:rPr lang="en-US" sz="3600" b="1" dirty="0"/>
              <a:t>Presented By:-</a:t>
            </a:r>
          </a:p>
          <a:p>
            <a:pPr algn="l"/>
            <a:endParaRPr lang="en-US" dirty="0"/>
          </a:p>
          <a:p>
            <a:pPr lvl="1" algn="l"/>
            <a:r>
              <a:rPr lang="en-US" dirty="0">
                <a:solidFill>
                  <a:srgbClr val="002060"/>
                </a:solidFill>
              </a:rPr>
              <a:t>Mr. Pravin Shende</a:t>
            </a:r>
          </a:p>
          <a:p>
            <a:pPr lvl="1" algn="l"/>
            <a:r>
              <a:rPr lang="en-US" dirty="0">
                <a:solidFill>
                  <a:srgbClr val="002060"/>
                </a:solidFill>
              </a:rPr>
              <a:t>Mr. Vishal Patil</a:t>
            </a:r>
          </a:p>
          <a:p>
            <a:pPr lvl="1" algn="l"/>
            <a:r>
              <a:rPr lang="en-IN" i="0" dirty="0">
                <a:solidFill>
                  <a:srgbClr val="002060"/>
                </a:solidFill>
                <a:effectLst/>
              </a:rPr>
              <a:t>Mr. </a:t>
            </a:r>
            <a:r>
              <a:rPr lang="en-IN" i="0" dirty="0" err="1">
                <a:solidFill>
                  <a:srgbClr val="002060"/>
                </a:solidFill>
                <a:effectLst/>
              </a:rPr>
              <a:t>Maniratnam</a:t>
            </a:r>
            <a:r>
              <a:rPr lang="en-IN" i="0" dirty="0">
                <a:solidFill>
                  <a:srgbClr val="002060"/>
                </a:solidFill>
                <a:effectLst/>
              </a:rPr>
              <a:t> </a:t>
            </a:r>
            <a:r>
              <a:rPr lang="en-IN" i="0" dirty="0" err="1">
                <a:solidFill>
                  <a:srgbClr val="002060"/>
                </a:solidFill>
                <a:effectLst/>
              </a:rPr>
              <a:t>Ande</a:t>
            </a:r>
            <a:endParaRPr lang="en-IN" i="0" dirty="0">
              <a:solidFill>
                <a:srgbClr val="002060"/>
              </a:solidFill>
              <a:effectLst/>
            </a:endParaRPr>
          </a:p>
          <a:p>
            <a:pPr lvl="1" algn="l"/>
            <a:endParaRPr lang="en-IN" sz="3600" b="1" dirty="0">
              <a:effectLst/>
              <a:latin typeface="Lexend"/>
            </a:endParaRPr>
          </a:p>
          <a:p>
            <a:pPr lvl="1" algn="l"/>
            <a:r>
              <a:rPr lang="en-IN" sz="3600" b="1" dirty="0">
                <a:effectLst/>
                <a:latin typeface="Lexend"/>
              </a:rPr>
              <a:t>Guided By:-</a:t>
            </a:r>
          </a:p>
          <a:p>
            <a:pPr lvl="1" algn="l"/>
            <a:endParaRPr lang="en-IN" sz="1800" b="0" i="0" dirty="0">
              <a:effectLst/>
              <a:latin typeface="Lexend"/>
            </a:endParaRPr>
          </a:p>
          <a:p>
            <a:pPr lvl="1" algn="l"/>
            <a:r>
              <a:rPr lang="en-IN" sz="2600" b="0" i="0" u="none" strike="noStrike" dirty="0">
                <a:solidFill>
                  <a:schemeClr val="accent5">
                    <a:lumMod val="50000"/>
                  </a:schemeClr>
                </a:solidFill>
                <a:effectLst/>
                <a:latin typeface="Gill Sans"/>
              </a:rPr>
              <a:t>Mr. Karthik </a:t>
            </a:r>
            <a:r>
              <a:rPr lang="en-IN" sz="2600" b="0" i="0" u="none" strike="noStrike" dirty="0" err="1">
                <a:solidFill>
                  <a:schemeClr val="accent5">
                    <a:lumMod val="50000"/>
                  </a:schemeClr>
                </a:solidFill>
                <a:effectLst/>
                <a:latin typeface="Gill Sans"/>
              </a:rPr>
              <a:t>Muskula</a:t>
            </a:r>
            <a:r>
              <a:rPr lang="en-IN" sz="2600" b="0" i="0" dirty="0">
                <a:solidFill>
                  <a:schemeClr val="accent5">
                    <a:lumMod val="50000"/>
                  </a:schemeClr>
                </a:solidFill>
                <a:effectLst/>
                <a:latin typeface="Lexend"/>
              </a:rPr>
              <a:t> </a:t>
            </a:r>
          </a:p>
          <a:p>
            <a:pPr lvl="1" algn="l"/>
            <a:r>
              <a:rPr lang="en-IN" sz="2600" dirty="0">
                <a:solidFill>
                  <a:schemeClr val="accent5">
                    <a:lumMod val="50000"/>
                  </a:schemeClr>
                </a:solidFill>
                <a:effectLst/>
                <a:latin typeface="Gill Sans"/>
              </a:rPr>
              <a:t>Mrs. </a:t>
            </a:r>
            <a:r>
              <a:rPr lang="en-IN" sz="2600" b="0" i="0" u="none" strike="noStrike" dirty="0" err="1">
                <a:solidFill>
                  <a:schemeClr val="accent5">
                    <a:lumMod val="50000"/>
                  </a:schemeClr>
                </a:solidFill>
                <a:effectLst/>
                <a:latin typeface="Gill Sans"/>
              </a:rPr>
              <a:t>Dhanyapriya</a:t>
            </a:r>
            <a:r>
              <a:rPr lang="en-IN" sz="2600" b="0" i="0" u="none" strike="noStrike" dirty="0">
                <a:solidFill>
                  <a:schemeClr val="accent5">
                    <a:lumMod val="50000"/>
                  </a:schemeClr>
                </a:solidFill>
                <a:effectLst/>
                <a:latin typeface="Gill Sans"/>
              </a:rPr>
              <a:t> Somasundaram</a:t>
            </a:r>
            <a:endParaRPr lang="en-IN" sz="2600" b="0" dirty="0">
              <a:solidFill>
                <a:schemeClr val="accent5">
                  <a:lumMod val="50000"/>
                </a:schemeClr>
              </a:solidFill>
              <a:effectLst/>
            </a:endParaRPr>
          </a:p>
          <a:p>
            <a:br>
              <a:rPr lang="en-IN" sz="1600" dirty="0"/>
            </a:br>
            <a:r>
              <a:rPr lang="en-IN" sz="1800" b="0" i="0" dirty="0">
                <a:effectLst/>
                <a:latin typeface="Lexend"/>
              </a:rPr>
              <a:t>               </a:t>
            </a:r>
          </a:p>
          <a:p>
            <a:pPr lvl="1" algn="l"/>
            <a:endParaRPr lang="en-IN" sz="1800" dirty="0">
              <a:effectLst/>
              <a:latin typeface="Lexend"/>
            </a:endParaRPr>
          </a:p>
          <a:p>
            <a:pPr lvl="1" algn="l"/>
            <a:endParaRPr lang="en-IN" sz="1800" dirty="0">
              <a:effectLst/>
              <a:latin typeface="Lexend"/>
            </a:endParaRPr>
          </a:p>
        </p:txBody>
      </p:sp>
      <p:pic>
        <p:nvPicPr>
          <p:cNvPr id="5" name="Picture 4">
            <a:extLst>
              <a:ext uri="{FF2B5EF4-FFF2-40B4-BE49-F238E27FC236}">
                <a16:creationId xmlns:a16="http://schemas.microsoft.com/office/drawing/2014/main" id="{4DE927F5-C1AF-0889-4324-847F99A83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769" y="2050741"/>
            <a:ext cx="6612877" cy="3959442"/>
          </a:xfrm>
          <a:prstGeom prst="rect">
            <a:avLst/>
          </a:prstGeom>
        </p:spPr>
      </p:pic>
    </p:spTree>
    <p:extLst>
      <p:ext uri="{BB962C8B-B14F-4D97-AF65-F5344CB8AC3E}">
        <p14:creationId xmlns:p14="http://schemas.microsoft.com/office/powerpoint/2010/main" val="390715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A48A-7A2B-6099-96E8-06C402CC96B7}"/>
              </a:ext>
            </a:extLst>
          </p:cNvPr>
          <p:cNvSpPr>
            <a:spLocks noGrp="1"/>
          </p:cNvSpPr>
          <p:nvPr>
            <p:ph type="ctrTitle"/>
          </p:nvPr>
        </p:nvSpPr>
        <p:spPr>
          <a:xfrm>
            <a:off x="228585" y="1"/>
            <a:ext cx="9001462" cy="684822"/>
          </a:xfrm>
        </p:spPr>
        <p:txBody>
          <a:bodyPr>
            <a:normAutofit/>
          </a:bodyPr>
          <a:lstStyle/>
          <a:p>
            <a:r>
              <a:rPr lang="en-US" sz="3200" dirty="0">
                <a:solidFill>
                  <a:srgbClr val="7030A0"/>
                </a:solidFill>
              </a:rPr>
              <a:t>Data </a:t>
            </a:r>
            <a:r>
              <a:rPr lang="en-US" sz="3200" dirty="0" err="1">
                <a:solidFill>
                  <a:srgbClr val="7030A0"/>
                </a:solidFill>
              </a:rPr>
              <a:t>Visulization</a:t>
            </a:r>
            <a:r>
              <a:rPr lang="en-US" sz="3200" dirty="0">
                <a:solidFill>
                  <a:srgbClr val="7030A0"/>
                </a:solidFill>
              </a:rPr>
              <a:t>:</a:t>
            </a:r>
            <a:endParaRPr lang="en-IN" sz="3200" dirty="0">
              <a:solidFill>
                <a:srgbClr val="FF0000"/>
              </a:solidFill>
            </a:endParaRPr>
          </a:p>
        </p:txBody>
      </p:sp>
      <p:pic>
        <p:nvPicPr>
          <p:cNvPr id="3074" name="Picture 2">
            <a:extLst>
              <a:ext uri="{FF2B5EF4-FFF2-40B4-BE49-F238E27FC236}">
                <a16:creationId xmlns:a16="http://schemas.microsoft.com/office/drawing/2014/main" id="{126F84FB-DAC5-FCF1-030C-52C6C4A9A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7" y="1089895"/>
            <a:ext cx="4579389" cy="2905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BA509B-7372-DCDA-63BE-62E524B7E36A}"/>
              </a:ext>
            </a:extLst>
          </p:cNvPr>
          <p:cNvSpPr txBox="1"/>
          <p:nvPr/>
        </p:nvSpPr>
        <p:spPr>
          <a:xfrm>
            <a:off x="1524001" y="1474839"/>
            <a:ext cx="3028336" cy="2616101"/>
          </a:xfrm>
          <a:prstGeom prst="rect">
            <a:avLst/>
          </a:prstGeom>
          <a:noFill/>
        </p:spPr>
        <p:txBody>
          <a:bodyPr wrap="square" rtlCol="0">
            <a:spAutoFit/>
          </a:bodyPr>
          <a:lstStyle/>
          <a:p>
            <a:r>
              <a:rPr lang="en-US" dirty="0">
                <a:solidFill>
                  <a:srgbClr val="002060"/>
                </a:solidFill>
              </a:rPr>
              <a:t>This Bar graph shows the No. of Reader from each Country.</a:t>
            </a:r>
          </a:p>
          <a:p>
            <a:endParaRPr lang="en-US" dirty="0">
              <a:solidFill>
                <a:srgbClr val="7030A0"/>
              </a:solidFill>
            </a:endParaRPr>
          </a:p>
          <a:p>
            <a:r>
              <a:rPr lang="en-US" sz="1400" dirty="0">
                <a:solidFill>
                  <a:srgbClr val="7030A0"/>
                </a:solidFill>
              </a:rPr>
              <a:t>Top 3 countries Acc. To count are:</a:t>
            </a:r>
          </a:p>
          <a:p>
            <a:pPr lvl="1"/>
            <a:r>
              <a:rPr lang="en-US" sz="1400" dirty="0">
                <a:solidFill>
                  <a:srgbClr val="7030A0"/>
                </a:solidFill>
              </a:rPr>
              <a:t>  .</a:t>
            </a:r>
            <a:r>
              <a:rPr lang="en-US" sz="1400" dirty="0" err="1">
                <a:solidFill>
                  <a:srgbClr val="7030A0"/>
                </a:solidFill>
              </a:rPr>
              <a:t>Usa</a:t>
            </a:r>
            <a:endParaRPr lang="en-US" sz="1400" dirty="0">
              <a:solidFill>
                <a:srgbClr val="7030A0"/>
              </a:solidFill>
            </a:endParaRPr>
          </a:p>
          <a:p>
            <a:pPr lvl="1"/>
            <a:r>
              <a:rPr lang="en-US" sz="1400" dirty="0">
                <a:solidFill>
                  <a:srgbClr val="7030A0"/>
                </a:solidFill>
              </a:rPr>
              <a:t>  . Canada</a:t>
            </a:r>
          </a:p>
          <a:p>
            <a:pPr lvl="1"/>
            <a:r>
              <a:rPr lang="en-US" sz="1400" dirty="0">
                <a:solidFill>
                  <a:srgbClr val="7030A0"/>
                </a:solidFill>
              </a:rPr>
              <a:t>  .United Kingdom</a:t>
            </a:r>
          </a:p>
          <a:p>
            <a:endParaRPr lang="en-US" dirty="0">
              <a:solidFill>
                <a:srgbClr val="002060"/>
              </a:solidFill>
            </a:endParaRPr>
          </a:p>
          <a:p>
            <a:endParaRPr lang="en-IN" dirty="0">
              <a:solidFill>
                <a:srgbClr val="002060"/>
              </a:solidFill>
            </a:endParaRPr>
          </a:p>
        </p:txBody>
      </p:sp>
      <p:pic>
        <p:nvPicPr>
          <p:cNvPr id="3076" name="Picture 4">
            <a:extLst>
              <a:ext uri="{FF2B5EF4-FFF2-40B4-BE49-F238E27FC236}">
                <a16:creationId xmlns:a16="http://schemas.microsoft.com/office/drawing/2014/main" id="{C9AD9C7E-6D4A-06A0-1A4D-78859E356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317" y="1089895"/>
            <a:ext cx="7000722" cy="3001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6FB865-164C-BCA2-27A8-62EA47F5E3E2}"/>
              </a:ext>
            </a:extLst>
          </p:cNvPr>
          <p:cNvSpPr txBox="1"/>
          <p:nvPr/>
        </p:nvSpPr>
        <p:spPr>
          <a:xfrm>
            <a:off x="6243482" y="1305561"/>
            <a:ext cx="5211099" cy="1477328"/>
          </a:xfrm>
          <a:prstGeom prst="rect">
            <a:avLst/>
          </a:prstGeom>
          <a:noFill/>
        </p:spPr>
        <p:txBody>
          <a:bodyPr wrap="square" rtlCol="0">
            <a:spAutoFit/>
          </a:bodyPr>
          <a:lstStyle/>
          <a:p>
            <a:r>
              <a:rPr lang="en-US" dirty="0">
                <a:solidFill>
                  <a:srgbClr val="C00000"/>
                </a:solidFill>
              </a:rPr>
              <a:t>This bar graph shows the total no. of readers from top 15 states of </a:t>
            </a:r>
            <a:r>
              <a:rPr lang="en-US" dirty="0" err="1">
                <a:solidFill>
                  <a:srgbClr val="C00000"/>
                </a:solidFill>
              </a:rPr>
              <a:t>Usa</a:t>
            </a:r>
            <a:r>
              <a:rPr lang="en-US" dirty="0">
                <a:solidFill>
                  <a:srgbClr val="C00000"/>
                </a:solidFill>
              </a:rPr>
              <a:t> Country.</a:t>
            </a:r>
          </a:p>
          <a:p>
            <a:endParaRPr lang="en-US" dirty="0">
              <a:solidFill>
                <a:srgbClr val="C00000"/>
              </a:solidFill>
            </a:endParaRPr>
          </a:p>
          <a:p>
            <a:r>
              <a:rPr lang="en-US" dirty="0">
                <a:solidFill>
                  <a:srgbClr val="C00000"/>
                </a:solidFill>
              </a:rPr>
              <a:t>            - California, England, Ontario etc.</a:t>
            </a:r>
          </a:p>
          <a:p>
            <a:r>
              <a:rPr lang="en-US" dirty="0">
                <a:solidFill>
                  <a:srgbClr val="C00000"/>
                </a:solidFill>
              </a:rPr>
              <a:t>                 are top among the 15 states.</a:t>
            </a:r>
            <a:endParaRPr lang="en-IN" dirty="0">
              <a:solidFill>
                <a:srgbClr val="C00000"/>
              </a:solidFill>
            </a:endParaRPr>
          </a:p>
        </p:txBody>
      </p:sp>
      <p:pic>
        <p:nvPicPr>
          <p:cNvPr id="3078" name="Picture 6">
            <a:extLst>
              <a:ext uri="{FF2B5EF4-FFF2-40B4-BE49-F238E27FC236}">
                <a16:creationId xmlns:a16="http://schemas.microsoft.com/office/drawing/2014/main" id="{AC5678A4-E7A7-83B9-09EA-969D50069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317" y="4075112"/>
            <a:ext cx="7006711" cy="29569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B75D17-387A-047D-3F44-68E8876EF826}"/>
              </a:ext>
            </a:extLst>
          </p:cNvPr>
          <p:cNvSpPr txBox="1"/>
          <p:nvPr/>
        </p:nvSpPr>
        <p:spPr>
          <a:xfrm>
            <a:off x="6919466" y="4208573"/>
            <a:ext cx="4621162" cy="141577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These are top 15 cities according to the count of total no. of readers .</a:t>
            </a:r>
          </a:p>
          <a:p>
            <a:r>
              <a:rPr lang="en-US" dirty="0">
                <a:solidFill>
                  <a:srgbClr val="002060"/>
                </a:solidFill>
              </a:rPr>
              <a:t>       </a:t>
            </a:r>
          </a:p>
          <a:p>
            <a:r>
              <a:rPr lang="en-US" dirty="0">
                <a:solidFill>
                  <a:srgbClr val="002060"/>
                </a:solidFill>
              </a:rPr>
              <a:t>                          </a:t>
            </a:r>
            <a:r>
              <a:rPr lang="en-US" sz="1400" dirty="0">
                <a:solidFill>
                  <a:srgbClr val="002060"/>
                </a:solidFill>
              </a:rPr>
              <a:t>London, Barcelona, </a:t>
            </a:r>
            <a:r>
              <a:rPr lang="en-US" sz="1400" dirty="0" err="1">
                <a:solidFill>
                  <a:srgbClr val="002060"/>
                </a:solidFill>
              </a:rPr>
              <a:t>toranto</a:t>
            </a:r>
            <a:r>
              <a:rPr lang="en-US" sz="1400" dirty="0">
                <a:solidFill>
                  <a:srgbClr val="002060"/>
                </a:solidFill>
              </a:rPr>
              <a:t>, </a:t>
            </a:r>
            <a:r>
              <a:rPr lang="en-US" sz="1400" dirty="0" err="1">
                <a:solidFill>
                  <a:srgbClr val="002060"/>
                </a:solidFill>
              </a:rPr>
              <a:t>madrid</a:t>
            </a:r>
            <a:r>
              <a:rPr lang="en-US" sz="1400" dirty="0">
                <a:solidFill>
                  <a:srgbClr val="002060"/>
                </a:solidFill>
              </a:rPr>
              <a:t>      etc. are top among the 15 cities. </a:t>
            </a:r>
            <a:endParaRPr lang="en-IN" sz="1400" dirty="0">
              <a:solidFill>
                <a:srgbClr val="002060"/>
              </a:solidFill>
            </a:endParaRPr>
          </a:p>
        </p:txBody>
      </p:sp>
      <p:pic>
        <p:nvPicPr>
          <p:cNvPr id="3080" name="Picture 8">
            <a:extLst>
              <a:ext uri="{FF2B5EF4-FFF2-40B4-BE49-F238E27FC236}">
                <a16:creationId xmlns:a16="http://schemas.microsoft.com/office/drawing/2014/main" id="{22A91CF5-1E2B-88C2-FB8E-17F8B08A9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55" y="3957479"/>
            <a:ext cx="4990184" cy="2905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F580D3-026F-CA48-5742-2E5C6B1E6213}"/>
              </a:ext>
            </a:extLst>
          </p:cNvPr>
          <p:cNvSpPr txBox="1"/>
          <p:nvPr/>
        </p:nvSpPr>
        <p:spPr>
          <a:xfrm>
            <a:off x="2635045" y="4496013"/>
            <a:ext cx="1799303" cy="2123658"/>
          </a:xfrm>
          <a:prstGeom prst="rect">
            <a:avLst/>
          </a:prstGeom>
          <a:noFill/>
        </p:spPr>
        <p:txBody>
          <a:bodyPr wrap="square" rtlCol="0">
            <a:spAutoFit/>
          </a:bodyPr>
          <a:lstStyle/>
          <a:p>
            <a:r>
              <a:rPr lang="en-US" dirty="0">
                <a:solidFill>
                  <a:srgbClr val="C00000"/>
                </a:solidFill>
              </a:rPr>
              <a:t>These are top 15 Books </a:t>
            </a:r>
            <a:r>
              <a:rPr lang="en-US" dirty="0" err="1">
                <a:solidFill>
                  <a:srgbClr val="C00000"/>
                </a:solidFill>
              </a:rPr>
              <a:t>acco</a:t>
            </a:r>
            <a:r>
              <a:rPr lang="en-US" dirty="0">
                <a:solidFill>
                  <a:srgbClr val="C00000"/>
                </a:solidFill>
              </a:rPr>
              <a:t>. To Rating that they have got. </a:t>
            </a:r>
          </a:p>
          <a:p>
            <a:endParaRPr lang="en-US" dirty="0">
              <a:solidFill>
                <a:srgbClr val="C00000"/>
              </a:solidFill>
            </a:endParaRPr>
          </a:p>
          <a:p>
            <a:r>
              <a:rPr lang="en-US" sz="1400" dirty="0">
                <a:solidFill>
                  <a:srgbClr val="002060"/>
                </a:solidFill>
              </a:rPr>
              <a:t>Wild Animus has got the highest ratings.</a:t>
            </a:r>
            <a:endParaRPr lang="en-IN" sz="1400" dirty="0">
              <a:solidFill>
                <a:srgbClr val="002060"/>
              </a:solidFill>
            </a:endParaRPr>
          </a:p>
        </p:txBody>
      </p:sp>
    </p:spTree>
    <p:extLst>
      <p:ext uri="{BB962C8B-B14F-4D97-AF65-F5344CB8AC3E}">
        <p14:creationId xmlns:p14="http://schemas.microsoft.com/office/powerpoint/2010/main" val="42368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A48C-BB50-E7BA-9716-7A0B8743F42D}"/>
              </a:ext>
            </a:extLst>
          </p:cNvPr>
          <p:cNvSpPr>
            <a:spLocks noGrp="1"/>
          </p:cNvSpPr>
          <p:nvPr>
            <p:ph type="title"/>
          </p:nvPr>
        </p:nvSpPr>
        <p:spPr>
          <a:xfrm>
            <a:off x="913795" y="147485"/>
            <a:ext cx="10353761" cy="1174954"/>
          </a:xfrm>
        </p:spPr>
        <p:txBody>
          <a:bodyPr>
            <a:normAutofit/>
          </a:bodyPr>
          <a:lstStyle/>
          <a:p>
            <a:pPr marL="457200" indent="-457200">
              <a:buFont typeface="Arial" panose="020B0604020202020204" pitchFamily="34" charset="0"/>
              <a:buChar char="•"/>
            </a:pPr>
            <a:r>
              <a:rPr lang="en-US" dirty="0">
                <a:solidFill>
                  <a:schemeClr val="accent5">
                    <a:lumMod val="75000"/>
                  </a:schemeClr>
                </a:solidFill>
              </a:rPr>
              <a:t>Recommendations Using Different Techniques:</a:t>
            </a:r>
            <a:endParaRPr lang="en-IN" dirty="0">
              <a:solidFill>
                <a:schemeClr val="accent5">
                  <a:lumMod val="75000"/>
                </a:schemeClr>
              </a:solidFill>
            </a:endParaRPr>
          </a:p>
        </p:txBody>
      </p:sp>
      <p:pic>
        <p:nvPicPr>
          <p:cNvPr id="5" name="Content Placeholder 4">
            <a:extLst>
              <a:ext uri="{FF2B5EF4-FFF2-40B4-BE49-F238E27FC236}">
                <a16:creationId xmlns:a16="http://schemas.microsoft.com/office/drawing/2014/main" id="{A708DCF6-8D2B-C609-A31C-64F04DB01B8B}"/>
              </a:ext>
            </a:extLst>
          </p:cNvPr>
          <p:cNvPicPr>
            <a:picLocks noGrp="1" noChangeAspect="1"/>
          </p:cNvPicPr>
          <p:nvPr>
            <p:ph idx="1"/>
          </p:nvPr>
        </p:nvPicPr>
        <p:blipFill>
          <a:blip r:embed="rId2"/>
          <a:stretch>
            <a:fillRect/>
          </a:stretch>
        </p:blipFill>
        <p:spPr>
          <a:xfrm>
            <a:off x="275303" y="2045105"/>
            <a:ext cx="5722373" cy="2910349"/>
          </a:xfrm>
        </p:spPr>
      </p:pic>
      <p:sp>
        <p:nvSpPr>
          <p:cNvPr id="6" name="TextBox 5">
            <a:extLst>
              <a:ext uri="{FF2B5EF4-FFF2-40B4-BE49-F238E27FC236}">
                <a16:creationId xmlns:a16="http://schemas.microsoft.com/office/drawing/2014/main" id="{AB25A71E-996C-1FD7-246D-7C819F148C05}"/>
              </a:ext>
            </a:extLst>
          </p:cNvPr>
          <p:cNvSpPr txBox="1"/>
          <p:nvPr/>
        </p:nvSpPr>
        <p:spPr>
          <a:xfrm>
            <a:off x="275304" y="1504333"/>
            <a:ext cx="5722372" cy="646331"/>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rgbClr val="000000"/>
                </a:solidFill>
                <a:effectLst/>
                <a:latin typeface="Helvetica Neue"/>
              </a:rPr>
              <a:t>1. Popularity Based (Top In whole collection)</a:t>
            </a: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73885000-DF5B-2612-B285-5283B526758D}"/>
              </a:ext>
            </a:extLst>
          </p:cNvPr>
          <p:cNvSpPr txBox="1"/>
          <p:nvPr/>
        </p:nvSpPr>
        <p:spPr>
          <a:xfrm>
            <a:off x="385367" y="5348750"/>
            <a:ext cx="54765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Here , Top 8 books are recommended according to the highest Rating they have got in the whole collection of the books . </a:t>
            </a:r>
            <a:endParaRPr lang="en-IN" dirty="0"/>
          </a:p>
        </p:txBody>
      </p:sp>
      <p:pic>
        <p:nvPicPr>
          <p:cNvPr id="9" name="Picture 8">
            <a:extLst>
              <a:ext uri="{FF2B5EF4-FFF2-40B4-BE49-F238E27FC236}">
                <a16:creationId xmlns:a16="http://schemas.microsoft.com/office/drawing/2014/main" id="{5AA5FC6F-46B9-4CAE-E4B5-2AB7B9772ACA}"/>
              </a:ext>
            </a:extLst>
          </p:cNvPr>
          <p:cNvPicPr>
            <a:picLocks noChangeAspect="1"/>
          </p:cNvPicPr>
          <p:nvPr/>
        </p:nvPicPr>
        <p:blipFill>
          <a:blip r:embed="rId3"/>
          <a:stretch>
            <a:fillRect/>
          </a:stretch>
        </p:blipFill>
        <p:spPr>
          <a:xfrm>
            <a:off x="6255290" y="2054941"/>
            <a:ext cx="5403792" cy="2910349"/>
          </a:xfrm>
          <a:prstGeom prst="rect">
            <a:avLst/>
          </a:prstGeom>
        </p:spPr>
      </p:pic>
      <p:sp>
        <p:nvSpPr>
          <p:cNvPr id="10" name="TextBox 9">
            <a:extLst>
              <a:ext uri="{FF2B5EF4-FFF2-40B4-BE49-F238E27FC236}">
                <a16:creationId xmlns:a16="http://schemas.microsoft.com/office/drawing/2014/main" id="{52E93AB0-EB2D-4CAB-0F65-F68AA1DCD7AF}"/>
              </a:ext>
            </a:extLst>
          </p:cNvPr>
          <p:cNvSpPr txBox="1"/>
          <p:nvPr/>
        </p:nvSpPr>
        <p:spPr>
          <a:xfrm>
            <a:off x="6255290" y="1523999"/>
            <a:ext cx="5722372" cy="646331"/>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rgbClr val="000000"/>
                </a:solidFill>
                <a:effectLst/>
                <a:latin typeface="Helvetica Neue"/>
              </a:rPr>
              <a:t>2. Popularity Based (Top In a given place)</a:t>
            </a:r>
          </a:p>
          <a:p>
            <a:pPr marL="285750" indent="-285750">
              <a:buFont typeface="Arial" panose="020B0604020202020204" pitchFamily="34" charset="0"/>
              <a:buChar char="•"/>
            </a:pPr>
            <a:endParaRPr lang="en-US" b="1" i="1" dirty="0">
              <a:solidFill>
                <a:srgbClr val="000000"/>
              </a:solidFill>
              <a:effectLst/>
              <a:latin typeface="Helvetica Neue"/>
            </a:endParaRPr>
          </a:p>
        </p:txBody>
      </p:sp>
      <p:sp>
        <p:nvSpPr>
          <p:cNvPr id="11" name="TextBox 10">
            <a:extLst>
              <a:ext uri="{FF2B5EF4-FFF2-40B4-BE49-F238E27FC236}">
                <a16:creationId xmlns:a16="http://schemas.microsoft.com/office/drawing/2014/main" id="{7D87C382-6876-C7B4-6F49-A047529446BA}"/>
              </a:ext>
            </a:extLst>
          </p:cNvPr>
          <p:cNvSpPr txBox="1"/>
          <p:nvPr/>
        </p:nvSpPr>
        <p:spPr>
          <a:xfrm>
            <a:off x="6255290" y="5157469"/>
            <a:ext cx="54765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Above </a:t>
            </a:r>
            <a:r>
              <a:rPr lang="en-US" dirty="0" err="1"/>
              <a:t>Dataframe</a:t>
            </a:r>
            <a:r>
              <a:rPr lang="en-US" dirty="0"/>
              <a:t> shows Top 8 books are recommended according to the Place we have entered.</a:t>
            </a:r>
          </a:p>
          <a:p>
            <a:pPr marL="285750" indent="-285750">
              <a:buFont typeface="Arial" panose="020B0604020202020204" pitchFamily="34" charset="0"/>
              <a:buChar char="•"/>
            </a:pPr>
            <a:r>
              <a:rPr lang="en-US" dirty="0"/>
              <a:t>     Here, top 8 books from India are shown which have got the </a:t>
            </a:r>
            <a:r>
              <a:rPr lang="en-US" dirty="0" err="1"/>
              <a:t>higest</a:t>
            </a:r>
            <a:r>
              <a:rPr lang="en-US" dirty="0"/>
              <a:t> Book Rating.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2424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C7D4-33CD-4804-5F36-9A8294BA1E58}"/>
              </a:ext>
            </a:extLst>
          </p:cNvPr>
          <p:cNvSpPr>
            <a:spLocks noGrp="1"/>
          </p:cNvSpPr>
          <p:nvPr>
            <p:ph type="title"/>
          </p:nvPr>
        </p:nvSpPr>
        <p:spPr>
          <a:xfrm>
            <a:off x="919119" y="94695"/>
            <a:ext cx="10353761" cy="1326321"/>
          </a:xfrm>
        </p:spPr>
        <p:txBody>
          <a:bodyPr/>
          <a:lstStyle/>
          <a:p>
            <a:r>
              <a:rPr lang="en-US" dirty="0">
                <a:solidFill>
                  <a:schemeClr val="accent5">
                    <a:lumMod val="75000"/>
                  </a:schemeClr>
                </a:solidFill>
              </a:rPr>
              <a:t>Recommendations Using Different Techniques:</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A8108B4B-17A4-D84D-D461-89F287A9D596}"/>
              </a:ext>
            </a:extLst>
          </p:cNvPr>
          <p:cNvSpPr txBox="1"/>
          <p:nvPr/>
        </p:nvSpPr>
        <p:spPr>
          <a:xfrm>
            <a:off x="239697" y="1384914"/>
            <a:ext cx="5228948" cy="923330"/>
          </a:xfrm>
          <a:prstGeom prst="rect">
            <a:avLst/>
          </a:prstGeom>
          <a:noFill/>
        </p:spPr>
        <p:txBody>
          <a:bodyPr wrap="square" rtlCol="0">
            <a:spAutoFit/>
          </a:bodyPr>
          <a:lstStyle/>
          <a:p>
            <a:r>
              <a:rPr lang="en-US" b="1" i="1" dirty="0">
                <a:solidFill>
                  <a:srgbClr val="000000"/>
                </a:solidFill>
                <a:effectLst/>
                <a:latin typeface="Helvetica Neue"/>
              </a:rPr>
              <a:t>3. Books by same author, publisher of given book name</a:t>
            </a:r>
          </a:p>
          <a:p>
            <a:endParaRPr lang="en-IN" dirty="0"/>
          </a:p>
        </p:txBody>
      </p:sp>
      <p:pic>
        <p:nvPicPr>
          <p:cNvPr id="6" name="Picture 5">
            <a:extLst>
              <a:ext uri="{FF2B5EF4-FFF2-40B4-BE49-F238E27FC236}">
                <a16:creationId xmlns:a16="http://schemas.microsoft.com/office/drawing/2014/main" id="{9FDE4FA2-D399-9415-C32B-69C5572C5D5D}"/>
              </a:ext>
            </a:extLst>
          </p:cNvPr>
          <p:cNvPicPr>
            <a:picLocks noChangeAspect="1"/>
          </p:cNvPicPr>
          <p:nvPr/>
        </p:nvPicPr>
        <p:blipFill>
          <a:blip r:embed="rId2"/>
          <a:stretch>
            <a:fillRect/>
          </a:stretch>
        </p:blipFill>
        <p:spPr>
          <a:xfrm>
            <a:off x="239697" y="2005547"/>
            <a:ext cx="4404742" cy="662997"/>
          </a:xfrm>
          <a:prstGeom prst="rect">
            <a:avLst/>
          </a:prstGeom>
        </p:spPr>
      </p:pic>
      <p:pic>
        <p:nvPicPr>
          <p:cNvPr id="8" name="Picture 7">
            <a:extLst>
              <a:ext uri="{FF2B5EF4-FFF2-40B4-BE49-F238E27FC236}">
                <a16:creationId xmlns:a16="http://schemas.microsoft.com/office/drawing/2014/main" id="{8310808D-EF11-D639-D96C-9DC3F63F7748}"/>
              </a:ext>
            </a:extLst>
          </p:cNvPr>
          <p:cNvPicPr>
            <a:picLocks noChangeAspect="1"/>
          </p:cNvPicPr>
          <p:nvPr/>
        </p:nvPicPr>
        <p:blipFill>
          <a:blip r:embed="rId3"/>
          <a:stretch>
            <a:fillRect/>
          </a:stretch>
        </p:blipFill>
        <p:spPr>
          <a:xfrm>
            <a:off x="814102" y="2705404"/>
            <a:ext cx="3017782" cy="2835196"/>
          </a:xfrm>
          <a:prstGeom prst="rect">
            <a:avLst/>
          </a:prstGeom>
        </p:spPr>
      </p:pic>
      <p:sp>
        <p:nvSpPr>
          <p:cNvPr id="9" name="TextBox 8">
            <a:extLst>
              <a:ext uri="{FF2B5EF4-FFF2-40B4-BE49-F238E27FC236}">
                <a16:creationId xmlns:a16="http://schemas.microsoft.com/office/drawing/2014/main" id="{2C4A5E69-1AC0-A412-FCB1-1A1538F3997C}"/>
              </a:ext>
            </a:extLst>
          </p:cNvPr>
          <p:cNvSpPr txBox="1"/>
          <p:nvPr/>
        </p:nvSpPr>
        <p:spPr>
          <a:xfrm>
            <a:off x="5905130" y="1393789"/>
            <a:ext cx="5228948" cy="646331"/>
          </a:xfrm>
          <a:prstGeom prst="rect">
            <a:avLst/>
          </a:prstGeom>
          <a:noFill/>
        </p:spPr>
        <p:txBody>
          <a:bodyPr wrap="square" rtlCol="0">
            <a:spAutoFit/>
          </a:bodyPr>
          <a:lstStyle/>
          <a:p>
            <a:pPr algn="l"/>
            <a:r>
              <a:rPr lang="en-IN" b="1" i="1" dirty="0">
                <a:solidFill>
                  <a:srgbClr val="000000"/>
                </a:solidFill>
                <a:effectLst/>
                <a:latin typeface="Helvetica Neue"/>
              </a:rPr>
              <a:t>4. Books popular Yearly</a:t>
            </a:r>
          </a:p>
          <a:p>
            <a:endParaRPr lang="en-IN" dirty="0"/>
          </a:p>
        </p:txBody>
      </p:sp>
      <p:pic>
        <p:nvPicPr>
          <p:cNvPr id="11" name="Picture 10">
            <a:extLst>
              <a:ext uri="{FF2B5EF4-FFF2-40B4-BE49-F238E27FC236}">
                <a16:creationId xmlns:a16="http://schemas.microsoft.com/office/drawing/2014/main" id="{A634EBF3-5F77-5321-42C2-5AA1D5AD106D}"/>
              </a:ext>
            </a:extLst>
          </p:cNvPr>
          <p:cNvPicPr>
            <a:picLocks noChangeAspect="1"/>
          </p:cNvPicPr>
          <p:nvPr/>
        </p:nvPicPr>
        <p:blipFill>
          <a:blip r:embed="rId4"/>
          <a:stretch>
            <a:fillRect/>
          </a:stretch>
        </p:blipFill>
        <p:spPr>
          <a:xfrm>
            <a:off x="5353235" y="2009991"/>
            <a:ext cx="6724983" cy="3099113"/>
          </a:xfrm>
          <a:prstGeom prst="rect">
            <a:avLst/>
          </a:prstGeom>
        </p:spPr>
      </p:pic>
      <p:sp>
        <p:nvSpPr>
          <p:cNvPr id="12" name="TextBox 11">
            <a:extLst>
              <a:ext uri="{FF2B5EF4-FFF2-40B4-BE49-F238E27FC236}">
                <a16:creationId xmlns:a16="http://schemas.microsoft.com/office/drawing/2014/main" id="{7B6672B5-395A-5DD4-DC54-2777A1E3E9A8}"/>
              </a:ext>
            </a:extLst>
          </p:cNvPr>
          <p:cNvSpPr txBox="1"/>
          <p:nvPr/>
        </p:nvSpPr>
        <p:spPr>
          <a:xfrm>
            <a:off x="5353235" y="5540600"/>
            <a:ext cx="6640497" cy="954107"/>
          </a:xfrm>
          <a:prstGeom prst="rect">
            <a:avLst/>
          </a:prstGeom>
          <a:noFill/>
        </p:spPr>
        <p:txBody>
          <a:bodyPr wrap="square" rtlCol="0">
            <a:spAutoFit/>
          </a:bodyPr>
          <a:lstStyle/>
          <a:p>
            <a:pPr marL="285750" indent="-285750" algn="l">
              <a:buFont typeface="Arial" panose="020B0604020202020204" pitchFamily="34" charset="0"/>
              <a:buChar char="•"/>
            </a:pPr>
            <a:r>
              <a:rPr lang="en-IN" sz="1400" b="1" i="1" dirty="0">
                <a:solidFill>
                  <a:srgbClr val="000000"/>
                </a:solidFill>
                <a:effectLst/>
                <a:latin typeface="Helvetica Neue"/>
              </a:rPr>
              <a:t>Above </a:t>
            </a:r>
            <a:r>
              <a:rPr lang="en-IN" sz="1400" b="1" i="1" dirty="0" err="1">
                <a:solidFill>
                  <a:srgbClr val="000000"/>
                </a:solidFill>
                <a:effectLst/>
                <a:latin typeface="Helvetica Neue"/>
              </a:rPr>
              <a:t>Dataframe</a:t>
            </a:r>
            <a:r>
              <a:rPr lang="en-IN" sz="1400" b="1" i="1" dirty="0">
                <a:solidFill>
                  <a:srgbClr val="000000"/>
                </a:solidFill>
                <a:effectLst/>
                <a:latin typeface="Helvetica Neue"/>
              </a:rPr>
              <a:t> Shows the one Book which is top rated in Each Year.</a:t>
            </a:r>
          </a:p>
          <a:p>
            <a:pPr marL="285750" indent="-285750" algn="l">
              <a:buFont typeface="Arial" panose="020B0604020202020204" pitchFamily="34" charset="0"/>
              <a:buChar char="•"/>
            </a:pPr>
            <a:endParaRPr lang="en-IN" sz="1400" b="1" i="1" dirty="0">
              <a:solidFill>
                <a:srgbClr val="000000"/>
              </a:solidFill>
              <a:latin typeface="Helvetica Neue"/>
            </a:endParaRPr>
          </a:p>
          <a:p>
            <a:pPr algn="l"/>
            <a:r>
              <a:rPr lang="en-IN" sz="1400" b="1" i="1" dirty="0">
                <a:solidFill>
                  <a:srgbClr val="000000"/>
                </a:solidFill>
                <a:effectLst/>
                <a:latin typeface="Helvetica Neue"/>
              </a:rPr>
              <a:t> </a:t>
            </a:r>
          </a:p>
          <a:p>
            <a:pPr marL="285750" indent="-285750" algn="l">
              <a:buFont typeface="Arial" panose="020B0604020202020204" pitchFamily="34" charset="0"/>
              <a:buChar char="•"/>
            </a:pPr>
            <a:r>
              <a:rPr lang="en-IN" sz="1400" b="1" i="1" dirty="0">
                <a:solidFill>
                  <a:srgbClr val="000000"/>
                </a:solidFill>
                <a:latin typeface="Helvetica Neue"/>
              </a:rPr>
              <a:t>Example: 1) JOY OF MUSIC P   is the most popular book in year 1901. </a:t>
            </a:r>
            <a:endParaRPr lang="en-IN" sz="1400" dirty="0"/>
          </a:p>
        </p:txBody>
      </p:sp>
      <p:sp>
        <p:nvSpPr>
          <p:cNvPr id="13" name="TextBox 12">
            <a:extLst>
              <a:ext uri="{FF2B5EF4-FFF2-40B4-BE49-F238E27FC236}">
                <a16:creationId xmlns:a16="http://schemas.microsoft.com/office/drawing/2014/main" id="{A4440F3C-A3E4-09C1-C58C-E91831AC1F64}"/>
              </a:ext>
            </a:extLst>
          </p:cNvPr>
          <p:cNvSpPr txBox="1"/>
          <p:nvPr/>
        </p:nvSpPr>
        <p:spPr>
          <a:xfrm>
            <a:off x="54733" y="5693000"/>
            <a:ext cx="5228948" cy="738664"/>
          </a:xfrm>
          <a:prstGeom prst="rect">
            <a:avLst/>
          </a:prstGeom>
          <a:noFill/>
        </p:spPr>
        <p:txBody>
          <a:bodyPr wrap="square" rtlCol="0">
            <a:spAutoFit/>
          </a:bodyPr>
          <a:lstStyle/>
          <a:p>
            <a:pPr marL="285750" indent="-285750" algn="l">
              <a:buFont typeface="Arial" panose="020B0604020202020204" pitchFamily="34" charset="0"/>
              <a:buChar char="•"/>
            </a:pPr>
            <a:r>
              <a:rPr lang="en-US" sz="1400" dirty="0"/>
              <a:t>Above Frame shows the top 8 highest popular books written by the same author and publisher of The Testament book author. </a:t>
            </a:r>
            <a:endParaRPr lang="en-IN" sz="1400" dirty="0"/>
          </a:p>
        </p:txBody>
      </p:sp>
    </p:spTree>
    <p:extLst>
      <p:ext uri="{BB962C8B-B14F-4D97-AF65-F5344CB8AC3E}">
        <p14:creationId xmlns:p14="http://schemas.microsoft.com/office/powerpoint/2010/main" val="284886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9FE7-4C8C-4B85-32F7-9AC0EBEC6E0C}"/>
              </a:ext>
            </a:extLst>
          </p:cNvPr>
          <p:cNvSpPr>
            <a:spLocks noGrp="1"/>
          </p:cNvSpPr>
          <p:nvPr>
            <p:ph type="title"/>
          </p:nvPr>
        </p:nvSpPr>
        <p:spPr>
          <a:xfrm>
            <a:off x="913795" y="186432"/>
            <a:ext cx="10353761" cy="1233995"/>
          </a:xfrm>
        </p:spPr>
        <p:txBody>
          <a:bodyPr/>
          <a:lstStyle/>
          <a:p>
            <a:r>
              <a:rPr lang="en-US" dirty="0">
                <a:solidFill>
                  <a:schemeClr val="accent5">
                    <a:lumMod val="75000"/>
                  </a:schemeClr>
                </a:solidFill>
              </a:rPr>
              <a:t>Recommendations Using Different Techniques:</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C0E7D7A8-C458-C1F3-835A-D267369E86BD}"/>
              </a:ext>
            </a:extLst>
          </p:cNvPr>
          <p:cNvSpPr txBox="1"/>
          <p:nvPr/>
        </p:nvSpPr>
        <p:spPr>
          <a:xfrm flipH="1">
            <a:off x="551746" y="1518083"/>
            <a:ext cx="3691780" cy="369332"/>
          </a:xfrm>
          <a:prstGeom prst="rect">
            <a:avLst/>
          </a:prstGeom>
          <a:noFill/>
        </p:spPr>
        <p:txBody>
          <a:bodyPr wrap="square" rtlCol="0">
            <a:spAutoFit/>
          </a:bodyPr>
          <a:lstStyle/>
          <a:p>
            <a:pPr algn="l"/>
            <a:r>
              <a:rPr lang="en-IN" b="1" i="1" dirty="0">
                <a:solidFill>
                  <a:srgbClr val="000000"/>
                </a:solidFill>
                <a:effectLst/>
                <a:latin typeface="Helvetica Neue"/>
              </a:rPr>
              <a:t>5. Average Weighted Ratings</a:t>
            </a:r>
            <a:r>
              <a:rPr lang="en-IN" b="1" i="1" u="none" strike="noStrike" dirty="0">
                <a:solidFill>
                  <a:srgbClr val="296EAA"/>
                </a:solidFill>
                <a:effectLst/>
                <a:latin typeface="Helvetica Neue"/>
                <a:hlinkClick r:id="rId2"/>
              </a:rPr>
              <a:t>¶</a:t>
            </a:r>
            <a:endParaRPr lang="en-IN" b="1" i="1" dirty="0">
              <a:solidFill>
                <a:srgbClr val="000000"/>
              </a:solidFill>
              <a:effectLst/>
              <a:latin typeface="Helvetica Neue"/>
            </a:endParaRPr>
          </a:p>
        </p:txBody>
      </p:sp>
      <p:pic>
        <p:nvPicPr>
          <p:cNvPr id="6" name="Picture 5">
            <a:extLst>
              <a:ext uri="{FF2B5EF4-FFF2-40B4-BE49-F238E27FC236}">
                <a16:creationId xmlns:a16="http://schemas.microsoft.com/office/drawing/2014/main" id="{23AF0D7F-AECF-EDF8-F9EF-334361436581}"/>
              </a:ext>
            </a:extLst>
          </p:cNvPr>
          <p:cNvPicPr>
            <a:picLocks noChangeAspect="1"/>
          </p:cNvPicPr>
          <p:nvPr/>
        </p:nvPicPr>
        <p:blipFill>
          <a:blip r:embed="rId3"/>
          <a:stretch>
            <a:fillRect/>
          </a:stretch>
        </p:blipFill>
        <p:spPr>
          <a:xfrm>
            <a:off x="119519" y="1903314"/>
            <a:ext cx="5029530" cy="3165836"/>
          </a:xfrm>
          <a:prstGeom prst="rect">
            <a:avLst/>
          </a:prstGeom>
        </p:spPr>
      </p:pic>
      <p:sp>
        <p:nvSpPr>
          <p:cNvPr id="7" name="TextBox 6">
            <a:extLst>
              <a:ext uri="{FF2B5EF4-FFF2-40B4-BE49-F238E27FC236}">
                <a16:creationId xmlns:a16="http://schemas.microsoft.com/office/drawing/2014/main" id="{D41E18C0-82A2-D9A6-4161-B9509471FC00}"/>
              </a:ext>
            </a:extLst>
          </p:cNvPr>
          <p:cNvSpPr txBox="1"/>
          <p:nvPr/>
        </p:nvSpPr>
        <p:spPr>
          <a:xfrm flipH="1">
            <a:off x="-1" y="5115023"/>
            <a:ext cx="5149049" cy="1815882"/>
          </a:xfrm>
          <a:prstGeom prst="rect">
            <a:avLst/>
          </a:prstGeom>
          <a:noFill/>
        </p:spPr>
        <p:txBody>
          <a:bodyPr wrap="square" rtlCol="0">
            <a:spAutoFit/>
          </a:bodyPr>
          <a:lstStyle/>
          <a:p>
            <a:pPr marL="285750" indent="-285750" algn="l">
              <a:buFont typeface="Arial" panose="020B0604020202020204" pitchFamily="34" charset="0"/>
              <a:buChar char="•"/>
            </a:pPr>
            <a:r>
              <a:rPr lang="en-US" sz="1400" b="1" i="1" dirty="0">
                <a:solidFill>
                  <a:srgbClr val="000000"/>
                </a:solidFill>
                <a:latin typeface="Helvetica Neue"/>
              </a:rPr>
              <a:t>N</a:t>
            </a:r>
            <a:r>
              <a:rPr lang="en-IN" sz="1400" b="1" i="1" dirty="0">
                <a:solidFill>
                  <a:srgbClr val="000000"/>
                </a:solidFill>
                <a:latin typeface="Helvetica Neue"/>
              </a:rPr>
              <a:t>OTE:  Just having highest ranking No. is not important , that book should be </a:t>
            </a:r>
            <a:r>
              <a:rPr lang="en-IN" sz="1400" b="1" i="1" dirty="0" err="1">
                <a:solidFill>
                  <a:srgbClr val="000000"/>
                </a:solidFill>
                <a:latin typeface="Helvetica Neue"/>
              </a:rPr>
              <a:t>Hightest</a:t>
            </a:r>
            <a:r>
              <a:rPr lang="en-IN" sz="1400" b="1" i="1" dirty="0">
                <a:solidFill>
                  <a:srgbClr val="000000"/>
                </a:solidFill>
                <a:latin typeface="Helvetica Neue"/>
              </a:rPr>
              <a:t> rated by the highest No. of the readers also .</a:t>
            </a:r>
          </a:p>
          <a:p>
            <a:pPr marL="285750" indent="-285750" algn="l">
              <a:buFont typeface="Arial" panose="020B0604020202020204" pitchFamily="34" charset="0"/>
              <a:buChar char="•"/>
            </a:pPr>
            <a:endParaRPr lang="en-IN" sz="1400" b="1" i="1" dirty="0">
              <a:solidFill>
                <a:srgbClr val="000000"/>
              </a:solidFill>
              <a:latin typeface="Helvetica Neue"/>
            </a:endParaRPr>
          </a:p>
          <a:p>
            <a:pPr marL="285750" indent="-285750" algn="l">
              <a:buFont typeface="Arial" panose="020B0604020202020204" pitchFamily="34" charset="0"/>
              <a:buChar char="•"/>
            </a:pPr>
            <a:r>
              <a:rPr lang="en-IN" sz="1400" b="1" i="1" dirty="0">
                <a:solidFill>
                  <a:srgbClr val="000000"/>
                </a:solidFill>
                <a:effectLst/>
                <a:latin typeface="Helvetica Neue"/>
              </a:rPr>
              <a:t>So we have used Average Weighted concept here .</a:t>
            </a:r>
          </a:p>
          <a:p>
            <a:pPr marL="285750" indent="-285750" algn="l">
              <a:buFont typeface="Arial" panose="020B0604020202020204" pitchFamily="34" charset="0"/>
              <a:buChar char="•"/>
            </a:pPr>
            <a:endParaRPr lang="en-IN" sz="1400" b="1" i="1" dirty="0">
              <a:solidFill>
                <a:srgbClr val="000000"/>
              </a:solidFill>
              <a:effectLst/>
              <a:latin typeface="Helvetica Neue"/>
            </a:endParaRPr>
          </a:p>
          <a:p>
            <a:pPr marL="285750" indent="-285750" algn="l">
              <a:buFont typeface="Arial" panose="020B0604020202020204" pitchFamily="34" charset="0"/>
              <a:buChar char="•"/>
            </a:pPr>
            <a:r>
              <a:rPr lang="en-IN" sz="1400" b="1" i="1" dirty="0">
                <a:solidFill>
                  <a:srgbClr val="000000"/>
                </a:solidFill>
                <a:latin typeface="Helvetica Neue"/>
              </a:rPr>
              <a:t>And </a:t>
            </a:r>
            <a:r>
              <a:rPr lang="en-IN" sz="1400" b="1" i="1" dirty="0" err="1">
                <a:solidFill>
                  <a:srgbClr val="000000"/>
                </a:solidFill>
                <a:latin typeface="Helvetica Neue"/>
              </a:rPr>
              <a:t>acco</a:t>
            </a:r>
            <a:r>
              <a:rPr lang="en-IN" sz="1400" b="1" i="1" dirty="0">
                <a:solidFill>
                  <a:srgbClr val="000000"/>
                </a:solidFill>
                <a:latin typeface="Helvetica Neue"/>
              </a:rPr>
              <a:t>. To this , these are top 8   highest popular books .</a:t>
            </a:r>
            <a:endParaRPr lang="en-IN" sz="1400" b="1" i="1" dirty="0">
              <a:solidFill>
                <a:srgbClr val="000000"/>
              </a:solidFill>
              <a:effectLst/>
              <a:latin typeface="Helvetica Neue"/>
            </a:endParaRPr>
          </a:p>
        </p:txBody>
      </p:sp>
      <p:sp>
        <p:nvSpPr>
          <p:cNvPr id="9" name="TextBox 8">
            <a:extLst>
              <a:ext uri="{FF2B5EF4-FFF2-40B4-BE49-F238E27FC236}">
                <a16:creationId xmlns:a16="http://schemas.microsoft.com/office/drawing/2014/main" id="{88C8595E-85CF-343A-2DBC-501374CD5305}"/>
              </a:ext>
            </a:extLst>
          </p:cNvPr>
          <p:cNvSpPr txBox="1"/>
          <p:nvPr/>
        </p:nvSpPr>
        <p:spPr>
          <a:xfrm flipH="1">
            <a:off x="5986372" y="1501807"/>
            <a:ext cx="5653881" cy="369332"/>
          </a:xfrm>
          <a:prstGeom prst="rect">
            <a:avLst/>
          </a:prstGeom>
          <a:noFill/>
        </p:spPr>
        <p:txBody>
          <a:bodyPr wrap="square" rtlCol="0">
            <a:spAutoFit/>
          </a:bodyPr>
          <a:lstStyle/>
          <a:p>
            <a:pPr algn="l"/>
            <a:r>
              <a:rPr lang="nn-NO" b="1" i="1" dirty="0">
                <a:solidFill>
                  <a:srgbClr val="000000"/>
                </a:solidFill>
                <a:effectLst/>
                <a:latin typeface="Helvetica Neue"/>
              </a:rPr>
              <a:t>6. Collaborative Filtering (User-Item Filtering)</a:t>
            </a:r>
          </a:p>
        </p:txBody>
      </p:sp>
      <p:pic>
        <p:nvPicPr>
          <p:cNvPr id="11" name="Picture 10">
            <a:extLst>
              <a:ext uri="{FF2B5EF4-FFF2-40B4-BE49-F238E27FC236}">
                <a16:creationId xmlns:a16="http://schemas.microsoft.com/office/drawing/2014/main" id="{9BD70209-B1FB-498D-2626-7F7E6BF8A5E9}"/>
              </a:ext>
            </a:extLst>
          </p:cNvPr>
          <p:cNvPicPr>
            <a:picLocks noChangeAspect="1"/>
          </p:cNvPicPr>
          <p:nvPr/>
        </p:nvPicPr>
        <p:blipFill>
          <a:blip r:embed="rId4"/>
          <a:stretch>
            <a:fillRect/>
          </a:stretch>
        </p:blipFill>
        <p:spPr>
          <a:xfrm>
            <a:off x="6305961" y="1954402"/>
            <a:ext cx="5403686" cy="2949196"/>
          </a:xfrm>
          <a:prstGeom prst="rect">
            <a:avLst/>
          </a:prstGeom>
        </p:spPr>
      </p:pic>
      <p:sp>
        <p:nvSpPr>
          <p:cNvPr id="3" name="TextBox 2">
            <a:extLst>
              <a:ext uri="{FF2B5EF4-FFF2-40B4-BE49-F238E27FC236}">
                <a16:creationId xmlns:a16="http://schemas.microsoft.com/office/drawing/2014/main" id="{F7510AFD-FA41-BFE9-5DCB-45C19118E0FF}"/>
              </a:ext>
            </a:extLst>
          </p:cNvPr>
          <p:cNvSpPr txBox="1"/>
          <p:nvPr/>
        </p:nvSpPr>
        <p:spPr>
          <a:xfrm flipH="1">
            <a:off x="6415569" y="5277255"/>
            <a:ext cx="5149049" cy="923330"/>
          </a:xfrm>
          <a:prstGeom prst="rect">
            <a:avLst/>
          </a:prstGeom>
          <a:noFill/>
        </p:spPr>
        <p:txBody>
          <a:bodyPr wrap="square" rtlCol="0">
            <a:spAutoFit/>
          </a:bodyPr>
          <a:lstStyle/>
          <a:p>
            <a:pPr marL="285750" indent="-285750" algn="l">
              <a:buFont typeface="Arial" panose="020B0604020202020204" pitchFamily="34" charset="0"/>
              <a:buChar char="•"/>
            </a:pPr>
            <a:r>
              <a:rPr lang="en-US" b="1" i="1" dirty="0">
                <a:solidFill>
                  <a:srgbClr val="000000"/>
                </a:solidFill>
                <a:latin typeface="Helvetica Neue"/>
              </a:rPr>
              <a:t>Above result show the books recommended by using the collaboration filtering technique.</a:t>
            </a:r>
            <a:endParaRPr lang="en-IN" b="1" i="1" dirty="0">
              <a:solidFill>
                <a:srgbClr val="000000"/>
              </a:solidFill>
              <a:effectLst/>
              <a:latin typeface="Helvetica Neue"/>
            </a:endParaRPr>
          </a:p>
        </p:txBody>
      </p:sp>
    </p:spTree>
    <p:extLst>
      <p:ext uri="{BB962C8B-B14F-4D97-AF65-F5344CB8AC3E}">
        <p14:creationId xmlns:p14="http://schemas.microsoft.com/office/powerpoint/2010/main" val="348966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7218-DD96-211A-CF20-822BAC001DB9}"/>
              </a:ext>
            </a:extLst>
          </p:cNvPr>
          <p:cNvSpPr>
            <a:spLocks noGrp="1"/>
          </p:cNvSpPr>
          <p:nvPr>
            <p:ph type="title"/>
          </p:nvPr>
        </p:nvSpPr>
        <p:spPr>
          <a:xfrm>
            <a:off x="913795" y="0"/>
            <a:ext cx="10353761" cy="1189609"/>
          </a:xfrm>
        </p:spPr>
        <p:txBody>
          <a:bodyPr>
            <a:normAutofit/>
          </a:bodyPr>
          <a:lstStyle/>
          <a:p>
            <a:r>
              <a:rPr lang="en-US" dirty="0">
                <a:solidFill>
                  <a:schemeClr val="accent5">
                    <a:lumMod val="75000"/>
                  </a:schemeClr>
                </a:solidFill>
              </a:rPr>
              <a:t>Recommendations Using Different Techniques:</a:t>
            </a:r>
            <a:endParaRPr lang="en-IN" dirty="0">
              <a:solidFill>
                <a:schemeClr val="accent5">
                  <a:lumMod val="75000"/>
                </a:schemeClr>
              </a:solidFill>
            </a:endParaRPr>
          </a:p>
        </p:txBody>
      </p:sp>
      <p:sp>
        <p:nvSpPr>
          <p:cNvPr id="4" name="TextBox 3">
            <a:extLst>
              <a:ext uri="{FF2B5EF4-FFF2-40B4-BE49-F238E27FC236}">
                <a16:creationId xmlns:a16="http://schemas.microsoft.com/office/drawing/2014/main" id="{A877B0BB-99CA-5DAA-8BCA-0CC0BDAD8376}"/>
              </a:ext>
            </a:extLst>
          </p:cNvPr>
          <p:cNvSpPr txBox="1"/>
          <p:nvPr/>
        </p:nvSpPr>
        <p:spPr>
          <a:xfrm>
            <a:off x="559293" y="1305017"/>
            <a:ext cx="4216893" cy="656948"/>
          </a:xfrm>
          <a:prstGeom prst="rect">
            <a:avLst/>
          </a:prstGeom>
          <a:noFill/>
        </p:spPr>
        <p:txBody>
          <a:bodyPr wrap="square" rtlCol="0">
            <a:spAutoFit/>
          </a:bodyPr>
          <a:lstStyle/>
          <a:p>
            <a:r>
              <a:rPr lang="en-IN" b="1" i="1" dirty="0">
                <a:solidFill>
                  <a:srgbClr val="000000"/>
                </a:solidFill>
                <a:effectLst/>
                <a:latin typeface="Helvetica Neue"/>
              </a:rPr>
              <a:t>7. Correlation Based</a:t>
            </a:r>
          </a:p>
          <a:p>
            <a:endParaRPr lang="en-IN" dirty="0"/>
          </a:p>
        </p:txBody>
      </p:sp>
      <p:pic>
        <p:nvPicPr>
          <p:cNvPr id="6" name="Picture 5">
            <a:extLst>
              <a:ext uri="{FF2B5EF4-FFF2-40B4-BE49-F238E27FC236}">
                <a16:creationId xmlns:a16="http://schemas.microsoft.com/office/drawing/2014/main" id="{6BF23435-23D9-8E0E-6609-73CB73A16B0C}"/>
              </a:ext>
            </a:extLst>
          </p:cNvPr>
          <p:cNvPicPr>
            <a:picLocks noChangeAspect="1"/>
          </p:cNvPicPr>
          <p:nvPr/>
        </p:nvPicPr>
        <p:blipFill>
          <a:blip r:embed="rId2"/>
          <a:stretch>
            <a:fillRect/>
          </a:stretch>
        </p:blipFill>
        <p:spPr>
          <a:xfrm>
            <a:off x="254606" y="1775036"/>
            <a:ext cx="5427103" cy="3680779"/>
          </a:xfrm>
          <a:prstGeom prst="rect">
            <a:avLst/>
          </a:prstGeom>
        </p:spPr>
      </p:pic>
      <p:sp>
        <p:nvSpPr>
          <p:cNvPr id="7" name="TextBox 6">
            <a:extLst>
              <a:ext uri="{FF2B5EF4-FFF2-40B4-BE49-F238E27FC236}">
                <a16:creationId xmlns:a16="http://schemas.microsoft.com/office/drawing/2014/main" id="{89EE3D43-76AC-E007-A74D-4741C4CC9DA1}"/>
              </a:ext>
            </a:extLst>
          </p:cNvPr>
          <p:cNvSpPr txBox="1"/>
          <p:nvPr/>
        </p:nvSpPr>
        <p:spPr>
          <a:xfrm>
            <a:off x="6510293" y="1305017"/>
            <a:ext cx="4216893" cy="369332"/>
          </a:xfrm>
          <a:prstGeom prst="rect">
            <a:avLst/>
          </a:prstGeom>
          <a:noFill/>
        </p:spPr>
        <p:txBody>
          <a:bodyPr wrap="square" rtlCol="0">
            <a:spAutoFit/>
          </a:bodyPr>
          <a:lstStyle/>
          <a:p>
            <a:pPr algn="l"/>
            <a:r>
              <a:rPr lang="en-IN" b="1" i="1" dirty="0">
                <a:solidFill>
                  <a:srgbClr val="000000"/>
                </a:solidFill>
                <a:effectLst/>
                <a:latin typeface="Helvetica Neue"/>
              </a:rPr>
              <a:t>8. Nearest Neighbours Based</a:t>
            </a:r>
          </a:p>
        </p:txBody>
      </p:sp>
      <p:pic>
        <p:nvPicPr>
          <p:cNvPr id="10" name="Picture 9">
            <a:extLst>
              <a:ext uri="{FF2B5EF4-FFF2-40B4-BE49-F238E27FC236}">
                <a16:creationId xmlns:a16="http://schemas.microsoft.com/office/drawing/2014/main" id="{617C829F-9F3F-B31A-63E7-6D3BAB4B4B9F}"/>
              </a:ext>
            </a:extLst>
          </p:cNvPr>
          <p:cNvPicPr>
            <a:picLocks noChangeAspect="1"/>
          </p:cNvPicPr>
          <p:nvPr/>
        </p:nvPicPr>
        <p:blipFill>
          <a:blip r:embed="rId3"/>
          <a:stretch>
            <a:fillRect/>
          </a:stretch>
        </p:blipFill>
        <p:spPr>
          <a:xfrm>
            <a:off x="6812185" y="1779716"/>
            <a:ext cx="3485912" cy="2818917"/>
          </a:xfrm>
          <a:prstGeom prst="rect">
            <a:avLst/>
          </a:prstGeom>
        </p:spPr>
      </p:pic>
      <p:sp>
        <p:nvSpPr>
          <p:cNvPr id="3" name="TextBox 2">
            <a:extLst>
              <a:ext uri="{FF2B5EF4-FFF2-40B4-BE49-F238E27FC236}">
                <a16:creationId xmlns:a16="http://schemas.microsoft.com/office/drawing/2014/main" id="{C2325EC1-1141-38DC-9949-61AB6F25E7D4}"/>
              </a:ext>
            </a:extLst>
          </p:cNvPr>
          <p:cNvSpPr txBox="1"/>
          <p:nvPr/>
        </p:nvSpPr>
        <p:spPr>
          <a:xfrm flipH="1">
            <a:off x="132734" y="5729539"/>
            <a:ext cx="5149049" cy="923330"/>
          </a:xfrm>
          <a:prstGeom prst="rect">
            <a:avLst/>
          </a:prstGeom>
          <a:noFill/>
        </p:spPr>
        <p:txBody>
          <a:bodyPr wrap="square" rtlCol="0">
            <a:spAutoFit/>
          </a:bodyPr>
          <a:lstStyle/>
          <a:p>
            <a:pPr marL="285750" indent="-285750" algn="l">
              <a:buFont typeface="Arial" panose="020B0604020202020204" pitchFamily="34" charset="0"/>
              <a:buChar char="•"/>
            </a:pPr>
            <a:r>
              <a:rPr lang="en-US" b="1" i="1" dirty="0">
                <a:solidFill>
                  <a:srgbClr val="000000"/>
                </a:solidFill>
                <a:latin typeface="Helvetica Neue"/>
              </a:rPr>
              <a:t>Above result show the books recommended by using the correlation based technique.</a:t>
            </a:r>
            <a:endParaRPr lang="en-IN" b="1" i="1" dirty="0">
              <a:solidFill>
                <a:srgbClr val="000000"/>
              </a:solidFill>
              <a:effectLst/>
              <a:latin typeface="Helvetica Neue"/>
            </a:endParaRPr>
          </a:p>
        </p:txBody>
      </p:sp>
      <p:sp>
        <p:nvSpPr>
          <p:cNvPr id="5" name="TextBox 4">
            <a:extLst>
              <a:ext uri="{FF2B5EF4-FFF2-40B4-BE49-F238E27FC236}">
                <a16:creationId xmlns:a16="http://schemas.microsoft.com/office/drawing/2014/main" id="{19F2F08E-0AB7-6E71-B5F8-999A7649DA36}"/>
              </a:ext>
            </a:extLst>
          </p:cNvPr>
          <p:cNvSpPr txBox="1"/>
          <p:nvPr/>
        </p:nvSpPr>
        <p:spPr>
          <a:xfrm flipH="1">
            <a:off x="6341824" y="5183847"/>
            <a:ext cx="5149049" cy="923330"/>
          </a:xfrm>
          <a:prstGeom prst="rect">
            <a:avLst/>
          </a:prstGeom>
          <a:noFill/>
        </p:spPr>
        <p:txBody>
          <a:bodyPr wrap="square" rtlCol="0">
            <a:spAutoFit/>
          </a:bodyPr>
          <a:lstStyle/>
          <a:p>
            <a:pPr marL="285750" indent="-285750" algn="l">
              <a:buFont typeface="Arial" panose="020B0604020202020204" pitchFamily="34" charset="0"/>
              <a:buChar char="•"/>
            </a:pPr>
            <a:r>
              <a:rPr lang="en-US" b="1" i="1" dirty="0">
                <a:solidFill>
                  <a:srgbClr val="000000"/>
                </a:solidFill>
                <a:latin typeface="Helvetica Neue"/>
              </a:rPr>
              <a:t>Above result show the books recommended by using the </a:t>
            </a:r>
            <a:r>
              <a:rPr lang="en-IN" b="1" i="1" dirty="0">
                <a:solidFill>
                  <a:srgbClr val="000000"/>
                </a:solidFill>
                <a:effectLst/>
                <a:latin typeface="Helvetica Neue"/>
              </a:rPr>
              <a:t>. Nearest Neighbours </a:t>
            </a:r>
            <a:r>
              <a:rPr lang="en-US" b="1" i="1" dirty="0">
                <a:solidFill>
                  <a:srgbClr val="000000"/>
                </a:solidFill>
                <a:latin typeface="Helvetica Neue"/>
              </a:rPr>
              <a:t> technique.</a:t>
            </a:r>
            <a:endParaRPr lang="en-IN" b="1" i="1" dirty="0">
              <a:solidFill>
                <a:srgbClr val="000000"/>
              </a:solidFill>
              <a:effectLst/>
              <a:latin typeface="Helvetica Neue"/>
            </a:endParaRPr>
          </a:p>
        </p:txBody>
      </p:sp>
    </p:spTree>
    <p:extLst>
      <p:ext uri="{BB962C8B-B14F-4D97-AF65-F5344CB8AC3E}">
        <p14:creationId xmlns:p14="http://schemas.microsoft.com/office/powerpoint/2010/main" val="43674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BAB6-58EC-F176-7945-4DCE6795490B}"/>
              </a:ext>
            </a:extLst>
          </p:cNvPr>
          <p:cNvSpPr>
            <a:spLocks noGrp="1"/>
          </p:cNvSpPr>
          <p:nvPr>
            <p:ph type="title"/>
          </p:nvPr>
        </p:nvSpPr>
        <p:spPr>
          <a:xfrm>
            <a:off x="-391222" y="-14701"/>
            <a:ext cx="10353761" cy="1326321"/>
          </a:xfrm>
        </p:spPr>
        <p:txBody>
          <a:bodyPr/>
          <a:lstStyle/>
          <a:p>
            <a:r>
              <a:rPr lang="en-US" dirty="0">
                <a:solidFill>
                  <a:schemeClr val="accent5">
                    <a:lumMod val="75000"/>
                  </a:schemeClr>
                </a:solidFill>
              </a:rPr>
              <a:t>Recommendations Using Different Techniques:</a:t>
            </a:r>
            <a:endParaRPr lang="en-IN" dirty="0">
              <a:solidFill>
                <a:schemeClr val="accent5">
                  <a:lumMod val="75000"/>
                </a:schemeClr>
              </a:solidFill>
            </a:endParaRPr>
          </a:p>
        </p:txBody>
      </p:sp>
      <p:sp>
        <p:nvSpPr>
          <p:cNvPr id="5" name="TextBox 4">
            <a:extLst>
              <a:ext uri="{FF2B5EF4-FFF2-40B4-BE49-F238E27FC236}">
                <a16:creationId xmlns:a16="http://schemas.microsoft.com/office/drawing/2014/main" id="{2D22F351-AC7E-1A86-51B8-B42909259E80}"/>
              </a:ext>
            </a:extLst>
          </p:cNvPr>
          <p:cNvSpPr txBox="1"/>
          <p:nvPr/>
        </p:nvSpPr>
        <p:spPr>
          <a:xfrm>
            <a:off x="419465" y="1657448"/>
            <a:ext cx="3708652" cy="369332"/>
          </a:xfrm>
          <a:prstGeom prst="rect">
            <a:avLst/>
          </a:prstGeom>
          <a:noFill/>
        </p:spPr>
        <p:txBody>
          <a:bodyPr wrap="square">
            <a:spAutoFit/>
          </a:bodyPr>
          <a:lstStyle/>
          <a:p>
            <a:pPr algn="l"/>
            <a:r>
              <a:rPr lang="en-IN" b="1" i="1" dirty="0">
                <a:solidFill>
                  <a:srgbClr val="000000"/>
                </a:solidFill>
                <a:effectLst/>
                <a:latin typeface="Helvetica Neue"/>
              </a:rPr>
              <a:t>9. Content Based</a:t>
            </a:r>
          </a:p>
        </p:txBody>
      </p:sp>
      <p:pic>
        <p:nvPicPr>
          <p:cNvPr id="7" name="Picture 6">
            <a:extLst>
              <a:ext uri="{FF2B5EF4-FFF2-40B4-BE49-F238E27FC236}">
                <a16:creationId xmlns:a16="http://schemas.microsoft.com/office/drawing/2014/main" id="{592DCBC1-E1F4-4174-023E-5BB4A3D772E3}"/>
              </a:ext>
            </a:extLst>
          </p:cNvPr>
          <p:cNvPicPr>
            <a:picLocks noChangeAspect="1"/>
          </p:cNvPicPr>
          <p:nvPr/>
        </p:nvPicPr>
        <p:blipFill>
          <a:blip r:embed="rId2"/>
          <a:stretch>
            <a:fillRect/>
          </a:stretch>
        </p:blipFill>
        <p:spPr>
          <a:xfrm>
            <a:off x="222429" y="2149987"/>
            <a:ext cx="5639289" cy="2446232"/>
          </a:xfrm>
          <a:prstGeom prst="rect">
            <a:avLst/>
          </a:prstGeom>
        </p:spPr>
      </p:pic>
      <p:sp>
        <p:nvSpPr>
          <p:cNvPr id="8" name="TextBox 7">
            <a:extLst>
              <a:ext uri="{FF2B5EF4-FFF2-40B4-BE49-F238E27FC236}">
                <a16:creationId xmlns:a16="http://schemas.microsoft.com/office/drawing/2014/main" id="{E5B3CA7A-514B-33F5-71CA-CC2ADB106CF7}"/>
              </a:ext>
            </a:extLst>
          </p:cNvPr>
          <p:cNvSpPr txBox="1"/>
          <p:nvPr/>
        </p:nvSpPr>
        <p:spPr>
          <a:xfrm>
            <a:off x="222429" y="4647671"/>
            <a:ext cx="5639289" cy="2031325"/>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In this type of recommendation system, relevant items are shown using the content of the previously searched items by the users.</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Here content refers to the attribute/tag of the product that the user like.</a:t>
            </a:r>
          </a:p>
          <a:p>
            <a:pPr algn="l"/>
            <a:endParaRPr lang="en-IN" b="1" i="1" dirty="0">
              <a:solidFill>
                <a:srgbClr val="000000"/>
              </a:solidFill>
              <a:effectLst/>
              <a:latin typeface="Helvetica Neue"/>
            </a:endParaRPr>
          </a:p>
        </p:txBody>
      </p:sp>
      <p:sp>
        <p:nvSpPr>
          <p:cNvPr id="9" name="TextBox 8">
            <a:extLst>
              <a:ext uri="{FF2B5EF4-FFF2-40B4-BE49-F238E27FC236}">
                <a16:creationId xmlns:a16="http://schemas.microsoft.com/office/drawing/2014/main" id="{7257B2B6-4339-3EE2-46EC-236B634C31CA}"/>
              </a:ext>
            </a:extLst>
          </p:cNvPr>
          <p:cNvSpPr txBox="1"/>
          <p:nvPr/>
        </p:nvSpPr>
        <p:spPr>
          <a:xfrm>
            <a:off x="6537674" y="1586161"/>
            <a:ext cx="5127583" cy="646331"/>
          </a:xfrm>
          <a:prstGeom prst="rect">
            <a:avLst/>
          </a:prstGeom>
          <a:noFill/>
        </p:spPr>
        <p:txBody>
          <a:bodyPr wrap="square">
            <a:spAutoFit/>
          </a:bodyPr>
          <a:lstStyle/>
          <a:p>
            <a:pPr algn="l"/>
            <a:r>
              <a:rPr lang="en-US" b="1" i="1">
                <a:solidFill>
                  <a:srgbClr val="000000"/>
                </a:solidFill>
                <a:effectLst/>
                <a:latin typeface="Helvetica Neue"/>
              </a:rPr>
              <a:t>10. Hybrid Approach (Content+Collaborative) Using percentile</a:t>
            </a:r>
          </a:p>
        </p:txBody>
      </p:sp>
      <p:pic>
        <p:nvPicPr>
          <p:cNvPr id="24" name="Picture 23">
            <a:extLst>
              <a:ext uri="{FF2B5EF4-FFF2-40B4-BE49-F238E27FC236}">
                <a16:creationId xmlns:a16="http://schemas.microsoft.com/office/drawing/2014/main" id="{AA1FF970-FE9F-AD3B-BDEE-63385E131759}"/>
              </a:ext>
            </a:extLst>
          </p:cNvPr>
          <p:cNvPicPr>
            <a:picLocks noChangeAspect="1"/>
          </p:cNvPicPr>
          <p:nvPr/>
        </p:nvPicPr>
        <p:blipFill>
          <a:blip r:embed="rId3"/>
          <a:stretch>
            <a:fillRect/>
          </a:stretch>
        </p:blipFill>
        <p:spPr>
          <a:xfrm>
            <a:off x="6800325" y="2493351"/>
            <a:ext cx="4557155" cy="2673453"/>
          </a:xfrm>
          <a:prstGeom prst="rect">
            <a:avLst/>
          </a:prstGeom>
        </p:spPr>
      </p:pic>
      <p:sp>
        <p:nvSpPr>
          <p:cNvPr id="25" name="TextBox 24">
            <a:extLst>
              <a:ext uri="{FF2B5EF4-FFF2-40B4-BE49-F238E27FC236}">
                <a16:creationId xmlns:a16="http://schemas.microsoft.com/office/drawing/2014/main" id="{DD4E4416-3641-3E22-E0F2-CA040D8BDC84}"/>
              </a:ext>
            </a:extLst>
          </p:cNvPr>
          <p:cNvSpPr txBox="1"/>
          <p:nvPr/>
        </p:nvSpPr>
        <p:spPr>
          <a:xfrm>
            <a:off x="6541363" y="5591454"/>
            <a:ext cx="4216893" cy="923330"/>
          </a:xfrm>
          <a:prstGeom prst="rect">
            <a:avLst/>
          </a:prstGeom>
          <a:noFill/>
        </p:spPr>
        <p:txBody>
          <a:bodyPr wrap="square" rtlCol="0">
            <a:spAutoFit/>
          </a:bodyPr>
          <a:lstStyle/>
          <a:p>
            <a:pPr algn="l"/>
            <a:r>
              <a:rPr lang="en-US" b="1" i="1" dirty="0">
                <a:solidFill>
                  <a:srgbClr val="000000"/>
                </a:solidFill>
                <a:latin typeface="Helvetica Neue"/>
              </a:rPr>
              <a:t>In Hybrid  </a:t>
            </a:r>
            <a:r>
              <a:rPr lang="en-US" b="1" i="1" dirty="0" err="1">
                <a:solidFill>
                  <a:srgbClr val="000000"/>
                </a:solidFill>
                <a:latin typeface="Helvetica Neue"/>
              </a:rPr>
              <a:t>Approch</a:t>
            </a:r>
            <a:r>
              <a:rPr lang="en-US" b="1" i="1" dirty="0">
                <a:solidFill>
                  <a:srgbClr val="000000"/>
                </a:solidFill>
                <a:latin typeface="Helvetica Neue"/>
              </a:rPr>
              <a:t>  both collaboration and content based approach are simultaneously used.</a:t>
            </a:r>
            <a:endParaRPr lang="en-IN" b="1" i="1" dirty="0">
              <a:solidFill>
                <a:srgbClr val="000000"/>
              </a:solidFill>
              <a:effectLst/>
              <a:latin typeface="Helvetica Neue"/>
            </a:endParaRPr>
          </a:p>
        </p:txBody>
      </p:sp>
    </p:spTree>
    <p:extLst>
      <p:ext uri="{BB962C8B-B14F-4D97-AF65-F5344CB8AC3E}">
        <p14:creationId xmlns:p14="http://schemas.microsoft.com/office/powerpoint/2010/main" val="145457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23DD-E844-C156-96CB-F2C768B399C9}"/>
              </a:ext>
            </a:extLst>
          </p:cNvPr>
          <p:cNvSpPr>
            <a:spLocks noGrp="1"/>
          </p:cNvSpPr>
          <p:nvPr>
            <p:ph type="title"/>
          </p:nvPr>
        </p:nvSpPr>
        <p:spPr/>
        <p:txBody>
          <a:bodyPr/>
          <a:lstStyle/>
          <a:p>
            <a:r>
              <a:rPr lang="en-US" dirty="0" err="1">
                <a:solidFill>
                  <a:srgbClr val="7030A0"/>
                </a:solidFill>
              </a:rPr>
              <a:t>Dificulties</a:t>
            </a:r>
            <a:r>
              <a:rPr lang="en-US" dirty="0">
                <a:solidFill>
                  <a:srgbClr val="7030A0"/>
                </a:solidFill>
              </a:rPr>
              <a:t> faced while making project: </a:t>
            </a:r>
            <a:endParaRPr lang="en-IN" dirty="0">
              <a:solidFill>
                <a:srgbClr val="7030A0"/>
              </a:solidFill>
            </a:endParaRPr>
          </a:p>
        </p:txBody>
      </p:sp>
      <p:sp>
        <p:nvSpPr>
          <p:cNvPr id="3" name="Content Placeholder 2">
            <a:extLst>
              <a:ext uri="{FF2B5EF4-FFF2-40B4-BE49-F238E27FC236}">
                <a16:creationId xmlns:a16="http://schemas.microsoft.com/office/drawing/2014/main" id="{4C0BB768-980A-0491-4A56-C15EC10A8BDB}"/>
              </a:ext>
            </a:extLst>
          </p:cNvPr>
          <p:cNvSpPr>
            <a:spLocks noGrp="1"/>
          </p:cNvSpPr>
          <p:nvPr>
            <p:ph idx="1"/>
          </p:nvPr>
        </p:nvSpPr>
        <p:spPr>
          <a:xfrm>
            <a:off x="913795" y="2096064"/>
            <a:ext cx="10353762" cy="5032524"/>
          </a:xfrm>
        </p:spPr>
        <p:txBody>
          <a:bodyPr/>
          <a:lstStyle/>
          <a:p>
            <a:r>
              <a:rPr lang="en-US" dirty="0"/>
              <a:t>There were many missing values in the all the 3 datasets so we have to fill it using appropriate methods.</a:t>
            </a:r>
          </a:p>
          <a:p>
            <a:r>
              <a:rPr lang="en-US" dirty="0"/>
              <a:t>For </a:t>
            </a:r>
            <a:r>
              <a:rPr lang="en-US" dirty="0" err="1"/>
              <a:t>eg.</a:t>
            </a:r>
            <a:r>
              <a:rPr lang="en-US" dirty="0"/>
              <a:t>    In Books dataset , in books-authors and publisher columns , we filled the missing values with others.</a:t>
            </a:r>
          </a:p>
          <a:p>
            <a:r>
              <a:rPr lang="en-US" dirty="0"/>
              <a:t>There were some mistakes while filling the values in the dataset in year-of-publication column so we filled it with using mode value of year of publication.</a:t>
            </a:r>
          </a:p>
          <a:p>
            <a:r>
              <a:rPr lang="en-US" dirty="0"/>
              <a:t>In age column of Users dataset , there were many null values  and also </a:t>
            </a:r>
            <a:r>
              <a:rPr lang="en-US" dirty="0" err="1"/>
              <a:t>unappropriate</a:t>
            </a:r>
            <a:r>
              <a:rPr lang="en-US" dirty="0"/>
              <a:t> values also , so we have filled  these values with the mean values.</a:t>
            </a:r>
          </a:p>
          <a:p>
            <a:r>
              <a:rPr lang="en-US" dirty="0"/>
              <a:t>In Users dataset , in Location columns , all the 3 values of city , state  &amp; country were filled in the same columns , so we have split that columns and then made 3 separate columns having column names city , state &amp; </a:t>
            </a:r>
            <a:r>
              <a:rPr lang="en-US" dirty="0" err="1"/>
              <a:t>coutry</a:t>
            </a:r>
            <a:r>
              <a:rPr lang="en-US" dirty="0"/>
              <a:t>.</a:t>
            </a:r>
          </a:p>
          <a:p>
            <a:endParaRPr lang="en-US" dirty="0"/>
          </a:p>
          <a:p>
            <a:endParaRPr lang="en-US" dirty="0"/>
          </a:p>
          <a:p>
            <a:endParaRPr lang="en-IN" dirty="0"/>
          </a:p>
        </p:txBody>
      </p:sp>
    </p:spTree>
    <p:extLst>
      <p:ext uri="{BB962C8B-B14F-4D97-AF65-F5344CB8AC3E}">
        <p14:creationId xmlns:p14="http://schemas.microsoft.com/office/powerpoint/2010/main" val="327822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273A9-E3BB-EB07-7559-73810C458D51}"/>
              </a:ext>
            </a:extLst>
          </p:cNvPr>
          <p:cNvSpPr txBox="1"/>
          <p:nvPr/>
        </p:nvSpPr>
        <p:spPr>
          <a:xfrm flipH="1">
            <a:off x="3081882" y="2574524"/>
            <a:ext cx="6210377" cy="1323439"/>
          </a:xfrm>
          <a:prstGeom prst="rect">
            <a:avLst/>
          </a:prstGeom>
          <a:noFill/>
        </p:spPr>
        <p:txBody>
          <a:bodyPr wrap="square" rtlCol="0">
            <a:spAutoFit/>
          </a:bodyPr>
          <a:lstStyle/>
          <a:p>
            <a:pPr algn="ctr"/>
            <a:r>
              <a:rPr lang="en-US" sz="8000" b="1" dirty="0">
                <a:solidFill>
                  <a:srgbClr val="993300"/>
                </a:solidFill>
              </a:rPr>
              <a:t>Thank You! </a:t>
            </a:r>
            <a:endParaRPr lang="en-IN" sz="8000" b="1" dirty="0">
              <a:solidFill>
                <a:srgbClr val="993300"/>
              </a:solidFill>
            </a:endParaRPr>
          </a:p>
        </p:txBody>
      </p:sp>
    </p:spTree>
    <p:extLst>
      <p:ext uri="{BB962C8B-B14F-4D97-AF65-F5344CB8AC3E}">
        <p14:creationId xmlns:p14="http://schemas.microsoft.com/office/powerpoint/2010/main" val="104712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D5B2-B113-ED0C-5B97-E23EA9C22DB4}"/>
              </a:ext>
            </a:extLst>
          </p:cNvPr>
          <p:cNvSpPr>
            <a:spLocks noGrp="1"/>
          </p:cNvSpPr>
          <p:nvPr>
            <p:ph type="title"/>
          </p:nvPr>
        </p:nvSpPr>
        <p:spPr>
          <a:xfrm>
            <a:off x="127113" y="1296143"/>
            <a:ext cx="3932237" cy="1089734"/>
          </a:xfrm>
        </p:spPr>
        <p:txBody>
          <a:bodyPr>
            <a:normAutofit fontScale="90000"/>
          </a:bodyPr>
          <a:lstStyle/>
          <a:p>
            <a:r>
              <a:rPr lang="en-US" sz="4000" dirty="0">
                <a:solidFill>
                  <a:srgbClr val="002060"/>
                </a:solidFill>
              </a:rPr>
              <a:t>Project Objective: </a:t>
            </a:r>
            <a:endParaRPr lang="en-IN" sz="4000" dirty="0">
              <a:solidFill>
                <a:srgbClr val="002060"/>
              </a:solidFill>
            </a:endParaRPr>
          </a:p>
        </p:txBody>
      </p:sp>
      <p:sp>
        <p:nvSpPr>
          <p:cNvPr id="3" name="Content Placeholder 2">
            <a:extLst>
              <a:ext uri="{FF2B5EF4-FFF2-40B4-BE49-F238E27FC236}">
                <a16:creationId xmlns:a16="http://schemas.microsoft.com/office/drawing/2014/main" id="{D8A36137-65C7-3474-BA6D-456DCB93E57A}"/>
              </a:ext>
            </a:extLst>
          </p:cNvPr>
          <p:cNvSpPr>
            <a:spLocks noGrp="1"/>
          </p:cNvSpPr>
          <p:nvPr>
            <p:ph idx="1"/>
          </p:nvPr>
        </p:nvSpPr>
        <p:spPr>
          <a:xfrm>
            <a:off x="5078064" y="603677"/>
            <a:ext cx="6189492" cy="5877022"/>
          </a:xfrm>
        </p:spPr>
        <p:txBody>
          <a:bodyPr>
            <a:normAutofit fontScale="47500" lnSpcReduction="20000"/>
          </a:bodyPr>
          <a:lstStyle/>
          <a:p>
            <a:endParaRPr lang="en-IN" sz="1800" b="1" dirty="0">
              <a:solidFill>
                <a:srgbClr val="92D050"/>
              </a:solidFill>
              <a:effectLst/>
              <a:latin typeface="Arial" panose="020B0604020202020204" pitchFamily="34" charset="0"/>
              <a:ea typeface="Arial" panose="020B0604020202020204" pitchFamily="34" charset="0"/>
            </a:endParaRPr>
          </a:p>
          <a:p>
            <a:pPr>
              <a:lnSpc>
                <a:spcPct val="115000"/>
              </a:lnSpc>
              <a:spcBef>
                <a:spcPts val="1800"/>
              </a:spcBef>
              <a:spcAft>
                <a:spcPts val="1200"/>
              </a:spcAft>
            </a:pPr>
            <a:r>
              <a:rPr lang="en-IN" sz="5900" b="1" dirty="0">
                <a:solidFill>
                  <a:srgbClr val="C00000"/>
                </a:solidFill>
                <a:effectLst>
                  <a:outerShdw blurRad="38100" dist="38100" dir="2700000" algn="tl">
                    <a:srgbClr val="000000">
                      <a:alpha val="43137"/>
                    </a:srgbClr>
                  </a:outerShdw>
                </a:effectLst>
                <a:latin typeface="Arial" panose="020B0604020202020204" pitchFamily="34" charset="0"/>
              </a:rPr>
              <a:t>Content Information:</a:t>
            </a:r>
          </a:p>
          <a:p>
            <a:pPr>
              <a:lnSpc>
                <a:spcPct val="115000"/>
              </a:lnSpc>
              <a:spcBef>
                <a:spcPts val="790"/>
              </a:spcBef>
              <a:spcAft>
                <a:spcPts val="790"/>
              </a:spcAft>
            </a:pPr>
            <a:r>
              <a:rPr lang="en-IN" sz="3800" dirty="0">
                <a:solidFill>
                  <a:srgbClr val="00B0F0"/>
                </a:solidFill>
                <a:effectLst/>
                <a:latin typeface="Arial" panose="020B0604020202020204" pitchFamily="34" charset="0"/>
                <a:ea typeface="Arial" panose="020B0604020202020204" pitchFamily="34" charset="0"/>
              </a:rPr>
              <a:t>The Book-Crossing dataset comprises 3 files.</a:t>
            </a:r>
          </a:p>
          <a:p>
            <a:pPr marL="342900" lvl="0" indent="-342900">
              <a:lnSpc>
                <a:spcPct val="115000"/>
              </a:lnSpc>
              <a:buSzPts val="1000"/>
              <a:buFont typeface="Arial" panose="020B0604020202020204" pitchFamily="34" charset="0"/>
              <a:buChar char="●"/>
            </a:pPr>
            <a:r>
              <a:rPr lang="en-IN" sz="5100" dirty="0">
                <a:solidFill>
                  <a:schemeClr val="accent5">
                    <a:lumMod val="75000"/>
                  </a:schemeClr>
                </a:solidFill>
                <a:effectLst/>
                <a:latin typeface="inherit"/>
                <a:ea typeface="inherit"/>
                <a:cs typeface="inherit"/>
              </a:rPr>
              <a:t>Users</a:t>
            </a:r>
            <a:br>
              <a:rPr lang="en-IN" sz="2900" dirty="0">
                <a:solidFill>
                  <a:schemeClr val="tx1">
                    <a:lumMod val="85000"/>
                  </a:schemeClr>
                </a:solidFill>
                <a:effectLst/>
                <a:latin typeface="inherit"/>
                <a:ea typeface="inherit"/>
                <a:cs typeface="inherit"/>
              </a:rPr>
            </a:br>
            <a:r>
              <a:rPr lang="en-IN" sz="2900" dirty="0">
                <a:solidFill>
                  <a:schemeClr val="tx1">
                    <a:lumMod val="85000"/>
                  </a:schemeClr>
                </a:solidFill>
                <a:effectLst/>
                <a:latin typeface="inherit"/>
                <a:ea typeface="inherit"/>
                <a:cs typeface="inherit"/>
              </a:rPr>
              <a:t>Contains the users. Note that user IDs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User-ID</a:t>
            </a:r>
            <a:r>
              <a:rPr lang="en-IN" sz="2900" dirty="0">
                <a:solidFill>
                  <a:schemeClr val="tx1">
                    <a:lumMod val="85000"/>
                  </a:schemeClr>
                </a:solidFill>
                <a:effectLst/>
                <a:latin typeface="inherit"/>
                <a:ea typeface="inherit"/>
                <a:cs typeface="inherit"/>
              </a:rPr>
              <a:t>) have been anonymized and map to integers. Demographic data is provided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Location</a:t>
            </a:r>
            <a:r>
              <a:rPr lang="en-IN" sz="2900" dirty="0">
                <a:solidFill>
                  <a:schemeClr val="tx1">
                    <a:lumMod val="85000"/>
                  </a:schemeClr>
                </a:solidFill>
                <a:effectLst/>
                <a:latin typeface="inherit"/>
                <a:ea typeface="inherit"/>
                <a:cs typeface="inherit"/>
              </a:rPr>
              <a:t>,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Age</a:t>
            </a:r>
            <a:r>
              <a:rPr lang="en-IN" sz="2900" dirty="0">
                <a:solidFill>
                  <a:schemeClr val="tx1">
                    <a:lumMod val="85000"/>
                  </a:schemeClr>
                </a:solidFill>
                <a:effectLst/>
                <a:latin typeface="inherit"/>
                <a:ea typeface="inherit"/>
                <a:cs typeface="inherit"/>
              </a:rPr>
              <a:t>) if available. Otherwise, these fields contain NULL-values.</a:t>
            </a:r>
            <a:endParaRPr lang="en-IN" sz="2900" dirty="0">
              <a:solidFill>
                <a:schemeClr val="tx1">
                  <a:lumMod val="85000"/>
                </a:schemeClr>
              </a:solidFill>
              <a:effectLst/>
              <a:latin typeface="Noto Sans Symbols"/>
              <a:ea typeface="Noto Sans Symbols"/>
              <a:cs typeface="Noto Sans Symbols"/>
            </a:endParaRPr>
          </a:p>
          <a:p>
            <a:pPr marL="342900" lvl="0" indent="-342900">
              <a:lnSpc>
                <a:spcPct val="115000"/>
              </a:lnSpc>
              <a:buSzPts val="1000"/>
              <a:buFont typeface="Arial" panose="020B0604020202020204" pitchFamily="34" charset="0"/>
              <a:buChar char="●"/>
            </a:pPr>
            <a:r>
              <a:rPr lang="en-IN" sz="5100" dirty="0">
                <a:solidFill>
                  <a:schemeClr val="accent5">
                    <a:lumMod val="75000"/>
                  </a:schemeClr>
                </a:solidFill>
                <a:effectLst/>
                <a:latin typeface="inherit"/>
                <a:ea typeface="inherit"/>
                <a:cs typeface="inherit"/>
              </a:rPr>
              <a:t>Books</a:t>
            </a:r>
            <a:br>
              <a:rPr lang="en-IN" sz="2900" dirty="0">
                <a:solidFill>
                  <a:schemeClr val="tx1">
                    <a:lumMod val="85000"/>
                  </a:schemeClr>
                </a:solidFill>
                <a:effectLst/>
                <a:latin typeface="inherit"/>
                <a:ea typeface="inherit"/>
                <a:cs typeface="inherit"/>
              </a:rPr>
            </a:br>
            <a:r>
              <a:rPr lang="en-IN" sz="2900" dirty="0" err="1">
                <a:solidFill>
                  <a:schemeClr val="tx1">
                    <a:lumMod val="85000"/>
                  </a:schemeClr>
                </a:solidFill>
                <a:effectLst/>
                <a:latin typeface="inherit"/>
                <a:ea typeface="inherit"/>
                <a:cs typeface="inherit"/>
              </a:rPr>
              <a:t>Books</a:t>
            </a:r>
            <a:r>
              <a:rPr lang="en-IN" sz="2900" dirty="0">
                <a:solidFill>
                  <a:schemeClr val="tx1">
                    <a:lumMod val="85000"/>
                  </a:schemeClr>
                </a:solidFill>
                <a:effectLst/>
                <a:latin typeface="inherit"/>
                <a:ea typeface="inherit"/>
                <a:cs typeface="inherit"/>
              </a:rPr>
              <a:t> are identified by their respective ISBN. Invalid ISBNs have already been removed from the dataset. Moreover, some content-based information is given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Book-Title</a:t>
            </a:r>
            <a:r>
              <a:rPr lang="en-IN" sz="2900" dirty="0">
                <a:solidFill>
                  <a:schemeClr val="tx1">
                    <a:lumMod val="85000"/>
                  </a:schemeClr>
                </a:solidFill>
                <a:effectLst/>
                <a:latin typeface="inherit"/>
                <a:ea typeface="inherit"/>
                <a:cs typeface="inherit"/>
              </a:rPr>
              <a:t>,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Book-Author</a:t>
            </a:r>
            <a:r>
              <a:rPr lang="en-IN" sz="2900" dirty="0">
                <a:solidFill>
                  <a:schemeClr val="tx1">
                    <a:lumMod val="85000"/>
                  </a:schemeClr>
                </a:solidFill>
                <a:effectLst/>
                <a:latin typeface="inherit"/>
                <a:ea typeface="inherit"/>
                <a:cs typeface="inherit"/>
              </a:rPr>
              <a:t>,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Year-Of-Publication</a:t>
            </a:r>
            <a:r>
              <a:rPr lang="en-IN" sz="2900" dirty="0">
                <a:solidFill>
                  <a:schemeClr val="tx1">
                    <a:lumMod val="85000"/>
                  </a:schemeClr>
                </a:solidFill>
                <a:effectLst/>
                <a:latin typeface="inherit"/>
                <a:ea typeface="inherit"/>
                <a:cs typeface="inherit"/>
              </a:rPr>
              <a:t>,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Publisher</a:t>
            </a:r>
            <a:r>
              <a:rPr lang="en-IN" sz="2900" dirty="0">
                <a:solidFill>
                  <a:schemeClr val="tx1">
                    <a:lumMod val="85000"/>
                  </a:schemeClr>
                </a:solidFill>
                <a:effectLst/>
                <a:latin typeface="inherit"/>
                <a:ea typeface="inherit"/>
                <a:cs typeface="inherit"/>
              </a:rPr>
              <a:t>), obtained from Amazon Web Services. Note that in case of several authors, only the first is provided. URLs linking to cover images are also given, appearing in three different flavours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Image-URL-S</a:t>
            </a:r>
            <a:r>
              <a:rPr lang="en-IN" sz="2900" dirty="0">
                <a:solidFill>
                  <a:schemeClr val="tx1">
                    <a:lumMod val="85000"/>
                  </a:schemeClr>
                </a:solidFill>
                <a:effectLst/>
                <a:latin typeface="inherit"/>
                <a:ea typeface="inherit"/>
                <a:cs typeface="inherit"/>
              </a:rPr>
              <a:t>,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Image-URL-M</a:t>
            </a:r>
            <a:r>
              <a:rPr lang="en-IN" sz="2900" dirty="0">
                <a:solidFill>
                  <a:schemeClr val="tx1">
                    <a:lumMod val="85000"/>
                  </a:schemeClr>
                </a:solidFill>
                <a:effectLst/>
                <a:latin typeface="inherit"/>
                <a:ea typeface="inherit"/>
                <a:cs typeface="inherit"/>
              </a:rPr>
              <a:t>,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Image-URL-L</a:t>
            </a:r>
            <a:r>
              <a:rPr lang="en-IN" sz="2900" dirty="0">
                <a:solidFill>
                  <a:schemeClr val="tx1">
                    <a:lumMod val="85000"/>
                  </a:schemeClr>
                </a:solidFill>
                <a:effectLst/>
                <a:latin typeface="inherit"/>
                <a:ea typeface="inherit"/>
                <a:cs typeface="inherit"/>
              </a:rPr>
              <a:t>), i.e., small, medium, large. These URLs point to the Amazon web site.</a:t>
            </a:r>
            <a:endParaRPr lang="en-IN" sz="2900" dirty="0">
              <a:solidFill>
                <a:schemeClr val="tx1">
                  <a:lumMod val="85000"/>
                </a:schemeClr>
              </a:solidFill>
              <a:effectLst/>
              <a:latin typeface="Noto Sans Symbols"/>
              <a:ea typeface="Noto Sans Symbols"/>
              <a:cs typeface="Noto Sans Symbols"/>
            </a:endParaRPr>
          </a:p>
          <a:p>
            <a:pPr marL="342900" lvl="0" indent="-342900">
              <a:lnSpc>
                <a:spcPct val="115000"/>
              </a:lnSpc>
              <a:buSzPts val="1000"/>
              <a:buFont typeface="Arial" panose="020B0604020202020204" pitchFamily="34" charset="0"/>
              <a:buChar char="●"/>
            </a:pPr>
            <a:r>
              <a:rPr lang="en-IN" sz="5100" dirty="0">
                <a:solidFill>
                  <a:schemeClr val="accent5">
                    <a:lumMod val="75000"/>
                  </a:schemeClr>
                </a:solidFill>
                <a:effectLst/>
                <a:latin typeface="inherit"/>
                <a:ea typeface="inherit"/>
                <a:cs typeface="inherit"/>
              </a:rPr>
              <a:t>Ratings</a:t>
            </a:r>
            <a:br>
              <a:rPr lang="en-IN" sz="2900" dirty="0">
                <a:solidFill>
                  <a:schemeClr val="tx1">
                    <a:lumMod val="85000"/>
                  </a:schemeClr>
                </a:solidFill>
                <a:effectLst/>
                <a:latin typeface="inherit"/>
                <a:ea typeface="inherit"/>
                <a:cs typeface="inherit"/>
              </a:rPr>
            </a:br>
            <a:r>
              <a:rPr lang="en-IN" sz="2900" dirty="0">
                <a:solidFill>
                  <a:schemeClr val="tx1">
                    <a:lumMod val="85000"/>
                  </a:schemeClr>
                </a:solidFill>
                <a:effectLst/>
                <a:latin typeface="inherit"/>
                <a:ea typeface="inherit"/>
                <a:cs typeface="inherit"/>
              </a:rPr>
              <a:t>Contains the book rating information. Ratings (</a:t>
            </a:r>
            <a:r>
              <a:rPr lang="en-IN" sz="2900" dirty="0">
                <a:solidFill>
                  <a:schemeClr val="tx1">
                    <a:lumMod val="85000"/>
                  </a:schemeClr>
                </a:solidFill>
                <a:effectLst/>
                <a:latin typeface="Consolas" panose="020B0609020204030204" pitchFamily="49" charset="0"/>
                <a:ea typeface="Consolas" panose="020B0609020204030204" pitchFamily="49" charset="0"/>
                <a:cs typeface="Consolas" panose="020B0609020204030204" pitchFamily="49" charset="0"/>
              </a:rPr>
              <a:t>Book-Rating</a:t>
            </a:r>
            <a:r>
              <a:rPr lang="en-IN" sz="2900" dirty="0">
                <a:solidFill>
                  <a:schemeClr val="tx1">
                    <a:lumMod val="85000"/>
                  </a:schemeClr>
                </a:solidFill>
                <a:effectLst/>
                <a:latin typeface="inherit"/>
                <a:ea typeface="inherit"/>
                <a:cs typeface="inherit"/>
              </a:rPr>
              <a:t>) are either explicit, expressed on a scale from 1-10 (higher values denoting higher appreciation), or implicit, expressed by 0.</a:t>
            </a:r>
            <a:endParaRPr lang="en-IN" sz="2900" dirty="0">
              <a:solidFill>
                <a:schemeClr val="tx1">
                  <a:lumMod val="85000"/>
                </a:schemeClr>
              </a:solidFill>
              <a:effectLst/>
              <a:latin typeface="Noto Sans Symbols"/>
              <a:ea typeface="Noto Sans Symbols"/>
              <a:cs typeface="Noto Sans Symbols"/>
            </a:endParaRPr>
          </a:p>
          <a:p>
            <a:pPr marL="0" indent="0">
              <a:buNone/>
            </a:pPr>
            <a:endParaRPr lang="en-IN" sz="1800" dirty="0">
              <a:solidFill>
                <a:srgbClr val="92D050"/>
              </a:solidFill>
              <a:effectLst/>
              <a:latin typeface="Arial" panose="020B0604020202020204" pitchFamily="34" charset="0"/>
              <a:ea typeface="Arial" panose="020B0604020202020204" pitchFamily="34" charset="0"/>
            </a:endParaRPr>
          </a:p>
          <a:p>
            <a:endParaRPr lang="en-IN" dirty="0">
              <a:solidFill>
                <a:srgbClr val="92D050"/>
              </a:solidFill>
            </a:endParaRPr>
          </a:p>
        </p:txBody>
      </p:sp>
      <p:sp>
        <p:nvSpPr>
          <p:cNvPr id="4" name="Text Placeholder 3">
            <a:extLst>
              <a:ext uri="{FF2B5EF4-FFF2-40B4-BE49-F238E27FC236}">
                <a16:creationId xmlns:a16="http://schemas.microsoft.com/office/drawing/2014/main" id="{27960C9C-008F-7F3C-F1A9-E4FFAEAC631C}"/>
              </a:ext>
            </a:extLst>
          </p:cNvPr>
          <p:cNvSpPr>
            <a:spLocks noGrp="1"/>
          </p:cNvSpPr>
          <p:nvPr>
            <p:ph type="body" sz="half" idx="2"/>
          </p:nvPr>
        </p:nvSpPr>
        <p:spPr>
          <a:xfrm>
            <a:off x="337352" y="2971800"/>
            <a:ext cx="4512114" cy="2819399"/>
          </a:xfrm>
        </p:spPr>
        <p:txBody>
          <a:bodyPr>
            <a:normAutofit/>
          </a:bodyPr>
          <a:lstStyle/>
          <a:p>
            <a:r>
              <a:rPr lang="en-IN" sz="2400" b="1" dirty="0">
                <a:solidFill>
                  <a:srgbClr val="FF0000"/>
                </a:solidFill>
                <a:effectLst/>
                <a:latin typeface="Arial" panose="020B0604020202020204" pitchFamily="34" charset="0"/>
                <a:ea typeface="Arial" panose="020B0604020202020204" pitchFamily="34" charset="0"/>
              </a:rPr>
              <a:t>Generate the features from the dataset and use them to recommend the books accordingly to the users.</a:t>
            </a:r>
          </a:p>
          <a:p>
            <a:endParaRPr lang="en-IN" sz="2400" dirty="0">
              <a:solidFill>
                <a:srgbClr val="FF0000"/>
              </a:solidFill>
            </a:endParaRPr>
          </a:p>
        </p:txBody>
      </p:sp>
    </p:spTree>
    <p:extLst>
      <p:ext uri="{BB962C8B-B14F-4D97-AF65-F5344CB8AC3E}">
        <p14:creationId xmlns:p14="http://schemas.microsoft.com/office/powerpoint/2010/main" val="26166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DBD0-1DC9-0E77-E152-CC7092EAA368}"/>
              </a:ext>
            </a:extLst>
          </p:cNvPr>
          <p:cNvSpPr>
            <a:spLocks noGrp="1"/>
          </p:cNvSpPr>
          <p:nvPr>
            <p:ph type="ctrTitle"/>
          </p:nvPr>
        </p:nvSpPr>
        <p:spPr>
          <a:xfrm>
            <a:off x="661190" y="-314633"/>
            <a:ext cx="7617557" cy="1425677"/>
          </a:xfrm>
        </p:spPr>
        <p:txBody>
          <a:bodyPr>
            <a:normAutofit/>
          </a:bodyPr>
          <a:lstStyle/>
          <a:p>
            <a:pPr rtl="0">
              <a:spcBef>
                <a:spcPts val="0"/>
              </a:spcBef>
              <a:spcAft>
                <a:spcPts val="0"/>
              </a:spcAft>
            </a:pPr>
            <a:r>
              <a:rPr lang="en-IN" sz="2800" i="0" u="none" strike="noStrike" dirty="0">
                <a:solidFill>
                  <a:srgbClr val="C00000"/>
                </a:solidFill>
                <a:effectLst/>
                <a:latin typeface="Gill Sans"/>
              </a:rPr>
              <a:t>INTRODUCTION TO RECOMMENDATION SYSTEM</a:t>
            </a:r>
            <a:br>
              <a:rPr lang="en-IN" sz="2800" dirty="0">
                <a:solidFill>
                  <a:srgbClr val="C00000"/>
                </a:solidFill>
                <a:effectLst/>
              </a:rPr>
            </a:br>
            <a:endParaRPr lang="en-IN" sz="2800" dirty="0">
              <a:solidFill>
                <a:srgbClr val="C00000"/>
              </a:solidFill>
            </a:endParaRPr>
          </a:p>
        </p:txBody>
      </p:sp>
      <p:sp>
        <p:nvSpPr>
          <p:cNvPr id="3" name="Subtitle 2">
            <a:extLst>
              <a:ext uri="{FF2B5EF4-FFF2-40B4-BE49-F238E27FC236}">
                <a16:creationId xmlns:a16="http://schemas.microsoft.com/office/drawing/2014/main" id="{EF23C10B-C324-3F8D-4467-9E9AC6C7941D}"/>
              </a:ext>
            </a:extLst>
          </p:cNvPr>
          <p:cNvSpPr>
            <a:spLocks noGrp="1"/>
          </p:cNvSpPr>
          <p:nvPr>
            <p:ph type="subTitle" idx="1"/>
          </p:nvPr>
        </p:nvSpPr>
        <p:spPr>
          <a:xfrm>
            <a:off x="1061869" y="1189704"/>
            <a:ext cx="9001462" cy="4896464"/>
          </a:xfrm>
        </p:spPr>
        <p:txBody>
          <a:bodyPr>
            <a:noAutofit/>
          </a:bodyPr>
          <a:lstStyle/>
          <a:p>
            <a:pPr algn="l"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Gill Sans"/>
              </a:rPr>
              <a:t>Recommendation system is an information filtering technique, which provides the information as per users interest.</a:t>
            </a:r>
            <a:endParaRPr lang="en-US" sz="1600" b="0" i="0" u="none" strike="noStrike" dirty="0">
              <a:solidFill>
                <a:srgbClr val="B71E42"/>
              </a:solidFill>
              <a:effectLst/>
              <a:latin typeface="Noto Sans Symbols"/>
            </a:endParaRPr>
          </a:p>
          <a:p>
            <a:pPr algn="l"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Gill Sans"/>
              </a:rPr>
              <a:t>In current situation in each types Business operation are using recommendation systems</a:t>
            </a:r>
            <a:endParaRPr lang="en-US" sz="1600" b="0" i="0" u="none" strike="noStrike" dirty="0">
              <a:solidFill>
                <a:srgbClr val="B71E42"/>
              </a:solidFill>
              <a:effectLst/>
              <a:latin typeface="Noto Sans Symbols"/>
            </a:endParaRPr>
          </a:p>
          <a:p>
            <a:pPr algn="l" rtl="0" fontAlgn="base">
              <a:spcBef>
                <a:spcPts val="1000"/>
              </a:spcBef>
              <a:spcAft>
                <a:spcPts val="0"/>
              </a:spcAft>
              <a:buFont typeface="Arial" panose="020B0604020202020204" pitchFamily="34" charset="0"/>
              <a:buChar char="•"/>
            </a:pPr>
            <a:r>
              <a:rPr lang="en-US" sz="3200" b="1" i="0" u="none" strike="noStrike" dirty="0">
                <a:solidFill>
                  <a:srgbClr val="0070C0"/>
                </a:solidFill>
                <a:effectLst/>
                <a:latin typeface="Gill Sans"/>
              </a:rPr>
              <a:t>Types of recommendation system  : -</a:t>
            </a:r>
            <a:endParaRPr lang="en-US" sz="3200" b="1" i="0" u="none" strike="noStrike" dirty="0">
              <a:solidFill>
                <a:srgbClr val="0070C0"/>
              </a:solidFill>
              <a:effectLst/>
              <a:latin typeface="Arial" panose="020B0604020202020204" pitchFamily="34" charset="0"/>
            </a:endParaRPr>
          </a:p>
          <a:p>
            <a:pPr algn="l" rtl="0">
              <a:spcBef>
                <a:spcPts val="0"/>
              </a:spcBef>
              <a:spcAft>
                <a:spcPts val="0"/>
              </a:spcAft>
            </a:pPr>
            <a:br>
              <a:rPr lang="en-US" sz="1600" b="0" dirty="0">
                <a:effectLst/>
              </a:rPr>
            </a:br>
            <a:r>
              <a:rPr lang="en-US" sz="2000" b="0" dirty="0">
                <a:effectLst/>
              </a:rPr>
              <a:t>1.</a:t>
            </a:r>
            <a:r>
              <a:rPr lang="en-US" sz="2000" b="0" i="0" u="none" strike="noStrike" dirty="0">
                <a:solidFill>
                  <a:srgbClr val="000000"/>
                </a:solidFill>
                <a:effectLst/>
                <a:latin typeface="Gill Sans"/>
              </a:rPr>
              <a:t>Popularity based recommender system</a:t>
            </a:r>
            <a:endParaRPr lang="en-US" sz="2000" b="0" dirty="0">
              <a:effectLst/>
            </a:endParaRPr>
          </a:p>
          <a:p>
            <a:pPr algn="l" rtl="0">
              <a:spcBef>
                <a:spcPts val="0"/>
              </a:spcBef>
              <a:spcAft>
                <a:spcPts val="0"/>
              </a:spcAft>
            </a:pPr>
            <a:br>
              <a:rPr lang="en-US" sz="2000" b="0" dirty="0">
                <a:effectLst/>
              </a:rPr>
            </a:br>
            <a:r>
              <a:rPr lang="en-US" sz="2000" b="0" dirty="0">
                <a:effectLst/>
              </a:rPr>
              <a:t>2.</a:t>
            </a:r>
            <a:r>
              <a:rPr lang="en-US" sz="2000" b="0" i="0" u="none" strike="noStrike" dirty="0">
                <a:solidFill>
                  <a:srgbClr val="000000"/>
                </a:solidFill>
                <a:effectLst/>
                <a:latin typeface="Gill Sans"/>
              </a:rPr>
              <a:t>Content based recommender system</a:t>
            </a:r>
            <a:endParaRPr lang="en-US" sz="2000" b="0" dirty="0">
              <a:effectLst/>
            </a:endParaRPr>
          </a:p>
          <a:p>
            <a:pPr algn="l" rtl="0">
              <a:spcBef>
                <a:spcPts val="0"/>
              </a:spcBef>
              <a:spcAft>
                <a:spcPts val="0"/>
              </a:spcAft>
            </a:pPr>
            <a:br>
              <a:rPr lang="en-US" sz="2000" b="0" dirty="0">
                <a:effectLst/>
              </a:rPr>
            </a:br>
            <a:r>
              <a:rPr lang="en-US" sz="2000" b="0" dirty="0">
                <a:effectLst/>
              </a:rPr>
              <a:t>3.</a:t>
            </a:r>
            <a:r>
              <a:rPr lang="en-US" sz="2000" b="0" i="0" u="none" strike="noStrike" dirty="0">
                <a:solidFill>
                  <a:srgbClr val="000000"/>
                </a:solidFill>
                <a:effectLst/>
                <a:latin typeface="Gill Sans"/>
              </a:rPr>
              <a:t>Collaborative recommender system</a:t>
            </a:r>
            <a:endParaRPr lang="en-US" sz="2000" b="0" dirty="0">
              <a:effectLst/>
            </a:endParaRPr>
          </a:p>
          <a:p>
            <a:pPr algn="l" rtl="0">
              <a:spcBef>
                <a:spcPts val="0"/>
              </a:spcBef>
              <a:spcAft>
                <a:spcPts val="0"/>
              </a:spcAft>
            </a:pPr>
            <a:br>
              <a:rPr lang="en-US" sz="2000" b="0" dirty="0">
                <a:effectLst/>
              </a:rPr>
            </a:br>
            <a:r>
              <a:rPr lang="en-US" sz="2000" b="0" dirty="0">
                <a:effectLst/>
              </a:rPr>
              <a:t>4.</a:t>
            </a:r>
            <a:r>
              <a:rPr lang="en-US" sz="2000" b="0" i="0" u="none" strike="noStrike" dirty="0">
                <a:solidFill>
                  <a:srgbClr val="000000"/>
                </a:solidFill>
                <a:effectLst/>
                <a:latin typeface="Gill Sans"/>
              </a:rPr>
              <a:t>Hybrid recommender system</a:t>
            </a:r>
            <a:endParaRPr lang="en-US" sz="2000" b="0" dirty="0">
              <a:effectLst/>
            </a:endParaRPr>
          </a:p>
          <a:p>
            <a:pPr algn="l"/>
            <a:br>
              <a:rPr lang="en-US" sz="1600" dirty="0"/>
            </a:br>
            <a:endParaRPr lang="en-IN" sz="1600" dirty="0"/>
          </a:p>
        </p:txBody>
      </p:sp>
      <p:pic>
        <p:nvPicPr>
          <p:cNvPr id="4112" name="Picture 16">
            <a:extLst>
              <a:ext uri="{FF2B5EF4-FFF2-40B4-BE49-F238E27FC236}">
                <a16:creationId xmlns:a16="http://schemas.microsoft.com/office/drawing/2014/main" id="{3F932B89-1914-2B6E-9C00-F38405160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076" y="2426126"/>
            <a:ext cx="1408455" cy="140845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F5B0F64B-84A7-AF60-0397-29C1A5B3C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453" y="4075472"/>
            <a:ext cx="10668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8D421840-14C2-6A66-8046-30965C207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6453" y="5078363"/>
            <a:ext cx="1155305" cy="1155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4F0353-B781-077D-E5D4-84FBC304696D}"/>
              </a:ext>
            </a:extLst>
          </p:cNvPr>
          <p:cNvSpPr txBox="1"/>
          <p:nvPr/>
        </p:nvSpPr>
        <p:spPr>
          <a:xfrm>
            <a:off x="5562600" y="2852313"/>
            <a:ext cx="4119715" cy="4647426"/>
          </a:xfrm>
          <a:prstGeom prst="rect">
            <a:avLst/>
          </a:prstGeom>
          <a:noFill/>
        </p:spPr>
        <p:txBody>
          <a:bodyPr wrap="square" rtlCol="0">
            <a:spAutoFit/>
          </a:bodyPr>
          <a:lstStyle/>
          <a:p>
            <a:endParaRPr lang="en-US" sz="2000" b="1" dirty="0">
              <a:solidFill>
                <a:srgbClr val="7030A0"/>
              </a:solidFill>
            </a:endParaRPr>
          </a:p>
          <a:p>
            <a:r>
              <a:rPr lang="en-US" sz="2000" b="1" dirty="0" err="1">
                <a:solidFill>
                  <a:srgbClr val="7030A0"/>
                </a:solidFill>
              </a:rPr>
              <a:t>Exaples</a:t>
            </a:r>
            <a:r>
              <a:rPr lang="en-US" sz="2000" b="1" dirty="0">
                <a:solidFill>
                  <a:srgbClr val="7030A0"/>
                </a:solidFill>
              </a:rPr>
              <a:t> of Companies who are using these </a:t>
            </a:r>
            <a:r>
              <a:rPr lang="en-US" sz="2000" b="1" dirty="0" err="1">
                <a:solidFill>
                  <a:srgbClr val="7030A0"/>
                </a:solidFill>
              </a:rPr>
              <a:t>Recommedation</a:t>
            </a:r>
            <a:r>
              <a:rPr lang="en-US" sz="2000" b="1" dirty="0">
                <a:solidFill>
                  <a:srgbClr val="7030A0"/>
                </a:solidFill>
              </a:rPr>
              <a:t> System Techniques.</a:t>
            </a:r>
          </a:p>
          <a:p>
            <a:endParaRPr lang="en-US" dirty="0"/>
          </a:p>
          <a:p>
            <a:r>
              <a:rPr lang="en-US" dirty="0"/>
              <a:t>Facebook : “ People you may </a:t>
            </a:r>
            <a:r>
              <a:rPr lang="en-US" dirty="0" err="1"/>
              <a:t>kow</a:t>
            </a:r>
            <a:r>
              <a:rPr lang="en-US" dirty="0"/>
              <a:t> ”</a:t>
            </a:r>
          </a:p>
          <a:p>
            <a:endParaRPr lang="en-US" dirty="0"/>
          </a:p>
          <a:p>
            <a:endParaRPr lang="en-US" dirty="0"/>
          </a:p>
          <a:p>
            <a:r>
              <a:rPr lang="en-US" dirty="0"/>
              <a:t>Instagram:  “Suggested for You!”</a:t>
            </a:r>
          </a:p>
          <a:p>
            <a:endParaRPr lang="en-US" dirty="0"/>
          </a:p>
          <a:p>
            <a:endParaRPr lang="en-US" dirty="0"/>
          </a:p>
          <a:p>
            <a:r>
              <a:rPr lang="en-US" dirty="0" err="1"/>
              <a:t>Linkedin</a:t>
            </a:r>
            <a:r>
              <a:rPr lang="en-US" dirty="0"/>
              <a:t>:  “ you may also like this .”</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81083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7184-7294-7448-0358-6E5EAE9047DF}"/>
              </a:ext>
            </a:extLst>
          </p:cNvPr>
          <p:cNvSpPr>
            <a:spLocks noGrp="1"/>
          </p:cNvSpPr>
          <p:nvPr>
            <p:ph type="title"/>
          </p:nvPr>
        </p:nvSpPr>
        <p:spPr>
          <a:xfrm>
            <a:off x="-530942" y="196645"/>
            <a:ext cx="10343324" cy="727587"/>
          </a:xfrm>
        </p:spPr>
        <p:txBody>
          <a:bodyPr>
            <a:noAutofit/>
          </a:bodyPr>
          <a:lstStyle/>
          <a:p>
            <a:pPr rtl="0">
              <a:spcBef>
                <a:spcPts val="0"/>
              </a:spcBef>
              <a:spcAft>
                <a:spcPts val="0"/>
              </a:spcAft>
            </a:pPr>
            <a:r>
              <a:rPr lang="en-IN" sz="3200" i="0" u="none" strike="noStrike" dirty="0">
                <a:solidFill>
                  <a:srgbClr val="C00000"/>
                </a:solidFill>
                <a:effectLst/>
                <a:latin typeface="Gill Sans"/>
              </a:rPr>
              <a:t>DETAILS ABOUT RECOMMENDATION SYSTEM :</a:t>
            </a:r>
            <a:br>
              <a:rPr lang="en-IN" sz="3200" i="0" u="none" strike="noStrike" dirty="0">
                <a:solidFill>
                  <a:srgbClr val="C00000"/>
                </a:solidFill>
                <a:effectLst/>
                <a:latin typeface="Gill Sans"/>
              </a:rPr>
            </a:br>
            <a:endParaRPr lang="en-IN" sz="3200" dirty="0">
              <a:solidFill>
                <a:srgbClr val="C00000"/>
              </a:solidFill>
            </a:endParaRPr>
          </a:p>
        </p:txBody>
      </p:sp>
      <p:sp>
        <p:nvSpPr>
          <p:cNvPr id="3" name="Content Placeholder 2">
            <a:extLst>
              <a:ext uri="{FF2B5EF4-FFF2-40B4-BE49-F238E27FC236}">
                <a16:creationId xmlns:a16="http://schemas.microsoft.com/office/drawing/2014/main" id="{7DBF4A38-12D1-03D4-9A29-B228A7CB623D}"/>
              </a:ext>
            </a:extLst>
          </p:cNvPr>
          <p:cNvSpPr>
            <a:spLocks noGrp="1"/>
          </p:cNvSpPr>
          <p:nvPr>
            <p:ph idx="1"/>
          </p:nvPr>
        </p:nvSpPr>
        <p:spPr>
          <a:xfrm>
            <a:off x="913795" y="924231"/>
            <a:ext cx="11091392" cy="5737123"/>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202122"/>
                </a:solidFill>
                <a:effectLst/>
                <a:latin typeface="Arial" panose="020B0604020202020204" pitchFamily="34" charset="0"/>
              </a:rPr>
              <a:t>A </a:t>
            </a:r>
            <a:r>
              <a:rPr lang="en-US" sz="1800" b="1" i="0" u="none" strike="noStrike" dirty="0">
                <a:solidFill>
                  <a:srgbClr val="202122"/>
                </a:solidFill>
                <a:effectLst/>
                <a:latin typeface="Arial" panose="020B0604020202020204" pitchFamily="34" charset="0"/>
              </a:rPr>
              <a:t>recommender system</a:t>
            </a:r>
            <a:r>
              <a:rPr lang="en-US" sz="1800" b="0" i="0" u="none" strike="noStrike" dirty="0">
                <a:solidFill>
                  <a:srgbClr val="202122"/>
                </a:solidFill>
                <a:effectLst/>
                <a:latin typeface="Arial" panose="020B0604020202020204" pitchFamily="34" charset="0"/>
              </a:rPr>
              <a:t>, or a </a:t>
            </a:r>
            <a:r>
              <a:rPr lang="en-US" sz="1800" b="1" i="0" u="none" strike="noStrike" dirty="0">
                <a:solidFill>
                  <a:srgbClr val="202122"/>
                </a:solidFill>
                <a:effectLst/>
                <a:latin typeface="Arial" panose="020B0604020202020204" pitchFamily="34" charset="0"/>
              </a:rPr>
              <a:t>recommendation system</a:t>
            </a:r>
            <a:r>
              <a:rPr lang="en-US" sz="1800" b="0" i="0" u="none" strike="noStrike" dirty="0">
                <a:solidFill>
                  <a:srgbClr val="202122"/>
                </a:solidFill>
                <a:effectLst/>
                <a:latin typeface="Arial" panose="020B0604020202020204" pitchFamily="34" charset="0"/>
              </a:rPr>
              <a:t> is a subclass of </a:t>
            </a:r>
            <a:r>
              <a:rPr lang="en-US" sz="1800" b="0" i="0" u="sng" strike="noStrike" dirty="0">
                <a:solidFill>
                  <a:srgbClr val="0645AD"/>
                </a:solidFill>
                <a:effectLst/>
                <a:latin typeface="Arial" panose="020B0604020202020204" pitchFamily="34" charset="0"/>
                <a:hlinkClick r:id="rId2"/>
              </a:rPr>
              <a:t>information filtering system</a:t>
            </a:r>
            <a:r>
              <a:rPr lang="en-US" sz="1800" b="0" i="0" u="none" strike="noStrike" dirty="0">
                <a:solidFill>
                  <a:srgbClr val="202122"/>
                </a:solidFill>
                <a:effectLst/>
                <a:latin typeface="Arial" panose="020B0604020202020204" pitchFamily="34" charset="0"/>
              </a:rPr>
              <a:t> that provide suggestions for items that are most pertinent to a particular user.</a:t>
            </a:r>
            <a:endParaRPr lang="en-US" sz="1800" b="0" i="0" u="none" strike="noStrike" dirty="0">
              <a:solidFill>
                <a:srgbClr val="B71E42"/>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202122"/>
                </a:solidFill>
                <a:effectLst/>
                <a:latin typeface="Arial" panose="020B0604020202020204" pitchFamily="34" charset="0"/>
              </a:rPr>
              <a:t> Recommender systems are particularly useful when an individual needs to choose an item from a potentially overwhelming number of items that a service may offer.</a:t>
            </a:r>
            <a:endParaRPr lang="en-US" sz="1800" b="0" i="0" u="none" strike="noStrike" dirty="0">
              <a:solidFill>
                <a:srgbClr val="B71E42"/>
              </a:solidFill>
              <a:effectLst/>
              <a:latin typeface="Arial" panose="020B0604020202020204" pitchFamily="34" charset="0"/>
            </a:endParaRPr>
          </a:p>
          <a:p>
            <a:pPr marL="0" indent="0">
              <a:buNone/>
            </a:pPr>
            <a:endParaRPr lang="en-IN" dirty="0"/>
          </a:p>
          <a:p>
            <a:pPr rtl="0">
              <a:spcBef>
                <a:spcPts val="0"/>
              </a:spcBef>
              <a:spcAft>
                <a:spcPts val="0"/>
              </a:spcAft>
            </a:pPr>
            <a:r>
              <a:rPr lang="en-IN" sz="3600" b="1" i="0" u="none" strike="noStrike" dirty="0">
                <a:solidFill>
                  <a:srgbClr val="FF0000"/>
                </a:solidFill>
                <a:effectLst/>
                <a:latin typeface="Gill Sans"/>
              </a:rPr>
              <a:t>TYPES OF APPROACH</a:t>
            </a:r>
            <a:endParaRPr lang="en-IN" sz="3600" b="1" dirty="0">
              <a:solidFill>
                <a:srgbClr val="FF0000"/>
              </a:solidFill>
              <a:effectLst/>
            </a:endParaRPr>
          </a:p>
          <a:p>
            <a:pPr marL="0" indent="0">
              <a:buNone/>
            </a:pPr>
            <a:endParaRPr lang="en-IN" dirty="0"/>
          </a:p>
        </p:txBody>
      </p:sp>
      <p:sp>
        <p:nvSpPr>
          <p:cNvPr id="4" name="TextBox 3">
            <a:extLst>
              <a:ext uri="{FF2B5EF4-FFF2-40B4-BE49-F238E27FC236}">
                <a16:creationId xmlns:a16="http://schemas.microsoft.com/office/drawing/2014/main" id="{DA1CE3D5-09A1-7B00-148C-58A428CDFC03}"/>
              </a:ext>
            </a:extLst>
          </p:cNvPr>
          <p:cNvSpPr txBox="1"/>
          <p:nvPr/>
        </p:nvSpPr>
        <p:spPr>
          <a:xfrm>
            <a:off x="383458" y="4650658"/>
            <a:ext cx="3913239" cy="1200329"/>
          </a:xfrm>
          <a:prstGeom prst="rect">
            <a:avLst/>
          </a:prstGeom>
          <a:noFill/>
        </p:spPr>
        <p:txBody>
          <a:bodyPr wrap="square" rtlCol="0">
            <a:spAutoFit/>
          </a:bodyPr>
          <a:lstStyle/>
          <a:p>
            <a:endParaRPr lang="en-US"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4EEA84C5-E20C-6B80-2E53-80FF0DFC34A3}"/>
              </a:ext>
            </a:extLst>
          </p:cNvPr>
          <p:cNvSpPr txBox="1"/>
          <p:nvPr/>
        </p:nvSpPr>
        <p:spPr>
          <a:xfrm>
            <a:off x="811160" y="3637537"/>
            <a:ext cx="3913239" cy="3016210"/>
          </a:xfrm>
          <a:prstGeom prst="rect">
            <a:avLst/>
          </a:prstGeom>
          <a:noFill/>
        </p:spPr>
        <p:txBody>
          <a:bodyPr wrap="square" rtlCol="0">
            <a:spAutoFit/>
          </a:bodyPr>
          <a:lstStyle/>
          <a:p>
            <a:endParaRPr lang="en-US" dirty="0"/>
          </a:p>
          <a:p>
            <a:pPr rtl="0" fontAlgn="base">
              <a:spcBef>
                <a:spcPts val="0"/>
              </a:spcBef>
              <a:spcAft>
                <a:spcPts val="0"/>
              </a:spcAft>
              <a:buFont typeface="Arial" panose="020B0604020202020204" pitchFamily="34" charset="0"/>
              <a:buChar char="•"/>
            </a:pPr>
            <a:r>
              <a:rPr lang="en-US" sz="2800" b="1" i="0" u="sng" strike="noStrike" dirty="0">
                <a:solidFill>
                  <a:srgbClr val="000000"/>
                </a:solidFill>
                <a:effectLst/>
                <a:latin typeface="Gill Sans"/>
              </a:rPr>
              <a:t>Collaborative Filtering</a:t>
            </a:r>
          </a:p>
          <a:p>
            <a:pPr rtl="0" fontAlgn="base">
              <a:spcBef>
                <a:spcPts val="0"/>
              </a:spcBef>
              <a:spcAft>
                <a:spcPts val="0"/>
              </a:spcAft>
              <a:buFont typeface="Arial" panose="020B0604020202020204" pitchFamily="34" charset="0"/>
              <a:buChar char="•"/>
            </a:pPr>
            <a:endParaRPr lang="en-US" sz="1800" b="0" i="0" u="none" strike="noStrike" dirty="0">
              <a:solidFill>
                <a:srgbClr val="B71E42"/>
              </a:solidFill>
              <a:effectLst/>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202122"/>
                </a:solidFill>
                <a:effectLst/>
                <a:latin typeface="Arial" panose="020B0604020202020204" pitchFamily="34" charset="0"/>
              </a:rPr>
              <a:t> Collaborative filtering is based on the assumption that people who agreed in the past will agree in the future, and that they will like similar kinds of items as they liked in the past.</a:t>
            </a:r>
            <a:endParaRPr lang="en-US" dirty="0"/>
          </a:p>
          <a:p>
            <a:endParaRPr lang="en-IN" dirty="0"/>
          </a:p>
        </p:txBody>
      </p:sp>
      <p:sp>
        <p:nvSpPr>
          <p:cNvPr id="6" name="TextBox 5">
            <a:extLst>
              <a:ext uri="{FF2B5EF4-FFF2-40B4-BE49-F238E27FC236}">
                <a16:creationId xmlns:a16="http://schemas.microsoft.com/office/drawing/2014/main" id="{DD87696D-F381-7BEE-41ED-B3A40016DE5E}"/>
              </a:ext>
            </a:extLst>
          </p:cNvPr>
          <p:cNvSpPr txBox="1"/>
          <p:nvPr/>
        </p:nvSpPr>
        <p:spPr>
          <a:xfrm flipH="1">
            <a:off x="4827033" y="3792792"/>
            <a:ext cx="3913238" cy="2313454"/>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b="1" i="0" u="sng" strike="noStrike" dirty="0">
                <a:solidFill>
                  <a:srgbClr val="000000"/>
                </a:solidFill>
                <a:effectLst/>
                <a:latin typeface="Gill Sans"/>
              </a:rPr>
              <a:t>Content Based Filtering</a:t>
            </a:r>
            <a:endParaRPr lang="en-US" sz="2800" b="1" i="0" u="none" strike="noStrike" dirty="0">
              <a:solidFill>
                <a:srgbClr val="B71E42"/>
              </a:solidFill>
              <a:effectLst/>
              <a:latin typeface="Arial" panose="020B0604020202020204" pitchFamily="34" charset="0"/>
            </a:endParaRPr>
          </a:p>
          <a:p>
            <a:pPr marL="285750" indent="-285750" rtl="0">
              <a:spcBef>
                <a:spcPts val="1000"/>
              </a:spcBef>
              <a:spcAft>
                <a:spcPts val="0"/>
              </a:spcAft>
              <a:buFont typeface="Arial" panose="020B0604020202020204" pitchFamily="34" charset="0"/>
              <a:buChar char="•"/>
            </a:pPr>
            <a:r>
              <a:rPr lang="en-US" sz="1800" b="0" i="0" u="none" strike="noStrike" dirty="0">
                <a:solidFill>
                  <a:srgbClr val="202122"/>
                </a:solidFill>
                <a:effectLst/>
                <a:latin typeface="Arial" panose="020B0604020202020204" pitchFamily="34" charset="0"/>
              </a:rPr>
              <a:t>Content-based filtering methods are based on a description of the item and a profile of the user's preferences.</a:t>
            </a:r>
            <a:endParaRPr lang="en-US" b="0" dirty="0">
              <a:effectLst/>
            </a:endParaRPr>
          </a:p>
          <a:p>
            <a:br>
              <a:rPr lang="en-US" dirty="0"/>
            </a:br>
            <a:endParaRPr lang="en-IN" dirty="0"/>
          </a:p>
        </p:txBody>
      </p:sp>
      <p:sp>
        <p:nvSpPr>
          <p:cNvPr id="7" name="TextBox 6">
            <a:extLst>
              <a:ext uri="{FF2B5EF4-FFF2-40B4-BE49-F238E27FC236}">
                <a16:creationId xmlns:a16="http://schemas.microsoft.com/office/drawing/2014/main" id="{905FA2A8-1F3C-052F-D8C8-A61CEA242CA7}"/>
              </a:ext>
            </a:extLst>
          </p:cNvPr>
          <p:cNvSpPr txBox="1"/>
          <p:nvPr/>
        </p:nvSpPr>
        <p:spPr>
          <a:xfrm>
            <a:off x="8842905" y="3595835"/>
            <a:ext cx="3093456" cy="289310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b="1" i="0" u="sng" strike="noStrike" dirty="0">
                <a:solidFill>
                  <a:srgbClr val="000000"/>
                </a:solidFill>
                <a:effectLst/>
                <a:latin typeface="Gill Sans"/>
              </a:rPr>
              <a:t>Hybrid Recommendations</a:t>
            </a:r>
            <a:endParaRPr lang="en-US" sz="2800" b="1" i="0" u="none" strike="noStrike" dirty="0">
              <a:solidFill>
                <a:srgbClr val="000000"/>
              </a:solidFill>
              <a:effectLst/>
              <a:latin typeface="Arial" panose="020B0604020202020204" pitchFamily="34" charset="0"/>
            </a:endParaRPr>
          </a:p>
          <a:p>
            <a:br>
              <a:rPr lang="en-US" b="0" dirty="0">
                <a:effectLst/>
              </a:rPr>
            </a:br>
            <a:r>
              <a:rPr lang="en-US" sz="1800" b="0" i="0" u="none" strike="noStrike" dirty="0">
                <a:solidFill>
                  <a:srgbClr val="202122"/>
                </a:solidFill>
                <a:effectLst/>
                <a:latin typeface="Arial" panose="020B0604020202020204" pitchFamily="34" charset="0"/>
              </a:rPr>
              <a:t>Most recommender systems now use a hybrid approach, combining </a:t>
            </a:r>
            <a:r>
              <a:rPr lang="en-US" sz="1800" b="0" i="0" u="sng" strike="noStrike" dirty="0">
                <a:solidFill>
                  <a:srgbClr val="0645AD"/>
                </a:solidFill>
                <a:effectLst/>
                <a:latin typeface="Arial" panose="020B0604020202020204" pitchFamily="34" charset="0"/>
                <a:hlinkClick r:id="rId3"/>
              </a:rPr>
              <a:t>collaborative filtering</a:t>
            </a:r>
            <a:r>
              <a:rPr lang="en-US" sz="1800" b="0" i="0" u="none" strike="noStrike" dirty="0">
                <a:solidFill>
                  <a:srgbClr val="202122"/>
                </a:solidFill>
                <a:effectLst/>
                <a:latin typeface="Arial" panose="020B0604020202020204" pitchFamily="34" charset="0"/>
              </a:rPr>
              <a:t>, content-based filtering, and other approaches.</a:t>
            </a:r>
            <a:endParaRPr lang="en-IN" dirty="0"/>
          </a:p>
        </p:txBody>
      </p:sp>
    </p:spTree>
    <p:extLst>
      <p:ext uri="{BB962C8B-B14F-4D97-AF65-F5344CB8AC3E}">
        <p14:creationId xmlns:p14="http://schemas.microsoft.com/office/powerpoint/2010/main" val="58662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D5B3-A520-7D0D-474D-E8B92E2BDCBE}"/>
              </a:ext>
            </a:extLst>
          </p:cNvPr>
          <p:cNvSpPr>
            <a:spLocks noGrp="1"/>
          </p:cNvSpPr>
          <p:nvPr>
            <p:ph type="title"/>
          </p:nvPr>
        </p:nvSpPr>
        <p:spPr>
          <a:xfrm>
            <a:off x="913795" y="-127820"/>
            <a:ext cx="10353761" cy="1100177"/>
          </a:xfrm>
        </p:spPr>
        <p:txBody>
          <a:bodyPr/>
          <a:lstStyle/>
          <a:p>
            <a:r>
              <a:rPr lang="en-US" dirty="0">
                <a:solidFill>
                  <a:srgbClr val="002060"/>
                </a:solidFill>
              </a:rPr>
              <a:t>Types of filtering Techniques shown in visual format:</a:t>
            </a:r>
            <a:endParaRPr lang="en-IN" dirty="0">
              <a:solidFill>
                <a:srgbClr val="002060"/>
              </a:solidFill>
            </a:endParaRPr>
          </a:p>
        </p:txBody>
      </p:sp>
      <p:pic>
        <p:nvPicPr>
          <p:cNvPr id="6146" name="Picture 2" descr="Recommender Systems — User-Based and Item-Based Collaborative Filtering |  by Carlos Pinela | Medium">
            <a:extLst>
              <a:ext uri="{FF2B5EF4-FFF2-40B4-BE49-F238E27FC236}">
                <a16:creationId xmlns:a16="http://schemas.microsoft.com/office/drawing/2014/main" id="{5DE81FDA-DA76-E860-BF18-06109FA67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88" y="1376242"/>
            <a:ext cx="7149054" cy="24338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ntent-Based Recommender System Using NLP | by Arif Zainurrohman |  MLearning.ai | Medium">
            <a:extLst>
              <a:ext uri="{FF2B5EF4-FFF2-40B4-BE49-F238E27FC236}">
                <a16:creationId xmlns:a16="http://schemas.microsoft.com/office/drawing/2014/main" id="{F0F885E4-CB39-E68F-FA87-92A8DF9A7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889" y="1382279"/>
            <a:ext cx="4248639" cy="24278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8A2D9C-F8DB-056B-C0EA-88A92E2ED3D2}"/>
              </a:ext>
            </a:extLst>
          </p:cNvPr>
          <p:cNvSpPr txBox="1"/>
          <p:nvPr/>
        </p:nvSpPr>
        <p:spPr>
          <a:xfrm>
            <a:off x="806245" y="972357"/>
            <a:ext cx="6115665" cy="461665"/>
          </a:xfrm>
          <a:prstGeom prst="rect">
            <a:avLst/>
          </a:prstGeom>
          <a:noFill/>
        </p:spPr>
        <p:txBody>
          <a:bodyPr wrap="square" rtlCol="0">
            <a:spAutoFit/>
          </a:bodyPr>
          <a:lstStyle/>
          <a:p>
            <a:r>
              <a:rPr lang="en-US" sz="2400" b="1" dirty="0">
                <a:solidFill>
                  <a:srgbClr val="993300"/>
                </a:solidFill>
              </a:rPr>
              <a:t>Types of Collaborative Techniques:</a:t>
            </a:r>
            <a:endParaRPr lang="en-IN" sz="2400" b="1" dirty="0">
              <a:solidFill>
                <a:srgbClr val="993300"/>
              </a:solidFill>
            </a:endParaRPr>
          </a:p>
        </p:txBody>
      </p:sp>
      <p:sp>
        <p:nvSpPr>
          <p:cNvPr id="5" name="TextBox 4">
            <a:extLst>
              <a:ext uri="{FF2B5EF4-FFF2-40B4-BE49-F238E27FC236}">
                <a16:creationId xmlns:a16="http://schemas.microsoft.com/office/drawing/2014/main" id="{406750B1-2D74-B250-E33B-F3C841B3BF24}"/>
              </a:ext>
            </a:extLst>
          </p:cNvPr>
          <p:cNvSpPr txBox="1"/>
          <p:nvPr/>
        </p:nvSpPr>
        <p:spPr>
          <a:xfrm>
            <a:off x="7678889" y="874036"/>
            <a:ext cx="4139486" cy="338554"/>
          </a:xfrm>
          <a:prstGeom prst="rect">
            <a:avLst/>
          </a:prstGeom>
          <a:noFill/>
        </p:spPr>
        <p:txBody>
          <a:bodyPr wrap="square" rtlCol="0">
            <a:spAutoFit/>
          </a:bodyPr>
          <a:lstStyle/>
          <a:p>
            <a:r>
              <a:rPr lang="en-US" sz="1600" b="1" dirty="0">
                <a:solidFill>
                  <a:srgbClr val="993300"/>
                </a:solidFill>
              </a:rPr>
              <a:t>Content Based Filtering Technique:</a:t>
            </a:r>
            <a:endParaRPr lang="en-IN" sz="1600" b="1" dirty="0">
              <a:solidFill>
                <a:srgbClr val="993300"/>
              </a:solidFill>
            </a:endParaRPr>
          </a:p>
        </p:txBody>
      </p:sp>
      <p:sp>
        <p:nvSpPr>
          <p:cNvPr id="3" name="TextBox 2">
            <a:extLst>
              <a:ext uri="{FF2B5EF4-FFF2-40B4-BE49-F238E27FC236}">
                <a16:creationId xmlns:a16="http://schemas.microsoft.com/office/drawing/2014/main" id="{CD258D95-577F-EC46-D9F7-0241FC497DE2}"/>
              </a:ext>
            </a:extLst>
          </p:cNvPr>
          <p:cNvSpPr txBox="1"/>
          <p:nvPr/>
        </p:nvSpPr>
        <p:spPr>
          <a:xfrm>
            <a:off x="264472" y="3811879"/>
            <a:ext cx="7276870"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Based on the image let assume A purchased all 4 fruits, B purchased only strawberry and C purchased strawberry as well as watermelon. Here A &amp; C are similar kinds of users because of this C will be recommended Grapes and Orange as shown in dotted line.</a:t>
            </a:r>
          </a:p>
          <a:p>
            <a:endParaRPr lang="en-IN" dirty="0"/>
          </a:p>
          <a:p>
            <a:pPr marL="285750" indent="-285750">
              <a:buFont typeface="Arial" panose="020B0604020202020204" pitchFamily="34" charset="0"/>
              <a:buChar char="•"/>
            </a:pPr>
            <a:r>
              <a:rPr lang="en-US" b="0" i="0" dirty="0">
                <a:solidFill>
                  <a:srgbClr val="000000"/>
                </a:solidFill>
                <a:effectLst/>
                <a:latin typeface="Helvetica Neue"/>
              </a:rPr>
              <a:t>Here the only difference is that we see similar items, not similar users like if you see grapes and watermelon you will realize that watermelon is purchased by all of them but grapes are purchased by Children A &amp; B. Hence Children C is being recommended grapes.</a:t>
            </a:r>
            <a:endParaRPr lang="en-IN" dirty="0"/>
          </a:p>
        </p:txBody>
      </p:sp>
      <p:sp>
        <p:nvSpPr>
          <p:cNvPr id="6" name="TextBox 5">
            <a:extLst>
              <a:ext uri="{FF2B5EF4-FFF2-40B4-BE49-F238E27FC236}">
                <a16:creationId xmlns:a16="http://schemas.microsoft.com/office/drawing/2014/main" id="{3E0C8EC1-9766-A3D5-CF88-A007535C6100}"/>
              </a:ext>
            </a:extLst>
          </p:cNvPr>
          <p:cNvSpPr txBox="1"/>
          <p:nvPr/>
        </p:nvSpPr>
        <p:spPr>
          <a:xfrm>
            <a:off x="7541343" y="3972232"/>
            <a:ext cx="4386186"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They are different in that they provide recommendations based on books articles and the words included within them (mostly tags). If a person reads an books that includes the terms Machine learning and Data Science, it’s likely that the same user enjoys reading additional books that include these terms.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8290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433C-1051-87F3-C580-E36EDAF7EDFA}"/>
              </a:ext>
            </a:extLst>
          </p:cNvPr>
          <p:cNvSpPr>
            <a:spLocks noGrp="1"/>
          </p:cNvSpPr>
          <p:nvPr>
            <p:ph type="title"/>
          </p:nvPr>
        </p:nvSpPr>
        <p:spPr>
          <a:xfrm>
            <a:off x="913795" y="343452"/>
            <a:ext cx="10353761" cy="1298917"/>
          </a:xfrm>
        </p:spPr>
        <p:txBody>
          <a:bodyPr>
            <a:normAutofit/>
          </a:bodyPr>
          <a:lstStyle/>
          <a:p>
            <a:r>
              <a:rPr lang="hi" sz="4400" u="sng" dirty="0">
                <a:solidFill>
                  <a:srgbClr val="FF0000"/>
                </a:solidFill>
                <a:latin typeface="Monotype Corsiva" panose="03010101010201010101" pitchFamily="66" charset="0"/>
              </a:rPr>
              <a:t>PROJECT FLOW</a:t>
            </a:r>
            <a:endParaRPr lang="en-IN" sz="4400" dirty="0"/>
          </a:p>
        </p:txBody>
      </p:sp>
      <p:sp>
        <p:nvSpPr>
          <p:cNvPr id="3" name="Content Placeholder 2">
            <a:extLst>
              <a:ext uri="{FF2B5EF4-FFF2-40B4-BE49-F238E27FC236}">
                <a16:creationId xmlns:a16="http://schemas.microsoft.com/office/drawing/2014/main" id="{5FC466BE-AC98-74C4-B887-737747F26C7C}"/>
              </a:ext>
            </a:extLst>
          </p:cNvPr>
          <p:cNvSpPr>
            <a:spLocks noGrp="1"/>
          </p:cNvSpPr>
          <p:nvPr>
            <p:ph idx="1"/>
          </p:nvPr>
        </p:nvSpPr>
        <p:spPr>
          <a:xfrm>
            <a:off x="913795" y="1642369"/>
            <a:ext cx="10353762" cy="3062795"/>
          </a:xfrm>
        </p:spPr>
        <p:txBody>
          <a:bodyPr/>
          <a:lstStyle/>
          <a:p>
            <a:r>
              <a:rPr lang="en-US" sz="2000" dirty="0">
                <a:solidFill>
                  <a:srgbClr val="993300"/>
                </a:solidFill>
              </a:rPr>
              <a:t>These are the steps which we will  follow while building </a:t>
            </a:r>
            <a:r>
              <a:rPr lang="en-IN" sz="2000" dirty="0">
                <a:solidFill>
                  <a:srgbClr val="993300"/>
                </a:solidFill>
              </a:rPr>
              <a:t>forecasting model:</a:t>
            </a:r>
            <a:endParaRPr lang="en-US" sz="2000" dirty="0">
              <a:solidFill>
                <a:srgbClr val="993300"/>
              </a:solidFill>
            </a:endParaRPr>
          </a:p>
          <a:p>
            <a:endParaRPr lang="en-IN" dirty="0"/>
          </a:p>
          <a:p>
            <a:endParaRPr lang="en-IN" dirty="0"/>
          </a:p>
        </p:txBody>
      </p:sp>
      <p:graphicFrame>
        <p:nvGraphicFramePr>
          <p:cNvPr id="4" name="Diagram 3">
            <a:extLst>
              <a:ext uri="{FF2B5EF4-FFF2-40B4-BE49-F238E27FC236}">
                <a16:creationId xmlns:a16="http://schemas.microsoft.com/office/drawing/2014/main" id="{6354F446-72AF-9F19-1604-6D7B21F53DCC}"/>
              </a:ext>
            </a:extLst>
          </p:cNvPr>
          <p:cNvGraphicFramePr/>
          <p:nvPr>
            <p:extLst>
              <p:ext uri="{D42A27DB-BD31-4B8C-83A1-F6EECF244321}">
                <p14:modId xmlns:p14="http://schemas.microsoft.com/office/powerpoint/2010/main" val="1064559178"/>
              </p:ext>
            </p:extLst>
          </p:nvPr>
        </p:nvGraphicFramePr>
        <p:xfrm>
          <a:off x="913795" y="2521258"/>
          <a:ext cx="10504277" cy="1961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A184394-A81E-38D3-D23D-648985962678}"/>
              </a:ext>
            </a:extLst>
          </p:cNvPr>
          <p:cNvSpPr txBox="1"/>
          <p:nvPr/>
        </p:nvSpPr>
        <p:spPr>
          <a:xfrm>
            <a:off x="701336" y="4705165"/>
            <a:ext cx="2237173" cy="2031325"/>
          </a:xfrm>
          <a:prstGeom prst="rect">
            <a:avLst/>
          </a:prstGeom>
          <a:noFill/>
        </p:spPr>
        <p:txBody>
          <a:bodyPr wrap="square" rtlCol="0">
            <a:spAutoFit/>
          </a:bodyPr>
          <a:lstStyle/>
          <a:p>
            <a:r>
              <a:rPr lang="en-US" dirty="0"/>
              <a:t>EDA  will help to understand the nature,  trend , duplication, missing values in the dataset.</a:t>
            </a:r>
            <a:endParaRPr lang="en-IN" dirty="0"/>
          </a:p>
          <a:p>
            <a:endParaRPr lang="en-IN" dirty="0"/>
          </a:p>
        </p:txBody>
      </p:sp>
      <p:sp>
        <p:nvSpPr>
          <p:cNvPr id="12" name="TextBox 11">
            <a:extLst>
              <a:ext uri="{FF2B5EF4-FFF2-40B4-BE49-F238E27FC236}">
                <a16:creationId xmlns:a16="http://schemas.microsoft.com/office/drawing/2014/main" id="{BEEDFEBE-020A-B258-DE0B-2C8FE788594A}"/>
              </a:ext>
            </a:extLst>
          </p:cNvPr>
          <p:cNvSpPr txBox="1"/>
          <p:nvPr/>
        </p:nvSpPr>
        <p:spPr>
          <a:xfrm>
            <a:off x="3444536" y="4705164"/>
            <a:ext cx="2512381" cy="2585323"/>
          </a:xfrm>
          <a:prstGeom prst="rect">
            <a:avLst/>
          </a:prstGeom>
          <a:noFill/>
        </p:spPr>
        <p:txBody>
          <a:bodyPr wrap="square" rtlCol="0">
            <a:spAutoFit/>
          </a:bodyPr>
          <a:lstStyle/>
          <a:p>
            <a:r>
              <a:rPr lang="en-US" dirty="0"/>
              <a:t>For recommendation system there are many models like collaborative , content based  we have  applied all these techniques on the given all 3 datasets.</a:t>
            </a:r>
            <a:endParaRPr lang="en-IN" dirty="0"/>
          </a:p>
          <a:p>
            <a:endParaRPr lang="en-IN" dirty="0"/>
          </a:p>
        </p:txBody>
      </p:sp>
      <p:sp>
        <p:nvSpPr>
          <p:cNvPr id="13" name="TextBox 12">
            <a:extLst>
              <a:ext uri="{FF2B5EF4-FFF2-40B4-BE49-F238E27FC236}">
                <a16:creationId xmlns:a16="http://schemas.microsoft.com/office/drawing/2014/main" id="{D0A7F05C-5456-127D-7AAC-DAF9FF0CB118}"/>
              </a:ext>
            </a:extLst>
          </p:cNvPr>
          <p:cNvSpPr txBox="1"/>
          <p:nvPr/>
        </p:nvSpPr>
        <p:spPr>
          <a:xfrm>
            <a:off x="6454066" y="4483223"/>
            <a:ext cx="2405849" cy="2031325"/>
          </a:xfrm>
          <a:prstGeom prst="rect">
            <a:avLst/>
          </a:prstGeom>
          <a:noFill/>
        </p:spPr>
        <p:txBody>
          <a:bodyPr wrap="square" rtlCol="0">
            <a:spAutoFit/>
          </a:bodyPr>
          <a:lstStyle/>
          <a:p>
            <a:r>
              <a:rPr lang="en-US" dirty="0"/>
              <a:t>Using different metrics , we will evaluate different models &amp; try to reach one for  best one.</a:t>
            </a:r>
            <a:endParaRPr lang="en-IN" dirty="0"/>
          </a:p>
          <a:p>
            <a:endParaRPr lang="en-IN" dirty="0"/>
          </a:p>
        </p:txBody>
      </p:sp>
      <p:sp>
        <p:nvSpPr>
          <p:cNvPr id="14" name="TextBox 13">
            <a:extLst>
              <a:ext uri="{FF2B5EF4-FFF2-40B4-BE49-F238E27FC236}">
                <a16:creationId xmlns:a16="http://schemas.microsoft.com/office/drawing/2014/main" id="{8DD6A933-18DC-944C-4A53-346A5CB3E7D5}"/>
              </a:ext>
            </a:extLst>
          </p:cNvPr>
          <p:cNvSpPr txBox="1"/>
          <p:nvPr/>
        </p:nvSpPr>
        <p:spPr>
          <a:xfrm>
            <a:off x="9357064" y="4367814"/>
            <a:ext cx="2140124" cy="1754326"/>
          </a:xfrm>
          <a:prstGeom prst="rect">
            <a:avLst/>
          </a:prstGeom>
          <a:noFill/>
        </p:spPr>
        <p:txBody>
          <a:bodyPr wrap="square" rtlCol="0">
            <a:spAutoFit/>
          </a:bodyPr>
          <a:lstStyle/>
          <a:p>
            <a:r>
              <a:rPr lang="en-US" dirty="0"/>
              <a:t>Using </a:t>
            </a:r>
            <a:r>
              <a:rPr lang="en-US" dirty="0" err="1"/>
              <a:t>Streamlit</a:t>
            </a:r>
            <a:r>
              <a:rPr lang="en-US" dirty="0"/>
              <a:t> library , we will Deploy our model for Service purpose.</a:t>
            </a:r>
            <a:endParaRPr lang="en-IN" dirty="0"/>
          </a:p>
          <a:p>
            <a:endParaRPr lang="en-IN" dirty="0"/>
          </a:p>
        </p:txBody>
      </p:sp>
    </p:spTree>
    <p:extLst>
      <p:ext uri="{BB962C8B-B14F-4D97-AF65-F5344CB8AC3E}">
        <p14:creationId xmlns:p14="http://schemas.microsoft.com/office/powerpoint/2010/main" val="70696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7731-328E-C514-094C-2570CC02062D}"/>
              </a:ext>
            </a:extLst>
          </p:cNvPr>
          <p:cNvSpPr>
            <a:spLocks noGrp="1"/>
          </p:cNvSpPr>
          <p:nvPr>
            <p:ph type="title"/>
          </p:nvPr>
        </p:nvSpPr>
        <p:spPr>
          <a:xfrm>
            <a:off x="665815" y="-111473"/>
            <a:ext cx="10353761" cy="1326321"/>
          </a:xfrm>
        </p:spPr>
        <p:txBody>
          <a:bodyPr/>
          <a:lstStyle/>
          <a:p>
            <a:r>
              <a:rPr lang="en-US" dirty="0">
                <a:solidFill>
                  <a:srgbClr val="002060"/>
                </a:solidFill>
              </a:rPr>
              <a:t>Data set Information:</a:t>
            </a:r>
            <a:endParaRPr lang="en-IN" dirty="0">
              <a:solidFill>
                <a:srgbClr val="002060"/>
              </a:solidFill>
            </a:endParaRPr>
          </a:p>
        </p:txBody>
      </p:sp>
      <p:pic>
        <p:nvPicPr>
          <p:cNvPr id="5" name="Content Placeholder 4">
            <a:extLst>
              <a:ext uri="{FF2B5EF4-FFF2-40B4-BE49-F238E27FC236}">
                <a16:creationId xmlns:a16="http://schemas.microsoft.com/office/drawing/2014/main" id="{8452E441-E4DB-100E-E01C-3BA5A518BF0C}"/>
              </a:ext>
            </a:extLst>
          </p:cNvPr>
          <p:cNvPicPr>
            <a:picLocks noGrp="1" noChangeAspect="1"/>
          </p:cNvPicPr>
          <p:nvPr>
            <p:ph idx="1"/>
          </p:nvPr>
        </p:nvPicPr>
        <p:blipFill>
          <a:blip r:embed="rId2"/>
          <a:stretch>
            <a:fillRect/>
          </a:stretch>
        </p:blipFill>
        <p:spPr>
          <a:xfrm>
            <a:off x="238970" y="1999376"/>
            <a:ext cx="3719744" cy="1103049"/>
          </a:xfrm>
        </p:spPr>
      </p:pic>
      <p:sp>
        <p:nvSpPr>
          <p:cNvPr id="6" name="TextBox 5">
            <a:extLst>
              <a:ext uri="{FF2B5EF4-FFF2-40B4-BE49-F238E27FC236}">
                <a16:creationId xmlns:a16="http://schemas.microsoft.com/office/drawing/2014/main" id="{C035FACF-5059-ECF6-1238-208A23149B32}"/>
              </a:ext>
            </a:extLst>
          </p:cNvPr>
          <p:cNvSpPr txBox="1"/>
          <p:nvPr/>
        </p:nvSpPr>
        <p:spPr>
          <a:xfrm>
            <a:off x="360995" y="1408649"/>
            <a:ext cx="3133818" cy="369332"/>
          </a:xfrm>
          <a:prstGeom prst="rect">
            <a:avLst/>
          </a:prstGeom>
          <a:noFill/>
        </p:spPr>
        <p:txBody>
          <a:bodyPr wrap="square" rtlCol="0">
            <a:spAutoFit/>
          </a:bodyPr>
          <a:lstStyle/>
          <a:p>
            <a:r>
              <a:rPr lang="en-US" dirty="0" err="1"/>
              <a:t>Dimesions</a:t>
            </a:r>
            <a:r>
              <a:rPr lang="en-US" dirty="0"/>
              <a:t> of All 3 Datasets: </a:t>
            </a:r>
            <a:endParaRPr lang="en-IN" dirty="0"/>
          </a:p>
        </p:txBody>
      </p:sp>
      <p:pic>
        <p:nvPicPr>
          <p:cNvPr id="8" name="Picture 7">
            <a:extLst>
              <a:ext uri="{FF2B5EF4-FFF2-40B4-BE49-F238E27FC236}">
                <a16:creationId xmlns:a16="http://schemas.microsoft.com/office/drawing/2014/main" id="{0DF35CF2-9E47-97F3-9AAF-AE1855B05ABD}"/>
              </a:ext>
            </a:extLst>
          </p:cNvPr>
          <p:cNvPicPr>
            <a:picLocks noChangeAspect="1"/>
          </p:cNvPicPr>
          <p:nvPr/>
        </p:nvPicPr>
        <p:blipFill>
          <a:blip r:embed="rId3"/>
          <a:stretch>
            <a:fillRect/>
          </a:stretch>
        </p:blipFill>
        <p:spPr>
          <a:xfrm>
            <a:off x="4785065" y="1534748"/>
            <a:ext cx="7158732" cy="674700"/>
          </a:xfrm>
          <a:prstGeom prst="rect">
            <a:avLst/>
          </a:prstGeom>
        </p:spPr>
      </p:pic>
      <p:sp>
        <p:nvSpPr>
          <p:cNvPr id="9" name="TextBox 8">
            <a:extLst>
              <a:ext uri="{FF2B5EF4-FFF2-40B4-BE49-F238E27FC236}">
                <a16:creationId xmlns:a16="http://schemas.microsoft.com/office/drawing/2014/main" id="{68A4198B-025B-7A6A-1A51-AEDF2AFDA78B}"/>
              </a:ext>
            </a:extLst>
          </p:cNvPr>
          <p:cNvSpPr txBox="1"/>
          <p:nvPr/>
        </p:nvSpPr>
        <p:spPr>
          <a:xfrm>
            <a:off x="5015883" y="1088959"/>
            <a:ext cx="5734974" cy="369332"/>
          </a:xfrm>
          <a:prstGeom prst="rect">
            <a:avLst/>
          </a:prstGeom>
          <a:noFill/>
        </p:spPr>
        <p:txBody>
          <a:bodyPr wrap="square" rtlCol="0">
            <a:spAutoFit/>
          </a:bodyPr>
          <a:lstStyle/>
          <a:p>
            <a:r>
              <a:rPr lang="en-US" dirty="0"/>
              <a:t>These are columns in the Books Dataset:</a:t>
            </a:r>
            <a:endParaRPr lang="en-IN" dirty="0"/>
          </a:p>
        </p:txBody>
      </p:sp>
      <p:pic>
        <p:nvPicPr>
          <p:cNvPr id="11" name="Picture 10">
            <a:extLst>
              <a:ext uri="{FF2B5EF4-FFF2-40B4-BE49-F238E27FC236}">
                <a16:creationId xmlns:a16="http://schemas.microsoft.com/office/drawing/2014/main" id="{C102E2E8-4F33-9D25-5941-A9834A08650D}"/>
              </a:ext>
            </a:extLst>
          </p:cNvPr>
          <p:cNvPicPr>
            <a:picLocks noChangeAspect="1"/>
          </p:cNvPicPr>
          <p:nvPr/>
        </p:nvPicPr>
        <p:blipFill>
          <a:blip r:embed="rId4"/>
          <a:stretch>
            <a:fillRect/>
          </a:stretch>
        </p:blipFill>
        <p:spPr>
          <a:xfrm>
            <a:off x="236607" y="4704954"/>
            <a:ext cx="3968318" cy="1409822"/>
          </a:xfrm>
          <a:prstGeom prst="rect">
            <a:avLst/>
          </a:prstGeom>
        </p:spPr>
      </p:pic>
      <p:sp>
        <p:nvSpPr>
          <p:cNvPr id="12" name="TextBox 11">
            <a:extLst>
              <a:ext uri="{FF2B5EF4-FFF2-40B4-BE49-F238E27FC236}">
                <a16:creationId xmlns:a16="http://schemas.microsoft.com/office/drawing/2014/main" id="{ADC063F5-3525-3B83-4B18-156F7F6BF740}"/>
              </a:ext>
            </a:extLst>
          </p:cNvPr>
          <p:cNvSpPr txBox="1"/>
          <p:nvPr/>
        </p:nvSpPr>
        <p:spPr>
          <a:xfrm>
            <a:off x="110973" y="3638737"/>
            <a:ext cx="4136993" cy="646331"/>
          </a:xfrm>
          <a:prstGeom prst="rect">
            <a:avLst/>
          </a:prstGeom>
          <a:noFill/>
        </p:spPr>
        <p:txBody>
          <a:bodyPr wrap="square" rtlCol="0">
            <a:spAutoFit/>
          </a:bodyPr>
          <a:lstStyle/>
          <a:p>
            <a:r>
              <a:rPr lang="en-US" dirty="0"/>
              <a:t>Books Dataset Contains Following no. of Null values in columns:</a:t>
            </a:r>
            <a:endParaRPr lang="en-IN" dirty="0"/>
          </a:p>
        </p:txBody>
      </p:sp>
      <p:pic>
        <p:nvPicPr>
          <p:cNvPr id="14" name="Picture 13">
            <a:extLst>
              <a:ext uri="{FF2B5EF4-FFF2-40B4-BE49-F238E27FC236}">
                <a16:creationId xmlns:a16="http://schemas.microsoft.com/office/drawing/2014/main" id="{564A4750-3E54-8140-2D1F-9542CA367FD2}"/>
              </a:ext>
            </a:extLst>
          </p:cNvPr>
          <p:cNvPicPr>
            <a:picLocks noChangeAspect="1"/>
          </p:cNvPicPr>
          <p:nvPr/>
        </p:nvPicPr>
        <p:blipFill>
          <a:blip r:embed="rId5"/>
          <a:stretch>
            <a:fillRect/>
          </a:stretch>
        </p:blipFill>
        <p:spPr>
          <a:xfrm>
            <a:off x="4844123" y="4994730"/>
            <a:ext cx="4846740" cy="2072820"/>
          </a:xfrm>
          <a:prstGeom prst="rect">
            <a:avLst/>
          </a:prstGeom>
        </p:spPr>
      </p:pic>
      <p:sp>
        <p:nvSpPr>
          <p:cNvPr id="15" name="TextBox 14">
            <a:extLst>
              <a:ext uri="{FF2B5EF4-FFF2-40B4-BE49-F238E27FC236}">
                <a16:creationId xmlns:a16="http://schemas.microsoft.com/office/drawing/2014/main" id="{79A6C354-EF88-92ED-5791-94296B84F11C}"/>
              </a:ext>
            </a:extLst>
          </p:cNvPr>
          <p:cNvSpPr txBox="1"/>
          <p:nvPr/>
        </p:nvSpPr>
        <p:spPr>
          <a:xfrm>
            <a:off x="5069150" y="4279768"/>
            <a:ext cx="5628441" cy="646331"/>
          </a:xfrm>
          <a:prstGeom prst="rect">
            <a:avLst/>
          </a:prstGeom>
          <a:noFill/>
        </p:spPr>
        <p:txBody>
          <a:bodyPr wrap="square" rtlCol="0">
            <a:spAutoFit/>
          </a:bodyPr>
          <a:lstStyle/>
          <a:p>
            <a:r>
              <a:rPr lang="en-US" dirty="0"/>
              <a:t>After Preprocessing Books Dataset contains following information:</a:t>
            </a:r>
            <a:endParaRPr lang="en-IN" dirty="0"/>
          </a:p>
        </p:txBody>
      </p:sp>
      <p:pic>
        <p:nvPicPr>
          <p:cNvPr id="17" name="Picture 16">
            <a:extLst>
              <a:ext uri="{FF2B5EF4-FFF2-40B4-BE49-F238E27FC236}">
                <a16:creationId xmlns:a16="http://schemas.microsoft.com/office/drawing/2014/main" id="{2A32FAC8-A613-3076-3070-01CC233183FA}"/>
              </a:ext>
            </a:extLst>
          </p:cNvPr>
          <p:cNvPicPr>
            <a:picLocks noChangeAspect="1"/>
          </p:cNvPicPr>
          <p:nvPr/>
        </p:nvPicPr>
        <p:blipFill>
          <a:blip r:embed="rId6"/>
          <a:stretch>
            <a:fillRect/>
          </a:stretch>
        </p:blipFill>
        <p:spPr>
          <a:xfrm>
            <a:off x="4798559" y="2802610"/>
            <a:ext cx="4176122" cy="441998"/>
          </a:xfrm>
          <a:prstGeom prst="rect">
            <a:avLst/>
          </a:prstGeom>
        </p:spPr>
      </p:pic>
      <p:sp>
        <p:nvSpPr>
          <p:cNvPr id="18" name="TextBox 17">
            <a:extLst>
              <a:ext uri="{FF2B5EF4-FFF2-40B4-BE49-F238E27FC236}">
                <a16:creationId xmlns:a16="http://schemas.microsoft.com/office/drawing/2014/main" id="{721FB5AD-5373-5FA2-8208-C88EA15E798B}"/>
              </a:ext>
            </a:extLst>
          </p:cNvPr>
          <p:cNvSpPr txBox="1"/>
          <p:nvPr/>
        </p:nvSpPr>
        <p:spPr>
          <a:xfrm>
            <a:off x="5069150" y="2368378"/>
            <a:ext cx="5734974" cy="369332"/>
          </a:xfrm>
          <a:prstGeom prst="rect">
            <a:avLst/>
          </a:prstGeom>
          <a:noFill/>
        </p:spPr>
        <p:txBody>
          <a:bodyPr wrap="square" rtlCol="0">
            <a:spAutoFit/>
          </a:bodyPr>
          <a:lstStyle/>
          <a:p>
            <a:r>
              <a:rPr lang="en-US" dirty="0"/>
              <a:t>These are columns in the Users Dataset:</a:t>
            </a:r>
            <a:endParaRPr lang="en-IN" dirty="0"/>
          </a:p>
        </p:txBody>
      </p:sp>
      <p:pic>
        <p:nvPicPr>
          <p:cNvPr id="20" name="Picture 19">
            <a:extLst>
              <a:ext uri="{FF2B5EF4-FFF2-40B4-BE49-F238E27FC236}">
                <a16:creationId xmlns:a16="http://schemas.microsoft.com/office/drawing/2014/main" id="{0FE6C736-5A79-621C-DBF3-044BD7ED21D6}"/>
              </a:ext>
            </a:extLst>
          </p:cNvPr>
          <p:cNvPicPr>
            <a:picLocks noChangeAspect="1"/>
          </p:cNvPicPr>
          <p:nvPr/>
        </p:nvPicPr>
        <p:blipFill>
          <a:blip r:embed="rId7"/>
          <a:stretch>
            <a:fillRect/>
          </a:stretch>
        </p:blipFill>
        <p:spPr>
          <a:xfrm>
            <a:off x="4844125" y="3841692"/>
            <a:ext cx="4244708" cy="434378"/>
          </a:xfrm>
          <a:prstGeom prst="rect">
            <a:avLst/>
          </a:prstGeom>
        </p:spPr>
      </p:pic>
      <p:sp>
        <p:nvSpPr>
          <p:cNvPr id="23" name="TextBox 22">
            <a:extLst>
              <a:ext uri="{FF2B5EF4-FFF2-40B4-BE49-F238E27FC236}">
                <a16:creationId xmlns:a16="http://schemas.microsoft.com/office/drawing/2014/main" id="{110EFDD1-9F4A-3D85-8E2B-7B35DD58B4BC}"/>
              </a:ext>
            </a:extLst>
          </p:cNvPr>
          <p:cNvSpPr txBox="1"/>
          <p:nvPr/>
        </p:nvSpPr>
        <p:spPr>
          <a:xfrm>
            <a:off x="5159404" y="3417423"/>
            <a:ext cx="5734974" cy="369332"/>
          </a:xfrm>
          <a:prstGeom prst="rect">
            <a:avLst/>
          </a:prstGeom>
          <a:noFill/>
        </p:spPr>
        <p:txBody>
          <a:bodyPr wrap="square" rtlCol="0">
            <a:spAutoFit/>
          </a:bodyPr>
          <a:lstStyle/>
          <a:p>
            <a:r>
              <a:rPr lang="en-US" dirty="0"/>
              <a:t>These are columns in the Ratings Dataset:</a:t>
            </a:r>
            <a:endParaRPr lang="en-IN" dirty="0"/>
          </a:p>
        </p:txBody>
      </p:sp>
    </p:spTree>
    <p:extLst>
      <p:ext uri="{BB962C8B-B14F-4D97-AF65-F5344CB8AC3E}">
        <p14:creationId xmlns:p14="http://schemas.microsoft.com/office/powerpoint/2010/main" val="82390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234-621C-5372-EC57-410447B252A2}"/>
              </a:ext>
            </a:extLst>
          </p:cNvPr>
          <p:cNvSpPr>
            <a:spLocks noGrp="1"/>
          </p:cNvSpPr>
          <p:nvPr>
            <p:ph type="title"/>
          </p:nvPr>
        </p:nvSpPr>
        <p:spPr>
          <a:xfrm>
            <a:off x="306560" y="-40240"/>
            <a:ext cx="10353761" cy="1326321"/>
          </a:xfrm>
        </p:spPr>
        <p:txBody>
          <a:bodyPr/>
          <a:lstStyle/>
          <a:p>
            <a:r>
              <a:rPr lang="en-US" dirty="0">
                <a:solidFill>
                  <a:srgbClr val="002060"/>
                </a:solidFill>
              </a:rPr>
              <a:t>Data set Information:</a:t>
            </a:r>
            <a:endParaRPr lang="en-IN" dirty="0">
              <a:solidFill>
                <a:srgbClr val="002060"/>
              </a:solidFill>
            </a:endParaRPr>
          </a:p>
        </p:txBody>
      </p:sp>
      <p:pic>
        <p:nvPicPr>
          <p:cNvPr id="5" name="Content Placeholder 4">
            <a:extLst>
              <a:ext uri="{FF2B5EF4-FFF2-40B4-BE49-F238E27FC236}">
                <a16:creationId xmlns:a16="http://schemas.microsoft.com/office/drawing/2014/main" id="{971BFD60-9E35-C7F0-CBF1-79D2EBF83D03}"/>
              </a:ext>
            </a:extLst>
          </p:cNvPr>
          <p:cNvPicPr>
            <a:picLocks noGrp="1" noChangeAspect="1"/>
          </p:cNvPicPr>
          <p:nvPr>
            <p:ph idx="1"/>
          </p:nvPr>
        </p:nvPicPr>
        <p:blipFill>
          <a:blip r:embed="rId2"/>
          <a:stretch>
            <a:fillRect/>
          </a:stretch>
        </p:blipFill>
        <p:spPr>
          <a:xfrm>
            <a:off x="1504586" y="2323275"/>
            <a:ext cx="1996613" cy="1074513"/>
          </a:xfrm>
        </p:spPr>
      </p:pic>
      <p:sp>
        <p:nvSpPr>
          <p:cNvPr id="6" name="TextBox 5">
            <a:extLst>
              <a:ext uri="{FF2B5EF4-FFF2-40B4-BE49-F238E27FC236}">
                <a16:creationId xmlns:a16="http://schemas.microsoft.com/office/drawing/2014/main" id="{F25915B1-AC49-8883-3353-DAF0CA2812F1}"/>
              </a:ext>
            </a:extLst>
          </p:cNvPr>
          <p:cNvSpPr txBox="1"/>
          <p:nvPr/>
        </p:nvSpPr>
        <p:spPr>
          <a:xfrm>
            <a:off x="1201399" y="1427257"/>
            <a:ext cx="2610034" cy="646331"/>
          </a:xfrm>
          <a:prstGeom prst="rect">
            <a:avLst/>
          </a:prstGeom>
          <a:noFill/>
        </p:spPr>
        <p:txBody>
          <a:bodyPr wrap="square" rtlCol="0">
            <a:spAutoFit/>
          </a:bodyPr>
          <a:lstStyle/>
          <a:p>
            <a:r>
              <a:rPr lang="en-US" dirty="0"/>
              <a:t>Sum of Null Values in Users Dataset:</a:t>
            </a:r>
            <a:endParaRPr lang="en-IN" dirty="0"/>
          </a:p>
        </p:txBody>
      </p:sp>
      <p:pic>
        <p:nvPicPr>
          <p:cNvPr id="8" name="Picture 7">
            <a:extLst>
              <a:ext uri="{FF2B5EF4-FFF2-40B4-BE49-F238E27FC236}">
                <a16:creationId xmlns:a16="http://schemas.microsoft.com/office/drawing/2014/main" id="{A9602F29-8830-BF74-BCBE-70251A3469D8}"/>
              </a:ext>
            </a:extLst>
          </p:cNvPr>
          <p:cNvPicPr>
            <a:picLocks noChangeAspect="1"/>
          </p:cNvPicPr>
          <p:nvPr/>
        </p:nvPicPr>
        <p:blipFill>
          <a:blip r:embed="rId3"/>
          <a:stretch>
            <a:fillRect/>
          </a:stretch>
        </p:blipFill>
        <p:spPr>
          <a:xfrm>
            <a:off x="6778572" y="1646311"/>
            <a:ext cx="4808637" cy="2029043"/>
          </a:xfrm>
          <a:prstGeom prst="rect">
            <a:avLst/>
          </a:prstGeom>
        </p:spPr>
      </p:pic>
      <p:sp>
        <p:nvSpPr>
          <p:cNvPr id="9" name="TextBox 8">
            <a:extLst>
              <a:ext uri="{FF2B5EF4-FFF2-40B4-BE49-F238E27FC236}">
                <a16:creationId xmlns:a16="http://schemas.microsoft.com/office/drawing/2014/main" id="{4C0C4790-DBE5-DBBC-8D0D-566C8DF62D6D}"/>
              </a:ext>
            </a:extLst>
          </p:cNvPr>
          <p:cNvSpPr txBox="1"/>
          <p:nvPr/>
        </p:nvSpPr>
        <p:spPr>
          <a:xfrm>
            <a:off x="6926327" y="1101415"/>
            <a:ext cx="4572000" cy="369332"/>
          </a:xfrm>
          <a:prstGeom prst="rect">
            <a:avLst/>
          </a:prstGeom>
          <a:noFill/>
        </p:spPr>
        <p:txBody>
          <a:bodyPr wrap="square" rtlCol="0">
            <a:spAutoFit/>
          </a:bodyPr>
          <a:lstStyle/>
          <a:p>
            <a:r>
              <a:rPr lang="en-US" dirty="0"/>
              <a:t>Sample of Processed Users </a:t>
            </a:r>
            <a:r>
              <a:rPr lang="en-US" dirty="0" err="1"/>
              <a:t>Dataframe</a:t>
            </a:r>
            <a:r>
              <a:rPr lang="en-US" dirty="0"/>
              <a:t>: </a:t>
            </a:r>
            <a:endParaRPr lang="en-IN" dirty="0"/>
          </a:p>
        </p:txBody>
      </p:sp>
      <p:pic>
        <p:nvPicPr>
          <p:cNvPr id="11" name="Picture 10">
            <a:extLst>
              <a:ext uri="{FF2B5EF4-FFF2-40B4-BE49-F238E27FC236}">
                <a16:creationId xmlns:a16="http://schemas.microsoft.com/office/drawing/2014/main" id="{2FD51979-DADE-554A-9210-B0A09E289A6C}"/>
              </a:ext>
            </a:extLst>
          </p:cNvPr>
          <p:cNvPicPr>
            <a:picLocks noChangeAspect="1"/>
          </p:cNvPicPr>
          <p:nvPr/>
        </p:nvPicPr>
        <p:blipFill>
          <a:blip r:embed="rId4"/>
          <a:stretch>
            <a:fillRect/>
          </a:stretch>
        </p:blipFill>
        <p:spPr>
          <a:xfrm>
            <a:off x="6864087" y="4872254"/>
            <a:ext cx="4206605" cy="1722269"/>
          </a:xfrm>
          <a:prstGeom prst="rect">
            <a:avLst/>
          </a:prstGeom>
        </p:spPr>
      </p:pic>
      <p:sp>
        <p:nvSpPr>
          <p:cNvPr id="16" name="TextBox 15">
            <a:extLst>
              <a:ext uri="{FF2B5EF4-FFF2-40B4-BE49-F238E27FC236}">
                <a16:creationId xmlns:a16="http://schemas.microsoft.com/office/drawing/2014/main" id="{3A09334C-4F84-3538-E03B-77F1D779425E}"/>
              </a:ext>
            </a:extLst>
          </p:cNvPr>
          <p:cNvSpPr txBox="1"/>
          <p:nvPr/>
        </p:nvSpPr>
        <p:spPr>
          <a:xfrm>
            <a:off x="7067534" y="4424104"/>
            <a:ext cx="4057095" cy="369332"/>
          </a:xfrm>
          <a:prstGeom prst="rect">
            <a:avLst/>
          </a:prstGeom>
          <a:noFill/>
        </p:spPr>
        <p:txBody>
          <a:bodyPr wrap="square" rtlCol="0">
            <a:spAutoFit/>
          </a:bodyPr>
          <a:lstStyle/>
          <a:p>
            <a:r>
              <a:rPr lang="en-US" dirty="0"/>
              <a:t>Information of Ratings Dataset:</a:t>
            </a:r>
            <a:endParaRPr lang="en-IN" dirty="0"/>
          </a:p>
        </p:txBody>
      </p:sp>
      <p:pic>
        <p:nvPicPr>
          <p:cNvPr id="18" name="Picture 17">
            <a:extLst>
              <a:ext uri="{FF2B5EF4-FFF2-40B4-BE49-F238E27FC236}">
                <a16:creationId xmlns:a16="http://schemas.microsoft.com/office/drawing/2014/main" id="{BA124515-73CF-EEE7-83D6-D243CFB8DAA2}"/>
              </a:ext>
            </a:extLst>
          </p:cNvPr>
          <p:cNvPicPr>
            <a:picLocks noChangeAspect="1"/>
          </p:cNvPicPr>
          <p:nvPr/>
        </p:nvPicPr>
        <p:blipFill>
          <a:blip r:embed="rId5"/>
          <a:stretch>
            <a:fillRect/>
          </a:stretch>
        </p:blipFill>
        <p:spPr>
          <a:xfrm>
            <a:off x="235962" y="4112580"/>
            <a:ext cx="4976291" cy="2745420"/>
          </a:xfrm>
          <a:prstGeom prst="rect">
            <a:avLst/>
          </a:prstGeom>
        </p:spPr>
      </p:pic>
      <p:sp>
        <p:nvSpPr>
          <p:cNvPr id="19" name="TextBox 18">
            <a:extLst>
              <a:ext uri="{FF2B5EF4-FFF2-40B4-BE49-F238E27FC236}">
                <a16:creationId xmlns:a16="http://schemas.microsoft.com/office/drawing/2014/main" id="{EC600A8F-5B27-C6D2-1140-59405F9C20BC}"/>
              </a:ext>
            </a:extLst>
          </p:cNvPr>
          <p:cNvSpPr txBox="1"/>
          <p:nvPr/>
        </p:nvSpPr>
        <p:spPr>
          <a:xfrm>
            <a:off x="902824" y="3647361"/>
            <a:ext cx="4724352" cy="369332"/>
          </a:xfrm>
          <a:prstGeom prst="rect">
            <a:avLst/>
          </a:prstGeom>
          <a:noFill/>
        </p:spPr>
        <p:txBody>
          <a:bodyPr wrap="square" rtlCol="0">
            <a:spAutoFit/>
          </a:bodyPr>
          <a:lstStyle/>
          <a:p>
            <a:r>
              <a:rPr lang="en-US" dirty="0"/>
              <a:t>Information of Merged </a:t>
            </a:r>
            <a:r>
              <a:rPr lang="en-US" dirty="0" err="1"/>
              <a:t>Dataframe</a:t>
            </a:r>
            <a:r>
              <a:rPr lang="en-US" dirty="0"/>
              <a:t>: </a:t>
            </a:r>
            <a:endParaRPr lang="en-IN" dirty="0"/>
          </a:p>
        </p:txBody>
      </p:sp>
    </p:spTree>
    <p:extLst>
      <p:ext uri="{BB962C8B-B14F-4D97-AF65-F5344CB8AC3E}">
        <p14:creationId xmlns:p14="http://schemas.microsoft.com/office/powerpoint/2010/main" val="30395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86CE-0193-5290-44F5-E67836625537}"/>
              </a:ext>
            </a:extLst>
          </p:cNvPr>
          <p:cNvSpPr>
            <a:spLocks noGrp="1"/>
          </p:cNvSpPr>
          <p:nvPr>
            <p:ph type="title"/>
          </p:nvPr>
        </p:nvSpPr>
        <p:spPr>
          <a:xfrm>
            <a:off x="203581" y="103574"/>
            <a:ext cx="10353761" cy="464598"/>
          </a:xfrm>
        </p:spPr>
        <p:txBody>
          <a:bodyPr>
            <a:normAutofit fontScale="90000"/>
          </a:bodyPr>
          <a:lstStyle/>
          <a:p>
            <a:r>
              <a:rPr lang="en-US" dirty="0">
                <a:solidFill>
                  <a:srgbClr val="7030A0"/>
                </a:solidFill>
              </a:rPr>
              <a:t>Data </a:t>
            </a:r>
            <a:r>
              <a:rPr lang="en-US" dirty="0" err="1">
                <a:solidFill>
                  <a:srgbClr val="7030A0"/>
                </a:solidFill>
              </a:rPr>
              <a:t>Visulization</a:t>
            </a:r>
            <a:r>
              <a:rPr lang="en-US" dirty="0">
                <a:solidFill>
                  <a:srgbClr val="7030A0"/>
                </a:solidFill>
              </a:rPr>
              <a:t>:</a:t>
            </a:r>
            <a:endParaRPr lang="en-IN" dirty="0">
              <a:solidFill>
                <a:srgbClr val="7030A0"/>
              </a:solidFill>
            </a:endParaRPr>
          </a:p>
        </p:txBody>
      </p:sp>
      <p:pic>
        <p:nvPicPr>
          <p:cNvPr id="1028" name="Picture 4">
            <a:extLst>
              <a:ext uri="{FF2B5EF4-FFF2-40B4-BE49-F238E27FC236}">
                <a16:creationId xmlns:a16="http://schemas.microsoft.com/office/drawing/2014/main" id="{FEE85D82-A4A6-290E-8515-62505397D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749251"/>
            <a:ext cx="6054571" cy="3239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C3B1DF-0F6C-6427-97CF-55200D8882E1}"/>
              </a:ext>
            </a:extLst>
          </p:cNvPr>
          <p:cNvSpPr txBox="1"/>
          <p:nvPr/>
        </p:nvSpPr>
        <p:spPr>
          <a:xfrm>
            <a:off x="3729734" y="1951672"/>
            <a:ext cx="2054942" cy="1477328"/>
          </a:xfrm>
          <a:prstGeom prst="rect">
            <a:avLst/>
          </a:prstGeom>
          <a:noFill/>
        </p:spPr>
        <p:txBody>
          <a:bodyPr wrap="square" rtlCol="0">
            <a:spAutoFit/>
          </a:bodyPr>
          <a:lstStyle/>
          <a:p>
            <a:r>
              <a:rPr lang="en-US" dirty="0">
                <a:solidFill>
                  <a:srgbClr val="C00000"/>
                </a:solidFill>
              </a:rPr>
              <a:t>This this graph shows the top 15 Authors who have written maximum Books </a:t>
            </a:r>
            <a:endParaRPr lang="en-IN" dirty="0">
              <a:solidFill>
                <a:srgbClr val="C00000"/>
              </a:solidFill>
            </a:endParaRPr>
          </a:p>
        </p:txBody>
      </p:sp>
      <p:pic>
        <p:nvPicPr>
          <p:cNvPr id="1031" name="Picture 7">
            <a:extLst>
              <a:ext uri="{FF2B5EF4-FFF2-40B4-BE49-F238E27FC236}">
                <a16:creationId xmlns:a16="http://schemas.microsoft.com/office/drawing/2014/main" id="{086121E5-9851-57F1-F530-40DAF1CDA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313" y="669356"/>
            <a:ext cx="5933848" cy="3396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1E9143-1661-C995-1AFD-17A4F71331F5}"/>
              </a:ext>
            </a:extLst>
          </p:cNvPr>
          <p:cNvSpPr txBox="1"/>
          <p:nvPr/>
        </p:nvSpPr>
        <p:spPr>
          <a:xfrm>
            <a:off x="9514414" y="1813173"/>
            <a:ext cx="2299316" cy="1754326"/>
          </a:xfrm>
          <a:prstGeom prst="rect">
            <a:avLst/>
          </a:prstGeom>
          <a:noFill/>
        </p:spPr>
        <p:txBody>
          <a:bodyPr wrap="square" rtlCol="0">
            <a:spAutoFit/>
          </a:bodyPr>
          <a:lstStyle/>
          <a:p>
            <a:r>
              <a:rPr lang="en-US" dirty="0">
                <a:solidFill>
                  <a:srgbClr val="C00000"/>
                </a:solidFill>
              </a:rPr>
              <a:t>This Graph shows the top 15 Publishers who have published maximum No. of Books. </a:t>
            </a:r>
            <a:endParaRPr lang="en-IN" dirty="0">
              <a:solidFill>
                <a:srgbClr val="C00000"/>
              </a:solidFill>
            </a:endParaRPr>
          </a:p>
        </p:txBody>
      </p:sp>
      <p:pic>
        <p:nvPicPr>
          <p:cNvPr id="1035" name="Picture 11">
            <a:extLst>
              <a:ext uri="{FF2B5EF4-FFF2-40B4-BE49-F238E27FC236}">
                <a16:creationId xmlns:a16="http://schemas.microsoft.com/office/drawing/2014/main" id="{67A6D294-DEFA-3622-009A-CA24D3D19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81" y="3630963"/>
            <a:ext cx="4953000" cy="32391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34674F-34A9-5395-3DB5-5AEBC80D4028}"/>
              </a:ext>
            </a:extLst>
          </p:cNvPr>
          <p:cNvSpPr txBox="1"/>
          <p:nvPr/>
        </p:nvSpPr>
        <p:spPr>
          <a:xfrm>
            <a:off x="958787" y="4056896"/>
            <a:ext cx="2282167" cy="923330"/>
          </a:xfrm>
          <a:prstGeom prst="rect">
            <a:avLst/>
          </a:prstGeom>
          <a:noFill/>
        </p:spPr>
        <p:txBody>
          <a:bodyPr wrap="square" rtlCol="0">
            <a:spAutoFit/>
          </a:bodyPr>
          <a:lstStyle/>
          <a:p>
            <a:r>
              <a:rPr lang="en-US" dirty="0">
                <a:solidFill>
                  <a:srgbClr val="C00000"/>
                </a:solidFill>
              </a:rPr>
              <a:t>This plot shows the </a:t>
            </a:r>
            <a:r>
              <a:rPr lang="en-US" dirty="0" err="1">
                <a:solidFill>
                  <a:srgbClr val="C00000"/>
                </a:solidFill>
              </a:rPr>
              <a:t>Comparision</a:t>
            </a:r>
            <a:r>
              <a:rPr lang="en-US" dirty="0">
                <a:solidFill>
                  <a:srgbClr val="C00000"/>
                </a:solidFill>
              </a:rPr>
              <a:t>  of  Rating  Count</a:t>
            </a:r>
            <a:endParaRPr lang="en-IN" dirty="0">
              <a:solidFill>
                <a:srgbClr val="C00000"/>
              </a:solidFill>
            </a:endParaRPr>
          </a:p>
        </p:txBody>
      </p:sp>
      <p:pic>
        <p:nvPicPr>
          <p:cNvPr id="1037" name="Picture 13">
            <a:extLst>
              <a:ext uri="{FF2B5EF4-FFF2-40B4-BE49-F238E27FC236}">
                <a16:creationId xmlns:a16="http://schemas.microsoft.com/office/drawing/2014/main" id="{6B9F6A8C-DDA2-7524-74DE-2E598812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724" y="3816073"/>
            <a:ext cx="4953000" cy="30539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CBE9794-3729-CFD0-93E3-7AF8F72DCC37}"/>
              </a:ext>
            </a:extLst>
          </p:cNvPr>
          <p:cNvSpPr txBox="1"/>
          <p:nvPr/>
        </p:nvSpPr>
        <p:spPr>
          <a:xfrm>
            <a:off x="9001957" y="4367814"/>
            <a:ext cx="1944210" cy="1200329"/>
          </a:xfrm>
          <a:prstGeom prst="rect">
            <a:avLst/>
          </a:prstGeom>
          <a:noFill/>
        </p:spPr>
        <p:txBody>
          <a:bodyPr wrap="square" rtlCol="0">
            <a:spAutoFit/>
          </a:bodyPr>
          <a:lstStyle/>
          <a:p>
            <a:r>
              <a:rPr lang="en-US" dirty="0">
                <a:solidFill>
                  <a:srgbClr val="C00000"/>
                </a:solidFill>
              </a:rPr>
              <a:t>This Image shows the Age </a:t>
            </a:r>
            <a:r>
              <a:rPr lang="en-US" dirty="0" err="1">
                <a:solidFill>
                  <a:srgbClr val="C00000"/>
                </a:solidFill>
              </a:rPr>
              <a:t>distribuition</a:t>
            </a:r>
            <a:r>
              <a:rPr lang="en-US" dirty="0">
                <a:solidFill>
                  <a:srgbClr val="C00000"/>
                </a:solidFill>
              </a:rPr>
              <a:t> of the Readers.</a:t>
            </a:r>
            <a:endParaRPr lang="en-IN" dirty="0">
              <a:solidFill>
                <a:srgbClr val="C00000"/>
              </a:solidFill>
            </a:endParaRPr>
          </a:p>
        </p:txBody>
      </p:sp>
    </p:spTree>
    <p:extLst>
      <p:ext uri="{BB962C8B-B14F-4D97-AF65-F5344CB8AC3E}">
        <p14:creationId xmlns:p14="http://schemas.microsoft.com/office/powerpoint/2010/main" val="4189827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729</TotalTime>
  <Words>1525</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Bookman Old Style</vt:lpstr>
      <vt:lpstr>Consolas</vt:lpstr>
      <vt:lpstr>Gill Sans</vt:lpstr>
      <vt:lpstr>Helvetica Neue</vt:lpstr>
      <vt:lpstr>inherit</vt:lpstr>
      <vt:lpstr>Lexend</vt:lpstr>
      <vt:lpstr>Monotype Corsiva</vt:lpstr>
      <vt:lpstr>Noto Sans Symbols</vt:lpstr>
      <vt:lpstr>Rockwell</vt:lpstr>
      <vt:lpstr>Damask</vt:lpstr>
      <vt:lpstr>Books Recommendation System Project</vt:lpstr>
      <vt:lpstr>Project Objective: </vt:lpstr>
      <vt:lpstr>INTRODUCTION TO RECOMMENDATION SYSTEM </vt:lpstr>
      <vt:lpstr>DETAILS ABOUT RECOMMENDATION SYSTEM : </vt:lpstr>
      <vt:lpstr>Types of filtering Techniques shown in visual format:</vt:lpstr>
      <vt:lpstr>PROJECT FLOW</vt:lpstr>
      <vt:lpstr>Data set Information:</vt:lpstr>
      <vt:lpstr>Data set Information:</vt:lpstr>
      <vt:lpstr>Data Visulization:</vt:lpstr>
      <vt:lpstr>Data Visulization:</vt:lpstr>
      <vt:lpstr>Recommendations Using Different Techniques:</vt:lpstr>
      <vt:lpstr>Recommendations Using Different Techniques:</vt:lpstr>
      <vt:lpstr>Recommendations Using Different Techniques:</vt:lpstr>
      <vt:lpstr>Recommendations Using Different Techniques:</vt:lpstr>
      <vt:lpstr>Recommendations Using Different Techniques:</vt:lpstr>
      <vt:lpstr>Dificulties faced while making project: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Recommendation System Project</dc:title>
  <dc:creator>Pravin Shende</dc:creator>
  <cp:lastModifiedBy>Pravin Shende</cp:lastModifiedBy>
  <cp:revision>162</cp:revision>
  <dcterms:created xsi:type="dcterms:W3CDTF">2022-12-08T02:42:21Z</dcterms:created>
  <dcterms:modified xsi:type="dcterms:W3CDTF">2022-12-13T07:17:10Z</dcterms:modified>
</cp:coreProperties>
</file>