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277" r:id="rId3"/>
    <p:sldId id="291" r:id="rId4"/>
    <p:sldId id="297" r:id="rId5"/>
    <p:sldId id="289" r:id="rId6"/>
    <p:sldId id="288" r:id="rId7"/>
    <p:sldId id="258" r:id="rId8"/>
    <p:sldId id="259" r:id="rId9"/>
    <p:sldId id="261" r:id="rId10"/>
    <p:sldId id="296" r:id="rId11"/>
    <p:sldId id="27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359"/>
            <a:ext cx="9032310" cy="1325563"/>
          </a:xfrm>
          <a:ln w="9525">
            <a:solidFill>
              <a:schemeClr val="tx1"/>
            </a:solidFill>
          </a:ln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565753"/>
            <a:ext cx="10865285" cy="4611210"/>
          </a:xfrm>
          <a:ln w="9525">
            <a:solidFill>
              <a:schemeClr val="tx1"/>
            </a:solidFill>
          </a:ln>
        </p:spPr>
        <p:txBody>
          <a:bodyPr/>
          <a:lstStyle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806" y="1"/>
            <a:ext cx="2220193" cy="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8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18437" name="Object 47"/>
          <p:cNvGraphicFramePr>
            <a:graphicFrameLocks noChangeAspect="1"/>
          </p:cNvGraphicFramePr>
          <p:nvPr/>
        </p:nvGraphicFramePr>
        <p:xfrm>
          <a:off x="76200" y="3121025"/>
          <a:ext cx="330358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69000" imgH="2169360" progId="">
                  <p:embed/>
                </p:oleObj>
              </mc:Choice>
              <mc:Fallback>
                <p:oleObj r:id="rId2" imgW="2169000" imgH="2169360" progId="">
                  <p:embed/>
                  <p:pic>
                    <p:nvPicPr>
                      <p:cNvPr id="1843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1025"/>
                        <a:ext cx="3303588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5" y="2025650"/>
            <a:ext cx="6829425" cy="1581150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1844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23813"/>
            <a:ext cx="3859213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8442" name="TextBox 35"/>
          <p:cNvSpPr txBox="1"/>
          <p:nvPr/>
        </p:nvSpPr>
        <p:spPr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Casper" pitchFamily="2" charset="0"/>
                <a:cs typeface="Karla" pitchFamily="2" charset="0"/>
              </a:rPr>
              <a:t>DISCOVER . </a:t>
            </a:r>
            <a:r>
              <a:rPr lang="en-US" altLang="zh-CN" sz="2000" b="1" dirty="0">
                <a:solidFill>
                  <a:srgbClr val="C00000"/>
                </a:solidFill>
                <a:latin typeface="Casper" pitchFamily="2" charset="0"/>
                <a:cs typeface="Karla" pitchFamily="2" charset="0"/>
              </a:rPr>
              <a:t>LEARN</a:t>
            </a:r>
            <a:r>
              <a:rPr lang="en-US" altLang="zh-CN" sz="2000" b="1" dirty="0">
                <a:solidFill>
                  <a:srgbClr val="595959"/>
                </a:solidFill>
                <a:latin typeface="Casper" pitchFamily="2" charset="0"/>
                <a:cs typeface="Karla" pitchFamily="2" charset="0"/>
              </a:rPr>
              <a:t> . EMPOWER</a:t>
            </a:r>
            <a:endParaRPr lang="en-US" altLang="zh-CN" sz="1200" b="1" dirty="0">
              <a:solidFill>
                <a:srgbClr val="000000"/>
              </a:solidFill>
              <a:latin typeface="Casper" pitchFamily="2" charset="0"/>
            </a:endParaRPr>
          </a:p>
          <a:p>
            <a:endParaRPr lang="en-US" altLang="zh-CN" sz="1600" b="1" dirty="0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8" cy="369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8445" name="TextBox 25"/>
          <p:cNvSpPr txBox="1"/>
          <p:nvPr/>
        </p:nvSpPr>
        <p:spPr>
          <a:xfrm>
            <a:off x="1220698" y="1132613"/>
            <a:ext cx="9750603" cy="568617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 Calculator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Pravin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21MCA3111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Mrs:Pawandeep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3200" b="1" dirty="0">
              <a:solidFill>
                <a:srgbClr val="262626"/>
              </a:solidFill>
              <a:latin typeface="Times New Roman" panose="0202050305040509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rgbClr val="262626"/>
                </a:solidFill>
                <a:latin typeface="Times New Roman" panose="02020503050405090304" pitchFamily="18" charset="0"/>
              </a:rPr>
              <a:t> </a:t>
            </a:r>
          </a:p>
          <a:p>
            <a:pPr defTabSz="622300"/>
            <a:endParaRPr lang="en-US" altLang="zh-CN" sz="1600" dirty="0">
              <a:latin typeface="Raleway ExtraBold" pitchFamily="3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10" y="1"/>
            <a:ext cx="2481890" cy="8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984-5FA4-06D0-28EC-E2A3BDC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69" y="273410"/>
            <a:ext cx="10783461" cy="1060515"/>
          </a:xfrm>
        </p:spPr>
        <p:txBody>
          <a:bodyPr/>
          <a:lstStyle/>
          <a:p>
            <a:pPr algn="ctr"/>
            <a:r>
              <a:rPr lang="en-IN" sz="5400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3442-B475-C682-73BE-DCACB6F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9" y="1527175"/>
            <a:ext cx="11322378" cy="4873625"/>
          </a:xfrm>
        </p:spPr>
        <p:txBody>
          <a:bodyPr>
            <a:normAutofit/>
          </a:bodyPr>
          <a:lstStyle/>
          <a:p>
            <a:r>
              <a:rPr lang="en-US" sz="2800" dirty="0"/>
              <a:t>The Body Mass Index (BMI) is calculated by putting your body’s height and you weight into relation and is commonly accepted as a better method in comparison to the formulae</a:t>
            </a:r>
          </a:p>
          <a:p>
            <a:r>
              <a:rPr lang="en-US" sz="2800" dirty="0"/>
              <a:t> It was invented by Belgian polymath Adolphe Quetelet in the 1800s and consequently is sometimes called the Quetelet index.</a:t>
            </a:r>
          </a:p>
          <a:p>
            <a:r>
              <a:rPr lang="en-US" sz="2800" dirty="0"/>
              <a:t>The BMI is calculated by dividing your weight in kilograms (kg) by your height in centimeters squared (cm2) and it is expressed as kg/cm2.  </a:t>
            </a: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E8A0-CAF5-07B0-57D2-3B91762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984-5FA4-06D0-28EC-E2A3BDC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69" y="273410"/>
            <a:ext cx="10783461" cy="1060515"/>
          </a:xfrm>
        </p:spPr>
        <p:txBody>
          <a:bodyPr/>
          <a:lstStyle/>
          <a:p>
            <a:pPr algn="ctr"/>
            <a:r>
              <a:rPr lang="en-IN" sz="5400" b="1" dirty="0"/>
              <a:t>Used Technology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3442-B475-C682-73BE-DCACB6F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9" y="1527175"/>
            <a:ext cx="11322378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 Complete project is made in python language. The used Libraries are,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Tkinter– </a:t>
            </a:r>
            <a:r>
              <a:rPr lang="en-US" sz="2800" dirty="0"/>
              <a:t>This is the</a:t>
            </a:r>
            <a:r>
              <a:rPr lang="en-US" sz="2800" b="1" dirty="0"/>
              <a:t> </a:t>
            </a:r>
            <a:r>
              <a:rPr lang="en-US" sz="2800" dirty="0"/>
              <a:t>most commonly used library for developing GUI (Graphical User Interface)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messagebox– </a:t>
            </a:r>
            <a:r>
              <a:rPr lang="en-US" sz="2800" dirty="0"/>
              <a:t>The Tkinter tkMessageBox has</a:t>
            </a:r>
            <a:r>
              <a:rPr lang="en-US" sz="2800" b="1" dirty="0"/>
              <a:t> </a:t>
            </a:r>
            <a:r>
              <a:rPr lang="en-US" sz="2800" dirty="0"/>
              <a:t>various methods to display a message box</a:t>
            </a:r>
            <a:endParaRPr lang="en-IN" sz="280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IN" sz="2800" dirty="0"/>
              <a:t>The IDE which is used for the project is vs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E8A0-CAF5-07B0-57D2-3B91762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984-5FA4-06D0-28EC-E2A3BDC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69" y="273410"/>
            <a:ext cx="10783461" cy="1060515"/>
          </a:xfrm>
        </p:spPr>
        <p:txBody>
          <a:bodyPr/>
          <a:lstStyle/>
          <a:p>
            <a:pPr algn="ctr"/>
            <a:r>
              <a:rPr lang="en-IN" sz="5400" b="1" dirty="0"/>
              <a:t>Need of the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3442-B475-C682-73BE-DCACB6F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9" y="1527175"/>
            <a:ext cx="6043367" cy="4873625"/>
          </a:xfrm>
        </p:spPr>
        <p:txBody>
          <a:bodyPr>
            <a:normAutofit/>
          </a:bodyPr>
          <a:lstStyle/>
          <a:p>
            <a:r>
              <a:rPr lang="en-US" sz="2800" dirty="0"/>
              <a:t>Research has shown that BMI is strongly correlated with the gold-standard methods for measuring body fat. </a:t>
            </a:r>
          </a:p>
          <a:p>
            <a:r>
              <a:rPr lang="en-US" sz="2800" dirty="0"/>
              <a:t> It is an easy way for clinicians to screen who might be at greater risk of health problems due to their weight. 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E8A0-CAF5-07B0-57D2-3B91762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984-5FA4-06D0-28EC-E2A3BDC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0639"/>
            <a:ext cx="10783461" cy="1060515"/>
          </a:xfrm>
        </p:spPr>
        <p:txBody>
          <a:bodyPr/>
          <a:lstStyle/>
          <a:p>
            <a:pPr algn="ctr"/>
            <a:r>
              <a:rPr lang="en-IN" sz="5400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3442-B475-C682-73BE-DCACB6F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61" y="1811043"/>
            <a:ext cx="5506039" cy="464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 objective of this project are,</a:t>
            </a:r>
          </a:p>
          <a:p>
            <a:r>
              <a:rPr lang="en-IN" sz="2800" dirty="0"/>
              <a:t>To calculate BMI and categories outcome . Explain inaccuracies of using BMI as a health indicator.</a:t>
            </a:r>
          </a:p>
          <a:p>
            <a:r>
              <a:rPr lang="en-US" sz="2800" dirty="0"/>
              <a:t>Calculating BMI of the Male &amp; Female Calculating BMI = mass in kg / (height in cm)*2 </a:t>
            </a: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E8A0-CAF5-07B0-57D2-3B91762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96267-E9D3-4286-1B1E-41870D0B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92" y="1661834"/>
            <a:ext cx="387721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D54E-8C0D-2B89-C501-270E1B6C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Arimo"/>
              </a:rPr>
              <a:t>Functions 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AD14-F680-0F66-67F6-A3D27E82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750807"/>
            <a:ext cx="11102788" cy="4892040"/>
          </a:xfrm>
        </p:spPr>
        <p:txBody>
          <a:bodyPr/>
          <a:lstStyle/>
          <a:p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 Two functions used to display the BMI result.</a:t>
            </a:r>
          </a:p>
          <a:p>
            <a:pPr algn="l">
              <a:buFont typeface="+mj-lt"/>
              <a:buAutoNum type="arabicPeriod"/>
            </a:pPr>
            <a:r>
              <a:rPr lang="en-IN" b="1" i="0" dirty="0" err="1">
                <a:solidFill>
                  <a:srgbClr val="0F0F0F"/>
                </a:solidFill>
                <a:effectLst/>
                <a:latin typeface="Arimo"/>
              </a:rPr>
              <a:t>calculate_bmi</a:t>
            </a:r>
            <a:r>
              <a:rPr lang="en-IN" b="1" i="0" dirty="0">
                <a:solidFill>
                  <a:srgbClr val="0F0F0F"/>
                </a:solidFill>
                <a:effectLst/>
                <a:latin typeface="Arimo"/>
              </a:rPr>
              <a:t>()-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637E6-C2CC-56BF-1805-D8B8EB64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2882067"/>
            <a:ext cx="11869271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114550" lvl="4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kg = int(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weight_tf.get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this line of code gets the user weight, convert it to integers, and then stores the value in the variable kg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m = int(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height_tf.get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())/100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this line of code gets the user height, converts it into integers, divides the result with 100 so that centimeters become meters, and then stores it in a variable 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 = kg/(m*m)this is the formula for finding BMI. We have stored the formula in a variable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BMI.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Arim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bmi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 = round(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bmi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Monaco"/>
              </a:rPr>
              <a:t>, 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before round off the result was appearing in multiple decimal values. But after using the round function it looks simplified &amp; easy to read.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without round function, the result appeared is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20.061728395061728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 and after applying the round function the result appeared is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20.1.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Arim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bmi_index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)We have called 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bmi_index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()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Arimo"/>
              </a:rPr>
              <a:t> to compare the BMI value with the BMI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812E6-D08C-E99A-B4A5-B4892858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5378824"/>
            <a:ext cx="5734050" cy="12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E0D-BBAA-B729-6140-00252DDE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Arimo"/>
              </a:rPr>
              <a:t>Functions 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D21A-831E-312C-7E56-569E2FA2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F0F0F"/>
                </a:solidFill>
                <a:effectLst/>
                <a:latin typeface="Arimo"/>
              </a:rPr>
              <a:t>bmi_index</a:t>
            </a:r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()</a:t>
            </a:r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:</a:t>
            </a: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In this function, the final result displayed depending upon the BMI value &amp; BMI category it belongs to.</a:t>
            </a:r>
          </a:p>
          <a:p>
            <a:pPr algn="l"/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BMI Categories:</a:t>
            </a:r>
            <a:endParaRPr lang="en-GB" b="0" i="0" dirty="0">
              <a:solidFill>
                <a:srgbClr val="0F0F0F"/>
              </a:solidFill>
              <a:effectLst/>
              <a:latin typeface="Arim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Underweight </a:t>
            </a:r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= &lt;18.5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Normal weight</a:t>
            </a:r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 = 18.5–24.9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Overweight</a:t>
            </a:r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 = 25–29.9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0F0F"/>
                </a:solidFill>
                <a:effectLst/>
                <a:latin typeface="Arimo"/>
              </a:rPr>
              <a:t>Obesity</a:t>
            </a:r>
            <a:r>
              <a:rPr lang="en-GB" b="0" i="0" dirty="0">
                <a:solidFill>
                  <a:srgbClr val="0F0F0F"/>
                </a:solidFill>
                <a:effectLst/>
                <a:latin typeface="Arimo"/>
              </a:rPr>
              <a:t> = BMI of 30 or greater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A0E4B-B25E-6026-A29B-F7513238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56" y="2823882"/>
            <a:ext cx="5108762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F92-362F-9C72-3CF0-B0991B4F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414728"/>
            <a:ext cx="4114800" cy="1600200"/>
          </a:xfrm>
        </p:spPr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Arimo"/>
              </a:rPr>
              <a:t>Output: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22412C-24FE-AD8F-4CBA-E3B23421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36" y="1139252"/>
            <a:ext cx="6265889" cy="5171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B64D4-21B3-65C0-B558-0EDEF1FD6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075" y="2329720"/>
            <a:ext cx="4114800" cy="4113552"/>
          </a:xfrm>
        </p:spPr>
        <p:txBody>
          <a:bodyPr>
            <a:normAutofit/>
          </a:bodyPr>
          <a:lstStyle/>
          <a:p>
            <a:pPr algn="l"/>
            <a:r>
              <a:rPr lang="en-GB" sz="2400" b="0" i="0" dirty="0">
                <a:solidFill>
                  <a:srgbClr val="0F0F0F"/>
                </a:solidFill>
                <a:effectLst/>
                <a:latin typeface="Arimo"/>
              </a:rPr>
              <a:t>In this output, the user needs to fill in some information like age, gender, height &amp; weight. Out of this information height &amp; weight is used to calculate the BMI. Then the BMI passes through conditions.</a:t>
            </a:r>
          </a:p>
          <a:p>
            <a:pPr algn="l"/>
            <a:r>
              <a:rPr lang="en-GB" sz="2400" b="0" i="0" dirty="0">
                <a:solidFill>
                  <a:srgbClr val="0F0F0F"/>
                </a:solidFill>
                <a:effectLst/>
                <a:latin typeface="Arimo"/>
              </a:rPr>
              <a:t>Each condition has a remark (underweight, Normal, overweight, etc). The result is displayed using a message 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984-5FA4-06D0-28EC-E2A3BDC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69" y="273410"/>
            <a:ext cx="10783461" cy="1060515"/>
          </a:xfrm>
        </p:spPr>
        <p:txBody>
          <a:bodyPr/>
          <a:lstStyle/>
          <a:p>
            <a:pPr algn="ctr"/>
            <a:r>
              <a:rPr lang="en-IN" sz="5400" b="1" dirty="0"/>
              <a:t>Future Scope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E8A0-CAF5-07B0-57D2-3B91762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D6B3A8-9F91-CB13-F43A-601752DC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8" y="1638011"/>
            <a:ext cx="10307781" cy="4606925"/>
          </a:xfrm>
        </p:spPr>
        <p:txBody>
          <a:bodyPr>
            <a:noAutofit/>
          </a:bodyPr>
          <a:lstStyle/>
          <a:p>
            <a:r>
              <a:rPr lang="en-US" dirty="0"/>
              <a:t>Our model predictions of obesity are generally lower than previous Foresight model predictions</a:t>
            </a:r>
          </a:p>
          <a:p>
            <a:r>
              <a:rPr lang="en-US" dirty="0"/>
              <a:t>There are a number of advantages of the BMI distribution we can do exercise as per our BMI .</a:t>
            </a:r>
          </a:p>
          <a:p>
            <a:r>
              <a:rPr lang="en-US" dirty="0"/>
              <a:t>The results of the BMI have important implications for population well-being and funding for treatment of obesity-related diseases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055E2-C2C8-D392-97D3-86AFD32B0CDD}"/>
              </a:ext>
            </a:extLst>
          </p:cNvPr>
          <p:cNvSpPr txBox="1"/>
          <p:nvPr/>
        </p:nvSpPr>
        <p:spPr>
          <a:xfrm>
            <a:off x="2169218" y="5746645"/>
            <a:ext cx="442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GitHub Link -https://github.com/</a:t>
            </a:r>
            <a:r>
              <a:rPr lang="en-IN" dirty="0" err="1"/>
              <a:t>rakraosahab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39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4C9CD2D-48C9-4415-AFE1-4F62786C2135"/>
  <p:tag name="ISPRING_CMI5_LAUNCH_METHOD" val="any window"/>
  <p:tag name="ISPRINGCLOUDFOLDERID" val="1"/>
  <p:tag name="ISPRINGONLINEFOLDERID" val="1"/>
  <p:tag name="ISPRING_OUTPUT_FOLDER" val="[[&quot;\uFFFD\uFFFD_${62DFAE07-8152-483C-9A68-83034270F57C}&quot;,&quot;D:\\CU-UIC\\Odd-Sem-20-Script and Video lectures\\CAT-714-756-OK\\BB-AIP\\CAT-714\\UNIT-I\\Chapters\\Chanpter 1-Introductions and Constructs of Java\\PPT&quot;]]"/>
  <p:tag name="ISPRING_SCORM_RATE_SLIDES" val="0"/>
  <p:tag name="ISPRING_SCORM_PASSING_SCORE" val="0.000000"/>
  <p:tag name="ISPRING_CURRENT_PLAYER_ID" val="universal"/>
  <p:tag name="ISPRING_PRESENTATION_TITLE" val="CAt-714-Unit-1.1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QUIZZES" val="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5349</TotalTime>
  <Words>644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Arimo</vt:lpstr>
      <vt:lpstr>Calibri</vt:lpstr>
      <vt:lpstr>Calibri Light</vt:lpstr>
      <vt:lpstr>Casper</vt:lpstr>
      <vt:lpstr>Monaco</vt:lpstr>
      <vt:lpstr>Raleway ExtraBold</vt:lpstr>
      <vt:lpstr>Source Sans Pro</vt:lpstr>
      <vt:lpstr>Times New Roman</vt:lpstr>
      <vt:lpstr>1_Office Theme</vt:lpstr>
      <vt:lpstr>Contents Slide Master</vt:lpstr>
      <vt:lpstr>CorelDRAW</vt:lpstr>
      <vt:lpstr>PowerPoint Presentation</vt:lpstr>
      <vt:lpstr>Introduction</vt:lpstr>
      <vt:lpstr>Used Technology</vt:lpstr>
      <vt:lpstr>Need of the project</vt:lpstr>
      <vt:lpstr>Objective</vt:lpstr>
      <vt:lpstr>Functions Explanation:</vt:lpstr>
      <vt:lpstr>Functions Explanation:</vt:lpstr>
      <vt:lpstr>Output: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CAt-714-Unit-1.1</dc:title>
  <dc:creator>Branding</dc:creator>
  <cp:lastModifiedBy>pravin singh</cp:lastModifiedBy>
  <cp:revision>119</cp:revision>
  <dcterms:created xsi:type="dcterms:W3CDTF">2019-01-09T10:33:58Z</dcterms:created>
  <dcterms:modified xsi:type="dcterms:W3CDTF">2022-06-30T09:20:27Z</dcterms:modified>
</cp:coreProperties>
</file>