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in Varak" userId="25d2ea6d9052c274" providerId="LiveId" clId="{6F6484D2-E495-4C74-AEE3-665A84BE0DDC}"/>
    <pc:docChg chg="undo custSel addSld modSld">
      <pc:chgData name="Pravin Varak" userId="25d2ea6d9052c274" providerId="LiveId" clId="{6F6484D2-E495-4C74-AEE3-665A84BE0DDC}" dt="2024-01-11T02:49:12.738" v="619" actId="1076"/>
      <pc:docMkLst>
        <pc:docMk/>
      </pc:docMkLst>
      <pc:sldChg chg="addSp delSp modSp new mod">
        <pc:chgData name="Pravin Varak" userId="25d2ea6d9052c274" providerId="LiveId" clId="{6F6484D2-E495-4C74-AEE3-665A84BE0DDC}" dt="2024-01-11T02:39:12.744" v="444" actId="1076"/>
        <pc:sldMkLst>
          <pc:docMk/>
          <pc:sldMk cId="389939450" sldId="273"/>
        </pc:sldMkLst>
        <pc:spChg chg="mod">
          <ac:chgData name="Pravin Varak" userId="25d2ea6d9052c274" providerId="LiveId" clId="{6F6484D2-E495-4C74-AEE3-665A84BE0DDC}" dt="2024-01-11T02:39:01.487" v="442" actId="1076"/>
          <ac:spMkLst>
            <pc:docMk/>
            <pc:sldMk cId="389939450" sldId="273"/>
            <ac:spMk id="2" creationId="{D65F63A2-5ACA-2235-58DA-829DB646695D}"/>
          </ac:spMkLst>
        </pc:spChg>
        <pc:spChg chg="mod">
          <ac:chgData name="Pravin Varak" userId="25d2ea6d9052c274" providerId="LiveId" clId="{6F6484D2-E495-4C74-AEE3-665A84BE0DDC}" dt="2024-01-11T02:39:12.744" v="444" actId="1076"/>
          <ac:spMkLst>
            <pc:docMk/>
            <pc:sldMk cId="389939450" sldId="273"/>
            <ac:spMk id="3" creationId="{4FC4A77E-C03C-947B-6A40-E9C0E8929919}"/>
          </ac:spMkLst>
        </pc:spChg>
        <pc:spChg chg="add del">
          <ac:chgData name="Pravin Varak" userId="25d2ea6d9052c274" providerId="LiveId" clId="{6F6484D2-E495-4C74-AEE3-665A84BE0DDC}" dt="2024-01-11T02:27:29.011" v="192"/>
          <ac:spMkLst>
            <pc:docMk/>
            <pc:sldMk cId="389939450" sldId="273"/>
            <ac:spMk id="4" creationId="{D50C2120-09D4-5CBA-CA49-413AFB7A5E09}"/>
          </ac:spMkLst>
        </pc:spChg>
        <pc:spChg chg="add del mod">
          <ac:chgData name="Pravin Varak" userId="25d2ea6d9052c274" providerId="LiveId" clId="{6F6484D2-E495-4C74-AEE3-665A84BE0DDC}" dt="2024-01-11T02:27:25.415" v="190"/>
          <ac:spMkLst>
            <pc:docMk/>
            <pc:sldMk cId="389939450" sldId="273"/>
            <ac:spMk id="5" creationId="{8D558C47-EAE7-C499-4FD4-B36CCC6F7483}"/>
          </ac:spMkLst>
        </pc:spChg>
        <pc:spChg chg="add del">
          <ac:chgData name="Pravin Varak" userId="25d2ea6d9052c274" providerId="LiveId" clId="{6F6484D2-E495-4C74-AEE3-665A84BE0DDC}" dt="2024-01-11T02:27:50.802" v="194"/>
          <ac:spMkLst>
            <pc:docMk/>
            <pc:sldMk cId="389939450" sldId="273"/>
            <ac:spMk id="6" creationId="{E6600310-0F3A-7024-A5A7-CFB32FD95974}"/>
          </ac:spMkLst>
        </pc:spChg>
      </pc:sldChg>
      <pc:sldChg chg="modSp new mod">
        <pc:chgData name="Pravin Varak" userId="25d2ea6d9052c274" providerId="LiveId" clId="{6F6484D2-E495-4C74-AEE3-665A84BE0DDC}" dt="2024-01-11T02:42:10.764" v="468" actId="1076"/>
        <pc:sldMkLst>
          <pc:docMk/>
          <pc:sldMk cId="3005804258" sldId="274"/>
        </pc:sldMkLst>
        <pc:spChg chg="mod">
          <ac:chgData name="Pravin Varak" userId="25d2ea6d9052c274" providerId="LiveId" clId="{6F6484D2-E495-4C74-AEE3-665A84BE0DDC}" dt="2024-01-11T02:41:18.187" v="462" actId="255"/>
          <ac:spMkLst>
            <pc:docMk/>
            <pc:sldMk cId="3005804258" sldId="274"/>
            <ac:spMk id="2" creationId="{E07F4CED-4E1C-D4E3-5081-6C3BA3EDF88D}"/>
          </ac:spMkLst>
        </pc:spChg>
        <pc:spChg chg="mod">
          <ac:chgData name="Pravin Varak" userId="25d2ea6d9052c274" providerId="LiveId" clId="{6F6484D2-E495-4C74-AEE3-665A84BE0DDC}" dt="2024-01-11T02:42:10.764" v="468" actId="1076"/>
          <ac:spMkLst>
            <pc:docMk/>
            <pc:sldMk cId="3005804258" sldId="274"/>
            <ac:spMk id="3" creationId="{590F6349-4252-622F-7200-764957BF7CA3}"/>
          </ac:spMkLst>
        </pc:spChg>
      </pc:sldChg>
      <pc:sldChg chg="modSp new mod">
        <pc:chgData name="Pravin Varak" userId="25d2ea6d9052c274" providerId="LiveId" clId="{6F6484D2-E495-4C74-AEE3-665A84BE0DDC}" dt="2024-01-11T02:49:12.738" v="619" actId="1076"/>
        <pc:sldMkLst>
          <pc:docMk/>
          <pc:sldMk cId="3323771210" sldId="275"/>
        </pc:sldMkLst>
        <pc:spChg chg="mod">
          <ac:chgData name="Pravin Varak" userId="25d2ea6d9052c274" providerId="LiveId" clId="{6F6484D2-E495-4C74-AEE3-665A84BE0DDC}" dt="2024-01-11T02:49:12.738" v="619" actId="1076"/>
          <ac:spMkLst>
            <pc:docMk/>
            <pc:sldMk cId="3323771210" sldId="275"/>
            <ac:spMk id="2" creationId="{4EE99D27-7920-0418-1F33-266572E55A42}"/>
          </ac:spMkLst>
        </pc:spChg>
        <pc:spChg chg="mod">
          <ac:chgData name="Pravin Varak" userId="25d2ea6d9052c274" providerId="LiveId" clId="{6F6484D2-E495-4C74-AEE3-665A84BE0DDC}" dt="2024-01-11T02:48:51.151" v="618" actId="1076"/>
          <ac:spMkLst>
            <pc:docMk/>
            <pc:sldMk cId="3323771210" sldId="275"/>
            <ac:spMk id="3" creationId="{EAF58927-217F-31E3-6BA9-033242E363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4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5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8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174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72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47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69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73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9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9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7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6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8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3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84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212C-4444-14DF-CC22-0CB3BFE3C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494" y="853959"/>
            <a:ext cx="8825658" cy="5521144"/>
          </a:xfrm>
        </p:spPr>
        <p:txBody>
          <a:bodyPr anchor="t"/>
          <a:lstStyle/>
          <a:p>
            <a:pPr algn="ctr"/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"</a:t>
            </a:r>
            <a:r>
              <a:rPr lang="en-IN" sz="4800" b="1" i="0" dirty="0">
                <a:solidFill>
                  <a:schemeClr val="tx1"/>
                </a:solidFill>
                <a:effectLst/>
                <a:latin typeface="Söhne"/>
              </a:rPr>
              <a:t>Object Detection with Python“</a:t>
            </a:r>
            <a:br>
              <a:rPr lang="en-IN" sz="4800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IN" sz="4000" b="1" i="0" dirty="0">
                <a:solidFill>
                  <a:schemeClr val="tx1"/>
                </a:solidFill>
                <a:effectLst/>
                <a:latin typeface="Söhne"/>
              </a:rPr>
              <a:t>Using  OpenCV &amp; YOLO</a:t>
            </a:r>
            <a:br>
              <a:rPr lang="en-IN" sz="3200" b="1" i="0" dirty="0">
                <a:solidFill>
                  <a:schemeClr val="tx1"/>
                </a:solidFill>
                <a:effectLst/>
                <a:latin typeface="Söhne"/>
              </a:rPr>
            </a:br>
            <a:br>
              <a:rPr lang="en-IN" sz="3200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IN" sz="3200" b="1" i="0" dirty="0">
                <a:solidFill>
                  <a:schemeClr val="tx1"/>
                </a:solidFill>
                <a:effectLst/>
                <a:latin typeface="Söhne"/>
              </a:rPr>
              <a:t>(Step By Step Tutorial)</a:t>
            </a:r>
            <a:br>
              <a:rPr lang="en-IN" sz="3200" b="1" i="0" dirty="0">
                <a:solidFill>
                  <a:schemeClr val="tx1"/>
                </a:solidFill>
                <a:effectLst/>
                <a:latin typeface="Söhne"/>
              </a:rPr>
            </a:br>
            <a:br>
              <a:rPr lang="en-IN" sz="3200" b="1" i="0" dirty="0">
                <a:solidFill>
                  <a:schemeClr val="tx1"/>
                </a:solidFill>
                <a:effectLst/>
                <a:latin typeface="Söhne"/>
              </a:rPr>
            </a:br>
            <a:br>
              <a:rPr lang="en-IN" sz="3200" b="1" i="0" dirty="0">
                <a:solidFill>
                  <a:schemeClr val="tx1"/>
                </a:solidFill>
                <a:effectLst/>
                <a:latin typeface="Söhne"/>
              </a:rPr>
            </a:br>
            <a:br>
              <a:rPr lang="en-IN" sz="3200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IN" sz="4800" b="1" i="0" dirty="0">
                <a:solidFill>
                  <a:schemeClr val="tx1"/>
                </a:solidFill>
                <a:effectLst/>
                <a:latin typeface="Söhne"/>
              </a:rPr>
              <a:t>Pravin Varak</a:t>
            </a:r>
            <a:endParaRPr lang="en-IN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208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FD14-4463-D5FD-EDD3-7F0031E0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7" y="2557085"/>
            <a:ext cx="2849218" cy="1743830"/>
          </a:xfrm>
        </p:spPr>
        <p:txBody>
          <a:bodyPr anchor="ctr"/>
          <a:lstStyle/>
          <a:p>
            <a:pPr algn="ctr"/>
            <a:r>
              <a:rPr lang="en-IN" sz="5400" b="1" dirty="0">
                <a:solidFill>
                  <a:schemeClr val="tx1"/>
                </a:solidFill>
                <a:latin typeface="Söhne"/>
              </a:rPr>
              <a:t>Input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3D773-D35E-2620-315A-920642C8E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644" y="1003950"/>
            <a:ext cx="7726017" cy="570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78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A849-7D00-3399-A642-96445EB7D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91" y="134665"/>
            <a:ext cx="7676252" cy="1256813"/>
          </a:xfrm>
        </p:spPr>
        <p:txBody>
          <a:bodyPr/>
          <a:lstStyle/>
          <a:p>
            <a:r>
              <a:rPr lang="en-IN" sz="3600" b="1" dirty="0">
                <a:solidFill>
                  <a:schemeClr val="tx1"/>
                </a:solidFill>
                <a:latin typeface="Söhne"/>
              </a:rPr>
              <a:t>4. </a:t>
            </a:r>
            <a:r>
              <a:rPr lang="en-IN" sz="3600" b="1" i="0" dirty="0">
                <a:solidFill>
                  <a:schemeClr val="tx1"/>
                </a:solidFill>
                <a:effectLst/>
                <a:latin typeface="Söhne"/>
              </a:rPr>
              <a:t>Code snippet for extracting class IDs, confidences, and bounding boxes</a:t>
            </a:r>
            <a:endParaRPr lang="en-IN" sz="3600" b="1" dirty="0">
              <a:solidFill>
                <a:schemeClr val="tx1"/>
              </a:solidFill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56E2F-FB8A-6A5E-CA61-DDA19B1A2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92" y="2729949"/>
            <a:ext cx="4151174" cy="3816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Söhne"/>
              </a:rPr>
              <a:t># Get class IDs, confidences, and bounding boxes</a:t>
            </a:r>
          </a:p>
          <a:p>
            <a:pPr marL="0" indent="0">
              <a:buNone/>
            </a:pPr>
            <a:endParaRPr lang="en-IN" dirty="0">
              <a:latin typeface="Söhne"/>
            </a:endParaRPr>
          </a:p>
          <a:p>
            <a:pPr marL="0" indent="0">
              <a:buNone/>
            </a:pPr>
            <a:r>
              <a:rPr lang="en-IN" dirty="0" err="1">
                <a:latin typeface="Söhne"/>
              </a:rPr>
              <a:t>class_ids</a:t>
            </a:r>
            <a:r>
              <a:rPr lang="en-IN" dirty="0">
                <a:latin typeface="Söhne"/>
              </a:rPr>
              <a:t> = []</a:t>
            </a:r>
          </a:p>
          <a:p>
            <a:pPr marL="0" indent="0">
              <a:buNone/>
            </a:pPr>
            <a:r>
              <a:rPr lang="en-IN" dirty="0">
                <a:latin typeface="Söhne"/>
              </a:rPr>
              <a:t>confidences = []</a:t>
            </a:r>
          </a:p>
          <a:p>
            <a:pPr marL="0" indent="0">
              <a:buNone/>
            </a:pPr>
            <a:r>
              <a:rPr lang="en-IN" dirty="0">
                <a:latin typeface="Söhne"/>
              </a:rPr>
              <a:t>boxes = []</a:t>
            </a:r>
          </a:p>
          <a:p>
            <a:pPr marL="0" indent="0">
              <a:buNone/>
            </a:pPr>
            <a:endParaRPr lang="en-IN" dirty="0">
              <a:latin typeface="Söhne"/>
            </a:endParaRPr>
          </a:p>
          <a:p>
            <a:pPr marL="0" indent="0">
              <a:buNone/>
            </a:pPr>
            <a:r>
              <a:rPr lang="en-IN" dirty="0">
                <a:latin typeface="Söhne"/>
              </a:rPr>
              <a:t>#Code continues on next slide…..</a:t>
            </a:r>
          </a:p>
          <a:p>
            <a:pPr marL="0" indent="0">
              <a:buNone/>
            </a:pPr>
            <a:r>
              <a:rPr lang="en-IN" sz="1800" dirty="0">
                <a:latin typeface="Söhne"/>
              </a:rPr>
              <a:t>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4396FB-3AFB-A373-2E87-61F59313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486" y="1613452"/>
            <a:ext cx="7513982" cy="514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2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5791-C912-E09A-A747-10DE16BD4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7" y="304800"/>
            <a:ext cx="7646504" cy="64538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dirty="0">
                <a:latin typeface="Söhne"/>
              </a:rPr>
              <a:t>for out in outs:</a:t>
            </a:r>
          </a:p>
          <a:p>
            <a:pPr marL="0" indent="0">
              <a:buNone/>
            </a:pPr>
            <a:r>
              <a:rPr lang="en-IN" sz="1800" dirty="0">
                <a:latin typeface="Söhne"/>
              </a:rPr>
              <a:t>    for detection in out:</a:t>
            </a:r>
          </a:p>
          <a:p>
            <a:pPr marL="0" indent="0">
              <a:buNone/>
            </a:pPr>
            <a:r>
              <a:rPr lang="en-IN" sz="1800" dirty="0">
                <a:latin typeface="Söhne"/>
              </a:rPr>
              <a:t>        scores = detection[5:]</a:t>
            </a:r>
          </a:p>
          <a:p>
            <a:pPr marL="0" indent="0">
              <a:buNone/>
            </a:pPr>
            <a:r>
              <a:rPr lang="en-IN" sz="1800" dirty="0">
                <a:latin typeface="Söhne"/>
              </a:rPr>
              <a:t>        </a:t>
            </a:r>
            <a:r>
              <a:rPr lang="en-IN" sz="1800" dirty="0" err="1">
                <a:latin typeface="Söhne"/>
              </a:rPr>
              <a:t>class_id</a:t>
            </a:r>
            <a:r>
              <a:rPr lang="en-IN" sz="1800" dirty="0">
                <a:latin typeface="Söhne"/>
              </a:rPr>
              <a:t> = </a:t>
            </a:r>
            <a:r>
              <a:rPr lang="en-IN" sz="1800" dirty="0" err="1">
                <a:latin typeface="Söhne"/>
              </a:rPr>
              <a:t>np.argmax</a:t>
            </a:r>
            <a:r>
              <a:rPr lang="en-IN" sz="1800" dirty="0">
                <a:latin typeface="Söhne"/>
              </a:rPr>
              <a:t>(scores)</a:t>
            </a:r>
          </a:p>
          <a:p>
            <a:pPr marL="0" indent="0">
              <a:buNone/>
            </a:pPr>
            <a:r>
              <a:rPr lang="en-IN" sz="1800" dirty="0">
                <a:latin typeface="Söhne"/>
              </a:rPr>
              <a:t>        confidence = scores[</a:t>
            </a:r>
            <a:r>
              <a:rPr lang="en-IN" sz="1800" dirty="0" err="1">
                <a:latin typeface="Söhne"/>
              </a:rPr>
              <a:t>class_id</a:t>
            </a:r>
            <a:r>
              <a:rPr lang="en-IN" sz="1800" dirty="0">
                <a:latin typeface="Söhne"/>
              </a:rPr>
              <a:t>]</a:t>
            </a:r>
          </a:p>
          <a:p>
            <a:pPr marL="0" indent="0">
              <a:buNone/>
            </a:pPr>
            <a:r>
              <a:rPr lang="en-IN" sz="1800" dirty="0">
                <a:latin typeface="Söhne"/>
              </a:rPr>
              <a:t>        if confidence &gt; 0.5:  # Confidence threshold</a:t>
            </a:r>
          </a:p>
          <a:p>
            <a:pPr marL="0" indent="0">
              <a:buNone/>
            </a:pPr>
            <a:r>
              <a:rPr lang="en-IN" sz="1800" dirty="0">
                <a:latin typeface="Söhne"/>
              </a:rPr>
              <a:t>            # Object detected</a:t>
            </a:r>
          </a:p>
          <a:p>
            <a:pPr marL="0" indent="0">
              <a:buNone/>
            </a:pPr>
            <a:r>
              <a:rPr lang="en-IN" sz="1800" dirty="0">
                <a:latin typeface="Söhne"/>
              </a:rPr>
              <a:t>            </a:t>
            </a:r>
            <a:r>
              <a:rPr lang="en-IN" sz="1800" dirty="0" err="1">
                <a:latin typeface="Söhne"/>
              </a:rPr>
              <a:t>center_x</a:t>
            </a:r>
            <a:r>
              <a:rPr lang="en-IN" sz="1800" dirty="0">
                <a:latin typeface="Söhne"/>
              </a:rPr>
              <a:t> = int(detection[0] * width)</a:t>
            </a:r>
          </a:p>
          <a:p>
            <a:pPr marL="0" indent="0">
              <a:buNone/>
            </a:pPr>
            <a:r>
              <a:rPr lang="en-IN" sz="1800" dirty="0">
                <a:latin typeface="Söhne"/>
              </a:rPr>
              <a:t>            </a:t>
            </a:r>
            <a:r>
              <a:rPr lang="en-IN" sz="1800" dirty="0" err="1">
                <a:latin typeface="Söhne"/>
              </a:rPr>
              <a:t>center_y</a:t>
            </a:r>
            <a:r>
              <a:rPr lang="en-IN" sz="1800" dirty="0">
                <a:latin typeface="Söhne"/>
              </a:rPr>
              <a:t> = int(detection[1] * height)</a:t>
            </a:r>
          </a:p>
          <a:p>
            <a:pPr marL="0" indent="0">
              <a:buNone/>
            </a:pPr>
            <a:r>
              <a:rPr lang="en-IN" sz="1800" dirty="0">
                <a:latin typeface="Söhne"/>
              </a:rPr>
              <a:t>            w = int(detection[2] * width)</a:t>
            </a:r>
          </a:p>
          <a:p>
            <a:pPr marL="0" indent="0">
              <a:buNone/>
            </a:pPr>
            <a:r>
              <a:rPr lang="en-IN" sz="1800" dirty="0">
                <a:latin typeface="Söhne"/>
              </a:rPr>
              <a:t>            h = int(detection[3] * height)</a:t>
            </a:r>
          </a:p>
          <a:p>
            <a:pPr marL="0" indent="0">
              <a:buNone/>
            </a:pPr>
            <a:endParaRPr lang="en-IN" sz="1800" dirty="0">
              <a:latin typeface="Söhne"/>
            </a:endParaRPr>
          </a:p>
          <a:p>
            <a:pPr marL="0" indent="0">
              <a:buNone/>
            </a:pPr>
            <a:r>
              <a:rPr lang="en-IN" sz="1800" dirty="0">
                <a:latin typeface="Söhne"/>
              </a:rPr>
              <a:t>            # Rectangle coordinates</a:t>
            </a:r>
          </a:p>
          <a:p>
            <a:pPr marL="0" indent="0">
              <a:buNone/>
            </a:pPr>
            <a:r>
              <a:rPr lang="en-IN" sz="1800" dirty="0">
                <a:latin typeface="Söhne"/>
              </a:rPr>
              <a:t>            x = int(</a:t>
            </a:r>
            <a:r>
              <a:rPr lang="en-IN" sz="1800" dirty="0" err="1">
                <a:latin typeface="Söhne"/>
              </a:rPr>
              <a:t>center_x</a:t>
            </a:r>
            <a:r>
              <a:rPr lang="en-IN" sz="1800" dirty="0">
                <a:latin typeface="Söhne"/>
              </a:rPr>
              <a:t> - w / 2)</a:t>
            </a:r>
          </a:p>
          <a:p>
            <a:pPr marL="0" indent="0">
              <a:buNone/>
            </a:pPr>
            <a:r>
              <a:rPr lang="en-IN" sz="1800" dirty="0">
                <a:latin typeface="Söhne"/>
              </a:rPr>
              <a:t>            y = int(</a:t>
            </a:r>
            <a:r>
              <a:rPr lang="en-IN" sz="1800" dirty="0" err="1">
                <a:latin typeface="Söhne"/>
              </a:rPr>
              <a:t>center_y</a:t>
            </a:r>
            <a:r>
              <a:rPr lang="en-IN" sz="1800" dirty="0">
                <a:latin typeface="Söhne"/>
              </a:rPr>
              <a:t> - h / 2)</a:t>
            </a:r>
          </a:p>
          <a:p>
            <a:pPr marL="0" indent="0">
              <a:buNone/>
            </a:pPr>
            <a:endParaRPr lang="en-IN" sz="1800" dirty="0">
              <a:latin typeface="Söhne"/>
            </a:endParaRPr>
          </a:p>
          <a:p>
            <a:pPr marL="0" indent="0">
              <a:buNone/>
            </a:pPr>
            <a:r>
              <a:rPr lang="en-IN" sz="1800" dirty="0">
                <a:latin typeface="Söhne"/>
              </a:rPr>
              <a:t>            </a:t>
            </a:r>
            <a:r>
              <a:rPr lang="en-IN" sz="1800" dirty="0" err="1">
                <a:latin typeface="Söhne"/>
              </a:rPr>
              <a:t>boxes.append</a:t>
            </a:r>
            <a:r>
              <a:rPr lang="en-IN" sz="1800" dirty="0">
                <a:latin typeface="Söhne"/>
              </a:rPr>
              <a:t>([x, y, w, h])</a:t>
            </a:r>
          </a:p>
          <a:p>
            <a:pPr marL="0" indent="0">
              <a:buNone/>
            </a:pPr>
            <a:r>
              <a:rPr lang="en-IN" sz="1800" dirty="0">
                <a:latin typeface="Söhne"/>
              </a:rPr>
              <a:t>            </a:t>
            </a:r>
            <a:r>
              <a:rPr lang="en-IN" sz="1800" dirty="0" err="1">
                <a:latin typeface="Söhne"/>
              </a:rPr>
              <a:t>confidences.append</a:t>
            </a:r>
            <a:r>
              <a:rPr lang="en-IN" sz="1800" dirty="0">
                <a:latin typeface="Söhne"/>
              </a:rPr>
              <a:t>(float(confidence))</a:t>
            </a:r>
          </a:p>
          <a:p>
            <a:pPr marL="0" indent="0">
              <a:buNone/>
            </a:pPr>
            <a:r>
              <a:rPr lang="en-IN" sz="1800" dirty="0">
                <a:latin typeface="Söhne"/>
              </a:rPr>
              <a:t>            </a:t>
            </a:r>
            <a:r>
              <a:rPr lang="en-IN" sz="1800" dirty="0" err="1">
                <a:latin typeface="Söhne"/>
              </a:rPr>
              <a:t>class_ids.append</a:t>
            </a:r>
            <a:r>
              <a:rPr lang="en-IN" sz="1800" dirty="0">
                <a:latin typeface="Söhne"/>
              </a:rPr>
              <a:t>(</a:t>
            </a:r>
            <a:r>
              <a:rPr lang="en-IN" sz="1800" dirty="0" err="1">
                <a:latin typeface="Söhne"/>
              </a:rPr>
              <a:t>class_id</a:t>
            </a:r>
            <a:r>
              <a:rPr lang="en-IN" sz="1800" dirty="0">
                <a:latin typeface="Söhn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1849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D60D-E978-E94C-62C6-DCFFDA49F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46" y="346701"/>
            <a:ext cx="9404723" cy="912256"/>
          </a:xfrm>
        </p:spPr>
        <p:txBody>
          <a:bodyPr/>
          <a:lstStyle/>
          <a:p>
            <a:r>
              <a:rPr lang="en-IN" sz="3600" b="1" dirty="0">
                <a:solidFill>
                  <a:schemeClr val="tx1"/>
                </a:solidFill>
                <a:latin typeface="Söhne"/>
              </a:rPr>
              <a:t>5. </a:t>
            </a:r>
            <a:r>
              <a:rPr lang="fr-FR" sz="3600" b="1" i="0" dirty="0">
                <a:solidFill>
                  <a:schemeClr val="tx1"/>
                </a:solidFill>
                <a:effectLst/>
                <a:latin typeface="Söhne"/>
              </a:rPr>
              <a:t>Code snippet for non-maximum supp</a:t>
            </a:r>
            <a:r>
              <a:rPr lang="fr-FR" sz="3600" b="0" i="0" dirty="0">
                <a:solidFill>
                  <a:schemeClr val="tx1"/>
                </a:solidFill>
                <a:effectLst/>
                <a:latin typeface="Söhne"/>
              </a:rPr>
              <a:t>ression</a:t>
            </a:r>
            <a:endParaRPr lang="en-IN" sz="3600" dirty="0">
              <a:solidFill>
                <a:schemeClr val="tx1"/>
              </a:solidFill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093BE-2025-1221-39C1-0BF8DA209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46" y="2198693"/>
            <a:ext cx="8946541" cy="2240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Söhne"/>
              </a:rPr>
              <a:t>indexes = cv2.dnn.NMSBoxes(boxes, confidences, 0.5, 0.4)</a:t>
            </a:r>
          </a:p>
          <a:p>
            <a:pPr marL="0" indent="0">
              <a:buNone/>
            </a:pPr>
            <a:endParaRPr lang="en-IN" sz="2400" dirty="0">
              <a:latin typeface="Söhne"/>
            </a:endParaRPr>
          </a:p>
          <a:p>
            <a:pPr marL="0" indent="0">
              <a:buNone/>
            </a:pPr>
            <a:r>
              <a:rPr lang="en-IN" sz="2400" dirty="0">
                <a:latin typeface="Söhne"/>
              </a:rPr>
              <a:t>"""Non-Maximum Suppression (cv2.dnn.NMSBoxes()) is applied to eliminate overlapping bounding boxes, keeping only the most confident ones."""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A7DC8-3014-E3AE-F614-56215F6BF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79" y="4569807"/>
            <a:ext cx="7752521" cy="202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6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AC4F-2762-7064-0643-7442E2AED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29" y="159026"/>
            <a:ext cx="6828115" cy="1113183"/>
          </a:xfrm>
        </p:spPr>
        <p:txBody>
          <a:bodyPr anchor="ctr"/>
          <a:lstStyle/>
          <a:p>
            <a:r>
              <a:rPr lang="en-IN" b="1" dirty="0">
                <a:solidFill>
                  <a:schemeClr val="tx1"/>
                </a:solidFill>
                <a:latin typeface="Söhne"/>
              </a:rPr>
              <a:t>6. </a:t>
            </a: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Code snippet for Font Style</a:t>
            </a:r>
            <a:endParaRPr lang="en-IN" b="1" dirty="0">
              <a:solidFill>
                <a:schemeClr val="tx1"/>
              </a:solidFill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5A3F1-21DC-0433-78A9-D01EE28B7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29" y="2060129"/>
            <a:ext cx="5562531" cy="3009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Söhne"/>
              </a:rPr>
              <a:t># Choose font style</a:t>
            </a:r>
          </a:p>
          <a:p>
            <a:pPr marL="0" indent="0">
              <a:buNone/>
            </a:pPr>
            <a:endParaRPr lang="en-IN" sz="1800" dirty="0">
              <a:latin typeface="Söhne"/>
            </a:endParaRPr>
          </a:p>
          <a:p>
            <a:pPr marL="0" indent="0">
              <a:buNone/>
            </a:pPr>
            <a:r>
              <a:rPr lang="en-IN" sz="1800" dirty="0">
                <a:latin typeface="Söhne"/>
              </a:rPr>
              <a:t>font = cv2.FONT_HERSHEY_PLAIN</a:t>
            </a:r>
          </a:p>
          <a:p>
            <a:pPr marL="0" indent="0">
              <a:buNone/>
            </a:pPr>
            <a:r>
              <a:rPr lang="en-IN" sz="1800" dirty="0" err="1">
                <a:latin typeface="Söhne"/>
              </a:rPr>
              <a:t>colors</a:t>
            </a:r>
            <a:r>
              <a:rPr lang="en-IN" sz="1800" dirty="0">
                <a:latin typeface="Söhne"/>
              </a:rPr>
              <a:t> = </a:t>
            </a:r>
            <a:r>
              <a:rPr lang="en-IN" sz="1800" dirty="0" err="1">
                <a:latin typeface="Söhne"/>
              </a:rPr>
              <a:t>np.random.uniform</a:t>
            </a:r>
            <a:r>
              <a:rPr lang="en-IN" sz="1800" dirty="0">
                <a:latin typeface="Söhne"/>
              </a:rPr>
              <a:t>(0, 255, size=(</a:t>
            </a:r>
            <a:r>
              <a:rPr lang="en-IN" sz="1800" dirty="0" err="1">
                <a:latin typeface="Söhne"/>
              </a:rPr>
              <a:t>len</a:t>
            </a:r>
            <a:r>
              <a:rPr lang="en-IN" sz="1800" dirty="0">
                <a:latin typeface="Söhne"/>
              </a:rPr>
              <a:t>(classes), 3))</a:t>
            </a:r>
          </a:p>
          <a:p>
            <a:pPr marL="0" indent="0">
              <a:buNone/>
            </a:pPr>
            <a:endParaRPr lang="en-IN" sz="1800" dirty="0">
              <a:latin typeface="Söhne"/>
            </a:endParaRPr>
          </a:p>
          <a:p>
            <a:pPr marL="0" indent="0">
              <a:buNone/>
            </a:pPr>
            <a:r>
              <a:rPr lang="en-IN" sz="1800" dirty="0">
                <a:latin typeface="Söhne"/>
              </a:rPr>
              <a:t>"""Here, a font style is chosen for the labels, and random colours are generated for each class."""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FE29C-DD0B-615F-0301-EDBDBF50F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453" y="4601492"/>
            <a:ext cx="6202018" cy="202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8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DDD3-D9B5-E5B4-09DC-AE3E9F53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736428" cy="1400530"/>
          </a:xfrm>
        </p:spPr>
        <p:txBody>
          <a:bodyPr anchor="ctr"/>
          <a:lstStyle/>
          <a:p>
            <a:r>
              <a:rPr lang="en-IN" sz="3600" b="1" dirty="0">
                <a:solidFill>
                  <a:schemeClr val="tx1"/>
                </a:solidFill>
                <a:latin typeface="Söhne"/>
              </a:rPr>
              <a:t>7. </a:t>
            </a:r>
            <a:r>
              <a:rPr lang="en-IN" sz="3600" b="1" i="0" dirty="0">
                <a:solidFill>
                  <a:schemeClr val="tx1"/>
                </a:solidFill>
                <a:effectLst/>
                <a:latin typeface="Söhne"/>
              </a:rPr>
              <a:t>Code snippet for</a:t>
            </a:r>
            <a:r>
              <a:rPr lang="en-IN" sz="3600" b="1" dirty="0">
                <a:solidFill>
                  <a:schemeClr val="tx1"/>
                </a:solidFill>
                <a:latin typeface="Söhne"/>
              </a:rPr>
              <a:t> To Draw bounding 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B36CA-4126-BDEB-9B5D-E2F774F6A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60" y="3099841"/>
            <a:ext cx="7470845" cy="3459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Söhne"/>
              </a:rPr>
              <a:t>if </a:t>
            </a:r>
            <a:r>
              <a:rPr lang="en-IN" sz="1800" dirty="0" err="1">
                <a:latin typeface="Söhne"/>
              </a:rPr>
              <a:t>len</a:t>
            </a:r>
            <a:r>
              <a:rPr lang="en-IN" sz="1800" dirty="0">
                <a:latin typeface="Söhne"/>
              </a:rPr>
              <a:t>(indexes) &gt; 0:</a:t>
            </a:r>
          </a:p>
          <a:p>
            <a:pPr marL="0" indent="0">
              <a:buNone/>
            </a:pPr>
            <a:r>
              <a:rPr lang="en-IN" sz="1800" dirty="0">
                <a:latin typeface="Söhne"/>
              </a:rPr>
              <a:t>    for </a:t>
            </a:r>
            <a:r>
              <a:rPr lang="en-IN" sz="1800" dirty="0" err="1">
                <a:latin typeface="Söhne"/>
              </a:rPr>
              <a:t>i</a:t>
            </a:r>
            <a:r>
              <a:rPr lang="en-IN" sz="1800" dirty="0">
                <a:latin typeface="Söhne"/>
              </a:rPr>
              <a:t> in </a:t>
            </a:r>
            <a:r>
              <a:rPr lang="en-IN" sz="1800" dirty="0" err="1">
                <a:latin typeface="Söhne"/>
              </a:rPr>
              <a:t>indexes.flatten</a:t>
            </a:r>
            <a:r>
              <a:rPr lang="en-IN" sz="1800" dirty="0">
                <a:latin typeface="Söhne"/>
              </a:rPr>
              <a:t>():</a:t>
            </a:r>
          </a:p>
          <a:p>
            <a:pPr marL="0" indent="0">
              <a:buNone/>
            </a:pPr>
            <a:r>
              <a:rPr lang="en-IN" sz="1800" dirty="0">
                <a:latin typeface="Söhne"/>
              </a:rPr>
              <a:t>        x, y, w, h = boxes[</a:t>
            </a:r>
            <a:r>
              <a:rPr lang="en-IN" sz="1800" dirty="0" err="1">
                <a:latin typeface="Söhne"/>
              </a:rPr>
              <a:t>i</a:t>
            </a:r>
            <a:r>
              <a:rPr lang="en-IN" sz="1800" dirty="0">
                <a:latin typeface="Söhne"/>
              </a:rPr>
              <a:t>]</a:t>
            </a:r>
          </a:p>
          <a:p>
            <a:pPr marL="0" indent="0">
              <a:buNone/>
            </a:pPr>
            <a:r>
              <a:rPr lang="en-IN" sz="1800" dirty="0">
                <a:latin typeface="Söhne"/>
              </a:rPr>
              <a:t>        label = str(classes[</a:t>
            </a:r>
            <a:r>
              <a:rPr lang="en-IN" sz="1800" dirty="0" err="1">
                <a:latin typeface="Söhne"/>
              </a:rPr>
              <a:t>class_ids</a:t>
            </a:r>
            <a:r>
              <a:rPr lang="en-IN" sz="1800" dirty="0">
                <a:latin typeface="Söhne"/>
              </a:rPr>
              <a:t>[</a:t>
            </a:r>
            <a:r>
              <a:rPr lang="en-IN" sz="1800" dirty="0" err="1">
                <a:latin typeface="Söhne"/>
              </a:rPr>
              <a:t>i</a:t>
            </a:r>
            <a:r>
              <a:rPr lang="en-IN" sz="1800" dirty="0">
                <a:latin typeface="Söhne"/>
              </a:rPr>
              <a:t>]])</a:t>
            </a:r>
          </a:p>
          <a:p>
            <a:pPr marL="0" indent="0">
              <a:buNone/>
            </a:pPr>
            <a:r>
              <a:rPr lang="en-IN" sz="1800" dirty="0">
                <a:latin typeface="Söhne"/>
              </a:rPr>
              <a:t>        confidence = confidences[</a:t>
            </a:r>
            <a:r>
              <a:rPr lang="en-IN" sz="1800" dirty="0" err="1">
                <a:latin typeface="Söhne"/>
              </a:rPr>
              <a:t>i</a:t>
            </a:r>
            <a:r>
              <a:rPr lang="en-IN" sz="1800" dirty="0">
                <a:latin typeface="Söhne"/>
              </a:rPr>
              <a:t>]</a:t>
            </a:r>
          </a:p>
          <a:p>
            <a:pPr marL="0" indent="0">
              <a:buNone/>
            </a:pPr>
            <a:r>
              <a:rPr lang="en-IN" sz="1800" dirty="0">
                <a:latin typeface="Söhne"/>
              </a:rPr>
              <a:t>        </a:t>
            </a:r>
            <a:r>
              <a:rPr lang="en-IN" sz="1800" dirty="0" err="1">
                <a:latin typeface="Söhne"/>
              </a:rPr>
              <a:t>color</a:t>
            </a:r>
            <a:r>
              <a:rPr lang="en-IN" sz="1800" dirty="0">
                <a:latin typeface="Söhne"/>
              </a:rPr>
              <a:t> = </a:t>
            </a:r>
            <a:r>
              <a:rPr lang="en-IN" sz="1800" dirty="0" err="1">
                <a:latin typeface="Söhne"/>
              </a:rPr>
              <a:t>colors</a:t>
            </a:r>
            <a:r>
              <a:rPr lang="en-IN" sz="1800" dirty="0">
                <a:latin typeface="Söhne"/>
              </a:rPr>
              <a:t>[</a:t>
            </a:r>
            <a:r>
              <a:rPr lang="en-IN" sz="1800" dirty="0" err="1">
                <a:latin typeface="Söhne"/>
              </a:rPr>
              <a:t>class_ids</a:t>
            </a:r>
            <a:r>
              <a:rPr lang="en-IN" sz="1800" dirty="0">
                <a:latin typeface="Söhne"/>
              </a:rPr>
              <a:t>[</a:t>
            </a:r>
            <a:r>
              <a:rPr lang="en-IN" sz="1800" dirty="0" err="1">
                <a:latin typeface="Söhne"/>
              </a:rPr>
              <a:t>i</a:t>
            </a:r>
            <a:r>
              <a:rPr lang="en-IN" sz="1800" dirty="0">
                <a:latin typeface="Söhne"/>
              </a:rPr>
              <a:t>]]</a:t>
            </a:r>
          </a:p>
          <a:p>
            <a:pPr marL="0" indent="0">
              <a:buNone/>
            </a:pPr>
            <a:r>
              <a:rPr lang="en-IN" sz="1800" dirty="0">
                <a:latin typeface="Söhne"/>
              </a:rPr>
              <a:t>        cv2.rectangle(image, (x, y), (x + w, y + h), </a:t>
            </a:r>
            <a:r>
              <a:rPr lang="en-IN" sz="1800" dirty="0" err="1">
                <a:latin typeface="Söhne"/>
              </a:rPr>
              <a:t>color</a:t>
            </a:r>
            <a:r>
              <a:rPr lang="en-IN" sz="1800" dirty="0">
                <a:latin typeface="Söhne"/>
              </a:rPr>
              <a:t>, 2)</a:t>
            </a:r>
          </a:p>
          <a:p>
            <a:pPr marL="0" indent="0">
              <a:buNone/>
            </a:pPr>
            <a:r>
              <a:rPr lang="en-IN" sz="1800" dirty="0">
                <a:latin typeface="Söhne"/>
              </a:rPr>
              <a:t>        cv2.putText(image, f"{label} {confidence:.2f}", (x, y + 30), font, 1, </a:t>
            </a:r>
            <a:r>
              <a:rPr lang="en-IN" sz="1800" dirty="0" err="1">
                <a:latin typeface="Söhne"/>
              </a:rPr>
              <a:t>color</a:t>
            </a:r>
            <a:r>
              <a:rPr lang="en-IN" sz="1800" dirty="0">
                <a:latin typeface="Söhne"/>
              </a:rPr>
              <a:t>, 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29AFA-0EBD-3324-2311-19C87F1A2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052" y="2048762"/>
            <a:ext cx="6620288" cy="322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51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5495-E278-B639-0E38-1E50340E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7" y="0"/>
            <a:ext cx="7762392" cy="1391478"/>
          </a:xfrm>
        </p:spPr>
        <p:txBody>
          <a:bodyPr anchor="ctr"/>
          <a:lstStyle/>
          <a:p>
            <a:r>
              <a:rPr lang="en-IN" sz="3600" b="1" dirty="0">
                <a:solidFill>
                  <a:schemeClr val="tx1"/>
                </a:solidFill>
                <a:latin typeface="Söhne"/>
              </a:rPr>
              <a:t>8. </a:t>
            </a:r>
            <a:r>
              <a:rPr lang="en-IN" sz="3600" b="1" i="0" dirty="0">
                <a:solidFill>
                  <a:schemeClr val="tx1"/>
                </a:solidFill>
                <a:effectLst/>
                <a:latin typeface="Söhne"/>
              </a:rPr>
              <a:t>Code snippet for displaying the result</a:t>
            </a:r>
            <a:endParaRPr lang="en-IN" sz="3600" b="1" dirty="0">
              <a:solidFill>
                <a:schemeClr val="tx1"/>
              </a:solidFill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D4575-4A08-9973-3959-FC4004F02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95" y="2478157"/>
            <a:ext cx="3906010" cy="3168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latin typeface="Söhne"/>
              </a:rPr>
              <a:t># Display the result</a:t>
            </a:r>
          </a:p>
          <a:p>
            <a:pPr marL="0" indent="0">
              <a:buNone/>
            </a:pPr>
            <a:endParaRPr lang="en-IN" dirty="0">
              <a:latin typeface="Söhne"/>
            </a:endParaRPr>
          </a:p>
          <a:p>
            <a:pPr marL="0" indent="0">
              <a:buNone/>
            </a:pPr>
            <a:r>
              <a:rPr lang="en-IN" dirty="0">
                <a:latin typeface="Söhne"/>
              </a:rPr>
              <a:t>cv2.imshow("Object Detection", image)</a:t>
            </a:r>
          </a:p>
          <a:p>
            <a:pPr marL="0" indent="0">
              <a:buNone/>
            </a:pPr>
            <a:r>
              <a:rPr lang="en-IN" dirty="0">
                <a:latin typeface="Söhne"/>
              </a:rPr>
              <a:t>cv2.waitKey(0)</a:t>
            </a:r>
          </a:p>
          <a:p>
            <a:pPr marL="0" indent="0">
              <a:buNone/>
            </a:pPr>
            <a:r>
              <a:rPr lang="en-IN" dirty="0">
                <a:latin typeface="Söhne"/>
              </a:rPr>
              <a:t>cv2.destroyAllWindows()</a:t>
            </a:r>
          </a:p>
          <a:p>
            <a:pPr marL="0" indent="0">
              <a:buNone/>
            </a:pPr>
            <a:endParaRPr lang="en-IN" dirty="0">
              <a:latin typeface="Söhne"/>
            </a:endParaRPr>
          </a:p>
          <a:p>
            <a:pPr marL="0" indent="0">
              <a:buNone/>
            </a:pPr>
            <a:r>
              <a:rPr lang="en-IN" dirty="0" err="1">
                <a:latin typeface="Söhne"/>
              </a:rPr>
              <a:t>plt.imshow</a:t>
            </a:r>
            <a:r>
              <a:rPr lang="en-IN" dirty="0">
                <a:latin typeface="Söhne"/>
              </a:rPr>
              <a:t>(image)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CE58C-C591-4308-22C8-2849170A5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843" y="2478157"/>
            <a:ext cx="5178218" cy="349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14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DF56-A053-410F-B5E7-484CA7ED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6" y="1073426"/>
            <a:ext cx="3578087" cy="5300869"/>
          </a:xfrm>
        </p:spPr>
        <p:txBody>
          <a:bodyPr anchor="ctr"/>
          <a:lstStyle/>
          <a:p>
            <a:r>
              <a:rPr lang="en-IN" b="1" dirty="0">
                <a:solidFill>
                  <a:schemeClr val="tx1"/>
                </a:solidFill>
                <a:latin typeface="Söhne"/>
              </a:rPr>
              <a:t>Output Image:</a:t>
            </a:r>
            <a:br>
              <a:rPr lang="en-IN" b="1" dirty="0">
                <a:solidFill>
                  <a:schemeClr val="tx1"/>
                </a:solidFill>
                <a:latin typeface="Söhne"/>
              </a:rPr>
            </a:br>
            <a:br>
              <a:rPr lang="en-IN" b="1" dirty="0">
                <a:solidFill>
                  <a:schemeClr val="tx1"/>
                </a:solidFill>
                <a:latin typeface="Söhne"/>
              </a:rPr>
            </a:br>
            <a:br>
              <a:rPr lang="en-IN" b="1" dirty="0">
                <a:solidFill>
                  <a:schemeClr val="tx1"/>
                </a:solidFill>
                <a:latin typeface="Söhne"/>
              </a:rPr>
            </a:br>
            <a:r>
              <a:rPr lang="en-IN" sz="2000" b="1" dirty="0">
                <a:solidFill>
                  <a:schemeClr val="tx1"/>
                </a:solidFill>
                <a:latin typeface="Söhne"/>
              </a:rPr>
              <a:t>We can see the boxes around horses with labels in top left corners. </a:t>
            </a:r>
            <a:endParaRPr lang="en-IN" b="1" dirty="0">
              <a:solidFill>
                <a:schemeClr val="tx1"/>
              </a:solidFill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479C9-25A4-AEC0-8F7B-B3B2B93B5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954157"/>
            <a:ext cx="8229600" cy="590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98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63A2-5ACA-2235-58DA-829DB646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660" y="443948"/>
            <a:ext cx="6798365" cy="1400530"/>
          </a:xfrm>
        </p:spPr>
        <p:txBody>
          <a:bodyPr anchor="ctr"/>
          <a:lstStyle/>
          <a:p>
            <a:r>
              <a:rPr lang="en-IN" sz="4000" b="1" dirty="0">
                <a:solidFill>
                  <a:schemeClr val="tx1"/>
                </a:solidFill>
                <a:latin typeface="Söhne"/>
              </a:rPr>
              <a:t>Model Adjustment to D</a:t>
            </a:r>
            <a:r>
              <a:rPr lang="en-IN" sz="4000" b="1" i="0" dirty="0">
                <a:solidFill>
                  <a:schemeClr val="tx1"/>
                </a:solidFill>
                <a:effectLst/>
                <a:latin typeface="Söhne"/>
              </a:rPr>
              <a:t>ifferent </a:t>
            </a:r>
            <a:r>
              <a:rPr lang="en-IN" sz="4000" b="1" dirty="0">
                <a:solidFill>
                  <a:schemeClr val="tx1"/>
                </a:solidFill>
                <a:latin typeface="Söhne"/>
              </a:rPr>
              <a:t>O</a:t>
            </a:r>
            <a:r>
              <a:rPr lang="en-IN" sz="4000" b="1" i="0" dirty="0">
                <a:solidFill>
                  <a:schemeClr val="tx1"/>
                </a:solidFill>
                <a:effectLst/>
                <a:latin typeface="Söhne"/>
              </a:rPr>
              <a:t>bjects, Images or Videos</a:t>
            </a:r>
            <a:endParaRPr lang="en-IN" sz="4000" b="1" dirty="0">
              <a:solidFill>
                <a:schemeClr val="tx1"/>
              </a:solidFill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4A77E-C03C-947B-6A40-E9C0E8929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39" y="2813078"/>
            <a:ext cx="10800521" cy="35792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latin typeface="Söhne"/>
              </a:rPr>
              <a:t>This pre-trained model will have to be adjusted to different objects, images or videos </a:t>
            </a:r>
            <a:r>
              <a:rPr lang="en-IN" sz="1800" b="0" i="0" dirty="0">
                <a:effectLst/>
                <a:latin typeface="Söhne"/>
              </a:rPr>
              <a:t>to recognize specific classes relevant to particular use case.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b="0" i="0" dirty="0">
                <a:effectLst/>
                <a:latin typeface="Söhne"/>
              </a:rPr>
              <a:t>Annotate the image or video with bounding boxes around the objects of interest and label each bounding box with the corresponding class.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b="0" i="0" dirty="0">
                <a:effectLst/>
                <a:latin typeface="Söhne"/>
              </a:rPr>
              <a:t>Open the YOLO configuration file (e.g., "yolov3.cfg") and modify the ‘classes’ parameter in the ‘[net]’ section to match the number of classes in our custom dataset.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b="0" i="0" dirty="0">
                <a:effectLst/>
                <a:latin typeface="Söhne"/>
              </a:rPr>
              <a:t>Optionally, update the ‘anchors’ parameter based on the aspect ratios of objects in our dataset</a:t>
            </a:r>
            <a:r>
              <a:rPr lang="en-IN" sz="1800" dirty="0">
                <a:latin typeface="Söhne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b="0" i="0" dirty="0">
                <a:effectLst/>
                <a:latin typeface="Söhne"/>
              </a:rPr>
              <a:t>We also might need to update our class labels file.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latin typeface="Söhne"/>
              </a:rPr>
              <a:t>We can also fine tune our model if we have large &amp; diverse data set.</a:t>
            </a:r>
          </a:p>
          <a:p>
            <a:pPr marL="0" indent="0">
              <a:buNone/>
            </a:pPr>
            <a:endParaRPr lang="en-IN" sz="1800" b="0" i="0" dirty="0"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8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9939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4CED-4E1C-D4E3-5081-6C3BA3ED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sz="8800" b="1" dirty="0">
                <a:solidFill>
                  <a:schemeClr val="tx1"/>
                </a:solidFill>
                <a:latin typeface="Söhne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349-4252-622F-7200-764957BF7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103" y="3073336"/>
            <a:ext cx="8946541" cy="2174525"/>
          </a:xfrm>
        </p:spPr>
        <p:txBody>
          <a:bodyPr/>
          <a:lstStyle/>
          <a:p>
            <a:pPr marL="0" indent="0">
              <a:buNone/>
            </a:pPr>
            <a:r>
              <a:rPr lang="en-IN" sz="3600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This script reads an image, detects objects using the YOLO model, and displays the result with bounding boxes and labels.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80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5B3A-DA6F-3617-8FA9-D97732D7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384312"/>
            <a:ext cx="10376452" cy="1908313"/>
          </a:xfrm>
        </p:spPr>
        <p:txBody>
          <a:bodyPr anchor="ctr"/>
          <a:lstStyle/>
          <a:p>
            <a:pPr algn="ctr"/>
            <a:r>
              <a:rPr lang="en-IN" sz="4800" b="1" i="0" dirty="0">
                <a:solidFill>
                  <a:schemeClr val="tx1"/>
                </a:solidFill>
                <a:effectLst/>
                <a:latin typeface="Söhne"/>
              </a:rPr>
              <a:t>Introduction to Object Detection</a:t>
            </a:r>
            <a:endParaRPr lang="en-IN" sz="4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8A04E-D26F-CA29-CE77-9A2926ABF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04" y="3429000"/>
            <a:ext cx="9992139" cy="2227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“Object detection is a computer vision technique used to identify and locate objects within images or videos. It involves two primary tasks: localizing objects within an image (drawing bounding boxes around them) and classifying the type of objects present.”</a:t>
            </a:r>
          </a:p>
        </p:txBody>
      </p:sp>
    </p:spTree>
    <p:extLst>
      <p:ext uri="{BB962C8B-B14F-4D97-AF65-F5344CB8AC3E}">
        <p14:creationId xmlns:p14="http://schemas.microsoft.com/office/powerpoint/2010/main" val="2307423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9D27-7920-0418-1F33-266572E5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72" y="558735"/>
            <a:ext cx="9404723" cy="1400530"/>
          </a:xfrm>
        </p:spPr>
        <p:txBody>
          <a:bodyPr anchor="ctr"/>
          <a:lstStyle/>
          <a:p>
            <a:pPr algn="ctr"/>
            <a:r>
              <a:rPr lang="en-IN" sz="7200" dirty="0">
                <a:solidFill>
                  <a:schemeClr val="tx1"/>
                </a:solidFill>
                <a:latin typeface="Söhne"/>
              </a:rPr>
              <a:t>P</a:t>
            </a:r>
            <a:r>
              <a:rPr lang="en-IN" sz="7200" b="0" i="0" dirty="0">
                <a:solidFill>
                  <a:schemeClr val="tx1"/>
                </a:solidFill>
                <a:effectLst/>
                <a:latin typeface="Söhne"/>
              </a:rPr>
              <a:t>otential </a:t>
            </a:r>
            <a:r>
              <a:rPr lang="en-IN" sz="7200" dirty="0">
                <a:solidFill>
                  <a:schemeClr val="tx1"/>
                </a:solidFill>
                <a:latin typeface="Söhne"/>
              </a:rPr>
              <a:t>N</a:t>
            </a:r>
            <a:r>
              <a:rPr lang="en-IN" sz="7200" b="0" i="0" dirty="0">
                <a:solidFill>
                  <a:schemeClr val="tx1"/>
                </a:solidFill>
                <a:effectLst/>
                <a:latin typeface="Söhne"/>
              </a:rPr>
              <a:t>ext </a:t>
            </a:r>
            <a:r>
              <a:rPr lang="en-IN" sz="7200" dirty="0">
                <a:solidFill>
                  <a:schemeClr val="tx1"/>
                </a:solidFill>
                <a:latin typeface="Söhne"/>
              </a:rPr>
              <a:t>S</a:t>
            </a:r>
            <a:r>
              <a:rPr lang="en-IN" sz="7200" b="0" i="0" dirty="0">
                <a:solidFill>
                  <a:schemeClr val="tx1"/>
                </a:solidFill>
                <a:effectLst/>
                <a:latin typeface="Söhne"/>
              </a:rPr>
              <a:t>teps</a:t>
            </a:r>
            <a:endParaRPr lang="en-IN" sz="7200" dirty="0">
              <a:solidFill>
                <a:schemeClr val="tx1"/>
              </a:solidFill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58927-217F-31E3-6BA9-033242E36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330" y="3166102"/>
            <a:ext cx="9577940" cy="2333550"/>
          </a:xfrm>
        </p:spPr>
        <p:txBody>
          <a:bodyPr/>
          <a:lstStyle/>
          <a:p>
            <a:pPr marL="0" indent="0">
              <a:buNone/>
            </a:pPr>
            <a:r>
              <a:rPr lang="en-IN" sz="4000" dirty="0">
                <a:latin typeface="Söhne"/>
              </a:rPr>
              <a:t>This model with slight modification can be used for various other images, video inputs &amp; real time web cam detection.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377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92F6-1F1E-B93D-6CF3-C2B05D16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991" y="172278"/>
            <a:ext cx="8468139" cy="1073426"/>
          </a:xfrm>
        </p:spPr>
        <p:txBody>
          <a:bodyPr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Noto Sans" panose="020B0502040204020203" pitchFamily="34" charset="0"/>
              </a:rPr>
              <a:t>O</a:t>
            </a:r>
            <a:r>
              <a:rPr lang="en-IN" b="1" i="0" dirty="0">
                <a:solidFill>
                  <a:schemeClr val="tx1"/>
                </a:solidFill>
                <a:effectLst/>
                <a:latin typeface="Noto Sans" panose="020B0502040204020203" pitchFamily="34" charset="0"/>
              </a:rPr>
              <a:t>bject </a:t>
            </a:r>
            <a:r>
              <a:rPr lang="en-IN" b="1" dirty="0">
                <a:solidFill>
                  <a:schemeClr val="tx1"/>
                </a:solidFill>
                <a:latin typeface="Noto Sans" panose="020B0502040204020203" pitchFamily="34" charset="0"/>
              </a:rPr>
              <a:t>D</a:t>
            </a:r>
            <a:r>
              <a:rPr lang="en-IN" b="1" i="0" dirty="0">
                <a:solidFill>
                  <a:schemeClr val="tx1"/>
                </a:solidFill>
                <a:effectLst/>
                <a:latin typeface="Noto Sans" panose="020B0502040204020203" pitchFamily="34" charset="0"/>
              </a:rPr>
              <a:t>etection Applications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B0406-BB6F-E7E4-8D48-6F8ED4589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21" y="1831226"/>
            <a:ext cx="11622157" cy="502677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b="1" dirty="0"/>
              <a:t>Autonomous Vehicles</a:t>
            </a:r>
            <a:r>
              <a:rPr lang="en-IN" dirty="0"/>
              <a:t>: </a:t>
            </a:r>
            <a:r>
              <a:rPr lang="en-IN" sz="1600" dirty="0"/>
              <a:t>Object detection is crucial for vehicles to recognize pedestrians, other vehicles, traffic signs, and obstacles on the road for safe navigation</a:t>
            </a:r>
            <a:r>
              <a:rPr lang="en-IN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Surveillance and Security</a:t>
            </a:r>
            <a:r>
              <a:rPr lang="en-IN" dirty="0"/>
              <a:t>: </a:t>
            </a:r>
            <a:r>
              <a:rPr lang="en-IN" sz="1600" dirty="0"/>
              <a:t>Identifying people, intruders, or suspicious activities in surveillance footage helps enhance security.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Retail</a:t>
            </a:r>
            <a:r>
              <a:rPr lang="en-IN" sz="1600" dirty="0"/>
              <a:t>: Retailers use object detection for inventory management, tracking products on shelves, and analysing customer behaviour in stores.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Medical Imaging</a:t>
            </a:r>
            <a:r>
              <a:rPr lang="en-IN" sz="1600" dirty="0"/>
              <a:t>: Object detection assists in analysing medical images, locating anomalies, tumours, or other medical conditions.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Augmented Reality</a:t>
            </a:r>
            <a:r>
              <a:rPr lang="en-IN" sz="1600" dirty="0"/>
              <a:t>: Recognizing and tracking objects in real-time facilitates AR applications, enhancing user experiences.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Industrial Automation</a:t>
            </a:r>
            <a:r>
              <a:rPr lang="en-IN" sz="1600" dirty="0"/>
              <a:t>: Object detection is used in quality control, robotics, and monitoring production lines.</a:t>
            </a:r>
          </a:p>
          <a:p>
            <a:pPr marL="0" indent="0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dirty="0">
                <a:latin typeface="Söhne"/>
              </a:rPr>
              <a:t>"Object detection continues to evolve, with ongoing research focusing on improving accuracy, speed, and applicability across various domains."</a:t>
            </a:r>
          </a:p>
        </p:txBody>
      </p:sp>
    </p:spTree>
    <p:extLst>
      <p:ext uri="{BB962C8B-B14F-4D97-AF65-F5344CB8AC3E}">
        <p14:creationId xmlns:p14="http://schemas.microsoft.com/office/powerpoint/2010/main" val="315606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E87A-350F-6FBA-3335-93994529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199" y="1119808"/>
            <a:ext cx="9404723" cy="1400530"/>
          </a:xfrm>
        </p:spPr>
        <p:txBody>
          <a:bodyPr anchor="ctr"/>
          <a:lstStyle/>
          <a:p>
            <a:pPr algn="ctr"/>
            <a:r>
              <a:rPr lang="en-IN" sz="5400" b="0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IN" sz="5400" b="1" i="0" dirty="0">
                <a:solidFill>
                  <a:schemeClr val="tx1"/>
                </a:solidFill>
                <a:effectLst/>
                <a:latin typeface="Noto Sans" panose="020B0502040504020204" pitchFamily="34" charset="0"/>
              </a:rPr>
              <a:t>List of Prerequisites</a:t>
            </a:r>
            <a:endParaRPr lang="en-IN" sz="5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8FC6-28EE-B3F8-4F5D-9265CBDD8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308" y="3899897"/>
            <a:ext cx="10757384" cy="220935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effectLst/>
                <a:latin typeface="Söhne"/>
              </a:rPr>
              <a:t>Python basics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effectLst/>
                <a:latin typeface="Söhne"/>
              </a:rPr>
              <a:t>Required libraries (OpenCV, NumPy, </a:t>
            </a:r>
            <a:r>
              <a:rPr lang="en-IN" sz="3200" b="0" i="0" dirty="0" err="1">
                <a:effectLst/>
                <a:latin typeface="Söhne"/>
              </a:rPr>
              <a:t>MatPlotlib.Pyplot</a:t>
            </a:r>
            <a:r>
              <a:rPr lang="en-IN" sz="3200" b="0" i="0" dirty="0"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effectLst/>
                <a:latin typeface="Söhne"/>
              </a:rPr>
              <a:t>Installation commands (pip install </a:t>
            </a:r>
            <a:r>
              <a:rPr lang="en-IN" sz="3200" b="0" i="0" dirty="0" err="1">
                <a:effectLst/>
                <a:latin typeface="Söhne"/>
              </a:rPr>
              <a:t>opencv</a:t>
            </a:r>
            <a:r>
              <a:rPr lang="en-IN" sz="3200" b="0" i="0" dirty="0">
                <a:effectLst/>
                <a:latin typeface="Söhne"/>
              </a:rPr>
              <a:t>-python </a:t>
            </a:r>
            <a:r>
              <a:rPr lang="en-IN" sz="3200" b="0" i="0" dirty="0" err="1">
                <a:effectLst/>
                <a:latin typeface="Söhne"/>
              </a:rPr>
              <a:t>numpy</a:t>
            </a:r>
            <a:r>
              <a:rPr lang="en-IN" sz="3200" b="0" i="0" dirty="0">
                <a:effectLst/>
                <a:latin typeface="Söhne"/>
              </a:rPr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43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DED9-6752-6B7C-8659-F56DB7E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025" y="185531"/>
            <a:ext cx="7914391" cy="1400530"/>
          </a:xfrm>
        </p:spPr>
        <p:txBody>
          <a:bodyPr anchor="ctr"/>
          <a:lstStyle/>
          <a:p>
            <a:pPr algn="ctr"/>
            <a:r>
              <a:rPr lang="en-IN" sz="4800" b="1" i="0" dirty="0">
                <a:solidFill>
                  <a:schemeClr val="tx1"/>
                </a:solidFill>
                <a:effectLst/>
                <a:latin typeface="Söhne"/>
              </a:rPr>
              <a:t>Programming Environment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D885-E668-24A0-E5D3-05A4DF008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95" y="2221885"/>
            <a:ext cx="11595652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Söhne"/>
              </a:rPr>
              <a:t>To set the Programming environment we have to choose </a:t>
            </a:r>
            <a:r>
              <a:rPr lang="en-IN" b="0" dirty="0">
                <a:effectLst/>
                <a:latin typeface="Söhne"/>
              </a:rPr>
              <a:t>An Integrated Development Environment (</a:t>
            </a:r>
            <a:r>
              <a:rPr lang="en-IN" b="1" dirty="0">
                <a:effectLst/>
                <a:latin typeface="Söhne"/>
              </a:rPr>
              <a:t>IDE</a:t>
            </a:r>
            <a:r>
              <a:rPr lang="en-IN" b="0" dirty="0">
                <a:effectLst/>
                <a:latin typeface="Söhne"/>
              </a:rPr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effectLst/>
                <a:latin typeface="Söhne"/>
                <a:cs typeface="GothicE" panose="00000400000000000000" pitchFamily="2" charset="0"/>
              </a:rPr>
              <a:t>IDE</a:t>
            </a:r>
            <a:r>
              <a:rPr lang="en-IN" b="0" dirty="0">
                <a:effectLst/>
                <a:latin typeface="Söhne"/>
                <a:cs typeface="GothicE" panose="00000400000000000000" pitchFamily="2" charset="0"/>
              </a:rPr>
              <a:t> is a comprehensive software application that consolidates various tools essential for software development into a single integrated platform. It aims to enhance the efficiency and productivity of developers by providing a unified environment for writing, testing, and debugging code.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Söhne"/>
                <a:cs typeface="GothicE" panose="00000400000000000000" pitchFamily="2" charset="0"/>
              </a:rPr>
              <a:t>To name few popular IDE; </a:t>
            </a:r>
            <a:r>
              <a:rPr lang="en-IN" b="1" i="0" dirty="0">
                <a:effectLst/>
                <a:latin typeface="Söhne"/>
              </a:rPr>
              <a:t>Visual Studio Code</a:t>
            </a:r>
            <a:r>
              <a:rPr lang="en-IN" b="1" i="0" dirty="0">
                <a:effectLst/>
                <a:latin typeface="Söhne"/>
                <a:cs typeface="GothicE" panose="00000400000000000000" pitchFamily="2" charset="0"/>
              </a:rPr>
              <a:t>, Spyder, Jupiter Note Book, PyCharm, Atom, Eclipse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Söhne"/>
                <a:cs typeface="GothicE" panose="00000400000000000000" pitchFamily="2" charset="0"/>
              </a:rPr>
              <a:t>Most popular IDE used for Object Detection is Google </a:t>
            </a:r>
            <a:r>
              <a:rPr lang="en-IN" dirty="0" err="1">
                <a:latin typeface="Söhne"/>
                <a:cs typeface="GothicE" panose="00000400000000000000" pitchFamily="2" charset="0"/>
              </a:rPr>
              <a:t>Colab</a:t>
            </a:r>
            <a:r>
              <a:rPr lang="en-IN" dirty="0">
                <a:latin typeface="Söhne"/>
                <a:cs typeface="GothicE" panose="00000400000000000000" pitchFamily="2" charset="0"/>
              </a:rPr>
              <a:t> </a:t>
            </a:r>
            <a:r>
              <a:rPr lang="en-IN" b="0" i="0" dirty="0">
                <a:effectLst/>
                <a:latin typeface="Söhne"/>
              </a:rPr>
              <a:t>is a cloud-based platform provided by Google that offers free access to GPU and TPU resources.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Söhne"/>
                <a:cs typeface="GothicE" panose="00000400000000000000" pitchFamily="2" charset="0"/>
              </a:rPr>
              <a:t>I have used Spyder IDE.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Söhne"/>
                <a:cs typeface="GothicE" panose="00000400000000000000" pitchFamily="2" charset="0"/>
              </a:rPr>
              <a:t>We also need to download </a:t>
            </a:r>
            <a:r>
              <a:rPr lang="en-IN" b="0" i="0" dirty="0">
                <a:effectLst/>
                <a:latin typeface="Söhne"/>
              </a:rPr>
              <a:t>YOLO weights and configuration file from the official YOLO website:</a:t>
            </a:r>
          </a:p>
          <a:p>
            <a:pPr marL="0" indent="0">
              <a:buNone/>
            </a:pPr>
            <a:r>
              <a:rPr lang="en-IN" dirty="0">
                <a:latin typeface="Söhne"/>
                <a:cs typeface="GothicE" panose="00000400000000000000" pitchFamily="2" charset="0"/>
              </a:rPr>
              <a:t>      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https://pjreddie.com/darknet/yolo/</a:t>
            </a:r>
          </a:p>
        </p:txBody>
      </p:sp>
    </p:spTree>
    <p:extLst>
      <p:ext uri="{BB962C8B-B14F-4D97-AF65-F5344CB8AC3E}">
        <p14:creationId xmlns:p14="http://schemas.microsoft.com/office/powerpoint/2010/main" val="160590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B5D5-36FB-7296-5641-DB6CA1B1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2" y="1143000"/>
            <a:ext cx="11926956" cy="4210878"/>
          </a:xfrm>
        </p:spPr>
        <p:txBody>
          <a:bodyPr anchor="ctr"/>
          <a:lstStyle/>
          <a:p>
            <a:pPr algn="ctr"/>
            <a:r>
              <a:rPr lang="en-IN" sz="9600" b="1" dirty="0">
                <a:solidFill>
                  <a:schemeClr val="tx1"/>
                </a:solidFill>
              </a:rPr>
              <a:t>Code for Object Detection</a:t>
            </a:r>
          </a:p>
        </p:txBody>
      </p:sp>
    </p:spTree>
    <p:extLst>
      <p:ext uri="{BB962C8B-B14F-4D97-AF65-F5344CB8AC3E}">
        <p14:creationId xmlns:p14="http://schemas.microsoft.com/office/powerpoint/2010/main" val="60037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8054-D65A-4776-89A2-B844B620D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2" y="147917"/>
            <a:ext cx="7924799" cy="1400530"/>
          </a:xfrm>
        </p:spPr>
        <p:txBody>
          <a:bodyPr/>
          <a:lstStyle/>
          <a:p>
            <a:r>
              <a:rPr lang="en-IN" sz="3600" b="1" i="0" dirty="0">
                <a:effectLst/>
                <a:latin typeface="Söhne"/>
              </a:rPr>
              <a:t>1. Code snippet for importing libraries &amp; loading YOLO model</a:t>
            </a:r>
            <a:endParaRPr lang="en-IN" sz="3600" b="1" dirty="0"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4CC9-DB00-49B4-7411-9105B2201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2" y="2343294"/>
            <a:ext cx="5605671" cy="4069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Söhne"/>
              </a:rPr>
              <a:t>import cv2   </a:t>
            </a:r>
          </a:p>
          <a:p>
            <a:pPr marL="0" indent="0">
              <a:buNone/>
            </a:pPr>
            <a:r>
              <a:rPr lang="en-IN" sz="1600" dirty="0">
                <a:latin typeface="Söhne"/>
              </a:rPr>
              <a:t>import </a:t>
            </a:r>
            <a:r>
              <a:rPr lang="en-IN" sz="1600" dirty="0" err="1">
                <a:latin typeface="Söhne"/>
              </a:rPr>
              <a:t>numpy</a:t>
            </a:r>
            <a:r>
              <a:rPr lang="en-IN" sz="1600" dirty="0">
                <a:latin typeface="Söhne"/>
              </a:rPr>
              <a:t> as np</a:t>
            </a:r>
          </a:p>
          <a:p>
            <a:pPr marL="0" indent="0">
              <a:buNone/>
            </a:pPr>
            <a:r>
              <a:rPr lang="en-IN" sz="1600" dirty="0">
                <a:latin typeface="Söhne"/>
              </a:rPr>
              <a:t>import </a:t>
            </a:r>
            <a:r>
              <a:rPr lang="en-IN" sz="1600" dirty="0" err="1">
                <a:latin typeface="Söhne"/>
              </a:rPr>
              <a:t>matplotlib.pyplot</a:t>
            </a:r>
            <a:r>
              <a:rPr lang="en-IN" sz="1600" dirty="0">
                <a:latin typeface="Söhne"/>
              </a:rPr>
              <a:t> as </a:t>
            </a:r>
            <a:r>
              <a:rPr lang="en-IN" sz="1600" dirty="0" err="1">
                <a:latin typeface="Söhne"/>
              </a:rPr>
              <a:t>plt</a:t>
            </a:r>
            <a:endParaRPr lang="en-IN" sz="1600" dirty="0">
              <a:latin typeface="Söhne"/>
            </a:endParaRPr>
          </a:p>
          <a:p>
            <a:pPr marL="0" indent="0">
              <a:buNone/>
            </a:pPr>
            <a:endParaRPr lang="en-IN" sz="1600" dirty="0">
              <a:latin typeface="Söhne"/>
            </a:endParaRPr>
          </a:p>
          <a:p>
            <a:pPr marL="0" indent="0">
              <a:buNone/>
            </a:pPr>
            <a:r>
              <a:rPr lang="en-IN" sz="1600" dirty="0">
                <a:latin typeface="Söhne"/>
              </a:rPr>
              <a:t># Load pretrained YOLO Model</a:t>
            </a:r>
          </a:p>
          <a:p>
            <a:pPr marL="0" indent="0">
              <a:buNone/>
            </a:pPr>
            <a:endParaRPr lang="en-IN" sz="1600" dirty="0">
              <a:latin typeface="Söhne"/>
            </a:endParaRPr>
          </a:p>
          <a:p>
            <a:pPr marL="0" indent="0">
              <a:buNone/>
            </a:pPr>
            <a:r>
              <a:rPr lang="en-IN" sz="1600" dirty="0">
                <a:latin typeface="Söhne"/>
              </a:rPr>
              <a:t>net = cv2.dnn.readNet("yolov3.weights", "yolov3.cfg")</a:t>
            </a:r>
          </a:p>
          <a:p>
            <a:pPr marL="0" indent="0">
              <a:buNone/>
            </a:pPr>
            <a:r>
              <a:rPr lang="en-IN" sz="1600" dirty="0">
                <a:latin typeface="Söhne"/>
              </a:rPr>
              <a:t>classes = []</a:t>
            </a:r>
          </a:p>
          <a:p>
            <a:pPr marL="0" indent="0">
              <a:buNone/>
            </a:pPr>
            <a:r>
              <a:rPr lang="en-IN" sz="1600" dirty="0">
                <a:latin typeface="Söhne"/>
              </a:rPr>
              <a:t>with open("</a:t>
            </a:r>
            <a:r>
              <a:rPr lang="en-IN" sz="1600" dirty="0" err="1">
                <a:latin typeface="Söhne"/>
              </a:rPr>
              <a:t>coco.names</a:t>
            </a:r>
            <a:r>
              <a:rPr lang="en-IN" sz="1600" dirty="0">
                <a:latin typeface="Söhne"/>
              </a:rPr>
              <a:t>", "r") as f:</a:t>
            </a:r>
          </a:p>
          <a:p>
            <a:pPr marL="0" indent="0">
              <a:buNone/>
            </a:pPr>
            <a:r>
              <a:rPr lang="en-IN" sz="1600" dirty="0">
                <a:latin typeface="Söhne"/>
              </a:rPr>
              <a:t>    classes = [</a:t>
            </a:r>
            <a:r>
              <a:rPr lang="en-IN" sz="1600" dirty="0" err="1">
                <a:latin typeface="Söhne"/>
              </a:rPr>
              <a:t>line.strip</a:t>
            </a:r>
            <a:r>
              <a:rPr lang="en-IN" sz="1600" dirty="0">
                <a:latin typeface="Söhne"/>
              </a:rPr>
              <a:t>() for line in </a:t>
            </a:r>
            <a:r>
              <a:rPr lang="en-IN" sz="1600" dirty="0" err="1">
                <a:latin typeface="Söhne"/>
              </a:rPr>
              <a:t>f.readlines</a:t>
            </a:r>
            <a:r>
              <a:rPr lang="en-IN" sz="1600" dirty="0">
                <a:latin typeface="Söhne"/>
              </a:rPr>
              <a:t>()]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5B223-D0C6-834C-3D52-782622960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79420"/>
            <a:ext cx="5963477" cy="2028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4E7FD-0AA1-FA36-A337-3072A7711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356" y="4857682"/>
            <a:ext cx="6188764" cy="155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A069-92B1-4C0D-1155-869DE67E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41" y="227431"/>
            <a:ext cx="7875037" cy="1124291"/>
          </a:xfrm>
        </p:spPr>
        <p:txBody>
          <a:bodyPr/>
          <a:lstStyle/>
          <a:p>
            <a:r>
              <a:rPr lang="en-IN" sz="3600" b="1" dirty="0">
                <a:solidFill>
                  <a:schemeClr val="tx1"/>
                </a:solidFill>
                <a:latin typeface="Söhne"/>
              </a:rPr>
              <a:t>2. Code Snippet for Output Layers of the YOLO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22577-2A88-190F-6DC1-ACD95D76F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41" y="3047383"/>
            <a:ext cx="5920340" cy="3322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Söhne"/>
              </a:rPr>
              <a:t>"This section gets the output layers of the YOLO network. YOLO has some output </a:t>
            </a:r>
          </a:p>
          <a:p>
            <a:pPr marL="0" indent="0">
              <a:buNone/>
            </a:pPr>
            <a:r>
              <a:rPr lang="en-IN" dirty="0">
                <a:latin typeface="Söhne"/>
              </a:rPr>
              <a:t>layers that give predictions at different scales. This code retrieves those </a:t>
            </a:r>
          </a:p>
          <a:p>
            <a:pPr marL="0" indent="0">
              <a:buNone/>
            </a:pPr>
            <a:r>
              <a:rPr lang="en-IN" dirty="0">
                <a:latin typeface="Söhne"/>
              </a:rPr>
              <a:t>output layers."</a:t>
            </a:r>
          </a:p>
          <a:p>
            <a:pPr marL="0" indent="0">
              <a:buNone/>
            </a:pPr>
            <a:r>
              <a:rPr lang="en-IN" dirty="0">
                <a:latin typeface="Söhne"/>
              </a:rPr>
              <a:t>  </a:t>
            </a:r>
          </a:p>
          <a:p>
            <a:pPr marL="0" indent="0">
              <a:buNone/>
            </a:pPr>
            <a:endParaRPr lang="en-IN" dirty="0">
              <a:latin typeface="Söhne"/>
            </a:endParaRPr>
          </a:p>
          <a:p>
            <a:pPr marL="0" indent="0">
              <a:buNone/>
            </a:pPr>
            <a:r>
              <a:rPr lang="en-IN" dirty="0" err="1">
                <a:latin typeface="Söhne"/>
              </a:rPr>
              <a:t>layer_names</a:t>
            </a:r>
            <a:r>
              <a:rPr lang="en-IN" dirty="0">
                <a:latin typeface="Söhne"/>
              </a:rPr>
              <a:t> = </a:t>
            </a:r>
            <a:r>
              <a:rPr lang="en-IN" dirty="0" err="1">
                <a:latin typeface="Söhne"/>
              </a:rPr>
              <a:t>net.getUnconnectedOutLayersNames</a:t>
            </a:r>
            <a:r>
              <a:rPr lang="en-IN" dirty="0">
                <a:latin typeface="Söhne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BABE3-9BF3-10C5-6300-BB06709E4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923" y="2296531"/>
            <a:ext cx="6573077" cy="1026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5ADC2D-E651-3609-C2F1-31A7FCD9B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923" y="4708723"/>
            <a:ext cx="6453807" cy="6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92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DD15-3C67-2839-775C-B734DF54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74422"/>
            <a:ext cx="7023652" cy="1400530"/>
          </a:xfrm>
        </p:spPr>
        <p:txBody>
          <a:bodyPr/>
          <a:lstStyle/>
          <a:p>
            <a:r>
              <a:rPr lang="en-IN" sz="3600" b="1" dirty="0">
                <a:solidFill>
                  <a:schemeClr val="tx1"/>
                </a:solidFill>
                <a:latin typeface="Söhne"/>
              </a:rPr>
              <a:t>3. </a:t>
            </a:r>
            <a:r>
              <a:rPr lang="en-IN" sz="3600" b="1" i="0" dirty="0">
                <a:solidFill>
                  <a:schemeClr val="tx1"/>
                </a:solidFill>
                <a:effectLst/>
                <a:latin typeface="Söhne"/>
              </a:rPr>
              <a:t>Code snippet for loading and pre-processing an image</a:t>
            </a:r>
            <a:endParaRPr lang="en-IN" sz="3600" b="1" dirty="0">
              <a:solidFill>
                <a:schemeClr val="tx1"/>
              </a:solidFill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60294-AEF8-ED91-4240-EF4590B35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2883819"/>
            <a:ext cx="8136835" cy="3420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Söhne"/>
              </a:rPr>
              <a:t># Load image</a:t>
            </a:r>
          </a:p>
          <a:p>
            <a:pPr marL="0" indent="0">
              <a:buNone/>
            </a:pPr>
            <a:r>
              <a:rPr lang="en-IN" sz="1800" dirty="0">
                <a:latin typeface="Söhne"/>
              </a:rPr>
              <a:t>image = cv2.imread("pexels-pixabay-52500.jpg")</a:t>
            </a:r>
          </a:p>
          <a:p>
            <a:pPr marL="0" indent="0">
              <a:buNone/>
            </a:pPr>
            <a:r>
              <a:rPr lang="en-IN" sz="1800" dirty="0">
                <a:latin typeface="Söhne"/>
              </a:rPr>
              <a:t>height, width, channels = </a:t>
            </a:r>
            <a:r>
              <a:rPr lang="en-IN" sz="1800" dirty="0" err="1">
                <a:latin typeface="Söhne"/>
              </a:rPr>
              <a:t>image.shape</a:t>
            </a:r>
            <a:endParaRPr lang="en-IN" sz="1800" dirty="0">
              <a:latin typeface="Söhne"/>
            </a:endParaRPr>
          </a:p>
          <a:p>
            <a:pPr marL="0" indent="0">
              <a:buNone/>
            </a:pPr>
            <a:endParaRPr lang="en-IN" sz="1800" dirty="0">
              <a:latin typeface="Söhne"/>
            </a:endParaRPr>
          </a:p>
          <a:p>
            <a:pPr marL="0" indent="0">
              <a:buNone/>
            </a:pPr>
            <a:r>
              <a:rPr lang="en-IN" sz="1800" dirty="0">
                <a:latin typeface="Söhne"/>
              </a:rPr>
              <a:t># </a:t>
            </a:r>
            <a:r>
              <a:rPr lang="en-IN" sz="1800" dirty="0" err="1">
                <a:latin typeface="Söhne"/>
              </a:rPr>
              <a:t>Preprocess</a:t>
            </a:r>
            <a:r>
              <a:rPr lang="en-IN" sz="1800" dirty="0">
                <a:latin typeface="Söhne"/>
              </a:rPr>
              <a:t> Image</a:t>
            </a:r>
          </a:p>
          <a:p>
            <a:pPr marL="0" indent="0">
              <a:buNone/>
            </a:pPr>
            <a:r>
              <a:rPr lang="en-IN" sz="1800" dirty="0">
                <a:latin typeface="Söhne"/>
              </a:rPr>
              <a:t>blob = cv2.dnn.blobFromImage(image, 0.00392, (416, 416), (0, 0, 0), True, crop=False)</a:t>
            </a:r>
          </a:p>
          <a:p>
            <a:pPr marL="0" indent="0">
              <a:buNone/>
            </a:pPr>
            <a:r>
              <a:rPr lang="en-IN" sz="1800" dirty="0" err="1">
                <a:latin typeface="Söhne"/>
              </a:rPr>
              <a:t>net.setInput</a:t>
            </a:r>
            <a:r>
              <a:rPr lang="en-IN" sz="1800" dirty="0">
                <a:latin typeface="Söhne"/>
              </a:rPr>
              <a:t>(blob)</a:t>
            </a:r>
          </a:p>
          <a:p>
            <a:pPr marL="0" indent="0">
              <a:buNone/>
            </a:pPr>
            <a:r>
              <a:rPr lang="en-IN" sz="1800" dirty="0">
                <a:latin typeface="Söhne"/>
              </a:rPr>
              <a:t>outs = </a:t>
            </a:r>
            <a:r>
              <a:rPr lang="en-IN" sz="1800" dirty="0" err="1">
                <a:latin typeface="Söhne"/>
              </a:rPr>
              <a:t>net.forward</a:t>
            </a:r>
            <a:r>
              <a:rPr lang="en-IN" sz="1800" dirty="0">
                <a:latin typeface="Söhne"/>
              </a:rPr>
              <a:t>(</a:t>
            </a:r>
            <a:r>
              <a:rPr lang="en-IN" sz="1800" dirty="0" err="1">
                <a:latin typeface="Söhne"/>
              </a:rPr>
              <a:t>layer_names</a:t>
            </a:r>
            <a:r>
              <a:rPr lang="en-IN" sz="1800" dirty="0">
                <a:latin typeface="Söhne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1EF25-C215-8B21-AD72-D7EF9A32C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64404"/>
            <a:ext cx="5897217" cy="304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50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224</TotalTime>
  <Words>1300</Words>
  <Application>Microsoft Office PowerPoint</Application>
  <PresentationFormat>Widescreen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Noto Sans</vt:lpstr>
      <vt:lpstr>Söhne</vt:lpstr>
      <vt:lpstr>Wingdings</vt:lpstr>
      <vt:lpstr>Wingdings 3</vt:lpstr>
      <vt:lpstr>Ion</vt:lpstr>
      <vt:lpstr>"Object Detection with Python“ Using  OpenCV &amp; YOLO  (Step By Step Tutorial)    Pravin Varak</vt:lpstr>
      <vt:lpstr>Introduction to Object Detection</vt:lpstr>
      <vt:lpstr>Object Detection Applications</vt:lpstr>
      <vt:lpstr> List of Prerequisites</vt:lpstr>
      <vt:lpstr>Programming Environment</vt:lpstr>
      <vt:lpstr>Code for Object Detection</vt:lpstr>
      <vt:lpstr>1. Code snippet for importing libraries &amp; loading YOLO model</vt:lpstr>
      <vt:lpstr>2. Code Snippet for Output Layers of the YOLO Network</vt:lpstr>
      <vt:lpstr>3. Code snippet for loading and pre-processing an image</vt:lpstr>
      <vt:lpstr>Input Image</vt:lpstr>
      <vt:lpstr>4. Code snippet for extracting class IDs, confidences, and bounding boxes</vt:lpstr>
      <vt:lpstr>PowerPoint Presentation</vt:lpstr>
      <vt:lpstr>5. Code snippet for non-maximum suppression</vt:lpstr>
      <vt:lpstr>6. Code snippet for Font Style</vt:lpstr>
      <vt:lpstr>7. Code snippet for To Draw bounding boxes</vt:lpstr>
      <vt:lpstr>8. Code snippet for displaying the result</vt:lpstr>
      <vt:lpstr>Output Image:   We can see the boxes around horses with labels in top left corners. </vt:lpstr>
      <vt:lpstr>Model Adjustment to Different Objects, Images or Videos</vt:lpstr>
      <vt:lpstr>Conclusion</vt:lpstr>
      <vt:lpstr>Potential Next Steps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"Object Detection with Python“ Using  OpenCV &amp; YOLO  (Step By Step Tutorial)    Pravin Varak</dc:title>
  <dc:creator>Pravin Varak</dc:creator>
  <cp:lastModifiedBy>Pravin Varak</cp:lastModifiedBy>
  <cp:revision>1</cp:revision>
  <dcterms:created xsi:type="dcterms:W3CDTF">2024-01-10T23:04:52Z</dcterms:created>
  <dcterms:modified xsi:type="dcterms:W3CDTF">2024-01-11T02:49:23Z</dcterms:modified>
</cp:coreProperties>
</file>